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3" r:id="rId4"/>
    <p:sldId id="261" r:id="rId5"/>
    <p:sldId id="264" r:id="rId6"/>
    <p:sldId id="265" r:id="rId7"/>
    <p:sldId id="266" r:id="rId8"/>
    <p:sldId id="271" r:id="rId9"/>
    <p:sldId id="268" r:id="rId10"/>
    <p:sldId id="269" r:id="rId11"/>
    <p:sldId id="270" r:id="rId12"/>
    <p:sldId id="258" r:id="rId13"/>
    <p:sldId id="259" r:id="rId14"/>
    <p:sldId id="260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62B28-2A32-4070-89BD-3DF2364CFE3B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6B340-2DA7-46DE-B2AF-0D07EAD15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15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6B340-2DA7-46DE-B2AF-0D07EAD15A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34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PINSEL</a:t>
            </a:r>
            <a:r>
              <a:rPr lang="en-US" baseline="0" dirty="0" smtClean="0"/>
              <a:t> register is explained in the section 8.1. There are 11 registers, each apparently 16-bit. Some are not used in the LPC1768.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6B340-2DA7-46DE-B2AF-0D07EAD15A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85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Register IO2IntEnR is for the rising edge.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6B340-2DA7-46DE-B2AF-0D07EAD15A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6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045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B654-EA4A-4D7C-971D-EBDE155C62E5}" type="datetime1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47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00CC9-4873-4282-8044-19AB72605B45}" type="datetime1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61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1626-C704-49AF-A5C2-6C826C2D5C5B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3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9ABD-B435-4BC1-A4E2-3BD93F446996}" type="datetime1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25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9C418-71B1-439E-BB25-684DC38BC45A}" type="datetime1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60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52A16-20D6-44C3-AA36-6D9D8282C70B}" type="datetime1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99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392BF-A68B-4A31-8B52-04A60D314C76}" type="datetime1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00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A7C01-A46D-4E89-90F1-EDFC5381AA27}" type="datetime1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4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9BA56-9F87-4130-A576-4D7DDE41F26B}" type="datetime1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9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17A1-8D83-4E68-8E3C-F4E6B9CF1556}" type="datetime1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A6E29-8248-4B70-9A47-A8CA03AB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43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1283C92-08DB-42C8-A726-16A73D9B200F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MTE241 – Fall2014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028" y="0"/>
            <a:ext cx="2070070" cy="8300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E9477-66C8-453D-A198-9B660BF2D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1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How to use peripherals on MCB1700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r"/>
            <a:r>
              <a:rPr lang="en-US" dirty="0" err="1" smtClean="0"/>
              <a:t>Vajih</a:t>
            </a:r>
            <a:r>
              <a:rPr lang="en-US" dirty="0" smtClean="0"/>
              <a:t> </a:t>
            </a:r>
            <a:r>
              <a:rPr lang="en-US" dirty="0" err="1" smtClean="0"/>
              <a:t>Montaghami</a:t>
            </a:r>
            <a:endParaRPr lang="en-US" dirty="0" smtClean="0"/>
          </a:p>
          <a:p>
            <a:pPr algn="r"/>
            <a:r>
              <a:rPr lang="en-US" dirty="0" smtClean="0"/>
              <a:t>Douglas W. Harder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4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414335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Clock in LPC1768 is very flexible to generate different frequencies at the same time</a:t>
            </a:r>
          </a:p>
          <a:p>
            <a:r>
              <a:rPr lang="en-US" dirty="0" smtClean="0"/>
              <a:t>Clock source is selected through Clock Source Select register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LPC_SC-&gt;CLKSRCSEL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Internal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MHz</a:t>
            </a:r>
            <a:r>
              <a:rPr lang="en-US" dirty="0" smtClean="0"/>
              <a:t> RC oscillator (this is the default)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MHz</a:t>
            </a:r>
            <a:r>
              <a:rPr lang="en-US" dirty="0"/>
              <a:t> external </a:t>
            </a:r>
            <a:r>
              <a:rPr lang="en-US" dirty="0" smtClean="0"/>
              <a:t>oscillator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kHz</a:t>
            </a:r>
            <a:r>
              <a:rPr lang="en-US" dirty="0" smtClean="0"/>
              <a:t> real-time </a:t>
            </a:r>
            <a:r>
              <a:rPr lang="en-US" dirty="0"/>
              <a:t>clock oscillator</a:t>
            </a:r>
            <a:endParaRPr lang="en-US" dirty="0" smtClean="0"/>
          </a:p>
          <a:p>
            <a:r>
              <a:rPr lang="en-US" dirty="0" smtClean="0"/>
              <a:t>The input clock is directly fed into PLL  to increase the clock frequency and clock divider to decrease the clock</a:t>
            </a:r>
          </a:p>
          <a:p>
            <a:pPr lvl="1"/>
            <a:r>
              <a:rPr lang="en-US" dirty="0" smtClean="0"/>
              <a:t>The clock can be divided further for peripheral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clockSetup</a:t>
            </a:r>
            <a:r>
              <a:rPr lang="en-US" dirty="0" smtClean="0"/>
              <a:t> the PLL and frequency devisors is complex and involves many registers</a:t>
            </a:r>
          </a:p>
          <a:p>
            <a:pPr lvl="1"/>
            <a:r>
              <a:rPr lang="en-US" dirty="0" smtClean="0"/>
              <a:t>µVision provides a straightforward interface to set the clock through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system_17xx.c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DF49-815C-4D77-8561-13AA33EAD70C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7252534" y="2075593"/>
            <a:ext cx="4689184" cy="3451425"/>
            <a:chOff x="7252534" y="2075593"/>
            <a:chExt cx="4689184" cy="34514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52534" y="2075593"/>
              <a:ext cx="4689184" cy="3246051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8952558" y="5250019"/>
              <a:ext cx="128913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(UM10360, 2014)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8661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19486" cy="1325563"/>
          </a:xfrm>
        </p:spPr>
        <p:txBody>
          <a:bodyPr/>
          <a:lstStyle/>
          <a:p>
            <a:r>
              <a:rPr lang="en-US" dirty="0" smtClean="0"/>
              <a:t>Configuring the main and peripheral clocks.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637422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Select the Main oscillator</a:t>
            </a:r>
          </a:p>
          <a:p>
            <a:pPr lvl="1"/>
            <a:r>
              <a:rPr lang="en-US" dirty="0" smtClean="0"/>
              <a:t>The main oscillator generates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MHz</a:t>
            </a:r>
            <a:r>
              <a:rPr lang="en-US" dirty="0" smtClean="0"/>
              <a:t> clock,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OSCRANGE</a:t>
            </a:r>
            <a:r>
              <a:rPr lang="en-US" dirty="0" smtClean="0"/>
              <a:t> has to cover it.</a:t>
            </a:r>
          </a:p>
          <a:p>
            <a:r>
              <a:rPr lang="en-US" dirty="0" smtClean="0"/>
              <a:t>Select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PLL0</a:t>
            </a:r>
            <a:r>
              <a:rPr lang="en-US" dirty="0" smtClean="0"/>
              <a:t> to accelerate the clock</a:t>
            </a:r>
          </a:p>
          <a:p>
            <a:pPr lvl="1"/>
            <a:r>
              <a:rPr lang="en-US" dirty="0" smtClean="0"/>
              <a:t>The output frequency of PLL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÷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lvl="2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/>
              <a:t> is input frequency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CA" dirty="0" smtClean="0"/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≤ 512</a:t>
            </a:r>
          </a:p>
          <a:p>
            <a:pPr lvl="2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≤ 32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 MHz = 2 × 100 × 12 ÷ 6</a:t>
            </a:r>
          </a:p>
          <a:p>
            <a:r>
              <a:rPr lang="en-US" dirty="0" smtClean="0"/>
              <a:t>Pick a proper clock divider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MHz</a:t>
            </a:r>
            <a:r>
              <a:rPr lang="en-US" dirty="0" smtClean="0"/>
              <a:t> ARM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CCLKSEL = 4</a:t>
            </a:r>
          </a:p>
          <a:p>
            <a:r>
              <a:rPr lang="en-US" dirty="0" smtClean="0"/>
              <a:t>Now the clock are ready for peripherals in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MHz</a:t>
            </a:r>
            <a:r>
              <a:rPr lang="en-US" sz="2600" dirty="0" smtClean="0"/>
              <a:t>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MHz</a:t>
            </a:r>
            <a:r>
              <a:rPr lang="en-US" sz="2600" dirty="0" smtClean="0"/>
              <a:t>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MHz</a:t>
            </a:r>
            <a:r>
              <a:rPr lang="en-US" sz="2600" dirty="0" smtClean="0"/>
              <a:t> and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12.5 MHz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795" y="1329862"/>
            <a:ext cx="3752334" cy="5034381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098D0-37C3-498D-B6AA-9B3D542453B4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22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Analogue to Digital Convertor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12-bit analog-to-digital converter</a:t>
            </a:r>
          </a:p>
          <a:p>
            <a:r>
              <a:rPr lang="en-US" dirty="0" smtClean="0"/>
              <a:t>8 converting channels through 8-input analog mux </a:t>
            </a:r>
          </a:p>
          <a:p>
            <a:r>
              <a:rPr lang="en-US" dirty="0"/>
              <a:t>A</a:t>
            </a:r>
            <a:r>
              <a:rPr lang="en-US" dirty="0" smtClean="0"/>
              <a:t> potentiometer connected to analog input 2</a:t>
            </a:r>
          </a:p>
          <a:p>
            <a:endParaRPr lang="en-US" dirty="0"/>
          </a:p>
          <a:p>
            <a:r>
              <a:rPr lang="en-US" dirty="0" smtClean="0"/>
              <a:t>Three registers are particularly to be configured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analog/digital control register		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LPC_ADC-&gt;ADCR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analog/digital global data register		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LPC_ADC-&gt;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ADGDR</a:t>
            </a:r>
            <a:r>
              <a:rPr lang="en-US" dirty="0" err="1" smtClean="0"/>
              <a:t>The</a:t>
            </a:r>
            <a:endParaRPr lang="en-US" dirty="0" smtClean="0"/>
          </a:p>
          <a:p>
            <a:pPr lvl="1"/>
            <a:r>
              <a:rPr lang="en-US" dirty="0" smtClean="0"/>
              <a:t>The analog/digital status </a:t>
            </a:r>
            <a:r>
              <a:rPr lang="en-US" dirty="0"/>
              <a:t>data register	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LPC_ADC-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&gt;ADSTAT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analog/digital interrupt enable register	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LPC_ADC-&gt;ADINTEN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AFF6-88A1-4B65-B0A7-B4E3AAFB6841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9090705" y="1690688"/>
            <a:ext cx="2760277" cy="1764487"/>
            <a:chOff x="9090705" y="1690688"/>
            <a:chExt cx="2760277" cy="176448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90705" y="1690688"/>
              <a:ext cx="2760277" cy="149105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9846313" y="3178176"/>
              <a:ext cx="12490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(mcb1700, 2009)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2032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ADC configuration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Set Power using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PCONP</a:t>
            </a:r>
            <a:r>
              <a:rPr lang="en-US" dirty="0" smtClean="0"/>
              <a:t> register</a:t>
            </a:r>
          </a:p>
          <a:p>
            <a:pPr lvl="1"/>
            <a:r>
              <a:rPr lang="en-US" dirty="0" smtClean="0"/>
              <a:t>Where is accessible in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system_17xx.c</a:t>
            </a:r>
            <a:endParaRPr lang="en-US" dirty="0" smtClean="0"/>
          </a:p>
          <a:p>
            <a:r>
              <a:rPr lang="en-US" dirty="0" smtClean="0"/>
              <a:t>Enable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ADC0</a:t>
            </a:r>
            <a:r>
              <a:rPr lang="en-US" dirty="0"/>
              <a:t> functionality pins through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PINSEL</a:t>
            </a:r>
            <a:r>
              <a:rPr lang="en-US" dirty="0"/>
              <a:t> </a:t>
            </a:r>
            <a:r>
              <a:rPr lang="en-US" dirty="0" smtClean="0"/>
              <a:t>registers</a:t>
            </a:r>
          </a:p>
          <a:p>
            <a:r>
              <a:rPr lang="en-US" dirty="0" smtClean="0"/>
              <a:t>Set a Peripheral Clock using  </a:t>
            </a:r>
            <a:r>
              <a:rPr lang="en-US" dirty="0"/>
              <a:t>PCLKSEL0</a:t>
            </a:r>
            <a:r>
              <a:rPr lang="en-US" dirty="0" smtClean="0"/>
              <a:t> register</a:t>
            </a:r>
          </a:p>
          <a:p>
            <a:pPr lvl="1"/>
            <a:r>
              <a:rPr lang="en-US" dirty="0" smtClean="0"/>
              <a:t>Already set through the IDE</a:t>
            </a:r>
          </a:p>
          <a:p>
            <a:r>
              <a:rPr lang="en-US" dirty="0" smtClean="0"/>
              <a:t>Configure </a:t>
            </a:r>
            <a:r>
              <a:rPr lang="en-US" dirty="0"/>
              <a:t>ADC through LPC_ADC-&gt;ADCR </a:t>
            </a:r>
            <a:endParaRPr lang="en-US" dirty="0" smtClean="0"/>
          </a:p>
          <a:p>
            <a:r>
              <a:rPr lang="en-US" dirty="0" smtClean="0"/>
              <a:t>Enable interrupts using CMSIS APIs</a:t>
            </a:r>
          </a:p>
          <a:p>
            <a:endParaRPr lang="en-US" dirty="0" smtClean="0"/>
          </a:p>
          <a:p>
            <a:r>
              <a:rPr lang="en-US" dirty="0" smtClean="0"/>
              <a:t>Now, start conversion.</a:t>
            </a:r>
          </a:p>
          <a:p>
            <a:pPr lvl="1"/>
            <a:r>
              <a:rPr lang="en-US" dirty="0" smtClean="0"/>
              <a:t>Wait until the ADC status shows the conversion is done after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~52</a:t>
            </a:r>
            <a:r>
              <a:rPr lang="en-US" dirty="0" smtClean="0"/>
              <a:t> ticks.</a:t>
            </a:r>
          </a:p>
          <a:p>
            <a:pPr lvl="1"/>
            <a:r>
              <a:rPr lang="en-US" dirty="0" smtClean="0"/>
              <a:t>Response to the interrupt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89AF-3D42-4953-BED4-EFCA4004AFB3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2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Example3: Reading Potentiometer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32" y="1690688"/>
            <a:ext cx="6476851" cy="463597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1800" dirty="0" smtClean="0"/>
              <a:t>Enable power 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LPC_SC-&gt;PCONP |= ( 1 &lt;&lt; 12 );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1800" dirty="0" smtClean="0"/>
              <a:t>Potentiometer connected to p0.25 is in ADC mode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LPC_PINCON-&gt;PINSEL1 &amp;= ~( 0x3 &lt;&lt; 18 ); </a:t>
            </a:r>
            <a:r>
              <a:rPr lang="en-US" sz="105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//clear bits</a:t>
            </a:r>
            <a:endParaRPr lang="en-US" sz="1400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LPC_PINCON-&gt;PINSEL1 |=  ( 0x1 &lt;&lt; 18 ); </a:t>
            </a:r>
            <a:r>
              <a:rPr lang="en-US" sz="105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//set bits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1800" dirty="0" smtClean="0"/>
              <a:t>Set the ADC control register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LPC_ADC-&gt;ADCR = ( 1 &lt;&lt;  2 )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</a:t>
            </a:r>
            <a: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Select the second channel</a:t>
            </a:r>
            <a:b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( 4 &lt;&lt;  8 ) | </a:t>
            </a:r>
            <a: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ADC clock is 25MHz/(4+1)</a:t>
            </a:r>
            <a:b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( 0 &lt;&lt; 24 ) | </a:t>
            </a:r>
            <a: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Do not start the conversion yet</a:t>
            </a:r>
            <a:b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( 1 &lt;&lt; 21 );  </a:t>
            </a:r>
            <a: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Enable ADC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1800" dirty="0" smtClean="0"/>
              <a:t>Enable interrupt for all ADC channels</a:t>
            </a:r>
          </a:p>
          <a:p>
            <a:pPr marL="457200" lvl="1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LPC_ADC-&gt;ADINTEN = ( 1 &lt;&lt;  8);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1800" dirty="0" smtClean="0"/>
              <a:t>Register interrupt</a:t>
            </a:r>
          </a:p>
          <a:p>
            <a:pPr marL="457200" lvl="1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4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NVIC_EnableIRQ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sz="1400" dirty="0" err="1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ADC_IRQHandler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);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990520" y="1700475"/>
            <a:ext cx="5938625" cy="4635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arenR" startAt="6"/>
            </a:pPr>
            <a:r>
              <a:rPr lang="en-US" sz="1800" dirty="0" smtClean="0"/>
              <a:t>Start Conversion</a:t>
            </a:r>
          </a:p>
          <a:p>
            <a:pPr marL="457200" lvl="1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  LPC_ADC-&gt;ADCR |= ( 1 &lt;&lt; 24 );</a:t>
            </a:r>
          </a:p>
          <a:p>
            <a:pPr marL="514350" indent="-514350">
              <a:buFont typeface="+mj-lt"/>
              <a:buAutoNum type="arabicParenR" startAt="6"/>
            </a:pPr>
            <a:r>
              <a:rPr lang="en-US" sz="1800" dirty="0" smtClean="0"/>
              <a:t>Read the converted value </a:t>
            </a:r>
          </a:p>
          <a:p>
            <a:pPr marL="714375" lvl="1" indent="-257175">
              <a:buFont typeface="+mj-lt"/>
              <a:buAutoNum type="romanUcPeriod"/>
            </a:pPr>
            <a:r>
              <a:rPr lang="en-US" sz="1400" dirty="0" smtClean="0"/>
              <a:t>Polling (i.e. busy waiting) to see when the conversion is done. There is no need to activate and register interrupts in this way.</a:t>
            </a:r>
          </a:p>
          <a:p>
            <a:pPr marL="914400" lvl="2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wait for conversion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complete</a:t>
            </a:r>
            <a:endParaRPr lang="en-US" sz="1400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while (LPC-&gt;ADGDR &amp; 0x8000 == 0);</a:t>
            </a:r>
          </a:p>
          <a:p>
            <a:pPr marL="914400" lvl="2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 12 bits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endParaRPr lang="en-US" sz="1400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400" dirty="0" err="1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ADC_Value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(LPC_ADC-&gt;ADGDR &gt;&gt; 4) &amp; 0xFFF;</a:t>
            </a:r>
          </a:p>
          <a:p>
            <a:pPr marL="714375" lvl="1" indent="-257175">
              <a:buFont typeface="+mj-lt"/>
              <a:buAutoNum type="romanUcPeriod"/>
            </a:pPr>
            <a:endParaRPr lang="en-US" sz="1400" dirty="0" smtClean="0"/>
          </a:p>
          <a:p>
            <a:pPr marL="714375" lvl="1" indent="-257175">
              <a:buFont typeface="+mj-lt"/>
              <a:buAutoNum type="romanUcPeriod"/>
            </a:pPr>
            <a:r>
              <a:rPr lang="en-US" sz="1400" dirty="0" smtClean="0"/>
              <a:t>Response for the interrupt</a:t>
            </a:r>
          </a:p>
          <a:p>
            <a:pPr marL="457200" lvl="1" indent="0">
              <a:buNone/>
            </a:pPr>
            <a:r>
              <a:rPr lang="en-US" sz="12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 void </a:t>
            </a:r>
            <a:r>
              <a:rPr lang="en-US" sz="1200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ADC_IRQHandler</a:t>
            </a:r>
            <a:r>
              <a:rPr lang="en-US" sz="1200" i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void ) {</a:t>
            </a:r>
            <a:endParaRPr lang="en-US" sz="1200" i="1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</a:t>
            </a:r>
            <a:r>
              <a:rPr lang="en-US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1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 ADC Status clears the interrupt </a:t>
            </a:r>
            <a:r>
              <a:rPr lang="en-US" sz="12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condition</a:t>
            </a:r>
            <a:endParaRPr lang="en-US" sz="1400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1" indent="0">
              <a:buNone/>
            </a:pP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   </a:t>
            </a:r>
            <a:r>
              <a:rPr lang="en-US" sz="1400" dirty="0" err="1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aDCStat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LPC_ADC-&gt;ADSTAT;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1400" dirty="0" err="1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ADC_Value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(LPC_ADC-&gt;ADGDR &gt;&gt; 4) &amp; 0xFFF;</a:t>
            </a:r>
          </a:p>
          <a:p>
            <a:pPr marL="457200" lvl="1" indent="0">
              <a:buNone/>
            </a:pPr>
            <a:r>
              <a:rPr lang="en-US" sz="1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1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400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EB8A-1633-4287-8FFF-1F471E649951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3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err="1" smtClean="0"/>
              <a:t>Montaghami</a:t>
            </a:r>
            <a:r>
              <a:rPr lang="en-US" sz="2400" dirty="0" smtClean="0"/>
              <a:t>, V. I/O example: Cascading LEDs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100" dirty="0"/>
              <a:t>https://ece.uwaterloo.ca/~dwharder/icsrts/Keil_board/IO_examples/src/io_example_project.zip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LPC176x/5x User manual. (1, April 2014). 3.1, 846. NXP Semiconductor	http://www.nxp.com/documents/user_manual/UM10360.pdf</a:t>
            </a:r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Roehl, B. (2011, April 18). Lab Manual for ECE 455. 39. Waterloo, ON, Canada	http://www.arm.com/files/pdf/ece455labmanual_preliminary.pdf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Yiu</a:t>
            </a:r>
            <a:r>
              <a:rPr lang="en-US" sz="2400" dirty="0" smtClean="0"/>
              <a:t>, J. (2009). The Definitive Guide to the ARM® Cortex-M3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MCB1700 Schematic, (29, July 2009). 1.2, 6, Keil.com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http</a:t>
            </a:r>
            <a:r>
              <a:rPr lang="en-US" sz="2400" dirty="0"/>
              <a:t>://www.keil.com/mcb1700/mcb1700-schematics.pdf</a:t>
            </a:r>
            <a:endParaRPr lang="en-US" sz="24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161B-3C7C-4206-9792-75F1E8F904FA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3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4471" y="1690688"/>
            <a:ext cx="590774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GLCD library provides APIs to draw bitmaps.</a:t>
            </a:r>
          </a:p>
          <a:p>
            <a:pPr marL="0" indent="0">
              <a:buNone/>
            </a:pPr>
            <a:r>
              <a:rPr lang="en-US" sz="2400" dirty="0" smtClean="0"/>
              <a:t>Bitmap is a matrix of </a:t>
            </a: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0-1</a:t>
            </a:r>
            <a:r>
              <a:rPr lang="en-US" sz="2400" dirty="0" smtClean="0"/>
              <a:t>s</a:t>
            </a:r>
          </a:p>
          <a:p>
            <a:pPr lvl="1"/>
            <a:r>
              <a:rPr lang="en-US" sz="2000" dirty="0" smtClean="0"/>
              <a:t>0- off pixels</a:t>
            </a:r>
          </a:p>
          <a:p>
            <a:pPr lvl="1"/>
            <a:r>
              <a:rPr lang="en-US" sz="2000" dirty="0" smtClean="0"/>
              <a:t>1- on pixels</a:t>
            </a:r>
          </a:p>
          <a:p>
            <a:pPr marL="0" indent="0">
              <a:buNone/>
            </a:pPr>
            <a:r>
              <a:rPr lang="en-US" sz="2400" dirty="0" smtClean="0"/>
              <a:t>Each pixel’s color is set in 16-bit</a:t>
            </a:r>
          </a:p>
          <a:p>
            <a:pPr marL="0" indent="0">
              <a:buNone/>
            </a:pPr>
            <a:r>
              <a:rPr lang="en-US" sz="2400" dirty="0" smtClean="0"/>
              <a:t>Screen Size is 320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×</a:t>
            </a:r>
            <a:r>
              <a:rPr lang="en-US" sz="2400" dirty="0" smtClean="0"/>
              <a:t>240</a:t>
            </a:r>
          </a:p>
          <a:p>
            <a:pPr marL="0" indent="0">
              <a:buNone/>
            </a:pPr>
            <a:r>
              <a:rPr lang="en-US" sz="2400" dirty="0" smtClean="0"/>
              <a:t>Example: draw a tiny cross in the middle of screen.</a:t>
            </a:r>
          </a:p>
          <a:p>
            <a:pPr marL="0" indent="0">
              <a:buNone/>
            </a:pPr>
            <a:r>
              <a:rPr lang="en-US" sz="2400" dirty="0" smtClean="0"/>
              <a:t>Practice</a:t>
            </a:r>
          </a:p>
          <a:p>
            <a:pPr lvl="1"/>
            <a:r>
              <a:rPr lang="en-US" sz="2000" dirty="0" smtClean="0"/>
              <a:t>Store the bitmap in bit, convert to 16-bit when drawing.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1626-C704-49AF-A5C2-6C826C2D5C5B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1 – How to draw a shape on GLCD	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6248401" y="1715764"/>
            <a:ext cx="5795682" cy="4566607"/>
            <a:chOff x="6185648" y="1789743"/>
            <a:chExt cx="5795682" cy="4566607"/>
          </a:xfrm>
        </p:grpSpPr>
        <p:sp>
          <p:nvSpPr>
            <p:cNvPr id="7" name="TextBox 6"/>
            <p:cNvSpPr txBox="1"/>
            <p:nvPr/>
          </p:nvSpPr>
          <p:spPr>
            <a:xfrm>
              <a:off x="6279777" y="2087265"/>
              <a:ext cx="5701553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#include &lt;LPC17xx.h&gt;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#include "</a:t>
              </a:r>
              <a:r>
                <a:rPr lang="en-US" sz="110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glcd.h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"</a:t>
              </a:r>
            </a:p>
            <a:p>
              <a:endParaRPr lang="en-US" sz="11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#define BG     White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#define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     Blue</a:t>
              </a:r>
            </a:p>
            <a:p>
              <a:endParaRPr lang="en-US" sz="11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10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 main (void)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{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unsigned 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short </a:t>
              </a:r>
              <a:r>
                <a:rPr lang="en-US" sz="110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cross_bitmap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[] = {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 BG, BG,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		           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BG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		           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BG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	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                      BG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, BG,</a:t>
              </a:r>
            </a:p>
            <a:p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			BG, BG, BG, </a:t>
              </a: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, BG, BG, BG,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		           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BG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		           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BG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		            </a:t>
              </a:r>
              <a:r>
                <a:rPr lang="en-US" sz="1100" dirty="0" smtClean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BG, BG, BG, BG, BG,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</a:t>
              </a:r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};</a:t>
              </a:r>
            </a:p>
            <a:p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</a:t>
              </a:r>
              <a:r>
                <a:rPr lang="en-US" sz="11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SystemInit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(); </a:t>
              </a:r>
            </a:p>
            <a:p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</a:t>
              </a:r>
              <a:r>
                <a:rPr lang="en-US" sz="11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GLCD_Init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();</a:t>
              </a:r>
            </a:p>
            <a:p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</a:t>
              </a:r>
              <a:r>
                <a:rPr lang="en-US" sz="11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GLCD_Clear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(BG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); 	</a:t>
              </a:r>
            </a:p>
            <a:p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sz="11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GLCD_Bitmap</a:t>
              </a:r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(160, 120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, 9, 8, (unsigned char*)</a:t>
              </a:r>
              <a:r>
                <a:rPr lang="en-US" sz="110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cross_bitmap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);</a:t>
              </a:r>
            </a:p>
            <a:p>
              <a:endParaRPr lang="en-US" sz="1100" dirty="0" smtClean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1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  while(1</a:t>
              </a:r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);</a:t>
              </a:r>
            </a:p>
            <a:p>
              <a:r>
                <a:rPr lang="en-US" sz="1100" dirty="0">
                  <a:latin typeface="Consolas" panose="020B0609020204030204" pitchFamily="49" charset="0"/>
                  <a:cs typeface="Consolas" panose="020B0609020204030204" pitchFamily="49" charset="0"/>
                </a:rPr>
                <a:t>}</a:t>
              </a:r>
            </a:p>
            <a:p>
              <a:endParaRPr lang="en-US" sz="11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" name="Line Callout 2 7"/>
            <p:cNvSpPr/>
            <p:nvPr/>
          </p:nvSpPr>
          <p:spPr>
            <a:xfrm>
              <a:off x="8816788" y="1789743"/>
              <a:ext cx="1550894" cy="797859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118118"/>
                <a:gd name="adj6" fmla="val -5765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16-bit colors defined in </a:t>
              </a:r>
              <a:r>
                <a:rPr lang="en-US" sz="14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glcd.h</a:t>
              </a:r>
              <a:endParaRPr lang="en-US" sz="1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9" name="Line Callout 2 8"/>
            <p:cNvSpPr/>
            <p:nvPr/>
          </p:nvSpPr>
          <p:spPr>
            <a:xfrm>
              <a:off x="6185648" y="3765827"/>
              <a:ext cx="1967752" cy="393797"/>
            </a:xfrm>
            <a:prstGeom prst="borderCallout2">
              <a:avLst>
                <a:gd name="adj1" fmla="val 46840"/>
                <a:gd name="adj2" fmla="val 102650"/>
                <a:gd name="adj3" fmla="val 46840"/>
                <a:gd name="adj4" fmla="val 120905"/>
                <a:gd name="adj5" fmla="val -74545"/>
                <a:gd name="adj6" fmla="val 14112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9×8 matrix coding </a:t>
              </a:r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×</a:t>
              </a:r>
              <a:endParaRPr lang="en-US" sz="1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" name="Line Callout 2 9"/>
            <p:cNvSpPr/>
            <p:nvPr/>
          </p:nvSpPr>
          <p:spPr>
            <a:xfrm>
              <a:off x="8278905" y="4729155"/>
              <a:ext cx="1367119" cy="486854"/>
            </a:xfrm>
            <a:prstGeom prst="borderCallout2">
              <a:avLst>
                <a:gd name="adj1" fmla="val 63412"/>
                <a:gd name="adj2" fmla="val -956"/>
                <a:gd name="adj3" fmla="val 61571"/>
                <a:gd name="adj4" fmla="val -31882"/>
                <a:gd name="adj5" fmla="val 131278"/>
                <a:gd name="adj6" fmla="val -3458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0≤ </a:t>
              </a:r>
              <a:r>
                <a:rPr lang="en-US" sz="14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PositionX</a:t>
              </a:r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n-US" sz="1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≤320</a:t>
              </a:r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</a:p>
            <a:p>
              <a:pPr algn="ctr"/>
              <a:r>
                <a:rPr lang="en-US" sz="1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0≤</a:t>
              </a:r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n-US" sz="14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PositionY</a:t>
              </a:r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n-US" sz="1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≤240</a:t>
              </a:r>
              <a:endParaRPr lang="en-US" sz="1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2" name="Line Callout 2 11"/>
            <p:cNvSpPr/>
            <p:nvPr/>
          </p:nvSpPr>
          <p:spPr>
            <a:xfrm>
              <a:off x="9251577" y="5869496"/>
              <a:ext cx="1701053" cy="486854"/>
            </a:xfrm>
            <a:prstGeom prst="borderCallout2">
              <a:avLst>
                <a:gd name="adj1" fmla="val 28426"/>
                <a:gd name="adj2" fmla="val -301"/>
                <a:gd name="adj3" fmla="val 30268"/>
                <a:gd name="adj4" fmla="val -22701"/>
                <a:gd name="adj5" fmla="val -84161"/>
                <a:gd name="adj6" fmla="val -49731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Bitmap matrix dimension </a:t>
              </a:r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630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Peripherals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GPIO</a:t>
            </a:r>
          </a:p>
          <a:p>
            <a:pPr marL="0" indent="0">
              <a:buNone/>
            </a:pPr>
            <a:r>
              <a:rPr lang="en-US" dirty="0" smtClean="0"/>
              <a:t>ADC/DAC</a:t>
            </a:r>
          </a:p>
          <a:p>
            <a:pPr marL="0" indent="0">
              <a:buNone/>
            </a:pPr>
            <a:r>
              <a:rPr lang="en-US" dirty="0" smtClean="0"/>
              <a:t>Ethernet</a:t>
            </a:r>
          </a:p>
          <a:p>
            <a:pPr marL="0" indent="0">
              <a:buNone/>
            </a:pPr>
            <a:r>
              <a:rPr lang="en-US" dirty="0" smtClean="0"/>
              <a:t>USB</a:t>
            </a:r>
          </a:p>
          <a:p>
            <a:pPr marL="0" indent="0">
              <a:buNone/>
            </a:pPr>
            <a:r>
              <a:rPr lang="en-US" dirty="0" smtClean="0"/>
              <a:t>RS232</a:t>
            </a:r>
          </a:p>
          <a:p>
            <a:pPr marL="0" indent="0">
              <a:buNone/>
            </a:pPr>
            <a:r>
              <a:rPr lang="en-US" dirty="0" smtClean="0"/>
              <a:t>CAN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F064-6C37-40CE-A851-F612CD750082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5830888" y="206375"/>
            <a:ext cx="4645025" cy="6444723"/>
            <a:chOff x="5830888" y="206375"/>
            <a:chExt cx="4645025" cy="6444723"/>
          </a:xfrm>
        </p:grpSpPr>
        <p:grpSp>
          <p:nvGrpSpPr>
            <p:cNvPr id="8" name="Group 4"/>
            <p:cNvGrpSpPr>
              <a:grpSpLocks noChangeAspect="1"/>
            </p:cNvGrpSpPr>
            <p:nvPr/>
          </p:nvGrpSpPr>
          <p:grpSpPr bwMode="auto">
            <a:xfrm>
              <a:off x="5830888" y="206375"/>
              <a:ext cx="4645025" cy="6149975"/>
              <a:chOff x="3673" y="130"/>
              <a:chExt cx="2926" cy="3874"/>
            </a:xfrm>
          </p:grpSpPr>
          <p:sp>
            <p:nvSpPr>
              <p:cNvPr id="9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673" y="130"/>
                <a:ext cx="2926" cy="38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7173" name="Picture 5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73" y="130"/>
                <a:ext cx="2930" cy="38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7239497" y="6281766"/>
              <a:ext cx="18341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(UM10360, 2014)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286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Power Control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28932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Power is a major concern in ARM-based chips</a:t>
            </a:r>
          </a:p>
          <a:p>
            <a:pPr lvl="1"/>
            <a:r>
              <a:rPr lang="en-US" dirty="0" smtClean="0"/>
              <a:t>By powering down the unused peripherals,</a:t>
            </a:r>
            <a:br>
              <a:rPr lang="en-US" dirty="0" smtClean="0"/>
            </a:br>
            <a:r>
              <a:rPr lang="en-US" dirty="0" smtClean="0"/>
              <a:t>considerable power is saved</a:t>
            </a:r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eripheral power control register is referenced from CMSIS as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LPC_SC-&gt;PCONP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LPC_SC</a:t>
            </a:r>
            <a:r>
              <a:rPr lang="en-US" dirty="0" smtClean="0"/>
              <a:t> is a general system-control register block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PCONP</a:t>
            </a:r>
            <a:r>
              <a:rPr lang="en-US" dirty="0" smtClean="0"/>
              <a:t> refers to </a:t>
            </a:r>
            <a:r>
              <a:rPr lang="en-US" i="1" dirty="0" smtClean="0"/>
              <a:t>P</a:t>
            </a:r>
            <a:r>
              <a:rPr lang="en-US" dirty="0" smtClean="0"/>
              <a:t>ower </a:t>
            </a:r>
            <a:r>
              <a:rPr lang="en-US" i="1" dirty="0" err="1" smtClean="0"/>
              <a:t>CON</a:t>
            </a:r>
            <a:r>
              <a:rPr lang="en-US" dirty="0" err="1" smtClean="0"/>
              <a:t>trol</a:t>
            </a:r>
            <a:r>
              <a:rPr lang="en-US" dirty="0" smtClean="0"/>
              <a:t> for </a:t>
            </a:r>
            <a:r>
              <a:rPr lang="en-US" i="1" dirty="0" smtClean="0"/>
              <a:t>P</a:t>
            </a:r>
            <a:r>
              <a:rPr lang="en-US" dirty="0" smtClean="0"/>
              <a:t>eripherals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dirty="0" smtClean="0"/>
              <a:t>µVision provides the peripherals power through 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system_17xx.c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9819" y="2499713"/>
            <a:ext cx="2784441" cy="3539103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7BCAB-0DD1-4F90-B5C7-3937BDE8EC1C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2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9969659" y="1124820"/>
            <a:ext cx="2222341" cy="2195807"/>
            <a:chOff x="9839799" y="1143235"/>
            <a:chExt cx="2222341" cy="219580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839799" y="1143235"/>
              <a:ext cx="2222341" cy="1954191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0237732" y="3077432"/>
              <a:ext cx="119776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(UM10360, 2014)</a:t>
              </a:r>
              <a:endParaRPr lang="en-US" sz="11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Pin Connect Block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644" y="1617101"/>
            <a:ext cx="8872371" cy="42238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Peripherals are connected to the chip through pins and controlled with ports.</a:t>
            </a:r>
          </a:p>
          <a:p>
            <a:pPr marL="0" indent="0">
              <a:buNone/>
            </a:pPr>
            <a:endParaRPr lang="en-US" sz="1300" dirty="0" smtClean="0"/>
          </a:p>
          <a:p>
            <a:pPr marL="0" indent="0">
              <a:buNone/>
            </a:pPr>
            <a:r>
              <a:rPr lang="en-US" dirty="0" smtClean="0"/>
              <a:t>There are five 32-bit ports,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p0…p4</a:t>
            </a:r>
            <a:r>
              <a:rPr lang="en-US" dirty="0" smtClean="0"/>
              <a:t>, connecting the chip to environment. </a:t>
            </a:r>
            <a:r>
              <a:rPr lang="en-US" sz="1700" dirty="0" smtClean="0"/>
              <a:t>As stated in Table 74 (UM10360) some ports are not enable.</a:t>
            </a:r>
            <a:endParaRPr lang="en-US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dirty="0" smtClean="0"/>
              <a:t>Most chip pins can perform up to four different functions </a:t>
            </a:r>
          </a:p>
          <a:p>
            <a:pPr lvl="1"/>
            <a:r>
              <a:rPr lang="en-US" dirty="0" smtClean="0"/>
              <a:t>You must specify what function you want each pin to be used for</a:t>
            </a:r>
          </a:p>
          <a:p>
            <a:pPr marL="457200" lvl="1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dirty="0" smtClean="0"/>
              <a:t>Programming a set of registers known as the Pin Connect Block</a:t>
            </a:r>
          </a:p>
          <a:p>
            <a:pPr lvl="1"/>
            <a:r>
              <a:rPr lang="en-US" dirty="0" smtClean="0"/>
              <a:t>From CMSIS as a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 smtClean="0"/>
              <a:t> called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LPC_PINCON</a:t>
            </a:r>
            <a:r>
              <a:rPr lang="en-US" dirty="0" smtClean="0"/>
              <a:t>, with fields called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PINSEL1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PINSEL2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PINMODE1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PINMODE2</a:t>
            </a:r>
            <a:r>
              <a:rPr lang="en-US" dirty="0" smtClean="0"/>
              <a:t> and so on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1B3DA-3B0E-4588-97A0-F678029034B7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8196584" y="5339809"/>
            <a:ext cx="3658122" cy="1323474"/>
            <a:chOff x="5673811" y="4940698"/>
            <a:chExt cx="4959178" cy="154261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73811" y="4940698"/>
              <a:ext cx="4959178" cy="1304841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7577761" y="6229392"/>
              <a:ext cx="1151277" cy="2539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5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(UM10360, 2014)</a:t>
              </a:r>
              <a:endParaRPr lang="en-US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59345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Interrupt Service Routine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24993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Almost all peripherals can generate interrupts</a:t>
            </a:r>
          </a:p>
          <a:p>
            <a:r>
              <a:rPr lang="en-US" dirty="0" smtClean="0"/>
              <a:t>The conditions on generating interrupts are different for each peripherals.</a:t>
            </a:r>
          </a:p>
          <a:p>
            <a:r>
              <a:rPr lang="en-US" dirty="0" smtClean="0"/>
              <a:t>Interrupt Service Routines (ISR) in CMSIS is just a function with the interrupt source appended by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IRQHandler</a:t>
            </a:r>
            <a:endParaRPr lang="en-US" dirty="0"/>
          </a:p>
          <a:p>
            <a:pPr lvl="1"/>
            <a:r>
              <a:rPr lang="en-US" dirty="0" smtClean="0"/>
              <a:t>E.g.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ADC_IRQHandler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/>
              <a:t>CMIS provides APIs for enabling/disabling, prioritizing, and Pending ISRs: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Interrupts can be fired by </a:t>
            </a:r>
            <a:r>
              <a:rPr lang="en-US" i="1" dirty="0" smtClean="0"/>
              <a:t>setting</a:t>
            </a:r>
            <a:r>
              <a:rPr lang="en-US" dirty="0" smtClean="0"/>
              <a:t> an </a:t>
            </a:r>
            <a:r>
              <a:rPr lang="en-US" i="1" dirty="0" smtClean="0"/>
              <a:t>interrupt</a:t>
            </a:r>
            <a:r>
              <a:rPr lang="en-US" dirty="0" smtClean="0"/>
              <a:t> number to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NVIC-&gt;STIR</a:t>
            </a:r>
          </a:p>
          <a:p>
            <a:r>
              <a:rPr lang="en-US" dirty="0" smtClean="0"/>
              <a:t>But, they are cleared depending on the peripherals caused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24073" y="3817025"/>
            <a:ext cx="908614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2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NVIC_EnableIRQ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IRQn_Type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) 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NVIC_DisableIRQ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IRQn_Type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)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NVIC_SetPriority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IRQn_Type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, uint32_t priority ) 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uint32_t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NVIC_GetPriority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IRQn_Type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) </a:t>
            </a:r>
          </a:p>
          <a:p>
            <a:pPr lvl="2"/>
            <a:endParaRPr lang="en-US" sz="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8B40C-DDBB-4F23-A521-724B0755674D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5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884916"/>
            <a:ext cx="3844052" cy="161154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217" y="2038208"/>
            <a:ext cx="8246706" cy="637079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chip directly communicates with its environment through ports in GPIO mode</a:t>
            </a:r>
          </a:p>
          <a:p>
            <a:pPr lvl="1"/>
            <a:r>
              <a:rPr lang="en-US" dirty="0" smtClean="0"/>
              <a:t>The ports can be set for input or output direction</a:t>
            </a:r>
          </a:p>
          <a:p>
            <a:pPr lvl="1"/>
            <a:r>
              <a:rPr lang="en-US" dirty="0"/>
              <a:t>Port 0 and Port 2 can provide a single interrupt for any combination of port </a:t>
            </a:r>
            <a:r>
              <a:rPr lang="en-US" dirty="0" smtClean="0"/>
              <a:t>pins</a:t>
            </a:r>
            <a:endParaRPr lang="en-US" strike="sngStrike" dirty="0" smtClean="0"/>
          </a:p>
          <a:p>
            <a:pPr lvl="1"/>
            <a:r>
              <a:rPr lang="en-US" dirty="0" smtClean="0"/>
              <a:t>In case of MCB1700:</a:t>
            </a:r>
          </a:p>
          <a:p>
            <a:pPr lvl="2"/>
            <a:r>
              <a:rPr lang="en-US" dirty="0" smtClean="0"/>
              <a:t>8 LEDs are connected as output pins</a:t>
            </a:r>
          </a:p>
          <a:p>
            <a:pPr lvl="2"/>
            <a:r>
              <a:rPr lang="en-US" dirty="0" smtClean="0"/>
              <a:t>Joystick and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INT0</a:t>
            </a:r>
            <a:r>
              <a:rPr lang="en-US" dirty="0" smtClean="0"/>
              <a:t> button are connected as input pins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General-Purpose I/O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19D7-80C4-4C06-AF3B-0606874F7186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731160" y="3808652"/>
            <a:ext cx="2908659" cy="2192502"/>
            <a:chOff x="8731160" y="3808652"/>
            <a:chExt cx="2908659" cy="219250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31160" y="3808652"/>
              <a:ext cx="2908659" cy="1915503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9337632" y="5724155"/>
              <a:ext cx="128913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/>
                <a:t>(UM10360, 2014)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902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Steps to Configure GPIO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Enable the power</a:t>
            </a:r>
          </a:p>
          <a:p>
            <a:pPr marL="0" indent="0">
              <a:buNone/>
            </a:pPr>
            <a:r>
              <a:rPr lang="en-US" dirty="0" smtClean="0"/>
              <a:t>Set Pins and their modes</a:t>
            </a:r>
          </a:p>
          <a:p>
            <a:pPr lvl="1"/>
            <a:r>
              <a:rPr lang="en-US" dirty="0" smtClean="0"/>
              <a:t>Selecting the GPIO	           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LPC_PINCON-&gt;PINSEL[</a:t>
            </a:r>
            <a:r>
              <a:rPr lang="en-US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0-10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pPr lvl="1"/>
            <a:r>
              <a:rPr lang="en-US" dirty="0" smtClean="0"/>
              <a:t>Input/output direction	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LPC_GPIO[</a:t>
            </a:r>
            <a:r>
              <a:rPr lang="en-US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0-4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]-&gt;FIODIR</a:t>
            </a:r>
          </a:p>
          <a:p>
            <a:pPr lvl="1"/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/>
              <a:t>Set appropriate interrupts if needed</a:t>
            </a:r>
          </a:p>
          <a:p>
            <a:pPr lvl="1"/>
            <a:r>
              <a:rPr lang="en-US" dirty="0" smtClean="0"/>
              <a:t>Raising/falling edge	           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LPC_GPIOINT-&gt;[IO[</a:t>
            </a:r>
            <a:r>
              <a:rPr lang="en-US" sz="25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or 2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IntEnF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IO[</a:t>
            </a:r>
            <a:r>
              <a:rPr lang="en-US" sz="25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or 2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dirty="0"/>
              <a:t> </a:t>
            </a:r>
            <a:r>
              <a:rPr lang="en-US" dirty="0" err="1"/>
              <a:t>IntEnR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pPr lvl="1"/>
            <a:r>
              <a:rPr lang="en-US" dirty="0" smtClean="0"/>
              <a:t>Registering		            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NVIC_EnableIRQ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IRQn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)</a:t>
            </a:r>
          </a:p>
          <a:p>
            <a:pPr lvl="1"/>
            <a:r>
              <a:rPr lang="en-US" dirty="0" smtClean="0"/>
              <a:t>Clearing interrupt	           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LPC_GPIOINT-&gt;IO[</a:t>
            </a:r>
            <a:r>
              <a:rPr lang="en-US" sz="25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or 2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IntClr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 smtClean="0">
                <a:cs typeface="Consolas" panose="020B0609020204030204" pitchFamily="49" charset="0"/>
              </a:rPr>
              <a:t>Reading status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LPC_GPIOINT-&gt;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IO[</a:t>
            </a:r>
            <a:r>
              <a:rPr lang="en-US" sz="25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or 2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dirty="0" err="1" smtClean="0"/>
              <a:t>IntStatus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/>
              <a:t>Manipulating the ports</a:t>
            </a:r>
          </a:p>
          <a:p>
            <a:pPr lvl="1"/>
            <a:r>
              <a:rPr lang="en-US" dirty="0" smtClean="0"/>
              <a:t>Set an output port		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LPC_GPIO-&gt;FIOSET</a:t>
            </a:r>
          </a:p>
          <a:p>
            <a:pPr lvl="1"/>
            <a:r>
              <a:rPr lang="en-US" dirty="0" smtClean="0"/>
              <a:t>Read an input port	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LPC_GPIO-&gt;FIOPIN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 smtClean="0"/>
              <a:t>Clear an output port	            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LPC_GPIO-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&gt;FIOCLR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49CA-1263-41E2-84EE-4AE2ABEC4DC3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8610600" y="1027906"/>
            <a:ext cx="2040406" cy="2399842"/>
            <a:chOff x="8610600" y="1027906"/>
            <a:chExt cx="2040406" cy="239984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10600" y="1027906"/>
              <a:ext cx="2040406" cy="2179343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9031921" y="3166138"/>
              <a:ext cx="1197764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dirty="0"/>
                <a:t>(UM10360, 2014)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7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Example 1: Turning On/Off a 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0620" y="1825625"/>
            <a:ext cx="10515600" cy="4351338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Enable power </a:t>
            </a:r>
          </a:p>
          <a:p>
            <a:pPr marL="457200" lvl="1" indent="0"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LPC_SC-&gt;PCONP       |=  (1 &lt;&lt;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15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LED connected to p1.</a:t>
            </a:r>
            <a:r>
              <a:rPr lang="en-US" dirty="0" smtClean="0">
                <a:solidFill>
                  <a:srgbClr val="FF0000"/>
                </a:solidFill>
              </a:rPr>
              <a:t>28</a:t>
            </a:r>
            <a:r>
              <a:rPr lang="en-US" dirty="0" smtClean="0"/>
              <a:t> is in GPIO mode</a:t>
            </a:r>
          </a:p>
          <a:p>
            <a:pPr marL="457200" lvl="1" indent="0"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LPC_PINCON-&gt;PINSEL3 &amp;=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~(3 &lt;&lt;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24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LED connected to p1.</a:t>
            </a:r>
            <a:r>
              <a:rPr lang="en-US" dirty="0" smtClean="0">
                <a:solidFill>
                  <a:srgbClr val="FF0000"/>
                </a:solidFill>
              </a:rPr>
              <a:t>28</a:t>
            </a:r>
            <a:r>
              <a:rPr lang="en-US" dirty="0" smtClean="0"/>
              <a:t> is an output pin</a:t>
            </a:r>
          </a:p>
          <a:p>
            <a:pPr marL="457200" lvl="1" indent="0"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LPC_GPIO1-&gt;FIODIR   |=  (1 &lt;&lt;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28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Turning on the LED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LPC_GPIO1-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&gt;FIOSET 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|= 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(1 &lt;&lt;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28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altLang="en-US" dirty="0" smtClean="0"/>
              <a:t>Turning off the LED</a:t>
            </a:r>
          </a:p>
          <a:p>
            <a:pPr marL="457200" lvl="1" indent="0">
              <a:buNone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LPC_GPIO1-&gt;FIOCLR   |=  (1 &lt;&lt;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28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514350" indent="-514350">
              <a:buFont typeface="+mj-lt"/>
              <a:buAutoNum type="arabicParenR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2483-1744-4E99-B568-5A3D6CB5C047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MTE241 – Fall2014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747648" y="1573891"/>
            <a:ext cx="4209460" cy="4412903"/>
            <a:chOff x="7747648" y="1573891"/>
            <a:chExt cx="4209460" cy="4412903"/>
          </a:xfrm>
        </p:grpSpPr>
        <p:grpSp>
          <p:nvGrpSpPr>
            <p:cNvPr id="17" name="Group 16"/>
            <p:cNvGrpSpPr/>
            <p:nvPr/>
          </p:nvGrpSpPr>
          <p:grpSpPr>
            <a:xfrm>
              <a:off x="7819836" y="1573891"/>
              <a:ext cx="4137272" cy="4412903"/>
              <a:chOff x="7819836" y="1573891"/>
              <a:chExt cx="4137272" cy="4412903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819836" y="1573891"/>
                <a:ext cx="4137272" cy="785813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19836" y="2658415"/>
                <a:ext cx="4137272" cy="731271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19836" y="3875867"/>
                <a:ext cx="4137272" cy="1800735"/>
              </a:xfrm>
              <a:prstGeom prst="rect">
                <a:avLst/>
              </a:prstGeom>
            </p:spPr>
          </p:pic>
          <p:sp>
            <p:nvSpPr>
              <p:cNvPr id="16" name="Rectangle 15"/>
              <p:cNvSpPr/>
              <p:nvPr/>
            </p:nvSpPr>
            <p:spPr>
              <a:xfrm>
                <a:off x="9289590" y="5725184"/>
                <a:ext cx="1197764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dirty="0" smtClean="0"/>
                  <a:t>(UM10360, 2014)</a:t>
                </a:r>
                <a:endParaRPr lang="en-US" sz="1100" dirty="0"/>
              </a:p>
            </p:txBody>
          </p:sp>
        </p:grpSp>
        <p:sp>
          <p:nvSpPr>
            <p:cNvPr id="4" name="Oval 3"/>
            <p:cNvSpPr/>
            <p:nvPr/>
          </p:nvSpPr>
          <p:spPr>
            <a:xfrm>
              <a:off x="7771710" y="3152274"/>
              <a:ext cx="385701" cy="245433"/>
            </a:xfrm>
            <a:prstGeom prst="ellipse">
              <a:avLst/>
            </a:pr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Oval 14"/>
            <p:cNvSpPr/>
            <p:nvPr/>
          </p:nvSpPr>
          <p:spPr>
            <a:xfrm>
              <a:off x="7747648" y="2077461"/>
              <a:ext cx="385701" cy="245433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8597874" y="2983834"/>
              <a:ext cx="385701" cy="245433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753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Example 2: Intercepting push-button click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894" y="1762870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000" i="1" smtClean="0"/>
              <a:t>Enable power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000" smtClean="0">
                <a:solidFill>
                  <a:schemeClr val="accent6">
                    <a:lumMod val="75000"/>
                  </a:schemeClr>
                </a:solidFill>
              </a:rPr>
              <a:t>Push-button</a:t>
            </a:r>
            <a:r>
              <a:rPr lang="en-US" sz="2000" smtClean="0"/>
              <a:t> connected to </a:t>
            </a:r>
            <a:r>
              <a:rPr lang="en-US" sz="2000" smtClean="0">
                <a:solidFill>
                  <a:schemeClr val="accent6">
                    <a:lumMod val="75000"/>
                  </a:schemeClr>
                </a:solidFill>
              </a:rPr>
              <a:t>p2.</a:t>
            </a:r>
            <a:r>
              <a:rPr lang="en-US" sz="2000" smtClean="0">
                <a:solidFill>
                  <a:srgbClr val="FF0000"/>
                </a:solidFill>
              </a:rPr>
              <a:t>10</a:t>
            </a:r>
            <a:r>
              <a:rPr lang="en-US" sz="2000" smtClean="0"/>
              <a:t> is in GPIO mode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8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LPC_PINCON-&gt;PINSEL4    &amp;= ~( 3 &lt;&lt; 20 );</a:t>
            </a:r>
            <a:r>
              <a:rPr lang="en-US" sz="180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000" smtClean="0"/>
              <a:t>P2.10 is an input pin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8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LPC_GPIO2-&gt;FIODIR      &amp;= ~( 1 &lt;&lt; </a:t>
            </a:r>
            <a:r>
              <a:rPr lang="en-US" sz="180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);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000" smtClean="0"/>
              <a:t>P2.10 reads the falling edges to generate an interrupt</a:t>
            </a:r>
          </a:p>
          <a:p>
            <a:pPr marL="0" indent="0">
              <a:buNone/>
            </a:pP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LPC_GPIOINT-&gt;IO2IntEnF |=  ( 1 &lt;&lt; </a:t>
            </a:r>
            <a:r>
              <a:rPr lang="en-US" sz="180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);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000" smtClean="0"/>
              <a:t>IRQ is enabled in NVIC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NVIC_EnableIRQ( EINT3_IRQn );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000" smtClean="0"/>
              <a:t>Clear interrupt condition when it has been fired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8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LPC_GPIOINT-&gt;IO2IntClr |=  (1 &lt;&lt; </a:t>
            </a:r>
            <a:r>
              <a:rPr lang="en-US" sz="180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sz="18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514350" indent="-514350">
              <a:buFont typeface="+mj-lt"/>
              <a:buAutoNum type="arabicParenR"/>
            </a:pPr>
            <a:endParaRPr lang="en-US" sz="2000" smtClean="0"/>
          </a:p>
          <a:p>
            <a:pPr marL="971550" lvl="1" indent="-514350">
              <a:buFont typeface="+mj-lt"/>
              <a:buAutoNum type="arabicParenR"/>
            </a:pPr>
            <a:endParaRPr lang="en-US" sz="1800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5EBA1-ED1E-4FC8-A2E3-01D41C2E0EDA}" type="datetime1">
              <a:rPr lang="en-US" smtClean="0"/>
              <a:t>11/10/2014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MTE241 – Fall2014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A6E29-8248-4B70-9A47-A8CA03ABF20B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0055504" y="1399428"/>
            <a:ext cx="1934565" cy="2239821"/>
            <a:chOff x="10055504" y="1399428"/>
            <a:chExt cx="1934565" cy="2239821"/>
          </a:xfrm>
        </p:grpSpPr>
        <p:grpSp>
          <p:nvGrpSpPr>
            <p:cNvPr id="6" name="Group 5"/>
            <p:cNvGrpSpPr/>
            <p:nvPr/>
          </p:nvGrpSpPr>
          <p:grpSpPr>
            <a:xfrm>
              <a:off x="10055504" y="1399428"/>
              <a:ext cx="1902406" cy="2239821"/>
              <a:chOff x="9756194" y="1296610"/>
              <a:chExt cx="1902406" cy="2239821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56194" y="1296610"/>
                <a:ext cx="1902406" cy="1962822"/>
              </a:xfrm>
              <a:prstGeom prst="rect">
                <a:avLst/>
              </a:prstGeom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10104740" y="3259432"/>
                <a:ext cx="12490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(mcb1700, 2009)</a:t>
                </a:r>
                <a:endParaRPr lang="en-US" sz="1200" dirty="0"/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10055504" y="1663611"/>
              <a:ext cx="348546" cy="224118"/>
            </a:xfrm>
            <a:prstGeom prst="ellipse">
              <a:avLst/>
            </a:prstGeom>
            <a:noFill/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641523" y="2434206"/>
              <a:ext cx="348546" cy="224118"/>
            </a:xfrm>
            <a:prstGeom prst="ellipse">
              <a:avLst/>
            </a:prstGeom>
            <a:noFill/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222108" y="3783727"/>
            <a:ext cx="4227925" cy="1453580"/>
            <a:chOff x="7222108" y="3783727"/>
            <a:chExt cx="4227925" cy="145358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13903" y="3783727"/>
              <a:ext cx="4136130" cy="1111585"/>
            </a:xfrm>
            <a:prstGeom prst="rect">
              <a:avLst/>
            </a:prstGeom>
          </p:spPr>
        </p:pic>
        <p:sp>
          <p:nvSpPr>
            <p:cNvPr id="16" name="Oval 15"/>
            <p:cNvSpPr/>
            <p:nvPr/>
          </p:nvSpPr>
          <p:spPr>
            <a:xfrm>
              <a:off x="7222108" y="4736190"/>
              <a:ext cx="348546" cy="22411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737400" y="4960308"/>
              <a:ext cx="128913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/>
                <a:t>(UM10360, 2014)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395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2234</TotalTime>
  <Words>985</Words>
  <Application>Microsoft Office PowerPoint</Application>
  <PresentationFormat>Widescreen</PresentationFormat>
  <Paragraphs>273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Consolas</vt:lpstr>
      <vt:lpstr>Courier New</vt:lpstr>
      <vt:lpstr>Times New Roman</vt:lpstr>
      <vt:lpstr>Office Theme</vt:lpstr>
      <vt:lpstr>How to use peripherals on MCB1700</vt:lpstr>
      <vt:lpstr>Peripherals</vt:lpstr>
      <vt:lpstr>Power Control Block</vt:lpstr>
      <vt:lpstr>Pin Connect Block </vt:lpstr>
      <vt:lpstr>Interrupt Service Routine</vt:lpstr>
      <vt:lpstr>General-Purpose I/O</vt:lpstr>
      <vt:lpstr>Steps to Configure GPIO</vt:lpstr>
      <vt:lpstr>Example 1: Turning On/Off a LED</vt:lpstr>
      <vt:lpstr>Example 2: Intercepting push-button click</vt:lpstr>
      <vt:lpstr>Clocks</vt:lpstr>
      <vt:lpstr>Configuring the main and peripheral clocks.</vt:lpstr>
      <vt:lpstr>Analogue to Digital Convertor </vt:lpstr>
      <vt:lpstr>ADC configuration steps</vt:lpstr>
      <vt:lpstr>Example3: Reading Potentiometer</vt:lpstr>
      <vt:lpstr>Resources</vt:lpstr>
      <vt:lpstr>Backup 1 – How to draw a shape on GLCD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vmontagh</dc:creator>
  <cp:lastModifiedBy>vmontagh</cp:lastModifiedBy>
  <cp:revision>279</cp:revision>
  <dcterms:created xsi:type="dcterms:W3CDTF">2014-11-03T16:52:22Z</dcterms:created>
  <dcterms:modified xsi:type="dcterms:W3CDTF">2014-11-10T15:18:42Z</dcterms:modified>
</cp:coreProperties>
</file>