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74" r:id="rId2"/>
    <p:sldId id="460" r:id="rId3"/>
    <p:sldId id="668" r:id="rId4"/>
    <p:sldId id="753" r:id="rId5"/>
    <p:sldId id="766" r:id="rId6"/>
    <p:sldId id="767" r:id="rId7"/>
    <p:sldId id="768" r:id="rId8"/>
    <p:sldId id="769" r:id="rId9"/>
    <p:sldId id="756" r:id="rId10"/>
    <p:sldId id="776" r:id="rId11"/>
    <p:sldId id="770" r:id="rId12"/>
    <p:sldId id="772" r:id="rId13"/>
    <p:sldId id="771" r:id="rId14"/>
    <p:sldId id="773" r:id="rId15"/>
    <p:sldId id="774" r:id="rId16"/>
    <p:sldId id="775" r:id="rId17"/>
    <p:sldId id="459" r:id="rId18"/>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3" d="100"/>
          <a:sy n="53" d="100"/>
        </p:scale>
        <p:origin x="-2532"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Vicarious Liability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Vicarious Liability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a:t>
            </a:r>
            <a:br>
              <a:rPr lang="en-CA" dirty="0" smtClean="0"/>
            </a:br>
            <a:r>
              <a:rPr lang="en-CA" dirty="0" smtClean="0"/>
              <a:t>Vicarious Liability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Vicarious Liability</a:t>
            </a:r>
            <a:endParaRPr lang="en-CA" dirty="0"/>
          </a:p>
        </p:txBody>
      </p:sp>
      <p:sp>
        <p:nvSpPr>
          <p:cNvPr id="3" name="Content Placeholder 2"/>
          <p:cNvSpPr>
            <a:spLocks noGrp="1"/>
          </p:cNvSpPr>
          <p:nvPr>
            <p:ph idx="1"/>
          </p:nvPr>
        </p:nvSpPr>
        <p:spPr/>
        <p:txBody>
          <a:bodyPr/>
          <a:lstStyle/>
          <a:p>
            <a:pPr>
              <a:buNone/>
            </a:pPr>
            <a:r>
              <a:rPr lang="en-CA" dirty="0" smtClean="0"/>
              <a:t>	</a:t>
            </a:r>
            <a:r>
              <a:rPr lang="en-CA" dirty="0" smtClean="0"/>
              <a:t>The </a:t>
            </a:r>
            <a:r>
              <a:rPr lang="en-CA" dirty="0" smtClean="0"/>
              <a:t>overriding point is that the injured party should be compensated for the harm, and the employer is most </a:t>
            </a:r>
            <a:r>
              <a:rPr lang="en-CA" dirty="0" smtClean="0"/>
              <a:t>suited </a:t>
            </a:r>
            <a:r>
              <a:rPr lang="en-CA" dirty="0" smtClean="0"/>
              <a:t>to ensure this </a:t>
            </a:r>
            <a:r>
              <a:rPr lang="en-CA" dirty="0" smtClean="0"/>
              <a:t>occurs</a:t>
            </a:r>
          </a:p>
          <a:p>
            <a:pPr>
              <a:buNone/>
            </a:pPr>
            <a:endParaRPr lang="en-CA" dirty="0" smtClean="0"/>
          </a:p>
          <a:p>
            <a:pPr>
              <a:buNone/>
            </a:pPr>
            <a:r>
              <a:rPr lang="en-CA" dirty="0" smtClean="0"/>
              <a:t>	Consequently, any engineers employing others should obtain adequate professional insurance</a:t>
            </a:r>
            <a:endParaRPr lang="en-CA" dirty="0" smtClean="0"/>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Liability</a:t>
            </a:r>
            <a:endParaRPr lang="en-CA" dirty="0"/>
          </a:p>
        </p:txBody>
      </p:sp>
      <p:sp>
        <p:nvSpPr>
          <p:cNvPr id="3" name="Content Placeholder 2"/>
          <p:cNvSpPr>
            <a:spLocks noGrp="1"/>
          </p:cNvSpPr>
          <p:nvPr>
            <p:ph idx="1"/>
          </p:nvPr>
        </p:nvSpPr>
        <p:spPr/>
        <p:txBody>
          <a:bodyPr/>
          <a:lstStyle/>
          <a:p>
            <a:pPr>
              <a:buNone/>
            </a:pPr>
            <a:r>
              <a:rPr lang="en-CA" dirty="0" smtClean="0"/>
              <a:t>	Employees, however, can also be liable in tort, as in </a:t>
            </a:r>
            <a:r>
              <a:rPr lang="en-CA" i="1" dirty="0" smtClean="0"/>
              <a:t>Northwestern Mutual Insurance Co. v </a:t>
            </a:r>
            <a:r>
              <a:rPr lang="en-CA" i="1" dirty="0" err="1" smtClean="0"/>
              <a:t>J.T.O’Bryan</a:t>
            </a:r>
            <a:r>
              <a:rPr lang="en-CA" i="1" dirty="0" smtClean="0"/>
              <a:t> &amp; Co.</a:t>
            </a:r>
            <a:r>
              <a:rPr lang="en-CA" dirty="0" smtClean="0"/>
              <a:t>, 1974, where:</a:t>
            </a:r>
          </a:p>
          <a:p>
            <a:pPr lvl="1"/>
            <a:r>
              <a:rPr lang="en-CA" dirty="0" smtClean="0"/>
              <a:t>An insurance company asked the agent O’Bryan to remove an unused warehouse that had already been vandalized from a policy, a request that is standard in the industry</a:t>
            </a:r>
          </a:p>
          <a:p>
            <a:pPr lvl="1"/>
            <a:r>
              <a:rPr lang="en-CA" dirty="0" smtClean="0"/>
              <a:t>The first request by letter was dated January 12</a:t>
            </a:r>
            <a:r>
              <a:rPr lang="en-CA" baseline="30000" dirty="0" smtClean="0"/>
              <a:t>th</a:t>
            </a:r>
            <a:r>
              <a:rPr lang="en-CA" dirty="0" smtClean="0"/>
              <a:t>, 1970</a:t>
            </a:r>
          </a:p>
          <a:p>
            <a:pPr lvl="1"/>
            <a:r>
              <a:rPr lang="en-CA" dirty="0" smtClean="0"/>
              <a:t>After two letters followed by two weeks of telephone calls, finally, an employee of the agent assured Northwestern that the risk would be removed and later was removed</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Liability</a:t>
            </a:r>
            <a:endParaRPr lang="en-CA" dirty="0"/>
          </a:p>
        </p:txBody>
      </p:sp>
      <p:sp>
        <p:nvSpPr>
          <p:cNvPr id="3" name="Content Placeholder 2"/>
          <p:cNvSpPr>
            <a:spLocks noGrp="1"/>
          </p:cNvSpPr>
          <p:nvPr>
            <p:ph idx="1"/>
          </p:nvPr>
        </p:nvSpPr>
        <p:spPr/>
        <p:txBody>
          <a:bodyPr/>
          <a:lstStyle/>
          <a:p>
            <a:pPr>
              <a:buNone/>
            </a:pPr>
            <a:r>
              <a:rPr lang="en-CA" dirty="0" smtClean="0"/>
              <a:t>	Employees, however, can also be liable in tort, as in </a:t>
            </a:r>
            <a:r>
              <a:rPr lang="en-CA" i="1" dirty="0" smtClean="0"/>
              <a:t>Northwestern Mutual Insurance Co. v </a:t>
            </a:r>
            <a:r>
              <a:rPr lang="en-CA" i="1" dirty="0" err="1" smtClean="0"/>
              <a:t>J.T.O’Bryan</a:t>
            </a:r>
            <a:r>
              <a:rPr lang="en-CA" i="1" dirty="0" smtClean="0"/>
              <a:t> &amp; Co.</a:t>
            </a:r>
            <a:r>
              <a:rPr lang="en-CA" dirty="0" smtClean="0"/>
              <a:t>, 1974, where:</a:t>
            </a:r>
          </a:p>
          <a:p>
            <a:pPr lvl="1"/>
            <a:r>
              <a:rPr lang="en-CA" dirty="0" smtClean="0"/>
              <a:t>Had the employee said nothing, or had the employee given a disclaimer, Northwestern would have simply cancelled the policy themselves</a:t>
            </a:r>
          </a:p>
          <a:p>
            <a:pPr lvl="1"/>
            <a:r>
              <a:rPr lang="en-CA" dirty="0" smtClean="0"/>
              <a:t>Northwestern was required to pay $22 372 when the warehouse was damaged by arson on July 13</a:t>
            </a:r>
            <a:r>
              <a:rPr lang="en-CA" baseline="30000" dirty="0" smtClean="0"/>
              <a:t>th</a:t>
            </a:r>
            <a:endParaRPr lang="en-CA" dirty="0" smtClean="0"/>
          </a:p>
          <a:p>
            <a:pPr lvl="1"/>
            <a:r>
              <a:rPr lang="en-CA" dirty="0" smtClean="0"/>
              <a:t>Northwest claimed breach of contract with O’Bryan and negligence on the part of both O’Bryan and the employee</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Liability</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Northwestern Mutual Insurance Co. v </a:t>
            </a:r>
            <a:r>
              <a:rPr lang="en-CA" i="1" dirty="0" err="1" smtClean="0"/>
              <a:t>J.T.O’Bryan</a:t>
            </a:r>
            <a:r>
              <a:rPr lang="en-CA" i="1" dirty="0" smtClean="0"/>
              <a:t> &amp; Co.</a:t>
            </a:r>
            <a:r>
              <a:rPr lang="en-CA" dirty="0" smtClean="0"/>
              <a:t>, 1974, the court found:</a:t>
            </a:r>
          </a:p>
          <a:p>
            <a:pPr lvl="1"/>
            <a:r>
              <a:rPr lang="en-CA" dirty="0" smtClean="0"/>
              <a:t>The employee was found to owe a duty of care to Northwestern for “inexcusable negligence”</a:t>
            </a:r>
          </a:p>
          <a:p>
            <a:pPr lvl="1"/>
            <a:r>
              <a:rPr lang="en-CA" dirty="0" smtClean="0"/>
              <a:t>The breach of this duty  of care was the cause of the damage</a:t>
            </a:r>
          </a:p>
          <a:p>
            <a:pPr lvl="1"/>
            <a:r>
              <a:rPr lang="en-CA" dirty="0" smtClean="0"/>
              <a:t>The employer was held vicariously liable</a:t>
            </a:r>
          </a:p>
          <a:p>
            <a:pPr lvl="1"/>
            <a:r>
              <a:rPr lang="en-CA" dirty="0" smtClean="0"/>
              <a:t>Had the employee not been found guilty of tort, Northwestern could sue for only a breach of contract—a contract that likely had limitation clauses that would not allow Northwestern to recover all of its losses</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Liability</a:t>
            </a:r>
            <a:endParaRPr lang="en-CA" dirty="0"/>
          </a:p>
        </p:txBody>
      </p:sp>
      <p:sp>
        <p:nvSpPr>
          <p:cNvPr id="3" name="Content Placeholder 2"/>
          <p:cNvSpPr>
            <a:spLocks noGrp="1"/>
          </p:cNvSpPr>
          <p:nvPr>
            <p:ph idx="1"/>
          </p:nvPr>
        </p:nvSpPr>
        <p:spPr/>
        <p:txBody>
          <a:bodyPr/>
          <a:lstStyle/>
          <a:p>
            <a:pPr>
              <a:buNone/>
            </a:pPr>
            <a:r>
              <a:rPr lang="en-CA" dirty="0" smtClean="0"/>
              <a:t>	In the case of </a:t>
            </a:r>
            <a:r>
              <a:rPr lang="en-CA" i="1" dirty="0" err="1" smtClean="0"/>
              <a:t>Edgeworth</a:t>
            </a:r>
            <a:r>
              <a:rPr lang="en-CA" i="1" dirty="0" smtClean="0"/>
              <a:t> Construction Ltd. v N.D. Lea &amp; Associates Ltd.</a:t>
            </a:r>
            <a:r>
              <a:rPr lang="en-CA" dirty="0" smtClean="0"/>
              <a:t>, 1993, the plaintiff also claimed that the engineers who sealed the documents owed a duty of care</a:t>
            </a:r>
          </a:p>
          <a:p>
            <a:pPr lvl="1"/>
            <a:r>
              <a:rPr lang="en-CA" dirty="0" smtClean="0"/>
              <a:t>By sealing the documents, that establishes a duty of care on any who rely on that document</a:t>
            </a:r>
          </a:p>
          <a:p>
            <a:pPr lvl="1"/>
            <a:r>
              <a:rPr lang="en-CA" dirty="0" smtClean="0"/>
              <a:t>This would not make them directly liable, but rather, the liability would thus be spread between three parties:  the contractor for not doing due diligence, the engineering firm, and its employees, and by vicarious liability, the engineering firm would be responsible for any negligence on the part of its employees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dirty="0"/>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Liability</a:t>
            </a:r>
            <a:endParaRPr lang="en-CA" dirty="0"/>
          </a:p>
        </p:txBody>
      </p:sp>
      <p:sp>
        <p:nvSpPr>
          <p:cNvPr id="3" name="Content Placeholder 2"/>
          <p:cNvSpPr>
            <a:spLocks noGrp="1"/>
          </p:cNvSpPr>
          <p:nvPr>
            <p:ph idx="1"/>
          </p:nvPr>
        </p:nvSpPr>
        <p:spPr/>
        <p:txBody>
          <a:bodyPr/>
          <a:lstStyle/>
          <a:p>
            <a:pPr>
              <a:buNone/>
            </a:pPr>
            <a:r>
              <a:rPr lang="en-CA" dirty="0" smtClean="0"/>
              <a:t>	In the case of </a:t>
            </a:r>
            <a:r>
              <a:rPr lang="en-CA" i="1" dirty="0" err="1" smtClean="0"/>
              <a:t>Edgeworth</a:t>
            </a:r>
            <a:r>
              <a:rPr lang="en-CA" i="1" dirty="0" smtClean="0"/>
              <a:t> Construction Ltd. v N.D. Lea &amp; Associates Ltd.</a:t>
            </a:r>
            <a:r>
              <a:rPr lang="en-CA" dirty="0" smtClean="0"/>
              <a:t>, 1993, the court found the seal does not establish a duty of care:</a:t>
            </a:r>
          </a:p>
          <a:p>
            <a:pPr lvl="1" algn="just">
              <a:buNone/>
            </a:pPr>
            <a:r>
              <a:rPr lang="en-CA" dirty="0" smtClean="0"/>
              <a:t>   “The only basis upon which [the engineers] are sued is the fact that each of them affixed his seal to the design documents.  In my view, this is insufficient to establish a duty of care between the individual engineers and [</a:t>
            </a:r>
            <a:r>
              <a:rPr lang="en-CA" dirty="0" err="1" smtClean="0"/>
              <a:t>Edgeworth</a:t>
            </a:r>
            <a:r>
              <a:rPr lang="en-CA" dirty="0" smtClean="0"/>
              <a:t> Construction].  The seal attests that a qualified engineer prepared the drawing.  It is not a guarantee of accuracy.  The affixation of a seal, without more, is insufficient to found liability for negligent misrepresentation.”</a:t>
            </a:r>
          </a:p>
          <a:p>
            <a:pPr lvl="1">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dirty="0"/>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Liability</a:t>
            </a:r>
            <a:endParaRPr lang="en-CA" dirty="0"/>
          </a:p>
        </p:txBody>
      </p:sp>
      <p:sp>
        <p:nvSpPr>
          <p:cNvPr id="3" name="Content Placeholder 2"/>
          <p:cNvSpPr>
            <a:spLocks noGrp="1"/>
          </p:cNvSpPr>
          <p:nvPr>
            <p:ph idx="1"/>
          </p:nvPr>
        </p:nvSpPr>
        <p:spPr/>
        <p:txBody>
          <a:bodyPr/>
          <a:lstStyle/>
          <a:p>
            <a:pPr>
              <a:buNone/>
            </a:pPr>
            <a:r>
              <a:rPr lang="en-CA" dirty="0" smtClean="0"/>
              <a:t>	In the case of </a:t>
            </a:r>
            <a:r>
              <a:rPr lang="en-CA" i="1" dirty="0" err="1" smtClean="0"/>
              <a:t>Edgeworth</a:t>
            </a:r>
            <a:r>
              <a:rPr lang="en-CA" i="1" dirty="0" smtClean="0"/>
              <a:t> Construction Ltd. v N.D. Lea &amp; Associates Ltd.</a:t>
            </a:r>
            <a:r>
              <a:rPr lang="en-CA" dirty="0" smtClean="0"/>
              <a:t>, 1993, the court found the seal does not establish a duty of care:</a:t>
            </a:r>
          </a:p>
          <a:p>
            <a:pPr lvl="1" algn="just">
              <a:buNone/>
            </a:pPr>
            <a:r>
              <a:rPr lang="en-CA" dirty="0" smtClean="0"/>
              <a:t>   “The only basis upon which [the engineers] are sued is the fact that each of them affixed his seal to the design documents.  In my view, this is insufficient to establish a duty of care between the individual engineers and [</a:t>
            </a:r>
            <a:r>
              <a:rPr lang="en-CA" dirty="0" err="1" smtClean="0"/>
              <a:t>Edgeworth</a:t>
            </a:r>
            <a:r>
              <a:rPr lang="en-CA" dirty="0" smtClean="0"/>
              <a:t> Construction].  The seal attests that a qualified engineer prepared the drawing.  It is not a guarantee of accuracy.  The affixation of a seal, without more, is insufficient to found liability for negligent misrepresentation.”</a:t>
            </a:r>
          </a:p>
          <a:p>
            <a:pPr lvl="1">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dirty="0"/>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D.L. Marston, </a:t>
            </a:r>
            <a:r>
              <a:rPr lang="en-US" sz="1800" i="1" dirty="0" smtClean="0">
                <a:latin typeface="Arial" charset="0"/>
                <a:cs typeface="Arial" charset="0"/>
              </a:rPr>
              <a:t>Law for Professional Engineers</a:t>
            </a:r>
            <a:r>
              <a:rPr lang="en-US" sz="1800" dirty="0" smtClean="0">
                <a:latin typeface="Arial" charset="0"/>
                <a:cs typeface="Arial" charset="0"/>
              </a:rPr>
              <a:t>, 4</a:t>
            </a:r>
            <a:r>
              <a:rPr lang="en-US" sz="1800" baseline="30000" dirty="0" smtClean="0">
                <a:latin typeface="Arial" charset="0"/>
                <a:cs typeface="Arial" charset="0"/>
              </a:rPr>
              <a:t>th</a:t>
            </a:r>
            <a:r>
              <a:rPr lang="en-US" sz="1800" dirty="0" smtClean="0">
                <a:latin typeface="Arial" charset="0"/>
                <a:cs typeface="Arial" charset="0"/>
              </a:rPr>
              <a:t> Ed., McGraw Hill, 2008.</a:t>
            </a:r>
          </a:p>
          <a:p>
            <a:pPr marL="533400" indent="-533400">
              <a:buNone/>
            </a:pPr>
            <a:r>
              <a:rPr lang="en-US" sz="1800" dirty="0" smtClean="0">
                <a:latin typeface="Arial" charset="0"/>
                <a:cs typeface="Arial" charset="0"/>
              </a:rPr>
              <a:t>[2]	Julie Vale, </a:t>
            </a:r>
            <a:r>
              <a:rPr lang="en-US" sz="1800" i="1" dirty="0" smtClean="0">
                <a:latin typeface="Arial" charset="0"/>
                <a:cs typeface="Arial" charset="0"/>
              </a:rPr>
              <a:t>ECE 290 Course Notes</a:t>
            </a:r>
            <a:r>
              <a:rPr lang="en-US" sz="1800" dirty="0" smtClean="0">
                <a:latin typeface="Arial" charset="0"/>
                <a:cs typeface="Arial" charset="0"/>
              </a:rPr>
              <a:t>, 2011.</a:t>
            </a:r>
          </a:p>
          <a:p>
            <a:pPr marL="533400" indent="-533400">
              <a:buNone/>
            </a:pPr>
            <a:r>
              <a:rPr lang="en-US" sz="1800" dirty="0" smtClean="0">
                <a:latin typeface="Arial" charset="0"/>
                <a:cs typeface="Arial" charset="0"/>
              </a:rPr>
              <a:t>[3]	 Wikipedia, </a:t>
            </a:r>
            <a:r>
              <a:rPr lang="en-US" sz="1800" i="1" dirty="0" smtClean="0">
                <a:latin typeface="Arial" charset="0"/>
                <a:cs typeface="Arial" charset="0"/>
              </a:rPr>
              <a:t>http://www.wikipedia.org/</a:t>
            </a:r>
          </a:p>
          <a:p>
            <a:pPr marL="533400" indent="-533400">
              <a:buNone/>
            </a:pPr>
            <a:endParaRPr lang="en-US" sz="1800" i="1" dirty="0" smtClean="0">
              <a:solidFill>
                <a:schemeClr val="tx1">
                  <a:lumMod val="65000"/>
                  <a:lumOff val="35000"/>
                </a:schemeClr>
              </a:solidFill>
              <a:latin typeface="Arial" charset="0"/>
              <a:cs typeface="Arial" charset="0"/>
            </a:endParaRPr>
          </a:p>
          <a:p>
            <a:pPr marL="533400" indent="-533400" algn="just">
              <a:buNone/>
            </a:pPr>
            <a:r>
              <a:rPr lang="en-US"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Vicarious Liability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Performance</a:t>
            </a:r>
            <a:endParaRPr lang="en-CA" dirty="0"/>
          </a:p>
        </p:txBody>
      </p:sp>
      <p:sp>
        <p:nvSpPr>
          <p:cNvPr id="3" name="Content Placeholder 2"/>
          <p:cNvSpPr>
            <a:spLocks noGrp="1"/>
          </p:cNvSpPr>
          <p:nvPr>
            <p:ph idx="1"/>
          </p:nvPr>
        </p:nvSpPr>
        <p:spPr/>
        <p:txBody>
          <a:bodyPr/>
          <a:lstStyle/>
          <a:p>
            <a:pPr>
              <a:buNone/>
            </a:pPr>
            <a:r>
              <a:rPr lang="en-CA" dirty="0" smtClean="0"/>
              <a:t>	Suppose an employee is negligent and someone is harmed as a result</a:t>
            </a:r>
          </a:p>
          <a:p>
            <a:pPr lvl="1"/>
            <a:r>
              <a:rPr lang="en-CA" dirty="0" smtClean="0"/>
              <a:t>Who is responsible for the tort?</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Inspections</a:t>
            </a:r>
            <a:endParaRPr lang="en-CA" dirty="0"/>
          </a:p>
        </p:txBody>
      </p:sp>
      <p:sp>
        <p:nvSpPr>
          <p:cNvPr id="3" name="Content Placeholder 2"/>
          <p:cNvSpPr>
            <a:spLocks noGrp="1"/>
          </p:cNvSpPr>
          <p:nvPr>
            <p:ph idx="1"/>
          </p:nvPr>
        </p:nvSpPr>
        <p:spPr/>
        <p:txBody>
          <a:bodyPr/>
          <a:lstStyle/>
          <a:p>
            <a:pPr>
              <a:buNone/>
            </a:pPr>
            <a:r>
              <a:rPr lang="en-CA" dirty="0" smtClean="0"/>
              <a:t>	Consider the case of </a:t>
            </a:r>
            <a:r>
              <a:rPr lang="en-CA" i="1" dirty="0" smtClean="0"/>
              <a:t>Dutton v Bognor Regis United Building Co. Ltd.</a:t>
            </a:r>
            <a:r>
              <a:rPr lang="en-CA" dirty="0" smtClean="0"/>
              <a:t>, 1972</a:t>
            </a:r>
          </a:p>
          <a:p>
            <a:pPr lvl="1"/>
            <a:r>
              <a:rPr lang="en-CA" dirty="0" smtClean="0"/>
              <a:t>A house was built on a rubbish deposit</a:t>
            </a:r>
          </a:p>
          <a:p>
            <a:pPr lvl="1"/>
            <a:r>
              <a:rPr lang="en-CA" dirty="0" smtClean="0"/>
              <a:t>This will result in settling, but this can be dealt with through larger foundations</a:t>
            </a:r>
          </a:p>
          <a:p>
            <a:pPr lvl="1"/>
            <a:r>
              <a:rPr lang="en-CA" dirty="0" smtClean="0"/>
              <a:t>By-laws required that the foundation be approved by a building inspector</a:t>
            </a:r>
          </a:p>
          <a:p>
            <a:pPr lvl="1"/>
            <a:r>
              <a:rPr lang="en-CA" dirty="0" smtClean="0"/>
              <a:t>The inspector failed to make an proper inspection</a:t>
            </a:r>
          </a:p>
          <a:p>
            <a:pPr lvl="1"/>
            <a:r>
              <a:rPr lang="en-CA" dirty="0" smtClean="0"/>
              <a:t>Part of the building collapsed</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Inspections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Dutton v Bognor Regis United Building Co. Ltd.</a:t>
            </a:r>
            <a:r>
              <a:rPr lang="en-CA" dirty="0" smtClean="0"/>
              <a:t>, 1972, the court found</a:t>
            </a:r>
          </a:p>
          <a:p>
            <a:pPr lvl="1"/>
            <a:r>
              <a:rPr lang="en-CA" dirty="0" smtClean="0"/>
              <a:t>The inspector was responsible</a:t>
            </a:r>
          </a:p>
          <a:p>
            <a:pPr lvl="1"/>
            <a:r>
              <a:rPr lang="en-CA" dirty="0" smtClean="0"/>
              <a:t>The local building authority, however, was liable for the damages</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Inspections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Dutton v Bognor Regis United Building Co. Ltd.</a:t>
            </a:r>
            <a:r>
              <a:rPr lang="en-CA" dirty="0" smtClean="0"/>
              <a:t>, 1972, the court found</a:t>
            </a:r>
          </a:p>
          <a:p>
            <a:pPr lvl="1" algn="just">
              <a:buNone/>
            </a:pPr>
            <a:r>
              <a:rPr lang="en-CA" dirty="0" smtClean="0"/>
              <a:t>   “It is at this point that I must draw a distinction between the several categories of professional men.  I can well see that in the case of a professional man who gives advice on financial or property matters—such as a banker, a lawyer or an accountant—his duty is only to those who rely on him and suffer financial loss in consequence.  But in the case of a professional man who gives advice on the safety of buildings, or machines, or material, his duty is to all those who may suffer injury in case his advice is bad.”</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Inspections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Dutton v Bognor Regis United Building Co. Ltd.</a:t>
            </a:r>
            <a:r>
              <a:rPr lang="en-CA" dirty="0" smtClean="0"/>
              <a:t>, 1972, the court found</a:t>
            </a:r>
          </a:p>
          <a:p>
            <a:pPr lvl="1" algn="just">
              <a:buNone/>
            </a:pPr>
            <a:r>
              <a:rPr lang="en-CA" dirty="0" smtClean="0"/>
              <a:t>   “If [an engineer] designs a house or a bridge so negligently that it falls down, he is liable to everyone of those who are injured in the fall:  see </a:t>
            </a:r>
            <a:r>
              <a:rPr lang="en-CA" i="1" dirty="0" smtClean="0"/>
              <a:t>Clay v A.J. Crump &amp; Sons Ltd</a:t>
            </a:r>
            <a:r>
              <a:rPr lang="en-CA" dirty="0" smtClean="0"/>
              <a:t>.  None of those injured would have relied on the architect or the engineer.  None of them would have known whether an architect or engineer was employed or not.  But beyond doubt, the architect and engineer would be liable.  The reason is not because those injured relied on him, but because he knew, or ought to have known, that such persons might be injured if he did his work badly.”</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Inspections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Dutton v Bognor Regis United Building Co. Ltd.</a:t>
            </a:r>
            <a:r>
              <a:rPr lang="en-CA" dirty="0" smtClean="0"/>
              <a:t>, 1972, the court determined the council would bear the loss:</a:t>
            </a:r>
          </a:p>
          <a:p>
            <a:pPr lvl="1" algn="just">
              <a:buNone/>
            </a:pPr>
            <a:r>
              <a:rPr lang="en-CA" dirty="0" smtClean="0"/>
              <a:t>   “First, Mrs. Dutton has suffered a grievous loss.  The house fell down without any fault of hers.  She is in no position herself to bear the loss.  Who ought in justice to bear it?  I should think those who were responsible.  Who are they?  In the first place, the builder was responsible.  It was he who lid the foundations so badly that the house fell down.  In the second place, the council’s inspector was responsible.  It was his job to examine the foundations to see if they would take the load of the house.  He failed to do it properly.  In the third, the council should answer for his failure.  They were entrusted by Parliament with the task of seeing that houses were built properly.  They received public funds for the purpose...  Their shoulders are broad enough to bear the loss.”</a:t>
            </a:r>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Vicarious Liability</a:t>
            </a:r>
            <a:endParaRPr lang="en-CA" dirty="0"/>
          </a:p>
        </p:txBody>
      </p:sp>
      <p:sp>
        <p:nvSpPr>
          <p:cNvPr id="3" name="Content Placeholder 2"/>
          <p:cNvSpPr>
            <a:spLocks noGrp="1"/>
          </p:cNvSpPr>
          <p:nvPr>
            <p:ph idx="1"/>
          </p:nvPr>
        </p:nvSpPr>
        <p:spPr/>
        <p:txBody>
          <a:bodyPr/>
          <a:lstStyle/>
          <a:p>
            <a:pPr>
              <a:buNone/>
            </a:pPr>
            <a:r>
              <a:rPr lang="en-CA" dirty="0" smtClean="0"/>
              <a:t>	Vicarious liability is the doctrine that an employer is liable for the negligent performance of an employee</a:t>
            </a:r>
          </a:p>
          <a:p>
            <a:pPr>
              <a:buNone/>
            </a:pPr>
            <a:endParaRPr lang="en-CA" dirty="0" smtClean="0"/>
          </a:p>
          <a:p>
            <a:pPr>
              <a:buNone/>
            </a:pPr>
            <a:r>
              <a:rPr lang="en-CA" dirty="0" smtClean="0"/>
              <a:t>	Therefore, if an employee in his or her role has a duty of care to another party and that employee breaches that duty of care, the employer will be vicariously liable for any </a:t>
            </a:r>
            <a:r>
              <a:rPr lang="en-CA" dirty="0" smtClean="0"/>
              <a:t>damages</a:t>
            </a:r>
            <a:endParaRPr lang="en-CA" dirty="0" smtClean="0"/>
          </a:p>
        </p:txBody>
      </p:sp>
      <p:sp>
        <p:nvSpPr>
          <p:cNvPr id="7" name="Footer Placeholder 6"/>
          <p:cNvSpPr>
            <a:spLocks noGrp="1"/>
          </p:cNvSpPr>
          <p:nvPr>
            <p:ph type="ftr" sz="quarter" idx="12"/>
          </p:nvPr>
        </p:nvSpPr>
        <p:spPr/>
        <p:txBody>
          <a:bodyPr/>
          <a:lstStyle/>
          <a:p>
            <a:pPr>
              <a:defRPr/>
            </a:pPr>
            <a:r>
              <a:rPr lang="en-CA" smtClean="0"/>
              <a:t>Vicarious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69742</TotalTime>
  <Words>127</Words>
  <Application>Microsoft Office PowerPoint</Application>
  <PresentationFormat>On-screen Show (4:3)</PresentationFormat>
  <Paragraphs>130</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Engineering_Colour</vt:lpstr>
      <vt:lpstr>Tort Law: Vicarious Liability</vt:lpstr>
      <vt:lpstr>Outline</vt:lpstr>
      <vt:lpstr>Employee Performance</vt:lpstr>
      <vt:lpstr>Inspections</vt:lpstr>
      <vt:lpstr>Inspections</vt:lpstr>
      <vt:lpstr>Inspections</vt:lpstr>
      <vt:lpstr>Inspections</vt:lpstr>
      <vt:lpstr>Inspections</vt:lpstr>
      <vt:lpstr>Vicarious Liability</vt:lpstr>
      <vt:lpstr>Vicarious Liability</vt:lpstr>
      <vt:lpstr>Employee Liability</vt:lpstr>
      <vt:lpstr>Employee Liability</vt:lpstr>
      <vt:lpstr>Employee Liability</vt:lpstr>
      <vt:lpstr>Employee Liability</vt:lpstr>
      <vt:lpstr>Employee Liability</vt:lpstr>
      <vt:lpstr>Employee Liability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Vicarious Liability</dc:title>
  <dc:subject>Vicarious liability in tort law</dc:subject>
  <dc:creator>Douglas Wilhelm Harder (dwharder@alumni.uwaterloo.ca)</dc:creator>
  <cp:lastModifiedBy>Douglas Wilhelm Harder</cp:lastModifiedBy>
  <cp:revision>5419</cp:revision>
  <cp:lastPrinted>2010-03-08T19:59:32Z</cp:lastPrinted>
  <dcterms:created xsi:type="dcterms:W3CDTF">2010-03-10T14:45:39Z</dcterms:created>
  <dcterms:modified xsi:type="dcterms:W3CDTF">2013-03-26T18:38:20Z</dcterms:modified>
</cp:coreProperties>
</file>