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74" r:id="rId2"/>
    <p:sldId id="460" r:id="rId3"/>
    <p:sldId id="569" r:id="rId4"/>
    <p:sldId id="570" r:id="rId5"/>
    <p:sldId id="571" r:id="rId6"/>
    <p:sldId id="616" r:id="rId7"/>
    <p:sldId id="615" r:id="rId8"/>
    <p:sldId id="618" r:id="rId9"/>
    <p:sldId id="556" r:id="rId10"/>
    <p:sldId id="623" r:id="rId11"/>
    <p:sldId id="622" r:id="rId12"/>
    <p:sldId id="639" r:id="rId13"/>
    <p:sldId id="619" r:id="rId14"/>
    <p:sldId id="620" r:id="rId15"/>
    <p:sldId id="621" r:id="rId16"/>
    <p:sldId id="624" r:id="rId17"/>
    <p:sldId id="625" r:id="rId18"/>
    <p:sldId id="628" r:id="rId19"/>
    <p:sldId id="629" r:id="rId20"/>
    <p:sldId id="617" r:id="rId21"/>
    <p:sldId id="626" r:id="rId22"/>
    <p:sldId id="627" r:id="rId23"/>
    <p:sldId id="630" r:id="rId24"/>
    <p:sldId id="631" r:id="rId25"/>
    <p:sldId id="632" r:id="rId26"/>
    <p:sldId id="633" r:id="rId27"/>
    <p:sldId id="634" r:id="rId28"/>
    <p:sldId id="635" r:id="rId29"/>
    <p:sldId id="636" r:id="rId30"/>
    <p:sldId id="638" r:id="rId31"/>
    <p:sldId id="637" r:id="rId32"/>
    <p:sldId id="640" r:id="rId33"/>
    <p:sldId id="641" r:id="rId34"/>
    <p:sldId id="643" r:id="rId35"/>
    <p:sldId id="642" r:id="rId36"/>
    <p:sldId id="644" r:id="rId37"/>
    <p:sldId id="645" r:id="rId38"/>
    <p:sldId id="646" r:id="rId39"/>
    <p:sldId id="647" r:id="rId40"/>
    <p:sldId id="654" r:id="rId41"/>
    <p:sldId id="648" r:id="rId42"/>
    <p:sldId id="650" r:id="rId43"/>
    <p:sldId id="649" r:id="rId44"/>
    <p:sldId id="651" r:id="rId45"/>
    <p:sldId id="653" r:id="rId46"/>
    <p:sldId id="659" r:id="rId47"/>
    <p:sldId id="656" r:id="rId48"/>
    <p:sldId id="655" r:id="rId49"/>
    <p:sldId id="657" r:id="rId50"/>
    <p:sldId id="658" r:id="rId51"/>
    <p:sldId id="459" r:id="rId52"/>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58" d="100"/>
          <a:sy n="58" d="100"/>
        </p:scale>
        <p:origin x="-141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27/03/2013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27/03/2013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51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Regulation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176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Regulation</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Regulation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How Does PEO Regulate?</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For example, three items are:</a:t>
            </a:r>
          </a:p>
          <a:p>
            <a:pPr lvl="1">
              <a:buNone/>
            </a:pPr>
            <a:r>
              <a:rPr lang="en-CA" dirty="0" smtClean="0">
                <a:latin typeface="Arial" charset="0"/>
                <a:cs typeface="Arial" charset="0"/>
              </a:rPr>
              <a:t>19.	respecting the advertising of the practice of professional</a:t>
            </a:r>
            <a:br>
              <a:rPr lang="en-CA" dirty="0" smtClean="0">
                <a:latin typeface="Arial" charset="0"/>
                <a:cs typeface="Arial" charset="0"/>
              </a:rPr>
            </a:br>
            <a:r>
              <a:rPr lang="en-CA" dirty="0" smtClean="0">
                <a:latin typeface="Arial" charset="0"/>
                <a:cs typeface="Arial" charset="0"/>
              </a:rPr>
              <a:t>	engineering;</a:t>
            </a:r>
          </a:p>
          <a:p>
            <a:pPr lvl="1">
              <a:buNone/>
            </a:pPr>
            <a:r>
              <a:rPr lang="en-CA" dirty="0" smtClean="0">
                <a:latin typeface="Arial" charset="0"/>
                <a:cs typeface="Arial" charset="0"/>
              </a:rPr>
              <a:t>20.	prescribing a code of ethics;</a:t>
            </a:r>
          </a:p>
          <a:p>
            <a:pPr lvl="1">
              <a:buNone/>
            </a:pPr>
            <a:r>
              <a:rPr lang="en-CA" dirty="0" smtClean="0">
                <a:latin typeface="Arial" charset="0"/>
                <a:cs typeface="Arial" charset="0"/>
              </a:rPr>
              <a:t>21.	defining professional misconduct for the purposes of this Act;</a:t>
            </a:r>
          </a:p>
          <a:p>
            <a:pPr lvl="1">
              <a:buNone/>
            </a:pPr>
            <a:endParaRPr lang="en-CA" dirty="0" smtClean="0">
              <a:latin typeface="Arial" charset="0"/>
              <a:cs typeface="Arial" charset="0"/>
            </a:endParaRPr>
          </a:p>
          <a:p>
            <a:pPr>
              <a:buNone/>
            </a:pPr>
            <a:r>
              <a:rPr lang="en-CA" dirty="0" smtClean="0">
                <a:latin typeface="Arial" charset="0"/>
                <a:cs typeface="Arial" charset="0"/>
              </a:rPr>
              <a:t>	Three related sections of the regulations are:</a:t>
            </a:r>
          </a:p>
          <a:p>
            <a:pPr lvl="1">
              <a:buNone/>
            </a:pPr>
            <a:r>
              <a:rPr lang="en-CA" dirty="0" smtClean="0">
                <a:latin typeface="Arial" charset="0"/>
                <a:cs typeface="Arial" charset="0"/>
              </a:rPr>
              <a:t>75.		A Member or holder ... may advertise only...</a:t>
            </a:r>
          </a:p>
          <a:p>
            <a:pPr lvl="1">
              <a:buNone/>
            </a:pPr>
            <a:r>
              <a:rPr lang="en-CA" dirty="0" smtClean="0">
                <a:latin typeface="Arial" charset="0"/>
                <a:cs typeface="Arial" charset="0"/>
              </a:rPr>
              <a:t>77.		The following is the Code of Ethics of the Association...</a:t>
            </a:r>
          </a:p>
          <a:p>
            <a:pPr lvl="1">
              <a:buNone/>
            </a:pPr>
            <a:r>
              <a:rPr lang="en-CA" dirty="0" smtClean="0">
                <a:latin typeface="Arial" charset="0"/>
                <a:cs typeface="Arial" charset="0"/>
              </a:rPr>
              <a:t>72. (2)	For the purposes of the Act and this Regulation,</a:t>
            </a:r>
            <a:br>
              <a:rPr lang="en-CA" dirty="0" smtClean="0">
                <a:latin typeface="Arial" charset="0"/>
                <a:cs typeface="Arial" charset="0"/>
              </a:rPr>
            </a:br>
            <a:r>
              <a:rPr lang="en-CA" dirty="0" smtClean="0">
                <a:latin typeface="Arial" charset="0"/>
                <a:cs typeface="Arial" charset="0"/>
              </a:rPr>
              <a:t>		“professional misconduct” means,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How Does PEO Regulate?</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PEO regulates the practice of professional engineering through:</a:t>
            </a:r>
          </a:p>
          <a:p>
            <a:pPr lvl="1"/>
            <a:r>
              <a:rPr lang="en-CA" dirty="0" smtClean="0">
                <a:latin typeface="Arial" charset="0"/>
                <a:cs typeface="Arial" charset="0"/>
              </a:rPr>
              <a:t>The issuing of licences to those qualified to engage in the practice of professional engineering</a:t>
            </a:r>
          </a:p>
          <a:p>
            <a:pPr lvl="1"/>
            <a:r>
              <a:rPr lang="en-CA" dirty="0" smtClean="0">
                <a:latin typeface="Arial" charset="0"/>
                <a:cs typeface="Arial" charset="0"/>
              </a:rPr>
              <a:t>The issuing of Certificates of Authorization for those organizations wanting to engage in the business of providing </a:t>
            </a:r>
            <a:r>
              <a:rPr lang="en-CA" dirty="0" smtClean="0"/>
              <a:t>services that are within the practice of professional engineering to the public</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Licences</a:t>
            </a:r>
            <a:endParaRPr lang="en-CA" dirty="0"/>
          </a:p>
        </p:txBody>
      </p:sp>
      <p:sp>
        <p:nvSpPr>
          <p:cNvPr id="3" name="Content Placeholder 2"/>
          <p:cNvSpPr>
            <a:spLocks noGrp="1"/>
          </p:cNvSpPr>
          <p:nvPr>
            <p:ph idx="1"/>
          </p:nvPr>
        </p:nvSpPr>
        <p:spPr/>
        <p:txBody>
          <a:bodyPr/>
          <a:lstStyle/>
          <a:p>
            <a:pPr>
              <a:buNone/>
            </a:pPr>
            <a:r>
              <a:rPr lang="en-CA" dirty="0" smtClean="0"/>
              <a:t>	Why does licensing improve the quality of engineering services provided?</a:t>
            </a:r>
          </a:p>
          <a:p>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Licences</a:t>
            </a:r>
          </a:p>
        </p:txBody>
      </p:sp>
      <p:sp>
        <p:nvSpPr>
          <p:cNvPr id="54275" name="Content Placeholder 2"/>
          <p:cNvSpPr>
            <a:spLocks noGrp="1"/>
          </p:cNvSpPr>
          <p:nvPr>
            <p:ph idx="1"/>
          </p:nvPr>
        </p:nvSpPr>
        <p:spPr/>
        <p:txBody>
          <a:bodyPr/>
          <a:lstStyle/>
          <a:p>
            <a:pPr lvl="1">
              <a:buFont typeface="Arial" charset="0"/>
              <a:buNone/>
            </a:pPr>
            <a:r>
              <a:rPr lang="en-CA" sz="2000" dirty="0" smtClean="0">
                <a:latin typeface="Arial" charset="0"/>
                <a:cs typeface="Arial" charset="0"/>
              </a:rPr>
              <a:t>Licence, </a:t>
            </a:r>
            <a:r>
              <a:rPr lang="en-CA" sz="2000" i="1" dirty="0" smtClean="0">
                <a:latin typeface="Times New Roman" pitchFamily="18" charset="0"/>
                <a:cs typeface="Times New Roman" pitchFamily="18" charset="0"/>
              </a:rPr>
              <a:t>n</a:t>
            </a:r>
            <a:r>
              <a:rPr lang="en-CA" sz="2000" dirty="0" smtClean="0">
                <a:latin typeface="Times New Roman" pitchFamily="18" charset="0"/>
                <a:cs typeface="Times New Roman" pitchFamily="18" charset="0"/>
              </a:rPr>
              <a:t>.</a:t>
            </a:r>
          </a:p>
          <a:p>
            <a:pPr lvl="1">
              <a:buNone/>
            </a:pPr>
            <a:r>
              <a:rPr lang="en-CA" dirty="0" smtClean="0">
                <a:latin typeface="Times New Roman" pitchFamily="18" charset="0"/>
                <a:cs typeface="Times New Roman" pitchFamily="18" charset="0"/>
              </a:rPr>
              <a:t>	</a:t>
            </a:r>
            <a:r>
              <a:rPr lang="en-CA" dirty="0" smtClean="0">
                <a:latin typeface="Arial" charset="0"/>
                <a:cs typeface="Arial" charset="0"/>
              </a:rPr>
              <a:t>A formal, usually a printed or written permission from a constituted authority to do something, e.g. to marry, to print or publish a book, to preach, to carry on some trade, </a:t>
            </a:r>
            <a:r>
              <a:rPr lang="en-CA" i="1" dirty="0" smtClean="0">
                <a:latin typeface="Arial" charset="0"/>
                <a:cs typeface="Arial" charset="0"/>
              </a:rPr>
              <a:t>etc</a:t>
            </a:r>
            <a:r>
              <a:rPr lang="en-CA" dirty="0" smtClean="0">
                <a:latin typeface="Arial" charset="0"/>
                <a:cs typeface="Arial" charset="0"/>
              </a:rPr>
              <a:t>.; a permit.</a:t>
            </a:r>
          </a:p>
          <a:p>
            <a:pPr lvl="1">
              <a:buNone/>
            </a:pPr>
            <a:endParaRPr lang="en-CA" dirty="0" smtClean="0">
              <a:latin typeface="Arial" charset="0"/>
              <a:cs typeface="Arial" charset="0"/>
            </a:endParaRPr>
          </a:p>
          <a:p>
            <a:pPr lvl="1">
              <a:buNone/>
            </a:pPr>
            <a:r>
              <a:rPr lang="en-CA" dirty="0" smtClean="0">
                <a:latin typeface="Arial" charset="0"/>
                <a:cs typeface="Arial" charset="0"/>
              </a:rPr>
              <a:t>License, </a:t>
            </a:r>
            <a:r>
              <a:rPr lang="en-CA" i="1" dirty="0" smtClean="0">
                <a:latin typeface="Times New Roman" pitchFamily="18" charset="0"/>
                <a:cs typeface="Times New Roman" pitchFamily="18" charset="0"/>
              </a:rPr>
              <a:t>v</a:t>
            </a:r>
            <a:r>
              <a:rPr lang="en-CA" dirty="0" smtClean="0">
                <a:latin typeface="Times New Roman" pitchFamily="18" charset="0"/>
                <a:cs typeface="Times New Roman" pitchFamily="18" charset="0"/>
              </a:rPr>
              <a:t>.</a:t>
            </a:r>
          </a:p>
          <a:p>
            <a:pPr lvl="1">
              <a:buNone/>
            </a:pPr>
            <a:r>
              <a:rPr lang="en-CA" dirty="0" smtClean="0">
                <a:latin typeface="Arial" charset="0"/>
                <a:cs typeface="Arial" charset="0"/>
              </a:rPr>
              <a:t>	To grant (a person) a </a:t>
            </a:r>
            <a:r>
              <a:rPr lang="en-CA" b="1" dirty="0" smtClean="0">
                <a:latin typeface="Arial" charset="0"/>
                <a:cs typeface="Arial" charset="0"/>
              </a:rPr>
              <a:t>licence</a:t>
            </a:r>
            <a:r>
              <a:rPr lang="en-CA" dirty="0" smtClean="0">
                <a:latin typeface="Arial" charset="0"/>
                <a:cs typeface="Arial" charset="0"/>
              </a:rPr>
              <a:t> or authoritative permission to hold a certain status or to do certain things, </a:t>
            </a:r>
            <a:r>
              <a:rPr lang="en-CA" i="1" dirty="0" smtClean="0">
                <a:latin typeface="Arial" charset="0"/>
                <a:cs typeface="Arial" charset="0"/>
              </a:rPr>
              <a:t>e.g.</a:t>
            </a:r>
            <a:r>
              <a:rPr lang="en-CA" dirty="0" smtClean="0">
                <a:latin typeface="Arial" charset="0"/>
                <a:cs typeface="Arial" charset="0"/>
              </a:rPr>
              <a:t> to practise some trade or profession, to hold a curacy, to preach, to use armorial bearings, to keep a dog, to carry a gun, </a:t>
            </a:r>
            <a:r>
              <a:rPr lang="en-CA" i="1" dirty="0" smtClean="0">
                <a:latin typeface="Arial" charset="0"/>
                <a:cs typeface="Arial" charset="0"/>
              </a:rPr>
              <a:t>etc</a:t>
            </a:r>
            <a:r>
              <a:rPr lang="en-CA" dirty="0" smtClean="0">
                <a:latin typeface="Arial" charset="0"/>
                <a:cs typeface="Arial" charset="0"/>
              </a:rPr>
              <a: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6" name="TextBox 5"/>
          <p:cNvSpPr txBox="1"/>
          <p:nvPr/>
        </p:nvSpPr>
        <p:spPr>
          <a:xfrm>
            <a:off x="3624451" y="5539541"/>
            <a:ext cx="5062348" cy="307777"/>
          </a:xfrm>
          <a:prstGeom prst="rect">
            <a:avLst/>
          </a:prstGeom>
          <a:noFill/>
        </p:spPr>
        <p:txBody>
          <a:bodyPr wrap="none" rtlCol="0">
            <a:spAutoFit/>
          </a:bodyPr>
          <a:lstStyle/>
          <a:p>
            <a:r>
              <a:rPr lang="en-CA" sz="1400" dirty="0" smtClean="0">
                <a:solidFill>
                  <a:schemeClr val="tx1">
                    <a:lumMod val="65000"/>
                    <a:lumOff val="35000"/>
                  </a:schemeClr>
                </a:solidFill>
              </a:rPr>
              <a:t>Definitions from the Oxford English Dictionary:  www.oed.com</a:t>
            </a:r>
            <a:endParaRPr lang="en-CA" sz="1400" dirty="0">
              <a:solidFill>
                <a:schemeClr val="tx1">
                  <a:lumMod val="65000"/>
                  <a:lumOff val="35000"/>
                </a:schemeClr>
              </a:solidFill>
            </a:endParaRPr>
          </a:p>
        </p:txBody>
      </p:sp>
      <p:sp>
        <p:nvSpPr>
          <p:cNvPr id="7" name="TextBox 6"/>
          <p:cNvSpPr txBox="1"/>
          <p:nvPr/>
        </p:nvSpPr>
        <p:spPr>
          <a:xfrm>
            <a:off x="457200" y="6031984"/>
            <a:ext cx="3230372" cy="400110"/>
          </a:xfrm>
          <a:prstGeom prst="rect">
            <a:avLst/>
          </a:prstGeom>
          <a:noFill/>
        </p:spPr>
        <p:txBody>
          <a:bodyPr wrap="none" rtlCol="0">
            <a:spAutoFit/>
          </a:bodyPr>
          <a:lstStyle/>
          <a:p>
            <a:r>
              <a:rPr lang="en-CA" sz="2000" i="1" dirty="0" smtClean="0"/>
              <a:t>cf</a:t>
            </a:r>
            <a:r>
              <a:rPr lang="en-CA" sz="2000" dirty="0" smtClean="0"/>
              <a:t>. advice, </a:t>
            </a:r>
            <a:r>
              <a:rPr lang="en-CA" sz="2000" i="1" dirty="0" smtClean="0">
                <a:latin typeface="Times New Roman" pitchFamily="18" charset="0"/>
                <a:cs typeface="Times New Roman" pitchFamily="18" charset="0"/>
              </a:rPr>
              <a:t>n</a:t>
            </a:r>
            <a:r>
              <a:rPr lang="en-CA" sz="2000" dirty="0" smtClean="0">
                <a:latin typeface="Times New Roman" pitchFamily="18" charset="0"/>
                <a:cs typeface="Times New Roman" pitchFamily="18" charset="0"/>
              </a:rPr>
              <a:t>.</a:t>
            </a:r>
            <a:r>
              <a:rPr lang="en-CA" sz="2000" dirty="0" smtClean="0"/>
              <a:t> and advise, </a:t>
            </a:r>
            <a:r>
              <a:rPr lang="en-CA" sz="2000" i="1" dirty="0" smtClean="0">
                <a:latin typeface="Times New Roman" pitchFamily="18" charset="0"/>
                <a:cs typeface="Times New Roman" pitchFamily="18" charset="0"/>
              </a:rPr>
              <a:t>v</a:t>
            </a:r>
            <a:r>
              <a:rPr lang="en-CA" sz="2000" dirty="0" smtClean="0">
                <a:latin typeface="Times New Roman" pitchFamily="18" charset="0"/>
                <a:cs typeface="Times New Roman" pitchFamily="18" charset="0"/>
              </a:rPr>
              <a:t>.</a:t>
            </a:r>
            <a:endParaRPr lang="en-CA"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Licences</a:t>
            </a:r>
          </a:p>
        </p:txBody>
      </p:sp>
      <p:sp>
        <p:nvSpPr>
          <p:cNvPr id="54275" name="Content Placeholder 2"/>
          <p:cNvSpPr>
            <a:spLocks noGrp="1"/>
          </p:cNvSpPr>
          <p:nvPr>
            <p:ph idx="1"/>
          </p:nvPr>
        </p:nvSpPr>
        <p:spPr/>
        <p:txBody>
          <a:bodyPr/>
          <a:lstStyle/>
          <a:p>
            <a:pPr lvl="1">
              <a:buFont typeface="Arial" charset="0"/>
              <a:buNone/>
            </a:pPr>
            <a:r>
              <a:rPr lang="en-CA" dirty="0" smtClean="0">
                <a:latin typeface="Arial" charset="0"/>
                <a:cs typeface="Arial" charset="0"/>
              </a:rPr>
              <a:t>Natural person, </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p>
          <a:p>
            <a:pPr lvl="1">
              <a:buNone/>
            </a:pPr>
            <a:r>
              <a:rPr lang="en-CA" dirty="0" smtClean="0">
                <a:latin typeface="Times New Roman" pitchFamily="18" charset="0"/>
                <a:cs typeface="Times New Roman" pitchFamily="18" charset="0"/>
              </a:rPr>
              <a:t>	</a:t>
            </a:r>
            <a:r>
              <a:rPr lang="en-CA" dirty="0" smtClean="0">
                <a:latin typeface="Arial" charset="0"/>
                <a:cs typeface="Arial" charset="0"/>
              </a:rPr>
              <a:t>A person having legal status as an individual human being, as distinguished from a corporate body, representative, </a:t>
            </a:r>
            <a:r>
              <a:rPr lang="en-CA" i="1" dirty="0" smtClean="0">
                <a:latin typeface="Arial" charset="0"/>
                <a:cs typeface="Arial" charset="0"/>
              </a:rPr>
              <a:t>etc</a:t>
            </a:r>
            <a:r>
              <a:rPr lang="en-CA" dirty="0" smtClean="0">
                <a:latin typeface="Arial" charset="0"/>
                <a:cs typeface="Arial" charset="0"/>
              </a:rPr>
              <a:t>.</a:t>
            </a:r>
          </a:p>
          <a:p>
            <a:pPr lvl="1">
              <a:buNone/>
            </a:pPr>
            <a:endParaRPr lang="en-CA" dirty="0" smtClean="0">
              <a:latin typeface="Arial" charset="0"/>
              <a:cs typeface="Arial" charset="0"/>
            </a:endParaRPr>
          </a:p>
          <a:p>
            <a:pPr lvl="1">
              <a:buNone/>
            </a:pPr>
            <a:r>
              <a:rPr lang="en-CA" dirty="0" smtClean="0">
                <a:latin typeface="Arial" charset="0"/>
                <a:cs typeface="Arial" charset="0"/>
              </a:rPr>
              <a:t>Legal person, </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p>
          <a:p>
            <a:pPr lvl="1">
              <a:buNone/>
            </a:pPr>
            <a:r>
              <a:rPr lang="en-CA" dirty="0" smtClean="0">
                <a:latin typeface="Arial" charset="0"/>
                <a:cs typeface="Arial" charset="0"/>
              </a:rPr>
              <a:t>	A natural person, corporate body, representative, </a:t>
            </a:r>
            <a:r>
              <a:rPr lang="en-CA" i="1" dirty="0" smtClean="0">
                <a:latin typeface="Arial" charset="0"/>
                <a:cs typeface="Arial" charset="0"/>
              </a:rPr>
              <a:t>etc</a:t>
            </a:r>
            <a:r>
              <a:rPr lang="en-CA" dirty="0" smtClean="0">
                <a:latin typeface="Arial" charset="0"/>
                <a:cs typeface="Arial" charset="0"/>
              </a:rPr>
              <a:t>. who has full legal rights, being neither outlawed, excommunicated, nor in any way disqualified from appearing in courts of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6" name="TextBox 5"/>
          <p:cNvSpPr txBox="1"/>
          <p:nvPr/>
        </p:nvSpPr>
        <p:spPr>
          <a:xfrm>
            <a:off x="3624451" y="5539541"/>
            <a:ext cx="5062348" cy="307777"/>
          </a:xfrm>
          <a:prstGeom prst="rect">
            <a:avLst/>
          </a:prstGeom>
          <a:noFill/>
        </p:spPr>
        <p:txBody>
          <a:bodyPr wrap="none" rtlCol="0">
            <a:spAutoFit/>
          </a:bodyPr>
          <a:lstStyle/>
          <a:p>
            <a:r>
              <a:rPr lang="en-CA" sz="1400" dirty="0" smtClean="0">
                <a:solidFill>
                  <a:schemeClr val="tx1">
                    <a:lumMod val="65000"/>
                    <a:lumOff val="35000"/>
                  </a:schemeClr>
                </a:solidFill>
              </a:rPr>
              <a:t>Definitions from the Oxford English Dictionary:  www.oed.com</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Licences</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PEO issues licences to natural persons who have satisfied:</a:t>
            </a:r>
          </a:p>
          <a:p>
            <a:pPr lvl="1"/>
            <a:r>
              <a:rPr lang="en-CA" dirty="0" smtClean="0">
                <a:latin typeface="Arial" charset="0"/>
                <a:cs typeface="Arial" charset="0"/>
              </a:rPr>
              <a:t>The general requirements for licensure stated in the Professional Engineers Act, and</a:t>
            </a:r>
          </a:p>
          <a:p>
            <a:pPr lvl="1"/>
            <a:r>
              <a:rPr lang="en-CA" dirty="0" smtClean="0">
                <a:latin typeface="Arial" charset="0"/>
                <a:cs typeface="Arial" charset="0"/>
              </a:rPr>
              <a:t>The specific requirements for licensure listed in the regulations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From the Act</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a:t>
            </a:r>
            <a:r>
              <a:rPr lang="en-CA" b="1" dirty="0" smtClean="0">
                <a:latin typeface="Arial" charset="0"/>
                <a:cs typeface="Arial" charset="0"/>
              </a:rPr>
              <a:t>Issuance of licence</a:t>
            </a:r>
          </a:p>
          <a:p>
            <a:pPr lvl="1">
              <a:buNone/>
            </a:pPr>
            <a:r>
              <a:rPr lang="en-CA" dirty="0" smtClean="0">
                <a:latin typeface="Arial" charset="0"/>
                <a:cs typeface="Arial" charset="0"/>
              </a:rPr>
              <a:t>	14.  (1)  The Registrar shall issue a licence to a natural person who applies </a:t>
            </a:r>
            <a:r>
              <a:rPr lang="en-CA" dirty="0" err="1" smtClean="0">
                <a:latin typeface="Arial" charset="0"/>
                <a:cs typeface="Arial" charset="0"/>
              </a:rPr>
              <a:t>therefor</a:t>
            </a:r>
            <a:r>
              <a:rPr lang="en-CA" dirty="0" smtClean="0">
                <a:latin typeface="Arial" charset="0"/>
                <a:cs typeface="Arial" charset="0"/>
              </a:rPr>
              <a:t> in accordance with the regulations and,</a:t>
            </a:r>
          </a:p>
          <a:p>
            <a:pPr lvl="2">
              <a:buNone/>
            </a:pPr>
            <a:r>
              <a:rPr lang="en-CA" strike="sngStrike" dirty="0" smtClean="0">
                <a:solidFill>
                  <a:schemeClr val="bg1">
                    <a:lumMod val="65000"/>
                  </a:schemeClr>
                </a:solidFill>
                <a:latin typeface="Arial" charset="0"/>
                <a:cs typeface="Arial" charset="0"/>
              </a:rPr>
              <a:t>(a)		Repealed:  is a Canadian citizen;</a:t>
            </a:r>
          </a:p>
          <a:p>
            <a:pPr lvl="2">
              <a:buNone/>
            </a:pPr>
            <a:r>
              <a:rPr lang="en-CA" dirty="0" smtClean="0">
                <a:latin typeface="Arial" charset="0"/>
                <a:cs typeface="Arial" charset="0"/>
              </a:rPr>
              <a:t>(b)		is not less than eighteen years of age;</a:t>
            </a:r>
          </a:p>
          <a:p>
            <a:pPr lvl="2">
              <a:buNone/>
            </a:pPr>
            <a:r>
              <a:rPr lang="en-CA" dirty="0" smtClean="0">
                <a:latin typeface="Arial" charset="0"/>
                <a:cs typeface="Arial" charset="0"/>
              </a:rPr>
              <a:t>(c)		has complied with the academic requirements specified in</a:t>
            </a:r>
            <a:br>
              <a:rPr lang="en-CA" dirty="0" smtClean="0">
                <a:latin typeface="Arial" charset="0"/>
                <a:cs typeface="Arial" charset="0"/>
              </a:rPr>
            </a:br>
            <a:r>
              <a:rPr lang="en-CA" dirty="0" smtClean="0">
                <a:latin typeface="Arial" charset="0"/>
                <a:cs typeface="Arial" charset="0"/>
              </a:rPr>
              <a:t>		the regulations ..., including passing such examinations as</a:t>
            </a:r>
            <a:br>
              <a:rPr lang="en-CA" dirty="0" smtClean="0">
                <a:latin typeface="Arial" charset="0"/>
                <a:cs typeface="Arial" charset="0"/>
              </a:rPr>
            </a:br>
            <a:r>
              <a:rPr lang="en-CA" dirty="0" smtClean="0">
                <a:latin typeface="Arial" charset="0"/>
                <a:cs typeface="Arial" charset="0"/>
              </a:rPr>
              <a:t>		the Council sets or approves ..., or is exempted by the</a:t>
            </a:r>
            <a:br>
              <a:rPr lang="en-CA" dirty="0" smtClean="0">
                <a:latin typeface="Arial" charset="0"/>
                <a:cs typeface="Arial" charset="0"/>
              </a:rPr>
            </a:br>
            <a:r>
              <a:rPr lang="en-CA" dirty="0" smtClean="0">
                <a:latin typeface="Arial" charset="0"/>
                <a:cs typeface="Arial" charset="0"/>
              </a:rPr>
              <a:t>		Council from complying with the requirements;</a:t>
            </a:r>
          </a:p>
          <a:p>
            <a:pPr lvl="2">
              <a:buNone/>
            </a:pPr>
            <a:r>
              <a:rPr lang="en-CA" dirty="0" smtClean="0">
                <a:latin typeface="Arial" charset="0"/>
                <a:cs typeface="Arial" charset="0"/>
              </a:rPr>
              <a:t>(d)		has complied with the experience requirements specified in</a:t>
            </a:r>
            <a:br>
              <a:rPr lang="en-CA" dirty="0" smtClean="0">
                <a:latin typeface="Arial" charset="0"/>
                <a:cs typeface="Arial" charset="0"/>
              </a:rPr>
            </a:br>
            <a:r>
              <a:rPr lang="en-CA" dirty="0" smtClean="0">
                <a:latin typeface="Arial" charset="0"/>
                <a:cs typeface="Arial" charset="0"/>
              </a:rPr>
              <a:t>		the regulations for the issuance of the licence;</a:t>
            </a:r>
          </a:p>
          <a:p>
            <a:pPr lvl="2">
              <a:buNone/>
            </a:pPr>
            <a:r>
              <a:rPr lang="en-CA" dirty="0" smtClean="0">
                <a:latin typeface="Arial" charset="0"/>
                <a:cs typeface="Arial" charset="0"/>
              </a:rPr>
              <a:t>(d.1)	has complied with any other requirements specified in the</a:t>
            </a:r>
            <a:br>
              <a:rPr lang="en-CA" dirty="0" smtClean="0">
                <a:latin typeface="Arial" charset="0"/>
                <a:cs typeface="Arial" charset="0"/>
              </a:rPr>
            </a:br>
            <a:r>
              <a:rPr lang="en-CA" dirty="0" smtClean="0">
                <a:latin typeface="Arial" charset="0"/>
                <a:cs typeface="Arial" charset="0"/>
              </a:rPr>
              <a:t>		regulations for the issuance of the licence; and</a:t>
            </a:r>
          </a:p>
          <a:p>
            <a:pPr lvl="2">
              <a:buNone/>
            </a:pPr>
            <a:r>
              <a:rPr lang="en-CA" dirty="0" smtClean="0">
                <a:latin typeface="Arial" charset="0"/>
                <a:cs typeface="Arial" charset="0"/>
              </a:rPr>
              <a:t>(e)		is of good character.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From the Regulations</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33. (1) Each applicant for a licence shall comply with the following rules:</a:t>
            </a:r>
          </a:p>
          <a:p>
            <a:pPr lvl="1">
              <a:buNone/>
            </a:pPr>
            <a:r>
              <a:rPr lang="en-CA" dirty="0" smtClean="0">
                <a:latin typeface="Arial" charset="0"/>
                <a:cs typeface="Arial" charset="0"/>
              </a:rPr>
              <a:t>1. The applicant shall demonstrate that he or she has obtained,</a:t>
            </a:r>
            <a:br>
              <a:rPr lang="en-CA" dirty="0" smtClean="0">
                <a:latin typeface="Arial" charset="0"/>
                <a:cs typeface="Arial" charset="0"/>
              </a:rPr>
            </a:br>
            <a:r>
              <a:rPr lang="en-CA" dirty="0" smtClean="0">
                <a:latin typeface="Arial" charset="0"/>
                <a:cs typeface="Arial" charset="0"/>
              </a:rPr>
              <a:t>	</a:t>
            </a:r>
            <a:r>
              <a:rPr lang="en-CA" dirty="0" err="1" smtClean="0">
                <a:latin typeface="Arial" charset="0"/>
                <a:cs typeface="Arial" charset="0"/>
              </a:rPr>
              <a:t>i</a:t>
            </a:r>
            <a:r>
              <a:rPr lang="en-CA" dirty="0" smtClean="0">
                <a:latin typeface="Arial" charset="0"/>
                <a:cs typeface="Arial" charset="0"/>
              </a:rPr>
              <a:t>.	a bachelor’s degree in an engineering program from a</a:t>
            </a:r>
            <a:br>
              <a:rPr lang="en-CA" dirty="0" smtClean="0">
                <a:latin typeface="Arial" charset="0"/>
                <a:cs typeface="Arial" charset="0"/>
              </a:rPr>
            </a:br>
            <a:r>
              <a:rPr lang="en-CA" dirty="0" smtClean="0">
                <a:latin typeface="Arial" charset="0"/>
                <a:cs typeface="Arial" charset="0"/>
              </a:rPr>
              <a:t>		Canadian university that is accredited..., or</a:t>
            </a:r>
            <a:br>
              <a:rPr lang="en-CA" dirty="0" smtClean="0">
                <a:latin typeface="Arial" charset="0"/>
                <a:cs typeface="Arial" charset="0"/>
              </a:rPr>
            </a:br>
            <a:r>
              <a:rPr lang="en-CA" dirty="0" smtClean="0">
                <a:latin typeface="Arial" charset="0"/>
                <a:cs typeface="Arial" charset="0"/>
              </a:rPr>
              <a:t>	ii.	equivalent engineering educational qualifications </a:t>
            </a:r>
          </a:p>
          <a:p>
            <a:pPr lvl="1">
              <a:buNone/>
            </a:pPr>
            <a:r>
              <a:rPr lang="en-CA" dirty="0" smtClean="0">
                <a:latin typeface="Arial" charset="0"/>
                <a:cs typeface="Arial" charset="0"/>
              </a:rPr>
              <a:t>2.	48 months of experience in the practice of professional engineering that provides sufficient experience</a:t>
            </a:r>
          </a:p>
          <a:p>
            <a:pPr lvl="1">
              <a:buNone/>
            </a:pPr>
            <a:r>
              <a:rPr lang="en-CA" dirty="0" smtClean="0">
                <a:latin typeface="Arial" charset="0"/>
                <a:cs typeface="Arial" charset="0"/>
              </a:rPr>
              <a:t>3. Up to 12 months of the practical experience may be acquired during co-operative education placements after 2B</a:t>
            </a:r>
          </a:p>
          <a:p>
            <a:pPr lvl="1">
              <a:buNone/>
            </a:pPr>
            <a:r>
              <a:rPr lang="en-CA" dirty="0" smtClean="0">
                <a:latin typeface="Arial" charset="0"/>
                <a:cs typeface="Arial" charset="0"/>
              </a:rPr>
              <a:t>4.	At least 12 months of the balance referred to in paragraph 3 shall be acquired in a Canadian jurisdiction</a:t>
            </a:r>
          </a:p>
          <a:p>
            <a:pPr lvl="1">
              <a:buNone/>
            </a:pPr>
            <a:r>
              <a:rPr lang="en-CA" dirty="0" smtClean="0">
                <a:latin typeface="Arial" charset="0"/>
                <a:cs typeface="Arial" charset="0"/>
              </a:rPr>
              <a:t>5.	The applicant shall successfully complete the Professional</a:t>
            </a:r>
            <a:br>
              <a:rPr lang="en-CA" dirty="0" smtClean="0">
                <a:latin typeface="Arial" charset="0"/>
                <a:cs typeface="Arial" charset="0"/>
              </a:rPr>
            </a:br>
            <a:r>
              <a:rPr lang="en-CA" dirty="0" smtClean="0">
                <a:latin typeface="Arial" charset="0"/>
                <a:cs typeface="Arial" charset="0"/>
              </a:rPr>
              <a:t>Practice Examination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Restrictions on Practice</a:t>
            </a:r>
            <a:endParaRPr lang="en-CA" dirty="0"/>
          </a:p>
        </p:txBody>
      </p:sp>
      <p:sp>
        <p:nvSpPr>
          <p:cNvPr id="3" name="Content Placeholder 2"/>
          <p:cNvSpPr>
            <a:spLocks noGrp="1"/>
          </p:cNvSpPr>
          <p:nvPr>
            <p:ph idx="1"/>
          </p:nvPr>
        </p:nvSpPr>
        <p:spPr/>
        <p:txBody>
          <a:bodyPr/>
          <a:lstStyle/>
          <a:p>
            <a:pPr>
              <a:buNone/>
            </a:pPr>
            <a:r>
              <a:rPr lang="en-CA" dirty="0" smtClean="0"/>
              <a:t>	Is a civil engineer allowed to engage in the field of electrical engineering?</a:t>
            </a:r>
          </a:p>
          <a:p>
            <a:pPr lvl="1"/>
            <a:r>
              <a:rPr lang="en-CA" dirty="0" err="1" smtClean="0"/>
              <a:t>Konrad</a:t>
            </a:r>
            <a:r>
              <a:rPr lang="en-CA" dirty="0" smtClean="0"/>
              <a:t> </a:t>
            </a:r>
            <a:r>
              <a:rPr lang="en-CA" dirty="0" err="1" smtClean="0"/>
              <a:t>Zuse</a:t>
            </a:r>
            <a:r>
              <a:rPr lang="en-CA" dirty="0" smtClean="0"/>
              <a:t>, who designed the first programmable electronic computer—which happened to be Turing complete, was a civil engineer</a:t>
            </a:r>
          </a:p>
          <a:p>
            <a:pPr lvl="1"/>
            <a:endParaRPr lang="en-CA" dirty="0" smtClean="0"/>
          </a:p>
          <a:p>
            <a:pPr>
              <a:buNone/>
            </a:pPr>
            <a:r>
              <a:rPr lang="en-CA" dirty="0" smtClean="0"/>
              <a:t>	When you get your licence, you will note that there are no restrictions</a:t>
            </a:r>
          </a:p>
          <a:p>
            <a:pPr lvl="1"/>
            <a:r>
              <a:rPr lang="en-CA" dirty="0" smtClean="0"/>
              <a:t>Holders have a responsibility to not undertaking work they are not competent to perform by virtue of their training and experience</a:t>
            </a:r>
          </a:p>
          <a:p>
            <a:pPr lvl="1"/>
            <a:r>
              <a:rPr lang="en-CA" dirty="0" smtClean="0"/>
              <a:t>Doing so is professional misconduct...</a:t>
            </a:r>
          </a:p>
          <a:p>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CA" sz="1600" dirty="0" smtClean="0"/>
              <a:t>In or about mid-2002, the Splash Nightclub installed a </a:t>
            </a:r>
            <a:r>
              <a:rPr lang="en-CA" sz="1600" b="1" dirty="0" smtClean="0"/>
              <a:t>wood sound barrier </a:t>
            </a:r>
            <a:r>
              <a:rPr lang="en-CA" sz="1600" dirty="0" smtClean="0"/>
              <a:t>at the south perimeter of a patio on its property located at 4170 South Service Road in Burlington, Ontario. This barrier was required to be constructed as part of an agreement between Splash Club and the Corporation of the City of Burlington.</a:t>
            </a:r>
          </a:p>
          <a:p>
            <a:pPr>
              <a:buNone/>
            </a:pPr>
            <a:r>
              <a:rPr lang="en-CA" sz="1600" dirty="0" smtClean="0"/>
              <a:t>	The city expected the barrier to be constructed in accordance with industry standards. The barrier was approximately 70' long, varying in height from 12' to 14', and was reported to be framed with 8" × 8" posts, with 2" horizontal struts and 1" vertical slats.</a:t>
            </a:r>
          </a:p>
          <a:p>
            <a:pPr>
              <a:buNone/>
            </a:pPr>
            <a:r>
              <a:rPr lang="en-CA" sz="1600" dirty="0" smtClean="0"/>
              <a:t>	In June 2002, at the request of the owner of the Splash Club, </a:t>
            </a:r>
            <a:r>
              <a:rPr lang="en-CA" sz="1600" dirty="0" err="1" smtClean="0"/>
              <a:t>Kwiatek</a:t>
            </a:r>
            <a:r>
              <a:rPr lang="en-CA" sz="1600" dirty="0" smtClean="0"/>
              <a:t> undertook to inspect the barrier to ensure its suitability for its intended  purpose and to ensure its compliance with relevant standards. At this time, </a:t>
            </a:r>
            <a:r>
              <a:rPr lang="en-CA" sz="1600" dirty="0" err="1" smtClean="0"/>
              <a:t>Kwiatek</a:t>
            </a:r>
            <a:r>
              <a:rPr lang="en-CA" sz="1600" dirty="0" smtClean="0"/>
              <a:t> did not hold a Certificate of Authorization under the Act to offer and provide  engineering services to the public.</a:t>
            </a:r>
          </a:p>
          <a:p>
            <a:pPr>
              <a:buNone/>
            </a:pPr>
            <a:r>
              <a:rPr lang="en-CA" sz="1600" dirty="0" smtClean="0"/>
              <a:t>	In a sealed report dated June 18, 2002, which was submitted to the city, </a:t>
            </a:r>
            <a:r>
              <a:rPr lang="en-CA" sz="1600" dirty="0" err="1" smtClean="0"/>
              <a:t>Kwiatek</a:t>
            </a:r>
            <a:r>
              <a:rPr lang="en-CA" sz="1600" dirty="0" smtClean="0"/>
              <a:t> indicated that he had inspected the barrier and found it to be “structurally adequate, built in accordance with prevailing construction practice in Ontario.”</a:t>
            </a:r>
          </a:p>
          <a:p>
            <a:pPr>
              <a:buNone/>
            </a:pPr>
            <a:r>
              <a:rPr lang="en-CA" sz="1600" dirty="0" smtClean="0"/>
              <a:t>	On July 9, 2002, a city by-law enforcement officer went, to the Splash Club and observed, at that time, that sections of the sound barrier had failed and were lying on the ground, apparently after being blown over by the wind.</a:t>
            </a:r>
            <a:endParaRPr lang="en-CA" sz="16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6" name="Rectangle 5"/>
          <p:cNvSpPr/>
          <p:nvPr/>
        </p:nvSpPr>
        <p:spPr>
          <a:xfrm>
            <a:off x="4363414" y="6488668"/>
            <a:ext cx="4716291" cy="307777"/>
          </a:xfrm>
          <a:prstGeom prst="rect">
            <a:avLst/>
          </a:prstGeom>
        </p:spPr>
        <p:txBody>
          <a:bodyPr wrap="none">
            <a:spAutoFit/>
          </a:bodyPr>
          <a:lstStyle/>
          <a:p>
            <a:r>
              <a:rPr lang="en-CA" sz="1400" dirty="0" smtClean="0">
                <a:solidFill>
                  <a:schemeClr val="tx1">
                    <a:lumMod val="65000"/>
                    <a:lumOff val="35000"/>
                  </a:schemeClr>
                </a:solidFill>
              </a:rPr>
              <a:t>Engineering Dimensions  SEPTEMBER/OCTOBER 2004</a:t>
            </a:r>
            <a:endParaRPr lang="en-CA" sz="14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CA" dirty="0" smtClean="0"/>
              <a:t>Outline</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How Does PEO Regulate?</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Members of PEO are those who have licences to engage in the practice of professional engineering</a:t>
            </a:r>
          </a:p>
          <a:p>
            <a:pPr lvl="1"/>
            <a:r>
              <a:rPr lang="en-CA" dirty="0" smtClean="0">
                <a:latin typeface="Arial" charset="0"/>
                <a:cs typeface="Arial" charset="0"/>
              </a:rPr>
              <a:t>The majority of the Council of the Association are Members who are elected by Members</a:t>
            </a:r>
          </a:p>
          <a:p>
            <a:pPr lvl="1"/>
            <a:r>
              <a:rPr lang="en-CA" dirty="0" smtClean="0">
                <a:latin typeface="Arial" charset="0"/>
                <a:cs typeface="Arial" charset="0"/>
              </a:rPr>
              <a:t>Members comprise the majority of all committees:</a:t>
            </a:r>
          </a:p>
          <a:p>
            <a:pPr lvl="2"/>
            <a:r>
              <a:rPr lang="en-CA" dirty="0" smtClean="0">
                <a:latin typeface="Arial" charset="0"/>
                <a:cs typeface="Arial" charset="0"/>
              </a:rPr>
              <a:t>Executive Committee</a:t>
            </a:r>
          </a:p>
          <a:p>
            <a:pPr lvl="2"/>
            <a:r>
              <a:rPr lang="en-CA" dirty="0" smtClean="0">
                <a:latin typeface="Arial" charset="0"/>
                <a:cs typeface="Arial" charset="0"/>
              </a:rPr>
              <a:t>Academic Requirements Committee</a:t>
            </a:r>
          </a:p>
          <a:p>
            <a:pPr lvl="2"/>
            <a:r>
              <a:rPr lang="en-CA" dirty="0" smtClean="0">
                <a:latin typeface="Arial" charset="0"/>
                <a:cs typeface="Arial" charset="0"/>
              </a:rPr>
              <a:t>Experience Requirements Committee</a:t>
            </a:r>
          </a:p>
          <a:p>
            <a:pPr lvl="2"/>
            <a:r>
              <a:rPr lang="en-CA" dirty="0" smtClean="0">
                <a:latin typeface="Arial" charset="0"/>
                <a:cs typeface="Arial" charset="0"/>
              </a:rPr>
              <a:t>Registration Committee</a:t>
            </a:r>
          </a:p>
          <a:p>
            <a:pPr lvl="2"/>
            <a:r>
              <a:rPr lang="en-CA" dirty="0" smtClean="0">
                <a:latin typeface="Arial" charset="0"/>
                <a:cs typeface="Arial" charset="0"/>
              </a:rPr>
              <a:t>Complaints Committee</a:t>
            </a:r>
          </a:p>
          <a:p>
            <a:pPr lvl="2"/>
            <a:r>
              <a:rPr lang="en-CA" dirty="0" smtClean="0">
                <a:latin typeface="Arial" charset="0"/>
                <a:cs typeface="Arial" charset="0"/>
              </a:rPr>
              <a:t>Discipline Committee</a:t>
            </a:r>
          </a:p>
          <a:p>
            <a:pPr lvl="2"/>
            <a:r>
              <a:rPr lang="en-CA" dirty="0" smtClean="0">
                <a:latin typeface="Arial" charset="0"/>
                <a:cs typeface="Arial" charset="0"/>
              </a:rPr>
              <a:t>Fees Mediation Committee</a:t>
            </a:r>
          </a:p>
          <a:p>
            <a:pPr>
              <a:buNone/>
            </a:pPr>
            <a:endParaRPr lang="en-CA" sz="2000" dirty="0" smtClean="0">
              <a:latin typeface="Arial" charset="0"/>
              <a:cs typeface="Arial" charset="0"/>
            </a:endParaRPr>
          </a:p>
          <a:p>
            <a:pPr>
              <a:buNone/>
            </a:pPr>
            <a:r>
              <a:rPr lang="en-CA" sz="2000" dirty="0" smtClean="0">
                <a:latin typeface="Arial" charset="0"/>
                <a:cs typeface="Arial" charset="0"/>
              </a:rPr>
              <a:t>	Recall:  the practice of professional engineering is self-regulating</a:t>
            </a:r>
            <a:endParaRPr lang="en-CA" sz="1800" dirty="0" smtClean="0">
              <a:latin typeface="Arial" charset="0"/>
              <a:cs typeface="Arial" charset="0"/>
            </a:endParaRPr>
          </a:p>
          <a:p>
            <a:pPr>
              <a:buFont typeface="Arial" charset="0"/>
              <a:buNone/>
            </a:pPr>
            <a:endParaRPr lang="en-CA" dirty="0" smtClean="0">
              <a:latin typeface="Arial" charset="0"/>
              <a:cs typeface="Arial" charset="0"/>
            </a:endParaRPr>
          </a:p>
          <a:p>
            <a:pPr>
              <a:buFont typeface="Arial" charset="0"/>
              <a:buNone/>
            </a:pPr>
            <a:endParaRPr lang="en-CA"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How Does PEO Discipline?</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Another aspect is self-disciplining</a:t>
            </a:r>
          </a:p>
          <a:p>
            <a:pPr lvl="1"/>
            <a:r>
              <a:rPr lang="en-CA" dirty="0" smtClean="0">
                <a:latin typeface="Arial" charset="0"/>
                <a:cs typeface="Arial" charset="0"/>
              </a:rPr>
              <a:t>When members or holders of another licence or Certificate of Authorization fails to maintain the minimum standards required—that is, they are disciplined by PEO</a:t>
            </a:r>
          </a:p>
          <a:p>
            <a:pPr lvl="1"/>
            <a:r>
              <a:rPr lang="en-CA" dirty="0" smtClean="0">
                <a:latin typeface="Arial" charset="0"/>
                <a:cs typeface="Arial" charset="0"/>
              </a:rPr>
              <a:t>Members found guilty of professional misconduct or incompetence can be prescribed penalties as allowed for in the Professional Engineers Act under Section 28(4)</a:t>
            </a:r>
          </a:p>
          <a:p>
            <a:pPr lvl="2"/>
            <a:r>
              <a:rPr lang="en-CA" dirty="0" smtClean="0">
                <a:latin typeface="Arial" charset="0"/>
                <a:cs typeface="Arial" charset="0"/>
              </a:rPr>
              <a:t>More later...</a:t>
            </a:r>
          </a:p>
          <a:p>
            <a:pPr>
              <a:buFont typeface="Arial" charset="0"/>
              <a:buNone/>
            </a:pPr>
            <a:endParaRPr lang="en-CA"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Licences</a:t>
            </a:r>
            <a:endParaRPr lang="en-CA" dirty="0"/>
          </a:p>
        </p:txBody>
      </p:sp>
      <p:sp>
        <p:nvSpPr>
          <p:cNvPr id="3" name="Content Placeholder 2"/>
          <p:cNvSpPr>
            <a:spLocks noGrp="1"/>
          </p:cNvSpPr>
          <p:nvPr>
            <p:ph idx="1"/>
          </p:nvPr>
        </p:nvSpPr>
        <p:spPr/>
        <p:txBody>
          <a:bodyPr/>
          <a:lstStyle/>
          <a:p>
            <a:pPr>
              <a:buNone/>
            </a:pPr>
            <a:r>
              <a:rPr lang="en-CA" dirty="0" smtClean="0"/>
              <a:t>	Is it reasonable to require that everyone who engages in the practice of  professional engineering acquire a licence?</a:t>
            </a:r>
          </a:p>
          <a:p>
            <a:pPr lvl="1"/>
            <a:r>
              <a:rPr lang="en-CA" dirty="0" smtClean="0"/>
              <a:t>What if a professional engineer from another jurisdiction needs to be brought in for one specialized project?</a:t>
            </a:r>
          </a:p>
          <a:p>
            <a:pPr lvl="1"/>
            <a:r>
              <a:rPr lang="en-CA" dirty="0" smtClean="0"/>
              <a:t>What if a professional engineer from another country has immigrated to Ontario, has all the requisite experience with the exception of the one-year experience in Canada?</a:t>
            </a:r>
          </a:p>
          <a:p>
            <a:pPr lvl="1"/>
            <a:r>
              <a:rPr lang="en-CA" dirty="0" smtClean="0"/>
              <a:t>What if an individual has specialized knowledge but does not have a complete engineering degree?</a:t>
            </a:r>
          </a:p>
          <a:p>
            <a:pPr lvl="1"/>
            <a:r>
              <a:rPr lang="en-CA" dirty="0" smtClean="0"/>
              <a:t>What if a certified engineering technician would like to offer engineering services as a technician to the public?</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Temporary Licences</a:t>
            </a:r>
            <a:endParaRPr lang="en-CA" dirty="0"/>
          </a:p>
        </p:txBody>
      </p:sp>
      <p:sp>
        <p:nvSpPr>
          <p:cNvPr id="3" name="Content Placeholder 2"/>
          <p:cNvSpPr>
            <a:spLocks noGrp="1"/>
          </p:cNvSpPr>
          <p:nvPr>
            <p:ph idx="1"/>
          </p:nvPr>
        </p:nvSpPr>
        <p:spPr/>
        <p:txBody>
          <a:bodyPr/>
          <a:lstStyle/>
          <a:p>
            <a:pPr>
              <a:buNone/>
            </a:pPr>
            <a:r>
              <a:rPr lang="en-CA" sz="2000" b="1" dirty="0" smtClean="0"/>
              <a:t>	43.  </a:t>
            </a:r>
            <a:r>
              <a:rPr lang="en-CA" sz="2000" dirty="0" smtClean="0"/>
              <a:t>The requirements and qualifications for the issuance of a temporary licence are payment of the fee for the temporary licence and one of the following:</a:t>
            </a:r>
          </a:p>
          <a:p>
            <a:pPr marL="857250" lvl="1" indent="-457200">
              <a:buFont typeface="+mj-lt"/>
              <a:buAutoNum type="arabicPeriod"/>
            </a:pPr>
            <a:r>
              <a:rPr lang="en-CA" sz="1800" dirty="0" smtClean="0"/>
              <a:t>Residence in a province or territory of Canada other than Ontario and membership in an association of professional engineers in another province or territory of Canada that has objects similar to the objects of the Association and that requires qualifications for membership at least equal to the qualifications required for the issuance of a licence to engage in the practice of professional engineering in Ontario.</a:t>
            </a:r>
          </a:p>
          <a:p>
            <a:pPr marL="857250" lvl="1" indent="-457200">
              <a:buFont typeface="+mj-lt"/>
              <a:buAutoNum type="arabicPeriod"/>
            </a:pPr>
            <a:r>
              <a:rPr lang="en-CA" sz="1800" dirty="0" smtClean="0"/>
              <a:t>Qualifications at least equal to the qualifications required for the issuance of a licence to engage in the practice of professional engineering in Ontario.</a:t>
            </a:r>
          </a:p>
          <a:p>
            <a:pPr marL="857250" lvl="1" indent="-457200">
              <a:buFont typeface="+mj-lt"/>
              <a:buAutoNum type="arabicPeriod"/>
            </a:pPr>
            <a:r>
              <a:rPr lang="en-CA" sz="1800" dirty="0" smtClean="0"/>
              <a:t>Wide recognition in the field of the practice of professional engineering in respect of which the work to be undertaken under the temporary licence relates and not less than ten years experience in such field. </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Temporary Licences</a:t>
            </a:r>
            <a:endParaRPr lang="en-CA" dirty="0"/>
          </a:p>
        </p:txBody>
      </p:sp>
      <p:sp>
        <p:nvSpPr>
          <p:cNvPr id="3" name="Content Placeholder 2"/>
          <p:cNvSpPr>
            <a:spLocks noGrp="1"/>
          </p:cNvSpPr>
          <p:nvPr>
            <p:ph idx="1"/>
          </p:nvPr>
        </p:nvSpPr>
        <p:spPr/>
        <p:txBody>
          <a:bodyPr/>
          <a:lstStyle/>
          <a:p>
            <a:pPr>
              <a:buNone/>
            </a:pPr>
            <a:r>
              <a:rPr lang="en-CA" sz="2000" b="1" dirty="0" smtClean="0"/>
              <a:t>	42.  </a:t>
            </a:r>
            <a:r>
              <a:rPr lang="en-CA" sz="2000" dirty="0" smtClean="0"/>
              <a:t>(1)  Every temporary licence must specify,</a:t>
            </a:r>
          </a:p>
          <a:p>
            <a:pPr marL="914400" lvl="1" indent="-457200">
              <a:buAutoNum type="alphaLcParenBoth"/>
            </a:pPr>
            <a:r>
              <a:rPr lang="en-CA" sz="1800" dirty="0" smtClean="0"/>
              <a:t>the works, facilities, machinery, equipment or other property in Ontario to which the temporary licence relates;</a:t>
            </a:r>
          </a:p>
          <a:p>
            <a:pPr marL="914400" lvl="1" indent="-457200">
              <a:buAutoNum type="alphaLcParenBoth"/>
            </a:pPr>
            <a:r>
              <a:rPr lang="en-CA" sz="1800" dirty="0" smtClean="0"/>
              <a:t>the name of the person, firm or corporation by whom the holder of the temporary licence is employed or engaged to perform services in Ontario within the practice of professional engineering;</a:t>
            </a:r>
          </a:p>
          <a:p>
            <a:pPr marL="914400" lvl="1" indent="-457200">
              <a:buAutoNum type="alphaLcParenBoth"/>
            </a:pPr>
            <a:r>
              <a:rPr lang="en-CA" sz="1800" dirty="0" smtClean="0"/>
              <a:t>the name of the Member, if any, with whom collaboration is required under this Regulation; and</a:t>
            </a:r>
          </a:p>
          <a:p>
            <a:pPr marL="914400" lvl="1" indent="-457200">
              <a:buAutoNum type="alphaLcParenBoth"/>
            </a:pPr>
            <a:r>
              <a:rPr lang="en-CA" sz="1800" dirty="0" smtClean="0"/>
              <a:t>the period of time, not exceeding twelve months, for which the temporary licence has been issued.</a:t>
            </a:r>
          </a:p>
          <a:p>
            <a:pPr>
              <a:buNone/>
            </a:pPr>
            <a:r>
              <a:rPr lang="en-CA" sz="2000" dirty="0" smtClean="0"/>
              <a:t>	(2)  It is a condition of every temporary licence that the services within the practice of professional engineering that may be provided by the holder of the temporary licence are limited to the services specified in the temporary licence. </a:t>
            </a:r>
            <a:endParaRPr lang="en-CA" sz="2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Provisional Licences</a:t>
            </a:r>
            <a:endParaRPr lang="en-CA" dirty="0"/>
          </a:p>
        </p:txBody>
      </p:sp>
      <p:sp>
        <p:nvSpPr>
          <p:cNvPr id="3" name="Content Placeholder 2"/>
          <p:cNvSpPr>
            <a:spLocks noGrp="1"/>
          </p:cNvSpPr>
          <p:nvPr>
            <p:ph idx="1"/>
          </p:nvPr>
        </p:nvSpPr>
        <p:spPr/>
        <p:txBody>
          <a:bodyPr/>
          <a:lstStyle/>
          <a:p>
            <a:pPr>
              <a:buNone/>
            </a:pPr>
            <a:r>
              <a:rPr lang="en-CA" sz="2000" b="1" dirty="0" smtClean="0"/>
              <a:t>	 44.1  </a:t>
            </a:r>
            <a:r>
              <a:rPr lang="en-CA" sz="2000" dirty="0" smtClean="0"/>
              <a:t>(1)  The Registrar may grant a provisional licence to an applicant who complies with the requirements of paragraphs 1, 2, 3 and 5 of subsection 33 (1).</a:t>
            </a:r>
          </a:p>
          <a:p>
            <a:pPr>
              <a:buNone/>
            </a:pPr>
            <a:endParaRPr lang="en-CA" sz="2000" dirty="0" smtClean="0"/>
          </a:p>
          <a:p>
            <a:pPr>
              <a:buNone/>
            </a:pPr>
            <a:r>
              <a:rPr lang="en-CA" sz="2000" dirty="0" smtClean="0"/>
              <a:t>	Paragraph 4 of subsection 33 (1) is</a:t>
            </a:r>
          </a:p>
          <a:p>
            <a:pPr lvl="1">
              <a:buNone/>
            </a:pPr>
            <a:r>
              <a:rPr lang="en-CA" sz="1800" dirty="0" smtClean="0"/>
              <a:t>4.	At least 12 months of the balance referred to in paragraph 3 shall be acquired in a Canadian jurisdiction, under the supervision of one or more persons legally authorized to engage in the practice of professional engineering in that jurisdiction.</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Provisional Licences</a:t>
            </a:r>
            <a:endParaRPr lang="en-CA" dirty="0"/>
          </a:p>
        </p:txBody>
      </p:sp>
      <p:sp>
        <p:nvSpPr>
          <p:cNvPr id="3" name="Content Placeholder 2"/>
          <p:cNvSpPr>
            <a:spLocks noGrp="1"/>
          </p:cNvSpPr>
          <p:nvPr>
            <p:ph idx="1"/>
          </p:nvPr>
        </p:nvSpPr>
        <p:spPr/>
        <p:txBody>
          <a:bodyPr/>
          <a:lstStyle/>
          <a:p>
            <a:pPr>
              <a:buNone/>
            </a:pPr>
            <a:r>
              <a:rPr lang="en-CA" sz="2000" b="1" dirty="0" smtClean="0"/>
              <a:t>	44.1  </a:t>
            </a:r>
            <a:r>
              <a:rPr lang="en-CA" sz="2000" dirty="0" smtClean="0"/>
              <a:t>(2)  The following conditions apply to every provisional licence:</a:t>
            </a:r>
          </a:p>
          <a:p>
            <a:pPr marL="857250" lvl="1" indent="-457200">
              <a:buFont typeface="+mj-lt"/>
              <a:buAutoNum type="arabicPeriod"/>
            </a:pPr>
            <a:r>
              <a:rPr lang="en-CA" sz="1800" dirty="0" smtClean="0"/>
              <a:t>The provisional licence is valid for 12 months from the date of issue. It may be renewed once for up to 12 months if the Registrar is of the opinion that renewal is necessary to enable the applicant to acquire the experience required by paragraph 4 of subsection 33 (1).</a:t>
            </a:r>
          </a:p>
          <a:p>
            <a:pPr marL="857250" lvl="1" indent="-457200">
              <a:buFont typeface="+mj-lt"/>
              <a:buAutoNum type="arabicPeriod"/>
            </a:pPr>
            <a:r>
              <a:rPr lang="en-CA" sz="1800" dirty="0" smtClean="0"/>
              <a:t>The holder of the provisional licence is entitled to practise professional engineering only under the supervision of a professional engineer, and shall not issue a final drawing, specification, plan, report or other document unless the supervising professional engineer also signs and dates it and affixes his or her seal to it.</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Limited Licences</a:t>
            </a:r>
            <a:endParaRPr lang="en-CA" dirty="0"/>
          </a:p>
        </p:txBody>
      </p:sp>
      <p:sp>
        <p:nvSpPr>
          <p:cNvPr id="3" name="Content Placeholder 2"/>
          <p:cNvSpPr>
            <a:spLocks noGrp="1"/>
          </p:cNvSpPr>
          <p:nvPr>
            <p:ph idx="1"/>
          </p:nvPr>
        </p:nvSpPr>
        <p:spPr/>
        <p:txBody>
          <a:bodyPr/>
          <a:lstStyle/>
          <a:p>
            <a:pPr>
              <a:buNone/>
            </a:pPr>
            <a:r>
              <a:rPr lang="en-CA" sz="2000" b="1" dirty="0" smtClean="0"/>
              <a:t>	46.  </a:t>
            </a:r>
            <a:r>
              <a:rPr lang="en-CA" sz="2000" dirty="0" smtClean="0"/>
              <a:t>The requirements and qualifications for the issuance of a limited licence are:</a:t>
            </a:r>
          </a:p>
          <a:p>
            <a:pPr marL="857250" lvl="1" indent="-457200">
              <a:buFont typeface="+mj-lt"/>
              <a:buAutoNum type="arabicPeriod"/>
            </a:pPr>
            <a:r>
              <a:rPr lang="en-CA" sz="1800" dirty="0" smtClean="0"/>
              <a:t>One or more of the following:</a:t>
            </a:r>
          </a:p>
          <a:p>
            <a:pPr marL="1257300" lvl="2" indent="-457200">
              <a:buFont typeface="+mj-lt"/>
              <a:buAutoNum type="romanLcPeriod"/>
            </a:pPr>
            <a:r>
              <a:rPr lang="en-CA" dirty="0" smtClean="0"/>
              <a:t>A three-year diploma in engineering technology or a Bachelor of Technology degree in engineering technology from an institution approved by the Council.</a:t>
            </a:r>
          </a:p>
          <a:p>
            <a:pPr marL="1257300" lvl="2" indent="-457200">
              <a:buFont typeface="+mj-lt"/>
              <a:buAutoNum type="romanLcPeriod"/>
            </a:pPr>
            <a:r>
              <a:rPr lang="en-CA" dirty="0" smtClean="0"/>
              <a:t>A four-year honours science degree in a discipline and from a university approved by the Council.</a:t>
            </a:r>
          </a:p>
          <a:p>
            <a:pPr marL="1257300" lvl="2" indent="-457200">
              <a:buFont typeface="+mj-lt"/>
              <a:buAutoNum type="romanLcPeriod"/>
            </a:pPr>
            <a:r>
              <a:rPr lang="en-CA" dirty="0" smtClean="0"/>
              <a:t>Academic qualifications accepted by the Council as equivalent to a diploma or degree mentioned in subparagraph </a:t>
            </a:r>
            <a:r>
              <a:rPr lang="en-CA" dirty="0" err="1" smtClean="0"/>
              <a:t>i</a:t>
            </a:r>
            <a:r>
              <a:rPr lang="en-CA" dirty="0" smtClean="0"/>
              <a:t> or ii.</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27</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Limited Licences</a:t>
            </a:r>
            <a:endParaRPr lang="en-CA" dirty="0"/>
          </a:p>
        </p:txBody>
      </p:sp>
      <p:sp>
        <p:nvSpPr>
          <p:cNvPr id="3" name="Content Placeholder 2"/>
          <p:cNvSpPr>
            <a:spLocks noGrp="1"/>
          </p:cNvSpPr>
          <p:nvPr>
            <p:ph idx="1"/>
          </p:nvPr>
        </p:nvSpPr>
        <p:spPr/>
        <p:txBody>
          <a:bodyPr/>
          <a:lstStyle/>
          <a:p>
            <a:pPr marL="857250" lvl="1" indent="-457200">
              <a:buFont typeface="+mj-lt"/>
              <a:buAutoNum type="arabicPeriod" startAt="2"/>
            </a:pPr>
            <a:r>
              <a:rPr lang="en-CA" sz="1800" dirty="0" smtClean="0"/>
              <a:t>Thirteen years of experience in engineering work acceptable to the Council, including the years spent in obtaining the post-secondary academic training referred to in paragraph 1 with at least one year of such experience under the supervision and direction of a Member or Members or under the supervision of a person authorized to practice professional engineering in the province or territory in Canada in which the experience was acquired and at least the last two years of the experience in the services within the practice of professional engineering with respect to which the limited licence is to apply.</a:t>
            </a:r>
          </a:p>
          <a:p>
            <a:pPr marL="857250" lvl="1" indent="-457200">
              <a:buFont typeface="+mj-lt"/>
              <a:buAutoNum type="arabicPeriod" startAt="2"/>
            </a:pPr>
            <a:r>
              <a:rPr lang="en-CA" sz="1800" dirty="0" smtClean="0"/>
              <a:t>Payment of the fee prescribed by this Regulation for a limited licence.</a:t>
            </a:r>
          </a:p>
          <a:p>
            <a:pPr marL="857250" lvl="1" indent="-457200">
              <a:buFont typeface="+mj-lt"/>
              <a:buAutoNum type="arabicPeriod" startAt="2"/>
            </a:pPr>
            <a:r>
              <a:rPr lang="en-CA" sz="1800" dirty="0" smtClean="0"/>
              <a:t>Successful completion of the Professional Practice Examination.</a:t>
            </a:r>
          </a:p>
          <a:p>
            <a:pPr marL="857250" lvl="1" indent="-457200">
              <a:buFont typeface="+mj-lt"/>
              <a:buAutoNum type="arabicPeriod" startAt="2"/>
            </a:pPr>
            <a:r>
              <a:rPr lang="en-CA" sz="1800" dirty="0" smtClean="0"/>
              <a:t>Good character.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solidFill>
                  <a:prstClr val="black"/>
                </a:solidFill>
              </a:rPr>
              <a:t>Certified Engineering Technicians and Technologists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29</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6" name="Content Placeholder 5"/>
          <p:cNvSpPr>
            <a:spLocks noGrp="1"/>
          </p:cNvSpPr>
          <p:nvPr>
            <p:ph idx="1"/>
          </p:nvPr>
        </p:nvSpPr>
        <p:spPr/>
        <p:txBody>
          <a:bodyPr/>
          <a:lstStyle/>
          <a:p>
            <a:pPr>
              <a:buNone/>
            </a:pPr>
            <a:r>
              <a:rPr lang="en-CA" dirty="0" smtClean="0"/>
              <a:t>	In technical fields associated with professions, should technicians and technologists be allowed to practice independently?</a:t>
            </a:r>
          </a:p>
          <a:p>
            <a:pPr lvl="1"/>
            <a:r>
              <a:rPr lang="en-CA" dirty="0" smtClean="0"/>
              <a:t>Should dental hygienists be allowed to provide teeth-cleaning services independent of being employed by a dentist?</a:t>
            </a:r>
          </a:p>
          <a:p>
            <a:pPr lvl="1"/>
            <a:r>
              <a:rPr lang="en-CA" dirty="0" smtClean="0"/>
              <a:t>Should paralegals be allowed to provide legal services for lower level courts and administrative tribunals?</a:t>
            </a:r>
          </a:p>
          <a:p>
            <a:pPr lvl="1"/>
            <a:r>
              <a:rPr lang="en-CA" dirty="0" smtClean="0"/>
              <a:t>Should pharmacy technicians be allowed independent practice under certain restrictions?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Self-Regulation</a:t>
            </a:r>
            <a:endParaRPr lang="en-CA" dirty="0"/>
          </a:p>
        </p:txBody>
      </p:sp>
      <p:sp>
        <p:nvSpPr>
          <p:cNvPr id="3" name="Content Placeholder 2"/>
          <p:cNvSpPr>
            <a:spLocks noGrp="1"/>
          </p:cNvSpPr>
          <p:nvPr>
            <p:ph idx="1"/>
          </p:nvPr>
        </p:nvSpPr>
        <p:spPr/>
        <p:txBody>
          <a:bodyPr/>
          <a:lstStyle/>
          <a:p>
            <a:pPr>
              <a:buNone/>
            </a:pPr>
            <a:r>
              <a:rPr lang="en-CA" sz="2000" dirty="0" smtClean="0"/>
              <a:t>	Regulate</a:t>
            </a:r>
          </a:p>
          <a:p>
            <a:pPr lvl="1">
              <a:buNone/>
            </a:pPr>
            <a:r>
              <a:rPr lang="en-CA" sz="1600" dirty="0" smtClean="0"/>
              <a:t>	To control, govern, or direct, especially by means of regulations or restrictions.</a:t>
            </a:r>
          </a:p>
          <a:p>
            <a:pPr lvl="1">
              <a:buNone/>
            </a:pPr>
            <a:endParaRPr lang="en-CA" sz="1600" dirty="0" smtClean="0"/>
          </a:p>
          <a:p>
            <a:pPr>
              <a:buNone/>
            </a:pPr>
            <a:r>
              <a:rPr lang="en-CA" dirty="0" smtClean="0"/>
              <a:t>	</a:t>
            </a:r>
            <a:r>
              <a:rPr lang="en-CA" sz="2000" dirty="0" smtClean="0"/>
              <a:t>Regulation</a:t>
            </a:r>
          </a:p>
          <a:p>
            <a:pPr lvl="1">
              <a:buNone/>
            </a:pPr>
            <a:r>
              <a:rPr lang="en-CA" sz="1600" dirty="0" smtClean="0"/>
              <a:t>	A rule or principle governing behaviour or practice; especially such a directive established and maintained by an authority.</a:t>
            </a:r>
          </a:p>
          <a:p>
            <a:pPr lvl="1">
              <a:buNone/>
            </a:pPr>
            <a:endParaRPr lang="en-CA" sz="1600" dirty="0" smtClean="0"/>
          </a:p>
          <a:p>
            <a:pPr>
              <a:buNone/>
            </a:pPr>
            <a:r>
              <a:rPr lang="en-CA" sz="2000" dirty="0" smtClean="0"/>
              <a:t>	Thus, a profession is a group of individuals who are controlled, governed, or directed by the members of that group by means of rules and principles that govern behaviour and practice of the members</a:t>
            </a:r>
          </a:p>
          <a:p>
            <a:pPr>
              <a:buNone/>
            </a:pPr>
            <a:endParaRPr lang="en-CA" sz="2000" dirty="0" smtClean="0"/>
          </a:p>
        </p:txBody>
      </p:sp>
      <p:sp>
        <p:nvSpPr>
          <p:cNvPr id="7" name="Footer Placeholder 6"/>
          <p:cNvSpPr>
            <a:spLocks noGrp="1"/>
          </p:cNvSpPr>
          <p:nvPr>
            <p:ph type="ftr" sz="quarter" idx="12"/>
          </p:nvPr>
        </p:nvSpPr>
        <p:spPr/>
        <p:txBody>
          <a:bodyPr/>
          <a:lstStyle/>
          <a:p>
            <a:pPr>
              <a:defRPr/>
            </a:pPr>
            <a:r>
              <a:rPr lang="en-US" smtClean="0"/>
              <a:t>Regulation</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t>Certified Engineering Technicians and Technologists</a:t>
            </a:r>
            <a:endParaRPr lang="en-CA" sz="2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30</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6" name="Content Placeholder 5"/>
          <p:cNvSpPr>
            <a:spLocks noGrp="1"/>
          </p:cNvSpPr>
          <p:nvPr>
            <p:ph idx="1"/>
          </p:nvPr>
        </p:nvSpPr>
        <p:spPr/>
        <p:txBody>
          <a:bodyPr/>
          <a:lstStyle/>
          <a:p>
            <a:pPr lvl="0">
              <a:buNone/>
            </a:pPr>
            <a:r>
              <a:rPr lang="en-CA" b="1" dirty="0" smtClean="0"/>
              <a:t>	</a:t>
            </a:r>
            <a:r>
              <a:rPr lang="en-CA" dirty="0" smtClean="0">
                <a:solidFill>
                  <a:prstClr val="black"/>
                </a:solidFill>
              </a:rPr>
              <a:t>There is already a class of certified engineering technicians and technologists who may practice</a:t>
            </a:r>
            <a:br>
              <a:rPr lang="en-CA" dirty="0" smtClean="0">
                <a:solidFill>
                  <a:prstClr val="black"/>
                </a:solidFill>
              </a:rPr>
            </a:br>
            <a:r>
              <a:rPr lang="en-CA" dirty="0" smtClean="0">
                <a:solidFill>
                  <a:prstClr val="black"/>
                </a:solidFill>
              </a:rPr>
              <a:t>the application of engineering</a:t>
            </a:r>
          </a:p>
          <a:p>
            <a:pPr lvl="0">
              <a:buNone/>
            </a:pPr>
            <a:endParaRPr lang="en-CA" dirty="0" smtClean="0">
              <a:solidFill>
                <a:prstClr val="black"/>
              </a:solidFill>
            </a:endParaRPr>
          </a:p>
          <a:p>
            <a:pPr>
              <a:buNone/>
            </a:pPr>
            <a:r>
              <a:rPr lang="en-CA" sz="2000" b="1" dirty="0" smtClean="0"/>
              <a:t>	12. (1)</a:t>
            </a:r>
            <a:r>
              <a:rPr lang="en-CA" sz="2000" dirty="0" smtClean="0"/>
              <a:t> The work performed by a certified technician, a certified engineering technician, applied science technologist or a certified engineering technologist consists of providing technical services,</a:t>
            </a:r>
            <a:endParaRPr lang="en-CA" dirty="0" smtClean="0"/>
          </a:p>
          <a:p>
            <a:pPr marL="857250" lvl="1" indent="-457200">
              <a:buAutoNum type="alphaLcParenBoth"/>
            </a:pPr>
            <a:r>
              <a:rPr lang="en-CA" sz="1800" b="1" dirty="0" smtClean="0"/>
              <a:t>within the framework of practices, codes and standards</a:t>
            </a:r>
            <a:r>
              <a:rPr lang="en-CA" sz="1800" dirty="0" smtClean="0"/>
              <a:t> that are established or enforced under an Act of Ontario or of Canada</a:t>
            </a:r>
          </a:p>
          <a:p>
            <a:pPr marL="857250" lvl="1" indent="-457200">
              <a:buAutoNum type="alphaLcParenBoth"/>
            </a:pPr>
            <a:r>
              <a:rPr lang="en-CA" sz="1800" b="1" dirty="0" smtClean="0"/>
              <a:t>within the framework of published standards</a:t>
            </a:r>
            <a:r>
              <a:rPr lang="en-CA" sz="1800" dirty="0" smtClean="0"/>
              <a:t> in the applicable industry or field; and </a:t>
            </a:r>
          </a:p>
          <a:p>
            <a:pPr marL="857250" lvl="1" indent="-457200">
              <a:buAutoNum type="alphaLcParenBoth"/>
            </a:pPr>
            <a:r>
              <a:rPr lang="en-CA" sz="1800" b="1" dirty="0" smtClean="0"/>
              <a:t>under the technical direction of a licensed member of an appropriate profession</a:t>
            </a:r>
            <a:r>
              <a:rPr lang="en-CA" sz="1800" dirty="0" smtClean="0"/>
              <a:t> ...</a:t>
            </a:r>
            <a:endParaRPr lang="en-CA" sz="1800" dirty="0"/>
          </a:p>
        </p:txBody>
      </p:sp>
      <p:pic>
        <p:nvPicPr>
          <p:cNvPr id="1026" name="Picture 2"/>
          <p:cNvPicPr>
            <a:picLocks noChangeAspect="1" noChangeArrowheads="1"/>
          </p:cNvPicPr>
          <p:nvPr/>
        </p:nvPicPr>
        <p:blipFill>
          <a:blip r:embed="rId2"/>
          <a:srcRect/>
          <a:stretch>
            <a:fillRect/>
          </a:stretch>
        </p:blipFill>
        <p:spPr bwMode="auto">
          <a:xfrm>
            <a:off x="7534720" y="1600200"/>
            <a:ext cx="13716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solidFill>
                  <a:prstClr val="black"/>
                </a:solidFill>
              </a:rPr>
              <a:t>Certified Engineering Technicians and Technologists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31</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6" name="Content Placeholder 5"/>
          <p:cNvSpPr>
            <a:spLocks noGrp="1"/>
          </p:cNvSpPr>
          <p:nvPr>
            <p:ph idx="1"/>
          </p:nvPr>
        </p:nvSpPr>
        <p:spPr/>
        <p:txBody>
          <a:bodyPr/>
          <a:lstStyle/>
          <a:p>
            <a:pPr>
              <a:buNone/>
            </a:pPr>
            <a:r>
              <a:rPr lang="en-CA" dirty="0" smtClean="0"/>
              <a:t>	CETs, however, must be associated with the holder of a Certificate of Authorization if they wish to offer services to the public</a:t>
            </a:r>
          </a:p>
          <a:p>
            <a:pPr>
              <a:buNone/>
            </a:pPr>
            <a:endParaRPr lang="en-CA" dirty="0" smtClean="0"/>
          </a:p>
          <a:p>
            <a:pPr>
              <a:buNone/>
            </a:pPr>
            <a:r>
              <a:rPr lang="en-CA" dirty="0" smtClean="0"/>
              <a:t>	The most recent changes to the Profession Engineers Act allow for an engineering technologist class of limited licence</a:t>
            </a:r>
          </a:p>
          <a:p>
            <a:pPr lvl="1"/>
            <a:r>
              <a:rPr lang="en-CA" dirty="0" smtClean="0"/>
              <a:t>With a LET, an individual can acquire a Certificate of Authorization and provide technical services to the public</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Certification</a:t>
            </a:r>
            <a:endParaRPr lang="en-CA" dirty="0"/>
          </a:p>
        </p:txBody>
      </p:sp>
      <p:sp>
        <p:nvSpPr>
          <p:cNvPr id="3" name="Content Placeholder 2"/>
          <p:cNvSpPr>
            <a:spLocks noGrp="1"/>
          </p:cNvSpPr>
          <p:nvPr>
            <p:ph idx="1"/>
          </p:nvPr>
        </p:nvSpPr>
        <p:spPr/>
        <p:txBody>
          <a:bodyPr/>
          <a:lstStyle/>
          <a:p>
            <a:pPr>
              <a:buNone/>
            </a:pPr>
            <a:r>
              <a:rPr lang="en-CA" dirty="0" smtClean="0"/>
              <a:t>	A licence identifies an individual as being qualified to engage in the practice of professional engineering</a:t>
            </a:r>
          </a:p>
          <a:p>
            <a:pPr lvl="1"/>
            <a:r>
              <a:rPr lang="en-CA" dirty="0" smtClean="0"/>
              <a:t>Such an individual can be hired through an employment contract to provide professional engineering services to the employer</a:t>
            </a:r>
          </a:p>
          <a:p>
            <a:pPr lvl="1"/>
            <a:r>
              <a:rPr lang="en-CA" dirty="0" smtClean="0"/>
              <a:t>Such contracts are subject to the </a:t>
            </a:r>
            <a:r>
              <a:rPr lang="en-CA" i="1" dirty="0" smtClean="0"/>
              <a:t>Employment Standards Act</a:t>
            </a:r>
          </a:p>
          <a:p>
            <a:pPr lvl="1"/>
            <a:endParaRPr lang="en-CA" dirty="0" smtClean="0"/>
          </a:p>
          <a:p>
            <a:pPr>
              <a:buNone/>
            </a:pPr>
            <a:r>
              <a:rPr lang="en-CA" dirty="0" smtClean="0"/>
              <a:t>	What happens if a legal person is not in a position to hire a professional engineer, but requires:</a:t>
            </a:r>
          </a:p>
          <a:p>
            <a:pPr lvl="1"/>
            <a:r>
              <a:rPr lang="en-CA" dirty="0" smtClean="0"/>
              <a:t>a design, advice, a reporting, or the directing or supervising of a project that requires the application of engineering principles?</a:t>
            </a:r>
          </a:p>
          <a:p>
            <a:pPr>
              <a:buNone/>
            </a:pPr>
            <a:endParaRPr lang="en-CA" dirty="0" smtClean="0"/>
          </a:p>
          <a:p>
            <a:pPr>
              <a:buNone/>
            </a:pPr>
            <a:r>
              <a:rPr lang="en-CA" dirty="0" smtClean="0"/>
              <a:t>	Recall, from the definition of a profession:</a:t>
            </a:r>
          </a:p>
          <a:p>
            <a:pPr lvl="1">
              <a:buNone/>
            </a:pPr>
            <a:r>
              <a:rPr lang="en-CA" dirty="0" smtClean="0"/>
              <a:t>	... prepared to exercise that skill in the interests of </a:t>
            </a:r>
            <a:r>
              <a:rPr lang="en-CA" b="1" dirty="0" smtClean="0"/>
              <a:t>the public</a:t>
            </a:r>
            <a:r>
              <a:rPr lang="en-CA" dirty="0" smtClean="0"/>
              <a: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32</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Certification</a:t>
            </a:r>
            <a:endParaRPr lang="en-CA" dirty="0"/>
          </a:p>
        </p:txBody>
      </p:sp>
      <p:sp>
        <p:nvSpPr>
          <p:cNvPr id="3" name="Content Placeholder 2"/>
          <p:cNvSpPr>
            <a:spLocks noGrp="1"/>
          </p:cNvSpPr>
          <p:nvPr>
            <p:ph idx="1"/>
          </p:nvPr>
        </p:nvSpPr>
        <p:spPr/>
        <p:txBody>
          <a:bodyPr/>
          <a:lstStyle/>
          <a:p>
            <a:pPr>
              <a:buNone/>
            </a:pPr>
            <a:r>
              <a:rPr lang="en-CA" dirty="0" smtClean="0"/>
              <a:t>	For an engineer, the </a:t>
            </a:r>
            <a:r>
              <a:rPr lang="en-CA" i="1" dirty="0" smtClean="0"/>
              <a:t>public</a:t>
            </a:r>
            <a:r>
              <a:rPr lang="en-CA" dirty="0" smtClean="0"/>
              <a:t> is anyone other than the engineer him or herself or the engineer’s employer</a:t>
            </a:r>
          </a:p>
          <a:p>
            <a:pPr lvl="1"/>
            <a:r>
              <a:rPr lang="en-CA" dirty="0" smtClean="0"/>
              <a:t>Specific statutes are associated with employment:</a:t>
            </a:r>
          </a:p>
          <a:p>
            <a:pPr lvl="2"/>
            <a:r>
              <a:rPr lang="en-CA" b="1" dirty="0" smtClean="0"/>
              <a:t>The Employment Standards Act, 2000</a:t>
            </a:r>
            <a:endParaRPr lang="en-CA" dirty="0" smtClean="0"/>
          </a:p>
          <a:p>
            <a:pPr>
              <a:buNone/>
            </a:pPr>
            <a:endParaRPr lang="en-CA" dirty="0" smtClean="0"/>
          </a:p>
          <a:p>
            <a:pPr>
              <a:buNone/>
            </a:pPr>
            <a:r>
              <a:rPr lang="en-CA" dirty="0" smtClean="0"/>
              <a:t>	An engineer who is not employed to provide engineering services directly to an employer but instead provides services to the public is said to be in </a:t>
            </a:r>
            <a:r>
              <a:rPr lang="en-CA" i="1" dirty="0" smtClean="0"/>
              <a:t>independent practice</a:t>
            </a:r>
          </a:p>
          <a:p>
            <a:pPr lvl="1"/>
            <a:r>
              <a:rPr lang="en-CA" dirty="0" smtClean="0"/>
              <a:t>Such an engineer is said to be </a:t>
            </a:r>
            <a:r>
              <a:rPr lang="en-CA" i="1" dirty="0" smtClean="0"/>
              <a:t>retained </a:t>
            </a:r>
            <a:r>
              <a:rPr lang="en-CA" dirty="0" smtClean="0"/>
              <a:t>by the client</a:t>
            </a:r>
          </a:p>
          <a:p>
            <a:pPr>
              <a:buNone/>
            </a:pPr>
            <a:endParaRPr lang="en-CA" dirty="0" smtClean="0"/>
          </a:p>
          <a:p>
            <a:pPr>
              <a:buNone/>
            </a:pPr>
            <a:r>
              <a:rPr lang="en-CA" dirty="0" smtClean="0"/>
              <a: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33</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Employment versus</a:t>
            </a:r>
            <a:br>
              <a:rPr lang="en-CA" sz="2800" dirty="0" smtClean="0"/>
            </a:br>
            <a:r>
              <a:rPr lang="en-CA" sz="2800" dirty="0" smtClean="0"/>
              <a:t>Independent Practice</a:t>
            </a:r>
            <a:endParaRPr lang="en-CA" sz="2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34</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graphicFrame>
        <p:nvGraphicFramePr>
          <p:cNvPr id="9" name="Table 8"/>
          <p:cNvGraphicFramePr>
            <a:graphicFrameLocks noGrp="1"/>
          </p:cNvGraphicFramePr>
          <p:nvPr/>
        </p:nvGraphicFramePr>
        <p:xfrm>
          <a:off x="260029" y="1463358"/>
          <a:ext cx="8785386" cy="4658360"/>
        </p:xfrm>
        <a:graphic>
          <a:graphicData uri="http://schemas.openxmlformats.org/drawingml/2006/table">
            <a:tbl>
              <a:tblPr firstRow="1" bandRow="1">
                <a:tableStyleId>{2D5ABB26-0587-4C30-8999-92F81FD0307C}</a:tableStyleId>
              </a:tblPr>
              <a:tblGrid>
                <a:gridCol w="4392693"/>
                <a:gridCol w="4392693"/>
              </a:tblGrid>
              <a:tr h="370840">
                <a:tc>
                  <a:txBody>
                    <a:bodyPr/>
                    <a:lstStyle/>
                    <a:p>
                      <a:pPr algn="ctr"/>
                      <a:r>
                        <a:rPr lang="en-CA" b="1" dirty="0" smtClean="0"/>
                        <a:t>Employment</a:t>
                      </a:r>
                      <a:endParaRPr lang="en-CA" b="1" dirty="0"/>
                    </a:p>
                  </a:txBody>
                  <a:tcPr/>
                </a:tc>
                <a:tc>
                  <a:txBody>
                    <a:bodyPr/>
                    <a:lstStyle/>
                    <a:p>
                      <a:pPr algn="ctr"/>
                      <a:r>
                        <a:rPr lang="en-CA" b="1" dirty="0" smtClean="0"/>
                        <a:t>Independent Practice</a:t>
                      </a:r>
                      <a:endParaRPr lang="en-CA" b="1" dirty="0"/>
                    </a:p>
                  </a:txBody>
                  <a:tcPr/>
                </a:tc>
              </a:tr>
              <a:tr h="370840">
                <a:tc>
                  <a:txBody>
                    <a:bodyPr/>
                    <a:lstStyle/>
                    <a:p>
                      <a:r>
                        <a:rPr lang="en-CA" sz="1600" dirty="0" smtClean="0"/>
                        <a:t>You work exclusively for one business </a:t>
                      </a:r>
                      <a:r>
                        <a:rPr lang="en-CA" sz="1600" baseline="0" dirty="0" smtClean="0"/>
                        <a:t>entity</a:t>
                      </a:r>
                      <a:endParaRPr lang="en-CA" sz="1600" dirty="0"/>
                    </a:p>
                  </a:txBody>
                  <a:tcPr anchor="ctr"/>
                </a:tc>
                <a:tc>
                  <a:txBody>
                    <a:bodyPr/>
                    <a:lstStyle/>
                    <a:p>
                      <a:r>
                        <a:rPr lang="en-CA" sz="1600" dirty="0" smtClean="0"/>
                        <a:t>You</a:t>
                      </a:r>
                      <a:r>
                        <a:rPr lang="en-CA" sz="1600" baseline="0" dirty="0" smtClean="0"/>
                        <a:t> are free to provide your services to more than one business entity</a:t>
                      </a:r>
                      <a:endParaRPr lang="en-CA" sz="1600" dirty="0"/>
                    </a:p>
                  </a:txBody>
                  <a:tcPr anchor="ctr"/>
                </a:tc>
              </a:tr>
              <a:tr h="370840">
                <a:tc>
                  <a:txBody>
                    <a:bodyPr/>
                    <a:lstStyle/>
                    <a:p>
                      <a:r>
                        <a:rPr lang="en-CA" sz="1600" dirty="0" smtClean="0"/>
                        <a:t>Your employment contract addresses non-disclosure,</a:t>
                      </a:r>
                      <a:r>
                        <a:rPr lang="en-CA" sz="1600" baseline="0" dirty="0" smtClean="0"/>
                        <a:t> ability to control work hours and time off, expectations related to performance, notice, termination and remuneration</a:t>
                      </a:r>
                      <a:endParaRPr lang="en-CA" sz="1600" dirty="0"/>
                    </a:p>
                  </a:txBody>
                  <a:tcPr anchor="ctr"/>
                </a:tc>
                <a:tc>
                  <a:txBody>
                    <a:bodyPr/>
                    <a:lstStyle/>
                    <a:p>
                      <a:r>
                        <a:rPr lang="en-CA" sz="1600" dirty="0" smtClean="0"/>
                        <a:t>Your relationships are independent contracts or relationships, or business</a:t>
                      </a:r>
                      <a:r>
                        <a:rPr lang="en-CA" sz="1600" baseline="0" dirty="0" smtClean="0"/>
                        <a:t> entities purchase your time from an agency</a:t>
                      </a:r>
                      <a:endParaRPr lang="en-CA" sz="1600" dirty="0"/>
                    </a:p>
                  </a:txBody>
                  <a:tcPr anchor="ctr"/>
                </a:tc>
              </a:tr>
              <a:tr h="370840">
                <a:tc>
                  <a:txBody>
                    <a:bodyPr/>
                    <a:lstStyle/>
                    <a:p>
                      <a:r>
                        <a:rPr lang="en-CA" sz="1600" dirty="0" smtClean="0"/>
                        <a:t>Expenses are reimbursed</a:t>
                      </a:r>
                      <a:endParaRPr lang="en-CA" sz="1600" dirty="0"/>
                    </a:p>
                  </a:txBody>
                  <a:tcPr anchor="ctr"/>
                </a:tc>
                <a:tc>
                  <a:txBody>
                    <a:bodyPr/>
                    <a:lstStyle/>
                    <a:p>
                      <a:r>
                        <a:rPr lang="en-CA" sz="1600" dirty="0" smtClean="0"/>
                        <a:t>You</a:t>
                      </a:r>
                      <a:r>
                        <a:rPr lang="en-CA" sz="1600" baseline="0" dirty="0" smtClean="0"/>
                        <a:t> invoice your expenses</a:t>
                      </a:r>
                      <a:endParaRPr lang="en-CA" sz="1600" dirty="0"/>
                    </a:p>
                  </a:txBody>
                  <a:tcPr anchor="ctr"/>
                </a:tc>
              </a:tr>
              <a:tr h="370840">
                <a:tc>
                  <a:txBody>
                    <a:bodyPr/>
                    <a:lstStyle/>
                    <a:p>
                      <a:r>
                        <a:rPr lang="en-CA" sz="1600" dirty="0" smtClean="0"/>
                        <a:t>You are paid a salary or wage</a:t>
                      </a:r>
                      <a:endParaRPr lang="en-CA" sz="1600" dirty="0"/>
                    </a:p>
                  </a:txBody>
                  <a:tcPr anchor="ctr"/>
                </a:tc>
                <a:tc>
                  <a:txBody>
                    <a:bodyPr/>
                    <a:lstStyle/>
                    <a:p>
                      <a:r>
                        <a:rPr lang="en-CA" sz="1600" dirty="0" smtClean="0"/>
                        <a:t>You are not paid if services are not performed</a:t>
                      </a:r>
                      <a:endParaRPr lang="en-CA" sz="1600" dirty="0"/>
                    </a:p>
                  </a:txBody>
                  <a:tcPr anchor="ctr"/>
                </a:tc>
              </a:tr>
              <a:tr h="370840">
                <a:tc>
                  <a:txBody>
                    <a:bodyPr/>
                    <a:lstStyle/>
                    <a:p>
                      <a:r>
                        <a:rPr lang="en-CA" sz="1600" dirty="0" smtClean="0"/>
                        <a:t>You are provided</a:t>
                      </a:r>
                      <a:r>
                        <a:rPr lang="en-CA" sz="1600" baseline="0" dirty="0" smtClean="0"/>
                        <a:t> an office and equipment on business premises</a:t>
                      </a:r>
                      <a:endParaRPr lang="en-CA" sz="1600" dirty="0"/>
                    </a:p>
                  </a:txBody>
                  <a:tcPr anchor="ctr"/>
                </a:tc>
                <a:tc>
                  <a:txBody>
                    <a:bodyPr/>
                    <a:lstStyle/>
                    <a:p>
                      <a:r>
                        <a:rPr lang="en-CA" sz="1600" dirty="0" smtClean="0"/>
                        <a:t>You acquire your own business</a:t>
                      </a:r>
                      <a:r>
                        <a:rPr lang="en-CA" sz="1600" baseline="0" dirty="0" smtClean="0"/>
                        <a:t> facilities</a:t>
                      </a:r>
                      <a:endParaRPr lang="en-CA" sz="1600" dirty="0"/>
                    </a:p>
                  </a:txBody>
                  <a:tcPr anchor="ctr"/>
                </a:tc>
              </a:tr>
              <a:tr h="370840">
                <a:tc>
                  <a:txBody>
                    <a:bodyPr/>
                    <a:lstStyle/>
                    <a:p>
                      <a:r>
                        <a:rPr lang="en-CA" sz="1600" dirty="0" smtClean="0"/>
                        <a:t>You</a:t>
                      </a:r>
                      <a:r>
                        <a:rPr lang="en-CA" sz="1600" baseline="0" dirty="0" smtClean="0"/>
                        <a:t> have set work hours</a:t>
                      </a:r>
                      <a:endParaRPr lang="en-CA" sz="1600" dirty="0"/>
                    </a:p>
                  </a:txBody>
                  <a:tcPr anchor="ctr"/>
                </a:tc>
                <a:tc>
                  <a:txBody>
                    <a:bodyPr/>
                    <a:lstStyle/>
                    <a:p>
                      <a:r>
                        <a:rPr lang="en-CA" sz="1600" dirty="0" smtClean="0"/>
                        <a:t>You are not restricted as to the hours of work</a:t>
                      </a:r>
                      <a:endParaRPr lang="en-CA" sz="1600" dirty="0"/>
                    </a:p>
                  </a:txBody>
                  <a:tcPr anchor="ctr"/>
                </a:tc>
              </a:tr>
              <a:tr h="370840">
                <a:tc>
                  <a:txBody>
                    <a:bodyPr/>
                    <a:lstStyle/>
                    <a:p>
                      <a:r>
                        <a:rPr lang="en-CA" sz="1600" dirty="0" smtClean="0"/>
                        <a:t>You are provided benefits, </a:t>
                      </a:r>
                      <a:r>
                        <a:rPr lang="en-CA" sz="1600" i="1" dirty="0" smtClean="0"/>
                        <a:t>e.g.</a:t>
                      </a:r>
                      <a:r>
                        <a:rPr lang="en-CA" sz="1600" dirty="0" smtClean="0"/>
                        <a:t>, vacation pay</a:t>
                      </a:r>
                      <a:endParaRPr lang="en-CA" sz="1600" dirty="0"/>
                    </a:p>
                  </a:txBody>
                  <a:tcPr anchor="ctr"/>
                </a:tc>
                <a:tc>
                  <a:txBody>
                    <a:bodyPr/>
                    <a:lstStyle/>
                    <a:p>
                      <a:r>
                        <a:rPr lang="en-CA" sz="1600" dirty="0" smtClean="0"/>
                        <a:t>You receive</a:t>
                      </a:r>
                      <a:r>
                        <a:rPr lang="en-CA" sz="1600" baseline="0" dirty="0" smtClean="0"/>
                        <a:t> no vacation pay or bonuses</a:t>
                      </a:r>
                      <a:endParaRPr lang="en-CA" sz="1600" dirty="0"/>
                    </a:p>
                  </a:txBody>
                  <a:tcPr anchor="ctr"/>
                </a:tc>
              </a:tr>
              <a:tr h="370840">
                <a:tc>
                  <a:txBody>
                    <a:bodyPr/>
                    <a:lstStyle/>
                    <a:p>
                      <a:r>
                        <a:rPr lang="en-CA" sz="1600" dirty="0" smtClean="0"/>
                        <a:t>Your work is covered under the business </a:t>
                      </a:r>
                      <a:r>
                        <a:rPr lang="en-CA" sz="1600" baseline="0" dirty="0" smtClean="0"/>
                        <a:t>entity’s </a:t>
                      </a:r>
                      <a:r>
                        <a:rPr lang="en-CA" sz="1600" dirty="0" smtClean="0"/>
                        <a:t>professional liability insurance</a:t>
                      </a:r>
                      <a:r>
                        <a:rPr lang="en-CA" sz="1600" baseline="0" dirty="0" smtClean="0"/>
                        <a:t> policy</a:t>
                      </a:r>
                      <a:endParaRPr lang="en-CA" sz="1600" dirty="0"/>
                    </a:p>
                  </a:txBody>
                  <a:tcPr anchor="ctr"/>
                </a:tc>
                <a:tc>
                  <a:txBody>
                    <a:bodyPr/>
                    <a:lstStyle/>
                    <a:p>
                      <a:r>
                        <a:rPr lang="en-CA" sz="1600" dirty="0" smtClean="0"/>
                        <a:t>You require your own professional liability insurance</a:t>
                      </a:r>
                      <a:endParaRPr lang="en-CA" sz="1600" dirty="0"/>
                    </a:p>
                  </a:txBody>
                  <a:tcPr anchor="ctr"/>
                </a:tc>
              </a:tr>
            </a:tbl>
          </a:graphicData>
        </a:graphic>
      </p:graphicFrame>
      <p:sp>
        <p:nvSpPr>
          <p:cNvPr id="11" name="Rectangle 10"/>
          <p:cNvSpPr/>
          <p:nvPr/>
        </p:nvSpPr>
        <p:spPr>
          <a:xfrm>
            <a:off x="4473415" y="6365557"/>
            <a:ext cx="4572000" cy="307777"/>
          </a:xfrm>
          <a:prstGeom prst="rect">
            <a:avLst/>
          </a:prstGeom>
        </p:spPr>
        <p:txBody>
          <a:bodyPr>
            <a:spAutoFit/>
          </a:bodyPr>
          <a:lstStyle/>
          <a:p>
            <a:r>
              <a:rPr lang="en-CA" sz="1400" dirty="0" smtClean="0">
                <a:solidFill>
                  <a:schemeClr val="tx1">
                    <a:lumMod val="65000"/>
                    <a:lumOff val="35000"/>
                  </a:schemeClr>
                </a:solidFill>
              </a:rPr>
              <a:t>http://www.peo.on.ca/offering/CofA%20_Infoguide.pdf</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 of Authorization</a:t>
            </a:r>
            <a:endParaRPr lang="en-CA" dirty="0"/>
          </a:p>
        </p:txBody>
      </p:sp>
      <p:sp>
        <p:nvSpPr>
          <p:cNvPr id="3" name="Content Placeholder 2"/>
          <p:cNvSpPr>
            <a:spLocks noGrp="1"/>
          </p:cNvSpPr>
          <p:nvPr>
            <p:ph idx="1"/>
          </p:nvPr>
        </p:nvSpPr>
        <p:spPr/>
        <p:txBody>
          <a:bodyPr/>
          <a:lstStyle/>
          <a:p>
            <a:pPr>
              <a:buNone/>
            </a:pPr>
            <a:r>
              <a:rPr lang="en-CA" dirty="0" smtClean="0"/>
              <a:t>	The concept of certifying the offering of professional engineering services to the public is currently limited to Ontario</a:t>
            </a:r>
          </a:p>
          <a:p>
            <a:pPr lvl="1"/>
            <a:r>
              <a:rPr lang="en-CA" dirty="0" smtClean="0"/>
              <a:t>In other provinces, having a licence implies you may offer your services to the public</a:t>
            </a:r>
          </a:p>
          <a:p>
            <a:pPr>
              <a:buNone/>
            </a:pPr>
            <a:endParaRPr lang="en-CA" dirty="0" smtClean="0"/>
          </a:p>
          <a:p>
            <a:pPr>
              <a:buNone/>
            </a:pPr>
            <a:r>
              <a:rPr lang="en-CA" dirty="0" smtClean="0"/>
              <a:t>	The need for certification will become more clear once we look at the requirements associated with certificates of authorization</a:t>
            </a:r>
          </a:p>
          <a:p>
            <a:pPr>
              <a:buNone/>
            </a:pPr>
            <a:endParaRPr lang="en-CA" dirty="0" smtClean="0"/>
          </a:p>
          <a:p>
            <a:pPr>
              <a:buNone/>
            </a:pPr>
            <a:r>
              <a:rPr lang="en-CA" dirty="0" smtClean="0"/>
              <a: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35</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 of Authorization</a:t>
            </a:r>
            <a:endParaRPr lang="en-CA" dirty="0"/>
          </a:p>
        </p:txBody>
      </p:sp>
      <p:sp>
        <p:nvSpPr>
          <p:cNvPr id="3" name="Content Placeholder 2"/>
          <p:cNvSpPr>
            <a:spLocks noGrp="1"/>
          </p:cNvSpPr>
          <p:nvPr>
            <p:ph idx="1"/>
          </p:nvPr>
        </p:nvSpPr>
        <p:spPr/>
        <p:txBody>
          <a:bodyPr/>
          <a:lstStyle/>
          <a:p>
            <a:pPr>
              <a:buNone/>
            </a:pPr>
            <a:r>
              <a:rPr lang="en-CA" dirty="0" smtClean="0"/>
              <a:t>	From the act:</a:t>
            </a:r>
          </a:p>
          <a:p>
            <a:pPr lvl="1">
              <a:buNone/>
            </a:pPr>
            <a:r>
              <a:rPr lang="en-CA" b="1" dirty="0" smtClean="0"/>
              <a:t>Issuance of certificate of authorization</a:t>
            </a:r>
            <a:endParaRPr lang="en-CA" dirty="0" smtClean="0"/>
          </a:p>
          <a:p>
            <a:pPr lvl="1" algn="just">
              <a:buNone/>
            </a:pPr>
            <a:r>
              <a:rPr lang="en-CA" dirty="0" smtClean="0"/>
              <a:t>15.	(1) The Registrar shall issue a certificate of authorization to a 	natural person, a partnership or a corporation that applies 	</a:t>
            </a:r>
            <a:r>
              <a:rPr lang="en-CA" dirty="0" err="1" smtClean="0"/>
              <a:t>therefor</a:t>
            </a:r>
            <a:r>
              <a:rPr lang="en-CA" dirty="0" smtClean="0"/>
              <a:t> in accordance with the regulations if the requirements 	and qualifications for the issuance of the certificate of 	authorization set out in the regulations are met. </a:t>
            </a:r>
          </a:p>
          <a:p>
            <a:pPr>
              <a:buNone/>
            </a:pPr>
            <a:endParaRPr lang="en-CA" dirty="0" smtClean="0"/>
          </a:p>
          <a:p>
            <a:pPr lvl="1">
              <a:buNone/>
            </a:pPr>
            <a:r>
              <a:rPr lang="en-CA" b="1" dirty="0" smtClean="0"/>
              <a:t>Supervision under certificate of authorization</a:t>
            </a:r>
            <a:endParaRPr lang="en-CA" dirty="0" smtClean="0"/>
          </a:p>
          <a:p>
            <a:pPr lvl="1" algn="just">
              <a:buNone/>
            </a:pPr>
            <a:r>
              <a:rPr lang="en-CA" dirty="0" smtClean="0"/>
              <a:t>17.	(1) It is a condition of every certificate of authorization that the 	holder of the certificate shall provide services that are within 	the practice of professional engineering </a:t>
            </a:r>
            <a:r>
              <a:rPr lang="en-CA" b="1" dirty="0" smtClean="0"/>
              <a:t>only under the 	personal supervision and direction </a:t>
            </a:r>
            <a:r>
              <a:rPr lang="en-CA" dirty="0" smtClean="0"/>
              <a:t>of a holder of a licence, 	temporary licence or limited licence.</a:t>
            </a:r>
          </a:p>
          <a:p>
            <a:pPr>
              <a:buNone/>
            </a:pPr>
            <a:endParaRPr lang="en-CA" dirty="0" smtClean="0"/>
          </a:p>
          <a:p>
            <a:pPr>
              <a:buNone/>
            </a:pPr>
            <a:endParaRPr lang="en-CA" dirty="0" smtClean="0"/>
          </a:p>
          <a:p>
            <a:pPr>
              <a:buNone/>
            </a:pPr>
            <a:r>
              <a:rPr lang="en-CA" dirty="0" smtClean="0"/>
              <a: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36</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 of Authorization</a:t>
            </a:r>
            <a:endParaRPr lang="en-CA" dirty="0"/>
          </a:p>
        </p:txBody>
      </p:sp>
      <p:sp>
        <p:nvSpPr>
          <p:cNvPr id="3" name="Content Placeholder 2"/>
          <p:cNvSpPr>
            <a:spLocks noGrp="1"/>
          </p:cNvSpPr>
          <p:nvPr>
            <p:ph idx="1"/>
          </p:nvPr>
        </p:nvSpPr>
        <p:spPr/>
        <p:txBody>
          <a:bodyPr/>
          <a:lstStyle/>
          <a:p>
            <a:pPr>
              <a:buNone/>
            </a:pPr>
            <a:r>
              <a:rPr lang="en-CA" dirty="0" smtClean="0"/>
              <a:t>	From the regulations:</a:t>
            </a:r>
          </a:p>
          <a:p>
            <a:pPr lvl="1">
              <a:buNone/>
            </a:pPr>
            <a:r>
              <a:rPr lang="en-CA" b="1" dirty="0" smtClean="0"/>
              <a:t>47.	</a:t>
            </a:r>
            <a:r>
              <a:rPr lang="en-CA" dirty="0" smtClean="0"/>
              <a:t>The requirements and qualifications for the issuance of a 	certificate of authorization are:</a:t>
            </a:r>
          </a:p>
          <a:p>
            <a:pPr marL="1314450" lvl="2" indent="-457200">
              <a:buFont typeface="+mj-lt"/>
              <a:buAutoNum type="arabicPeriod"/>
            </a:pPr>
            <a:r>
              <a:rPr lang="en-CA" dirty="0" smtClean="0"/>
              <a:t>The applicant must designate one or more holders of a licence, temporary licence or limited licence, each of whom has at least five years of professional engineering experience following the conferral of a degree ... or the completion of an equivalent engineering education.</a:t>
            </a:r>
          </a:p>
          <a:p>
            <a:pPr marL="1314450" lvl="2" indent="-457200">
              <a:buFont typeface="+mj-lt"/>
              <a:buAutoNum type="arabicPeriod"/>
            </a:pPr>
            <a:r>
              <a:rPr lang="en-CA" dirty="0" smtClean="0"/>
              <a:t>The application for the certificate of authorization must state that the persons named in paragraph 1 are,</a:t>
            </a:r>
          </a:p>
          <a:p>
            <a:pPr marL="2228850" lvl="4" indent="-457200">
              <a:buFont typeface="+mj-lt"/>
              <a:buAutoNum type="romanLcPeriod"/>
            </a:pPr>
            <a:r>
              <a:rPr lang="en-CA" dirty="0" smtClean="0"/>
              <a:t>the applicant for the certificate of authorization,</a:t>
            </a:r>
          </a:p>
          <a:p>
            <a:pPr marL="2228850" lvl="4" indent="-457200">
              <a:buFont typeface="+mj-lt"/>
              <a:buAutoNum type="romanLcPeriod"/>
            </a:pPr>
            <a:r>
              <a:rPr lang="en-CA" dirty="0" smtClean="0"/>
              <a:t>employees of the applicant,</a:t>
            </a:r>
          </a:p>
          <a:p>
            <a:pPr marL="2228850" lvl="4" indent="-457200">
              <a:buFont typeface="+mj-lt"/>
              <a:buAutoNum type="romanLcPeriod"/>
            </a:pPr>
            <a:r>
              <a:rPr lang="en-CA" dirty="0" smtClean="0"/>
              <a:t>partners in the applicant, or</a:t>
            </a:r>
          </a:p>
          <a:p>
            <a:pPr marL="2228850" lvl="4" indent="-457200">
              <a:buFont typeface="+mj-lt"/>
              <a:buAutoNum type="romanLcPeriod"/>
            </a:pPr>
            <a:r>
              <a:rPr lang="en-CA" dirty="0" smtClean="0"/>
              <a:t>employees of partners in the applicant,</a:t>
            </a:r>
          </a:p>
          <a:p>
            <a:pPr marL="1314450" lvl="2" indent="-457200">
              <a:buNone/>
            </a:pPr>
            <a:r>
              <a:rPr lang="en-CA" dirty="0" smtClean="0"/>
              <a:t>	and will devote sufficient time to the work of the applicant to carry out the responsibilities set out in paragraph 1.</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37</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 of Authorization</a:t>
            </a:r>
            <a:endParaRPr lang="en-CA" dirty="0"/>
          </a:p>
        </p:txBody>
      </p:sp>
      <p:sp>
        <p:nvSpPr>
          <p:cNvPr id="3" name="Content Placeholder 2"/>
          <p:cNvSpPr>
            <a:spLocks noGrp="1"/>
          </p:cNvSpPr>
          <p:nvPr>
            <p:ph idx="1"/>
          </p:nvPr>
        </p:nvSpPr>
        <p:spPr/>
        <p:txBody>
          <a:bodyPr/>
          <a:lstStyle/>
          <a:p>
            <a:pPr marL="1314450" lvl="2" indent="-457200">
              <a:buFont typeface="+mj-lt"/>
              <a:buAutoNum type="arabicPeriod" startAt="3"/>
            </a:pPr>
            <a:r>
              <a:rPr lang="en-CA" dirty="0" smtClean="0"/>
              <a:t>The applicant must certify in a form that will be supplied by the Registrar that,</a:t>
            </a:r>
          </a:p>
          <a:p>
            <a:pPr marL="2286000" lvl="4" indent="-514350">
              <a:buFont typeface="+mj-lt"/>
              <a:buAutoNum type="romanLcPeriod"/>
            </a:pPr>
            <a:r>
              <a:rPr lang="en-CA" dirty="0" smtClean="0"/>
              <a:t>the applicant is insured against professional liability in accordance with subsection 74 (1),</a:t>
            </a:r>
          </a:p>
          <a:p>
            <a:pPr marL="2286000" lvl="4" indent="-514350">
              <a:buFont typeface="+mj-lt"/>
              <a:buAutoNum type="romanLcPeriod"/>
            </a:pPr>
            <a:r>
              <a:rPr lang="en-CA" dirty="0" smtClean="0"/>
              <a:t>the applicant is participating in the Indemnity Plan of the Ontario Association of Architects in accordance with clause 74 (2) (a) and the applicant’s practice is limited to professional activities covered by that Plan,</a:t>
            </a:r>
          </a:p>
          <a:p>
            <a:pPr marL="2286000" lvl="4" indent="-514350">
              <a:buFont typeface="+mj-lt"/>
              <a:buAutoNum type="romanLcPeriod"/>
            </a:pPr>
            <a:r>
              <a:rPr lang="en-CA" dirty="0" smtClean="0"/>
              <a:t>the applicant has other insurance in accordance with clause</a:t>
            </a:r>
            <a:br>
              <a:rPr lang="en-CA" dirty="0" smtClean="0"/>
            </a:br>
            <a:r>
              <a:rPr lang="en-CA" dirty="0" smtClean="0"/>
              <a:t>74 (2) (b),</a:t>
            </a:r>
          </a:p>
          <a:p>
            <a:pPr marL="2286000" lvl="4" indent="-514350">
              <a:buFont typeface="+mj-lt"/>
              <a:buAutoNum type="romanLcPeriod"/>
            </a:pPr>
            <a:r>
              <a:rPr lang="en-CA" dirty="0" smtClean="0"/>
              <a:t>the applicant is not required to have professional liability insurance because any such insurance would be in respect of pollution hazards, nuclear hazards, aviation hazards or shipping hazards, or</a:t>
            </a:r>
          </a:p>
          <a:p>
            <a:pPr marL="2286000" lvl="4" indent="-514350">
              <a:buFont typeface="+mj-lt"/>
              <a:buAutoNum type="romanLcPeriod"/>
            </a:pPr>
            <a:r>
              <a:rPr lang="en-CA" dirty="0" smtClean="0"/>
              <a:t>the applicant will comply with section 74 in the manner provided by that section by notifying each person to whom the applicant intends to provide professional engineering services that the applicant is not insured in accordance with the minimum requirements of that section.</a:t>
            </a:r>
          </a:p>
          <a:p>
            <a:pPr lvl="1">
              <a:buNone/>
            </a:pPr>
            <a:endParaRPr lang="en-CA" dirty="0" smtClean="0"/>
          </a:p>
          <a:p>
            <a:pPr lvl="1">
              <a:buNone/>
            </a:pPr>
            <a:endParaRPr lang="en-CA" dirty="0" smtClean="0"/>
          </a:p>
          <a:p>
            <a:pPr lvl="1">
              <a:buNone/>
            </a:pPr>
            <a:r>
              <a:rPr lang="en-CA" dirty="0" smtClean="0"/>
              <a: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38</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 of Authorization</a:t>
            </a:r>
            <a:endParaRPr lang="en-CA" dirty="0"/>
          </a:p>
        </p:txBody>
      </p:sp>
      <p:sp>
        <p:nvSpPr>
          <p:cNvPr id="3" name="Content Placeholder 2"/>
          <p:cNvSpPr>
            <a:spLocks noGrp="1"/>
          </p:cNvSpPr>
          <p:nvPr>
            <p:ph idx="1"/>
          </p:nvPr>
        </p:nvSpPr>
        <p:spPr/>
        <p:txBody>
          <a:bodyPr/>
          <a:lstStyle/>
          <a:p>
            <a:pPr>
              <a:buNone/>
            </a:pPr>
            <a:r>
              <a:rPr lang="en-CA" dirty="0" smtClean="0"/>
              <a:t>	Basically, this requires:</a:t>
            </a:r>
          </a:p>
          <a:p>
            <a:pPr lvl="1"/>
            <a:r>
              <a:rPr lang="en-CA" dirty="0" smtClean="0"/>
              <a:t>Accountability</a:t>
            </a:r>
          </a:p>
          <a:p>
            <a:pPr lvl="1"/>
            <a:r>
              <a:rPr lang="en-CA" dirty="0" smtClean="0"/>
              <a:t>Commitment</a:t>
            </a:r>
          </a:p>
          <a:p>
            <a:pPr lvl="1"/>
            <a:r>
              <a:rPr lang="en-CA" dirty="0" smtClean="0"/>
              <a:t>Insurance</a:t>
            </a:r>
          </a:p>
          <a:p>
            <a:pPr lvl="1"/>
            <a:endParaRPr lang="en-CA" dirty="0" smtClean="0"/>
          </a:p>
          <a:p>
            <a:pPr>
              <a:buNone/>
            </a:pPr>
            <a:r>
              <a:rPr lang="en-CA" dirty="0" smtClean="0"/>
              <a:t>	If a member of the public retains the holder of a Certificate of Authorization to provide engineering services, they need some surety</a:t>
            </a:r>
          </a:p>
          <a:p>
            <a:pPr lvl="1"/>
            <a:r>
              <a:rPr lang="en-CA" dirty="0" smtClean="0"/>
              <a:t>As you may suspect, failure of professional engineers to, for example, have professional liability insurance or lack of accountability (“I thought he was working on that project...”) or the engineers working on too many projects or perhaps on other projects, led to the requirement to differentiate licensing from the certification of providing services to the public...</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39</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of Authority</a:t>
            </a:r>
            <a:endParaRPr lang="en-CA" dirty="0"/>
          </a:p>
        </p:txBody>
      </p:sp>
      <p:sp>
        <p:nvSpPr>
          <p:cNvPr id="3" name="Content Placeholder 2"/>
          <p:cNvSpPr>
            <a:spLocks noGrp="1"/>
          </p:cNvSpPr>
          <p:nvPr>
            <p:ph idx="1"/>
          </p:nvPr>
        </p:nvSpPr>
        <p:spPr/>
        <p:txBody>
          <a:bodyPr/>
          <a:lstStyle/>
          <a:p>
            <a:pPr>
              <a:buNone/>
            </a:pPr>
            <a:r>
              <a:rPr lang="en-CA" dirty="0" smtClean="0"/>
              <a:t>	The government has the right to enact legislation to govern the actions of citizens and those residing in Canada and Ontario</a:t>
            </a:r>
          </a:p>
          <a:p>
            <a:pPr>
              <a:buNone/>
            </a:pPr>
            <a:endParaRPr lang="en-CA" dirty="0" smtClean="0"/>
          </a:p>
          <a:p>
            <a:pPr>
              <a:buNone/>
            </a:pPr>
            <a:r>
              <a:rPr lang="en-CA" dirty="0" smtClean="0"/>
              <a:t>	The statute that governs the practice of professional engineering is the Professional Engineers Act</a:t>
            </a:r>
          </a:p>
          <a:p>
            <a:pPr lvl="1"/>
            <a:r>
              <a:rPr lang="en-CA" dirty="0" smtClean="0"/>
              <a:t>First enacted in 1922 with open membership—membership was voluntary</a:t>
            </a:r>
          </a:p>
          <a:p>
            <a:pPr lvl="1"/>
            <a:r>
              <a:rPr lang="en-CA" dirty="0" smtClean="0"/>
              <a:t>A number of structural failures led to the act being amended in 1937 requiring membership in the Association in order to be eligible to engage in the practice of professional engineering</a:t>
            </a:r>
          </a:p>
        </p:txBody>
      </p:sp>
      <p:sp>
        <p:nvSpPr>
          <p:cNvPr id="7" name="Footer Placeholder 6"/>
          <p:cNvSpPr>
            <a:spLocks noGrp="1"/>
          </p:cNvSpPr>
          <p:nvPr>
            <p:ph type="ftr" sz="quarter" idx="12"/>
          </p:nvPr>
        </p:nvSpPr>
        <p:spPr/>
        <p:txBody>
          <a:bodyPr/>
          <a:lstStyle/>
          <a:p>
            <a:pPr>
              <a:defRPr/>
            </a:pPr>
            <a:r>
              <a:rPr lang="en-US" smtClean="0"/>
              <a:t>Regulation</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Restrictions</a:t>
            </a:r>
            <a:endParaRPr lang="en-CA" dirty="0"/>
          </a:p>
        </p:txBody>
      </p:sp>
      <p:sp>
        <p:nvSpPr>
          <p:cNvPr id="3" name="Content Placeholder 2"/>
          <p:cNvSpPr>
            <a:spLocks noGrp="1"/>
          </p:cNvSpPr>
          <p:nvPr>
            <p:ph idx="1"/>
          </p:nvPr>
        </p:nvSpPr>
        <p:spPr/>
        <p:txBody>
          <a:bodyPr/>
          <a:lstStyle/>
          <a:p>
            <a:pPr>
              <a:buNone/>
            </a:pPr>
            <a:r>
              <a:rPr lang="en-CA" sz="1800" b="1" dirty="0" smtClean="0"/>
              <a:t>	Licensing requirement</a:t>
            </a:r>
            <a:endParaRPr lang="en-CA" sz="1800" dirty="0" smtClean="0"/>
          </a:p>
          <a:p>
            <a:pPr>
              <a:buNone/>
            </a:pPr>
            <a:r>
              <a:rPr lang="en-CA" sz="1800" b="1" dirty="0" smtClean="0"/>
              <a:t>	12. (1) </a:t>
            </a:r>
            <a:r>
              <a:rPr lang="en-CA" sz="1800" dirty="0" smtClean="0"/>
              <a:t>No person shall engage in the practice of professional engineering or hold himself, herself or itself out as engaging in the practice of professional engineering unless the person is the holder of a licence, a temporary licence, a provisional licence or a limited licence.</a:t>
            </a:r>
          </a:p>
          <a:p>
            <a:pPr>
              <a:buNone/>
            </a:pPr>
            <a:r>
              <a:rPr lang="en-CA" sz="1800" dirty="0" smtClean="0"/>
              <a:t>	</a:t>
            </a:r>
            <a:r>
              <a:rPr lang="en-CA" sz="1800" b="1" dirty="0" smtClean="0"/>
              <a:t>Certificate of authorization</a:t>
            </a:r>
          </a:p>
          <a:p>
            <a:pPr>
              <a:buNone/>
            </a:pPr>
            <a:r>
              <a:rPr lang="en-CA" sz="1800" b="1" dirty="0" smtClean="0"/>
              <a:t>	(2) </a:t>
            </a:r>
            <a:r>
              <a:rPr lang="en-CA" sz="1800" dirty="0" smtClean="0"/>
              <a:t>No person shall offer to the public or engage in the business of providing to the public services that are within the practice of professional engineering except under and in accordance with a certificate of authorization.</a:t>
            </a:r>
          </a:p>
          <a:p>
            <a:pPr>
              <a:buNone/>
            </a:pPr>
            <a:endParaRPr lang="en-CA" sz="1800" dirty="0" smtClean="0"/>
          </a:p>
          <a:p>
            <a:pPr>
              <a:buNone/>
            </a:pPr>
            <a:r>
              <a:rPr lang="en-CA" sz="1800" dirty="0" smtClean="0"/>
              <a:t>	</a:t>
            </a:r>
            <a:r>
              <a:rPr lang="en-CA" sz="1800" b="1" dirty="0" smtClean="0"/>
              <a:t>Offence, practice of professional engineering</a:t>
            </a:r>
          </a:p>
          <a:p>
            <a:pPr>
              <a:buNone/>
            </a:pPr>
            <a:r>
              <a:rPr lang="en-CA" sz="1800" b="1" dirty="0" smtClean="0"/>
              <a:t>	40. (1)</a:t>
            </a:r>
            <a:r>
              <a:rPr lang="en-CA" sz="1800" dirty="0" smtClean="0"/>
              <a:t> Every person who contravenes section 12 is guilty of an offence and on conviction is liable for the first offence to a fine of not more than $25,000 and for each subsequent offence to a fine of not more than $50,000. </a:t>
            </a:r>
          </a:p>
          <a:p>
            <a:pPr>
              <a:buNone/>
            </a:pPr>
            <a:endParaRPr lang="en-CA" sz="1800" dirty="0" smtClean="0"/>
          </a:p>
          <a:p>
            <a:pPr>
              <a:buNone/>
            </a:pPr>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40</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53149" y="4500563"/>
            <a:ext cx="2533650" cy="214312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The Engineer’s Seal</a:t>
            </a:r>
            <a:endParaRPr lang="en-CA" dirty="0"/>
          </a:p>
        </p:txBody>
      </p:sp>
      <p:sp>
        <p:nvSpPr>
          <p:cNvPr id="3" name="Content Placeholder 2"/>
          <p:cNvSpPr>
            <a:spLocks noGrp="1"/>
          </p:cNvSpPr>
          <p:nvPr>
            <p:ph idx="1"/>
          </p:nvPr>
        </p:nvSpPr>
        <p:spPr/>
        <p:txBody>
          <a:bodyPr/>
          <a:lstStyle/>
          <a:p>
            <a:pPr>
              <a:buNone/>
            </a:pPr>
            <a:r>
              <a:rPr lang="en-CA" dirty="0" smtClean="0"/>
              <a:t>	When a professional engineer provides a service to a member of the public, the engineer applies his or her seal onto the document</a:t>
            </a:r>
          </a:p>
          <a:p>
            <a:pPr>
              <a:buNone/>
            </a:pPr>
            <a:endParaRPr lang="en-CA" sz="2000" dirty="0" smtClean="0"/>
          </a:p>
          <a:p>
            <a:pPr lvl="1" algn="just">
              <a:buNone/>
            </a:pPr>
            <a:r>
              <a:rPr lang="en-CA" sz="1800" b="1" dirty="0" smtClean="0"/>
              <a:t>53.	Every holder </a:t>
            </a:r>
            <a:r>
              <a:rPr lang="en-CA" sz="1800" dirty="0" smtClean="0"/>
              <a:t>of a licence, temporary licence, provisional licence or 	limited licence </a:t>
            </a:r>
            <a:r>
              <a:rPr lang="en-CA" sz="1800" b="1" dirty="0" smtClean="0"/>
              <a:t>who provides to the public a service </a:t>
            </a:r>
            <a:r>
              <a:rPr lang="en-CA" sz="1800" dirty="0" smtClean="0"/>
              <a:t>that is within 	the practice of professional engineering shall sign, date and affix the 	holder’s seal to every final drawing, specification, plan, report or other 	document prepared or checked by the holder as part of the service 	before it is issued. </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41</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53149" y="4500563"/>
            <a:ext cx="2533650" cy="214312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The Engineer’s Seal</a:t>
            </a:r>
            <a:endParaRPr lang="en-CA" dirty="0"/>
          </a:p>
        </p:txBody>
      </p:sp>
      <p:sp>
        <p:nvSpPr>
          <p:cNvPr id="3" name="Content Placeholder 2"/>
          <p:cNvSpPr>
            <a:spLocks noGrp="1"/>
          </p:cNvSpPr>
          <p:nvPr>
            <p:ph idx="1"/>
          </p:nvPr>
        </p:nvSpPr>
        <p:spPr/>
        <p:txBody>
          <a:bodyPr/>
          <a:lstStyle/>
          <a:p>
            <a:pPr>
              <a:buNone/>
            </a:pPr>
            <a:r>
              <a:rPr lang="en-CA" dirty="0" smtClean="0"/>
              <a:t>	The engineer’s seal is a sign of:</a:t>
            </a:r>
          </a:p>
          <a:p>
            <a:pPr lvl="1"/>
            <a:r>
              <a:rPr lang="en-CA" dirty="0" smtClean="0"/>
              <a:t>Authorship:		the signing engineer either authored or verified</a:t>
            </a:r>
            <a:br>
              <a:rPr lang="en-CA" dirty="0" smtClean="0"/>
            </a:br>
            <a:r>
              <a:rPr lang="en-CA" dirty="0" smtClean="0"/>
              <a:t>					the document</a:t>
            </a:r>
          </a:p>
          <a:p>
            <a:pPr lvl="1"/>
            <a:r>
              <a:rPr lang="en-CA" dirty="0" smtClean="0"/>
              <a:t>Responsibility:	the engineer is taking responsibility for the</a:t>
            </a:r>
            <a:br>
              <a:rPr lang="en-CA" dirty="0" smtClean="0"/>
            </a:br>
            <a:r>
              <a:rPr lang="en-CA" dirty="0" smtClean="0"/>
              <a:t>					appropriateness of the document</a:t>
            </a:r>
          </a:p>
          <a:p>
            <a:pPr lvl="1"/>
            <a:r>
              <a:rPr lang="en-CA" dirty="0" smtClean="0"/>
              <a:t>Reliance:    		the client, contractors, </a:t>
            </a:r>
            <a:r>
              <a:rPr lang="en-CA" i="1" dirty="0" smtClean="0"/>
              <a:t>etc</a:t>
            </a:r>
            <a:r>
              <a:rPr lang="en-CA" dirty="0" smtClean="0"/>
              <a:t>. for whom the </a:t>
            </a:r>
            <a:br>
              <a:rPr lang="en-CA" dirty="0" smtClean="0"/>
            </a:br>
            <a:r>
              <a:rPr lang="en-CA" dirty="0" smtClean="0"/>
              <a:t>					document has been prepared may rely on the</a:t>
            </a:r>
            <a:br>
              <a:rPr lang="en-CA" dirty="0" smtClean="0"/>
            </a:br>
            <a:r>
              <a:rPr lang="en-CA" dirty="0" smtClean="0"/>
              <a:t>					appropriateness for the purpose</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42</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6153149" y="4500563"/>
            <a:ext cx="2533650" cy="214312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The Engineer’s Seal</a:t>
            </a:r>
            <a:endParaRPr lang="en-CA" dirty="0"/>
          </a:p>
        </p:txBody>
      </p:sp>
      <p:sp>
        <p:nvSpPr>
          <p:cNvPr id="3" name="Content Placeholder 2"/>
          <p:cNvSpPr>
            <a:spLocks noGrp="1"/>
          </p:cNvSpPr>
          <p:nvPr>
            <p:ph idx="1"/>
          </p:nvPr>
        </p:nvSpPr>
        <p:spPr/>
        <p:txBody>
          <a:bodyPr/>
          <a:lstStyle/>
          <a:p>
            <a:pPr>
              <a:buNone/>
            </a:pPr>
            <a:r>
              <a:rPr lang="en-CA" dirty="0" smtClean="0"/>
              <a:t>	When sealing documents:</a:t>
            </a:r>
          </a:p>
          <a:p>
            <a:pPr lvl="1"/>
            <a:r>
              <a:rPr lang="en-CA" dirty="0" smtClean="0"/>
              <a:t>The original document must remain unsealed and it must be kept by the engineer</a:t>
            </a:r>
          </a:p>
          <a:p>
            <a:pPr lvl="1"/>
            <a:r>
              <a:rPr lang="en-CA" dirty="0" smtClean="0"/>
              <a:t>Only duplicates of final documents should be sealed and disseminated</a:t>
            </a:r>
          </a:p>
          <a:p>
            <a:pPr lvl="1"/>
            <a:r>
              <a:rPr lang="en-CA" dirty="0" smtClean="0"/>
              <a:t>If a preliminary or draft document must be sealed for registration purposes, the document must clearly show that it is not to be relied upon; e.g., the word “DRAFT” appearing both as a watermark and in bold close to the seal</a:t>
            </a:r>
          </a:p>
          <a:p>
            <a:pPr lvl="1"/>
            <a:r>
              <a:rPr lang="en-CA" dirty="0" smtClean="0"/>
              <a:t>Electronic documents should contain an </a:t>
            </a:r>
            <a:br>
              <a:rPr lang="en-CA" dirty="0" smtClean="0"/>
            </a:br>
            <a:r>
              <a:rPr lang="en-CA" dirty="0" smtClean="0"/>
              <a:t>electronic copy of the seal and the electronic</a:t>
            </a:r>
            <a:br>
              <a:rPr lang="en-CA" dirty="0" smtClean="0"/>
            </a:br>
            <a:r>
              <a:rPr lang="en-CA" dirty="0" smtClean="0"/>
              <a:t>document must be signed using a digital</a:t>
            </a:r>
            <a:br>
              <a:rPr lang="en-CA" dirty="0" smtClean="0"/>
            </a:br>
            <a:r>
              <a:rPr lang="en-CA" dirty="0" smtClean="0"/>
              <a:t>signature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43</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
        <p:nvSpPr>
          <p:cNvPr id="7" name="Rectangle 6"/>
          <p:cNvSpPr/>
          <p:nvPr/>
        </p:nvSpPr>
        <p:spPr>
          <a:xfrm>
            <a:off x="160020" y="6216650"/>
            <a:ext cx="5657850" cy="307777"/>
          </a:xfrm>
          <a:prstGeom prst="rect">
            <a:avLst/>
          </a:prstGeom>
        </p:spPr>
        <p:txBody>
          <a:bodyPr wrap="square">
            <a:spAutoFit/>
          </a:bodyPr>
          <a:lstStyle/>
          <a:p>
            <a:r>
              <a:rPr lang="en-CA" sz="1400" dirty="0" smtClean="0">
                <a:solidFill>
                  <a:schemeClr val="tx1">
                    <a:lumMod val="65000"/>
                    <a:lumOff val="35000"/>
                  </a:schemeClr>
                </a:solidFill>
              </a:rPr>
              <a:t>http://www.peo.on.ca/Guidelines/UseOfTheProfEngSeal2010.pdf</a:t>
            </a:r>
            <a:endParaRPr lang="en-CA"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Consulting Engineers</a:t>
            </a:r>
            <a:endParaRPr lang="en-CA" dirty="0"/>
          </a:p>
        </p:txBody>
      </p:sp>
      <p:sp>
        <p:nvSpPr>
          <p:cNvPr id="3" name="Content Placeholder 2"/>
          <p:cNvSpPr>
            <a:spLocks noGrp="1"/>
          </p:cNvSpPr>
          <p:nvPr>
            <p:ph idx="1"/>
          </p:nvPr>
        </p:nvSpPr>
        <p:spPr/>
        <p:txBody>
          <a:bodyPr/>
          <a:lstStyle/>
          <a:p>
            <a:pPr>
              <a:buNone/>
            </a:pPr>
            <a:r>
              <a:rPr lang="en-CA" dirty="0" smtClean="0"/>
              <a:t>	It is significantly more work to work in independent practice than it is to work for an employer</a:t>
            </a:r>
          </a:p>
          <a:p>
            <a:pPr lvl="1"/>
            <a:r>
              <a:rPr lang="en-CA" dirty="0" smtClean="0"/>
              <a:t>Independent practice requires significantly more varied skills and organization and often such skills can only be honed with practice</a:t>
            </a:r>
          </a:p>
          <a:p>
            <a:pPr lvl="1"/>
            <a:r>
              <a:rPr lang="en-CA" dirty="0" smtClean="0"/>
              <a:t>How can a professional engineer identify him or herself as being experienced in independent practice?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44</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Consulting Engineers</a:t>
            </a:r>
            <a:endParaRPr lang="en-CA" dirty="0"/>
          </a:p>
        </p:txBody>
      </p:sp>
      <p:sp>
        <p:nvSpPr>
          <p:cNvPr id="3" name="Content Placeholder 2"/>
          <p:cNvSpPr>
            <a:spLocks noGrp="1"/>
          </p:cNvSpPr>
          <p:nvPr>
            <p:ph idx="1"/>
          </p:nvPr>
        </p:nvSpPr>
        <p:spPr/>
        <p:txBody>
          <a:bodyPr/>
          <a:lstStyle/>
          <a:p>
            <a:pPr>
              <a:buNone/>
            </a:pPr>
            <a:r>
              <a:rPr lang="en-CA" dirty="0" smtClean="0"/>
              <a:t>	The Act makes provisions for the designation of </a:t>
            </a:r>
            <a:r>
              <a:rPr lang="en-CA" i="1" dirty="0" smtClean="0"/>
              <a:t>consulting engineer</a:t>
            </a:r>
            <a:endParaRPr lang="en-CA" dirty="0" smtClean="0"/>
          </a:p>
          <a:p>
            <a:pPr lvl="1">
              <a:buNone/>
            </a:pPr>
            <a:r>
              <a:rPr lang="en-CA" sz="1800" b="1" dirty="0" smtClean="0"/>
              <a:t>	56.  </a:t>
            </a:r>
            <a:r>
              <a:rPr lang="en-CA" sz="1800" dirty="0" smtClean="0"/>
              <a:t>(1)  The Council shall designate as a consulting engineer every applicant for the designation who,</a:t>
            </a:r>
          </a:p>
          <a:p>
            <a:pPr marL="1257300" lvl="2" indent="-342900">
              <a:buAutoNum type="alphaLcParenBoth"/>
            </a:pPr>
            <a:r>
              <a:rPr lang="en-CA" sz="1600" dirty="0" smtClean="0"/>
              <a:t>is a Member;</a:t>
            </a:r>
          </a:p>
          <a:p>
            <a:pPr marL="1257300" lvl="2" indent="-342900">
              <a:buAutoNum type="alphaLcParenBoth"/>
            </a:pPr>
            <a:r>
              <a:rPr lang="en-CA" sz="1600" dirty="0" smtClean="0"/>
              <a:t>is currently engaged, and has been continuously engaged, for not less than two years or such lesser period as may be approved by the Council, in the independent practice of professional engineering in Canada;</a:t>
            </a:r>
          </a:p>
          <a:p>
            <a:pPr marL="1257300" lvl="2" indent="-342900">
              <a:buAutoNum type="alphaLcParenBoth"/>
            </a:pPr>
            <a:r>
              <a:rPr lang="en-CA" sz="1600" dirty="0" smtClean="0"/>
              <a:t>has, since becoming a Member, had five or more years of professional engineering experience that is satisfactory to the Council;</a:t>
            </a:r>
          </a:p>
          <a:p>
            <a:pPr marL="1257300" lvl="2" indent="-342900">
              <a:buAutoNum type="alphaLcParenBoth"/>
            </a:pPr>
            <a:r>
              <a:rPr lang="en-CA" sz="1600" dirty="0" smtClean="0"/>
              <a:t>has passed the examinations prescribed by the Council or has been exempted </a:t>
            </a:r>
            <a:r>
              <a:rPr lang="en-CA" sz="1600" dirty="0" err="1" smtClean="0"/>
              <a:t>therefrom</a:t>
            </a:r>
            <a:r>
              <a:rPr lang="en-CA" sz="1600" dirty="0" smtClean="0"/>
              <a:t>, pursuant to subsection (2).</a:t>
            </a:r>
          </a:p>
          <a:p>
            <a:pPr lvl="1">
              <a:buNone/>
            </a:pPr>
            <a:r>
              <a:rPr lang="en-CA" sz="1800" dirty="0" smtClean="0"/>
              <a:t>	(2)  The Council may exempt an applicant from any of the examinations mentioned in clause (1) (d) where the Council is of the opinion that the applicant has appropriate qualifications.</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45</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a:t>
            </a:r>
            <a:endParaRPr lang="en-CA" dirty="0"/>
          </a:p>
        </p:txBody>
      </p:sp>
      <p:sp>
        <p:nvSpPr>
          <p:cNvPr id="3" name="Content Placeholder 2"/>
          <p:cNvSpPr>
            <a:spLocks noGrp="1"/>
          </p:cNvSpPr>
          <p:nvPr>
            <p:ph idx="1"/>
          </p:nvPr>
        </p:nvSpPr>
        <p:spPr/>
        <p:txBody>
          <a:bodyPr/>
          <a:lstStyle/>
          <a:p>
            <a:pPr>
              <a:buNone/>
            </a:pPr>
            <a:r>
              <a:rPr lang="en-CA" dirty="0" smtClean="0"/>
              <a:t>	Throughout this course, these definitions will be used:</a:t>
            </a:r>
          </a:p>
          <a:p>
            <a:pPr lvl="1">
              <a:buNone/>
            </a:pPr>
            <a:r>
              <a:rPr lang="en-CA" dirty="0" smtClean="0"/>
              <a:t>	A </a:t>
            </a:r>
            <a:r>
              <a:rPr lang="en-CA" i="1" dirty="0" smtClean="0"/>
              <a:t>Member</a:t>
            </a:r>
            <a:r>
              <a:rPr lang="en-CA" dirty="0" smtClean="0"/>
              <a:t> is a professional engineer and member of the Association of Professional Engineers Ontario (PEO)</a:t>
            </a:r>
          </a:p>
          <a:p>
            <a:pPr lvl="1">
              <a:buNone/>
            </a:pPr>
            <a:endParaRPr lang="en-CA" dirty="0" smtClean="0"/>
          </a:p>
          <a:p>
            <a:pPr lvl="1">
              <a:buNone/>
            </a:pPr>
            <a:r>
              <a:rPr lang="en-CA" dirty="0" smtClean="0"/>
              <a:t>	A </a:t>
            </a:r>
            <a:r>
              <a:rPr lang="en-CA" i="1" dirty="0" smtClean="0"/>
              <a:t>practitioner</a:t>
            </a:r>
            <a:r>
              <a:rPr lang="en-CA" dirty="0" smtClean="0"/>
              <a:t> is any Member, any holder of either a Certificate of Authorization or a temporary, provisional or limited licence</a:t>
            </a:r>
          </a:p>
          <a:p>
            <a:pPr lvl="1">
              <a:buNone/>
            </a:pPr>
            <a:endParaRPr lang="en-CA" dirty="0" smtClean="0"/>
          </a:p>
          <a:p>
            <a:pPr lvl="1">
              <a:buNone/>
            </a:pPr>
            <a:r>
              <a:rPr lang="en-CA" dirty="0" smtClean="0"/>
              <a:t>	A </a:t>
            </a:r>
            <a:r>
              <a:rPr lang="en-CA" i="1" dirty="0" smtClean="0"/>
              <a:t>holder of a licence</a:t>
            </a:r>
            <a:r>
              <a:rPr lang="en-CA" dirty="0" smtClean="0"/>
              <a:t> is any Member or any holder a temporary, provisional or limited licence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46</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Identification</a:t>
            </a:r>
            <a:endParaRPr lang="en-CA" dirty="0"/>
          </a:p>
        </p:txBody>
      </p:sp>
      <p:sp>
        <p:nvSpPr>
          <p:cNvPr id="3" name="Content Placeholder 2"/>
          <p:cNvSpPr>
            <a:spLocks noGrp="1"/>
          </p:cNvSpPr>
          <p:nvPr>
            <p:ph idx="1"/>
          </p:nvPr>
        </p:nvSpPr>
        <p:spPr/>
        <p:txBody>
          <a:bodyPr/>
          <a:lstStyle/>
          <a:p>
            <a:pPr>
              <a:buNone/>
            </a:pPr>
            <a:r>
              <a:rPr lang="en-CA" dirty="0" smtClean="0"/>
              <a:t>	It is important that the public can identify engineers</a:t>
            </a:r>
          </a:p>
          <a:p>
            <a:pPr>
              <a:buNone/>
            </a:pPr>
            <a:endParaRPr lang="en-CA" dirty="0" smtClean="0"/>
          </a:p>
          <a:p>
            <a:pPr>
              <a:buNone/>
            </a:pPr>
            <a:r>
              <a:rPr lang="en-CA" dirty="0" smtClean="0"/>
              <a:t>	The Act prevents individuals from holding themselves out as or identifying themselves as being professional engineers or the holder of other licences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47</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Identification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sz="1800" b="1" dirty="0" smtClean="0"/>
              <a:t>Offence, use of term “professional engineer”, etc.</a:t>
            </a:r>
          </a:p>
          <a:p>
            <a:pPr>
              <a:buNone/>
            </a:pPr>
            <a:r>
              <a:rPr lang="en-CA" sz="1800" dirty="0" smtClean="0"/>
              <a:t>	</a:t>
            </a:r>
            <a:r>
              <a:rPr lang="en-CA" sz="1800" b="1" dirty="0" smtClean="0"/>
              <a:t>40. (2)</a:t>
            </a:r>
            <a:r>
              <a:rPr lang="en-CA" sz="1800" dirty="0" smtClean="0"/>
              <a:t>  Every person who is not a holder of a licence or a temporary licence and who,</a:t>
            </a:r>
          </a:p>
          <a:p>
            <a:pPr marL="914400" lvl="1" indent="-457200">
              <a:buNone/>
            </a:pPr>
            <a:r>
              <a:rPr lang="en-CA" sz="1600" dirty="0" smtClean="0"/>
              <a:t>      (a)	uses the title “professional engineer” or “</a:t>
            </a:r>
            <a:r>
              <a:rPr lang="en-CA" sz="1600" dirty="0" err="1" smtClean="0"/>
              <a:t>ingénieur</a:t>
            </a:r>
            <a:r>
              <a:rPr lang="en-CA" sz="1600" dirty="0" smtClean="0"/>
              <a:t>” or an abbreviation or</a:t>
            </a:r>
            <a:br>
              <a:rPr lang="en-CA" sz="1600" dirty="0" smtClean="0"/>
            </a:br>
            <a:r>
              <a:rPr lang="en-CA" sz="1600" dirty="0" smtClean="0"/>
              <a:t>	variation thereof as an occupational or business designation;</a:t>
            </a:r>
          </a:p>
          <a:p>
            <a:pPr marL="914400" lvl="1" indent="-457200">
              <a:buNone/>
            </a:pPr>
            <a:r>
              <a:rPr lang="en-CA" sz="1600" dirty="0" smtClean="0"/>
              <a:t>      (a.1)	uses the title “engineer” or an abbreviation of that title in a</a:t>
            </a:r>
            <a:br>
              <a:rPr lang="en-CA" sz="1600" dirty="0" smtClean="0"/>
            </a:br>
            <a:r>
              <a:rPr lang="en-CA" sz="1600" dirty="0" smtClean="0"/>
              <a:t>	manner that will lead to the belief that the person may </a:t>
            </a:r>
            <a:br>
              <a:rPr lang="en-CA" sz="1600" dirty="0" smtClean="0"/>
            </a:br>
            <a:r>
              <a:rPr lang="en-CA" sz="1600" dirty="0" smtClean="0"/>
              <a:t>	engage in the practice of professional engineering;</a:t>
            </a:r>
          </a:p>
          <a:p>
            <a:pPr marL="914400" lvl="1" indent="-457200">
              <a:buNone/>
            </a:pPr>
            <a:r>
              <a:rPr lang="en-CA" sz="1600" dirty="0" smtClean="0"/>
              <a:t>      (b)	uses a term, title or description that will lead to the belief </a:t>
            </a:r>
            <a:br>
              <a:rPr lang="en-CA" sz="1600" dirty="0" smtClean="0"/>
            </a:br>
            <a:r>
              <a:rPr lang="en-CA" sz="1600" dirty="0" smtClean="0"/>
              <a:t>	that the person may engage in the practice of professional </a:t>
            </a:r>
            <a:br>
              <a:rPr lang="en-CA" sz="1600" dirty="0" smtClean="0"/>
            </a:br>
            <a:r>
              <a:rPr lang="en-CA" sz="1600" dirty="0" smtClean="0"/>
              <a:t>	engineering; or</a:t>
            </a:r>
          </a:p>
          <a:p>
            <a:pPr>
              <a:buNone/>
            </a:pPr>
            <a:r>
              <a:rPr lang="en-CA" sz="1600" dirty="0" smtClean="0"/>
              <a:t>	        (c)	uses a seal that will lead to the belief that the person is a</a:t>
            </a:r>
            <a:br>
              <a:rPr lang="en-CA" sz="1600" dirty="0" smtClean="0"/>
            </a:br>
            <a:r>
              <a:rPr lang="en-CA" sz="1600" dirty="0" smtClean="0"/>
              <a:t>			professional engineer,</a:t>
            </a:r>
          </a:p>
          <a:p>
            <a:pPr>
              <a:buNone/>
            </a:pPr>
            <a:r>
              <a:rPr lang="en-CA" sz="1800" dirty="0" smtClean="0"/>
              <a:t>	is guilty of an offence and on conviction is liable for the first offence to a fine of not more than $10,000 and for each subsequent offence to a fine of not more than $25,000.</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48</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Identification</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sz="1800" b="1" dirty="0" smtClean="0"/>
              <a:t>Offence, services of professional engineer</a:t>
            </a:r>
          </a:p>
          <a:p>
            <a:pPr>
              <a:buNone/>
            </a:pPr>
            <a:r>
              <a:rPr lang="en-CA" sz="1800" b="1" dirty="0" smtClean="0"/>
              <a:t>	40. (3) </a:t>
            </a:r>
            <a:r>
              <a:rPr lang="en-CA" sz="1800" dirty="0" smtClean="0"/>
              <a:t>Every person who is not acting under and in accordance with a certificate of authorization and who,</a:t>
            </a:r>
          </a:p>
          <a:p>
            <a:pPr lvl="1">
              <a:buNone/>
            </a:pPr>
            <a:r>
              <a:rPr lang="en-CA" sz="1600" dirty="0" smtClean="0"/>
              <a:t>	    (a)	uses a term, title or description that will lead to the belief that the person</a:t>
            </a:r>
            <a:br>
              <a:rPr lang="en-CA" sz="1600" dirty="0" smtClean="0"/>
            </a:br>
            <a:r>
              <a:rPr lang="en-CA" sz="1600" dirty="0" smtClean="0"/>
              <a:t>		may  provide to the public services that are within the practice of </a:t>
            </a:r>
            <a:br>
              <a:rPr lang="en-CA" sz="1600" dirty="0" smtClean="0"/>
            </a:br>
            <a:r>
              <a:rPr lang="en-CA" sz="1600" dirty="0" smtClean="0"/>
              <a:t>		professional engineering; or</a:t>
            </a:r>
          </a:p>
          <a:p>
            <a:pPr lvl="1">
              <a:buNone/>
            </a:pPr>
            <a:r>
              <a:rPr lang="en-CA" sz="1600" dirty="0" smtClean="0"/>
              <a:t>	    (b) 	uses a seal that will lead to the belief that the person may provide to the</a:t>
            </a:r>
            <a:br>
              <a:rPr lang="en-CA" sz="1600" dirty="0" smtClean="0"/>
            </a:br>
            <a:r>
              <a:rPr lang="en-CA" sz="1600" dirty="0" smtClean="0"/>
              <a:t>		public services that are within the practice of professional engineering,</a:t>
            </a:r>
          </a:p>
          <a:p>
            <a:pPr>
              <a:buNone/>
            </a:pPr>
            <a:r>
              <a:rPr lang="en-CA" sz="1800" dirty="0" smtClean="0"/>
              <a:t>	is guilty of an offence and on conviction is liable for the first offence to a fine of not more than $10,000 and for each subsequent offence to a fine of not more than $25,000. </a:t>
            </a:r>
          </a:p>
          <a:p>
            <a:pPr>
              <a:buNone/>
            </a:pPr>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49</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Engineers Act</a:t>
            </a:r>
            <a:endParaRPr lang="en-CA" dirty="0"/>
          </a:p>
        </p:txBody>
      </p:sp>
      <p:sp>
        <p:nvSpPr>
          <p:cNvPr id="3" name="Content Placeholder 2"/>
          <p:cNvSpPr>
            <a:spLocks noGrp="1"/>
          </p:cNvSpPr>
          <p:nvPr>
            <p:ph idx="1"/>
          </p:nvPr>
        </p:nvSpPr>
        <p:spPr/>
        <p:txBody>
          <a:bodyPr/>
          <a:lstStyle/>
          <a:p>
            <a:pPr>
              <a:buNone/>
            </a:pPr>
            <a:r>
              <a:rPr lang="en-CA" dirty="0" smtClean="0"/>
              <a:t>	The self-regulatory body set up by the act was the Association of Professional Engineers, Ontario</a:t>
            </a:r>
          </a:p>
          <a:p>
            <a:pPr lvl="1"/>
            <a:r>
              <a:rPr lang="en-CA" dirty="0" smtClean="0"/>
              <a:t>Now abbreviated as Professional Engineers Ontario, or PEO</a:t>
            </a:r>
          </a:p>
          <a:p>
            <a:pPr lvl="1"/>
            <a:endParaRPr lang="en-CA" dirty="0" smtClean="0"/>
          </a:p>
          <a:p>
            <a:pPr>
              <a:buNone/>
            </a:pPr>
            <a:r>
              <a:rPr lang="en-CA" dirty="0" smtClean="0"/>
              <a:t>	The act defines:</a:t>
            </a:r>
          </a:p>
          <a:p>
            <a:pPr lvl="1"/>
            <a:r>
              <a:rPr lang="en-CA" dirty="0" smtClean="0"/>
              <a:t>The objectives of the association and its council</a:t>
            </a:r>
          </a:p>
          <a:p>
            <a:pPr lvl="1"/>
            <a:r>
              <a:rPr lang="en-CA" dirty="0" smtClean="0"/>
              <a:t>Meetings, membership, regulations, by-laws, and publications</a:t>
            </a:r>
          </a:p>
          <a:p>
            <a:pPr lvl="1"/>
            <a:r>
              <a:rPr lang="en-CA" dirty="0" smtClean="0"/>
              <a:t>The powers of the Attorney General</a:t>
            </a:r>
          </a:p>
          <a:p>
            <a:pPr lvl="1"/>
            <a:r>
              <a:rPr lang="en-CA" dirty="0" smtClean="0"/>
              <a:t>The framework for licensure and certification</a:t>
            </a:r>
          </a:p>
          <a:p>
            <a:pPr lvl="1"/>
            <a:r>
              <a:rPr lang="en-CA" dirty="0" smtClean="0"/>
              <a:t>The duties and powers of the various committees and councillors</a:t>
            </a:r>
          </a:p>
          <a:p>
            <a:pPr lvl="1"/>
            <a:r>
              <a:rPr lang="en-CA" dirty="0" smtClean="0"/>
              <a:t>The requirement for insurance</a:t>
            </a:r>
          </a:p>
          <a:p>
            <a:pPr lvl="1"/>
            <a:r>
              <a:rPr lang="en-CA" dirty="0" smtClean="0"/>
              <a:t>Details regarding discipline and enforcement</a:t>
            </a:r>
          </a:p>
        </p:txBody>
      </p:sp>
      <p:sp>
        <p:nvSpPr>
          <p:cNvPr id="7" name="Footer Placeholder 6"/>
          <p:cNvSpPr>
            <a:spLocks noGrp="1"/>
          </p:cNvSpPr>
          <p:nvPr>
            <p:ph type="ftr" sz="quarter" idx="12"/>
          </p:nvPr>
        </p:nvSpPr>
        <p:spPr/>
        <p:txBody>
          <a:bodyPr/>
          <a:lstStyle/>
          <a:p>
            <a:pPr>
              <a:defRPr/>
            </a:pPr>
            <a:r>
              <a:rPr lang="en-US" smtClean="0"/>
              <a:t>Regulation</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5</a:t>
            </a:fld>
            <a:endParaRPr lang="en-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 Liabilities</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sz="1800" b="1" dirty="0" smtClean="0"/>
              <a:t>Liability of directors and officers</a:t>
            </a:r>
          </a:p>
          <a:p>
            <a:pPr>
              <a:buNone/>
            </a:pPr>
            <a:r>
              <a:rPr lang="en-CA" sz="1800" b="1" dirty="0" smtClean="0"/>
              <a:t>	40. (5)  </a:t>
            </a:r>
            <a:r>
              <a:rPr lang="en-CA" sz="1800" dirty="0" smtClean="0"/>
              <a:t>Where a corporation is guilty of an offence under subsection (1), (2), (3) or (4), every director or officer of the corporation who authorizes, permits or acquiesces in the offence is guilty of an offence and on conviction is liable to a fine of not more than $50,000.</a:t>
            </a:r>
          </a:p>
          <a:p>
            <a:pPr>
              <a:buNone/>
            </a:pPr>
            <a:endParaRPr lang="en-CA" sz="1800" b="1" dirty="0" smtClean="0"/>
          </a:p>
          <a:p>
            <a:pPr>
              <a:buNone/>
            </a:pPr>
            <a:r>
              <a:rPr lang="en-CA" sz="1800" b="1" dirty="0" smtClean="0"/>
              <a:t>	Liability of partners</a:t>
            </a:r>
          </a:p>
          <a:p>
            <a:pPr>
              <a:buNone/>
            </a:pPr>
            <a:r>
              <a:rPr lang="en-CA" sz="1800" b="1" dirty="0" smtClean="0"/>
              <a:t>	40. (6) </a:t>
            </a:r>
            <a:r>
              <a:rPr lang="en-CA" sz="1800" dirty="0" smtClean="0"/>
              <a:t> Where a person who is guilty of an offence under subsection (1), (2), (3) or (4) is a member or an employee of a partnership, every member of the partnership who authorizes, permits or acquiesces in the offence is guilty of an offence and on conviction is liable to a fine of not more than $50,000.</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50</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Professional Engineers Act,</a:t>
            </a:r>
            <a:br>
              <a:rPr lang="en-CA" sz="1800" dirty="0" smtClean="0">
                <a:latin typeface="Arial" charset="0"/>
                <a:cs typeface="Arial" charset="0"/>
              </a:rPr>
            </a:br>
            <a:r>
              <a:rPr lang="en-CA" sz="1800" dirty="0" smtClean="0">
                <a:latin typeface="Arial" charset="0"/>
                <a:cs typeface="Arial" charset="0"/>
              </a:rPr>
              <a:t>	</a:t>
            </a:r>
            <a:r>
              <a:rPr lang="en-CA" sz="1600" dirty="0" smtClean="0">
                <a:latin typeface="Arial" charset="0"/>
                <a:cs typeface="Arial" charset="0"/>
              </a:rPr>
              <a:t>http://www.e-laws.gov.on.ca/html/statutes/english/elaws_statutes_90p28_e.htm</a:t>
            </a:r>
          </a:p>
          <a:p>
            <a:pPr marL="533400" indent="-533400">
              <a:buFontTx/>
              <a:buNone/>
            </a:pPr>
            <a:r>
              <a:rPr lang="en-CA" sz="1800" dirty="0" smtClean="0">
                <a:latin typeface="Arial" charset="0"/>
                <a:cs typeface="Arial" charset="0"/>
              </a:rPr>
              <a:t>[2]	Ontario Regulation 941,</a:t>
            </a:r>
          </a:p>
          <a:p>
            <a:pPr marL="533400" indent="-533400">
              <a:buFontTx/>
              <a:buNone/>
            </a:pPr>
            <a:r>
              <a:rPr lang="en-CA" sz="1600" smtClean="0">
                <a:latin typeface="Arial" charset="0"/>
                <a:cs typeface="Arial" charset="0"/>
              </a:rPr>
              <a:t>		http</a:t>
            </a:r>
            <a:r>
              <a:rPr lang="en-CA" sz="1600" dirty="0" smtClean="0">
                <a:latin typeface="Arial" charset="0"/>
                <a:cs typeface="Arial" charset="0"/>
              </a:rPr>
              <a:t>://www.e-laws.gov.on.ca/html/regs/english/elaws_regs_900941_e.htm</a:t>
            </a:r>
          </a:p>
          <a:p>
            <a:pPr marL="533400" indent="-533400">
              <a:buFontTx/>
              <a:buNone/>
            </a:pPr>
            <a:r>
              <a:rPr lang="en-CA" sz="1800" dirty="0" smtClean="0">
                <a:latin typeface="Arial" charset="0"/>
                <a:cs typeface="Arial" charset="0"/>
              </a:rPr>
              <a:t>[3]	Julie Vale, ECE 290 Course Notes, 2011.</a:t>
            </a:r>
          </a:p>
          <a:p>
            <a:pPr marL="533400" indent="-533400">
              <a:buFontTx/>
              <a:buNone/>
            </a:pPr>
            <a:r>
              <a:rPr lang="en-CA" sz="1800" dirty="0" smtClean="0">
                <a:latin typeface="Arial" charset="0"/>
                <a:cs typeface="Arial" charset="0"/>
              </a:rPr>
              <a:t>[4]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51</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dwharder\Desktop\Act.png"/>
          <p:cNvPicPr>
            <a:picLocks noChangeAspect="1" noChangeArrowheads="1"/>
          </p:cNvPicPr>
          <p:nvPr/>
        </p:nvPicPr>
        <p:blipFill>
          <a:blip r:embed="rId2"/>
          <a:srcRect/>
          <a:stretch>
            <a:fillRect/>
          </a:stretch>
        </p:blipFill>
        <p:spPr bwMode="auto">
          <a:xfrm>
            <a:off x="2244432" y="1099127"/>
            <a:ext cx="4182421" cy="5758873"/>
          </a:xfrm>
          <a:prstGeom prst="rect">
            <a:avLst/>
          </a:prstGeom>
          <a:noFill/>
        </p:spPr>
      </p:pic>
      <p:sp>
        <p:nvSpPr>
          <p:cNvPr id="2" name="Title 1"/>
          <p:cNvSpPr>
            <a:spLocks noGrp="1"/>
          </p:cNvSpPr>
          <p:nvPr>
            <p:ph type="title"/>
          </p:nvPr>
        </p:nvSpPr>
        <p:spPr/>
        <p:txBody>
          <a:bodyPr/>
          <a:lstStyle/>
          <a:p>
            <a:r>
              <a:rPr lang="en-CA" dirty="0" smtClean="0"/>
              <a:t>Professional Engineers Act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Engineers Act</a:t>
            </a:r>
            <a:endParaRPr lang="en-CA" dirty="0"/>
          </a:p>
        </p:txBody>
      </p:sp>
      <p:sp>
        <p:nvSpPr>
          <p:cNvPr id="3" name="Content Placeholder 2"/>
          <p:cNvSpPr>
            <a:spLocks noGrp="1"/>
          </p:cNvSpPr>
          <p:nvPr>
            <p:ph idx="1"/>
          </p:nvPr>
        </p:nvSpPr>
        <p:spPr/>
        <p:txBody>
          <a:bodyPr/>
          <a:lstStyle/>
          <a:p>
            <a:pPr>
              <a:buNone/>
            </a:pPr>
            <a:r>
              <a:rPr lang="en-CA" dirty="0" smtClean="0"/>
              <a:t>	The legislative branch of parliament enacts statutes</a:t>
            </a:r>
          </a:p>
          <a:p>
            <a:pPr lvl="1"/>
            <a:r>
              <a:rPr lang="en-CA" dirty="0" smtClean="0"/>
              <a:t>Only an act of parliament can compel the government to spend money</a:t>
            </a:r>
          </a:p>
          <a:p>
            <a:pPr>
              <a:buNone/>
            </a:pPr>
            <a:endParaRPr lang="en-CA" dirty="0" smtClean="0"/>
          </a:p>
          <a:p>
            <a:pPr>
              <a:buNone/>
            </a:pPr>
            <a:r>
              <a:rPr lang="en-CA" dirty="0" smtClean="0"/>
              <a:t>	The executive branch may enact regulations, codes, orders-in-council, </a:t>
            </a:r>
            <a:r>
              <a:rPr lang="en-CA" i="1" dirty="0" smtClean="0"/>
              <a:t>etc</a:t>
            </a:r>
            <a:r>
              <a:rPr lang="en-CA" dirty="0" smtClean="0"/>
              <a:t>.</a:t>
            </a:r>
          </a:p>
          <a:p>
            <a:pPr lvl="1"/>
            <a:r>
              <a:rPr lang="en-CA" dirty="0" smtClean="0"/>
              <a:t>PEO may make regulations through the approval of the Lieutenant Governor with prior review by the Attorney General</a:t>
            </a:r>
          </a:p>
          <a:p>
            <a:pPr lvl="1"/>
            <a:r>
              <a:rPr lang="en-CA" dirty="0" smtClean="0"/>
              <a:t>The Attorney General is a member of the </a:t>
            </a:r>
            <a:r>
              <a:rPr lang="en-CA" i="1" dirty="0" smtClean="0"/>
              <a:t>Cabinet</a:t>
            </a:r>
            <a:r>
              <a:rPr lang="en-CA" dirty="0" smtClean="0"/>
              <a:t> or </a:t>
            </a:r>
            <a:r>
              <a:rPr lang="en-CA" i="1" dirty="0" smtClean="0"/>
              <a:t>Executive Council of Ontario</a:t>
            </a:r>
            <a:endParaRPr lang="en-CA" dirty="0" smtClean="0"/>
          </a:p>
          <a:p>
            <a:pPr lvl="1"/>
            <a:r>
              <a:rPr lang="en-CA" dirty="0" smtClean="0"/>
              <a:t>The Attorney General is the chief legal advisor to the government with the responsibility for the oversight of the justice system within the province</a:t>
            </a:r>
          </a:p>
        </p:txBody>
      </p:sp>
      <p:sp>
        <p:nvSpPr>
          <p:cNvPr id="7" name="Footer Placeholder 6"/>
          <p:cNvSpPr>
            <a:spLocks noGrp="1"/>
          </p:cNvSpPr>
          <p:nvPr>
            <p:ph type="ftr" sz="quarter" idx="12"/>
          </p:nvPr>
        </p:nvSpPr>
        <p:spPr/>
        <p:txBody>
          <a:bodyPr/>
          <a:lstStyle/>
          <a:p>
            <a:pPr>
              <a:defRPr/>
            </a:pPr>
            <a:r>
              <a:rPr lang="en-US" smtClean="0"/>
              <a:t>Regulation</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Engineers Act</a:t>
            </a:r>
            <a:endParaRPr lang="en-CA" dirty="0"/>
          </a:p>
        </p:txBody>
      </p:sp>
      <p:sp>
        <p:nvSpPr>
          <p:cNvPr id="3" name="Content Placeholder 2"/>
          <p:cNvSpPr>
            <a:spLocks noGrp="1"/>
          </p:cNvSpPr>
          <p:nvPr>
            <p:ph idx="1"/>
          </p:nvPr>
        </p:nvSpPr>
        <p:spPr/>
        <p:txBody>
          <a:bodyPr/>
          <a:lstStyle/>
          <a:p>
            <a:pPr>
              <a:buNone/>
            </a:pPr>
            <a:r>
              <a:rPr lang="en-CA" dirty="0" smtClean="0"/>
              <a:t>	The reason that this is a provincial act and not an act of the federal Parliament of Canada is that the Constitution of Canada prescribes  </a:t>
            </a:r>
          </a:p>
          <a:p>
            <a:pPr>
              <a:buNone/>
            </a:pPr>
            <a:r>
              <a:rPr lang="en-CA" sz="2000" b="1" dirty="0" smtClean="0"/>
              <a:t>		92.</a:t>
            </a:r>
            <a:r>
              <a:rPr lang="en-CA" sz="2000" dirty="0" smtClean="0"/>
              <a:t> 	In each Province the Legislature may exclusively make Laws in</a:t>
            </a:r>
            <a:br>
              <a:rPr lang="en-CA" sz="2000" dirty="0" smtClean="0"/>
            </a:br>
            <a:r>
              <a:rPr lang="en-CA" sz="2000" dirty="0" smtClean="0"/>
              <a:t>		relation to Matters coming within the Classes of Subjects next</a:t>
            </a:r>
            <a:br>
              <a:rPr lang="en-CA" sz="2000" dirty="0" smtClean="0"/>
            </a:br>
            <a:r>
              <a:rPr lang="en-CA" sz="2000" dirty="0" smtClean="0"/>
              <a:t>		hereinafter enumerated; that is to say,</a:t>
            </a:r>
          </a:p>
          <a:p>
            <a:pPr>
              <a:buNone/>
            </a:pPr>
            <a:r>
              <a:rPr lang="en-CA" sz="2000" dirty="0" smtClean="0"/>
              <a:t>				10.	Local Works and Undertakings ...</a:t>
            </a:r>
          </a:p>
          <a:p>
            <a:pPr>
              <a:buNone/>
            </a:pPr>
            <a:r>
              <a:rPr lang="en-CA" sz="2000" dirty="0" smtClean="0"/>
              <a:t>				16.	Generally all Matters of a merely local or private</a:t>
            </a:r>
            <a:br>
              <a:rPr lang="en-CA" sz="2000" dirty="0" smtClean="0"/>
            </a:br>
            <a:r>
              <a:rPr lang="en-CA" sz="2000" dirty="0" smtClean="0"/>
              <a:t>				Nature in the Province.</a:t>
            </a:r>
          </a:p>
          <a:p>
            <a:pPr>
              <a:buNone/>
            </a:pPr>
            <a:endParaRPr lang="en-CA" sz="2000" dirty="0" smtClean="0"/>
          </a:p>
          <a:p>
            <a:pPr>
              <a:buNone/>
            </a:pPr>
            <a:r>
              <a:rPr lang="en-CA" sz="2000" dirty="0" smtClean="0"/>
              <a:t>	</a:t>
            </a:r>
            <a:r>
              <a:rPr lang="en-CA" dirty="0" smtClean="0"/>
              <a:t>The practice of professional engineering falls, at least, under the first clause</a:t>
            </a:r>
            <a:endParaRPr lang="en-CA" sz="2000" dirty="0"/>
          </a:p>
        </p:txBody>
      </p:sp>
      <p:sp>
        <p:nvSpPr>
          <p:cNvPr id="7" name="Footer Placeholder 6"/>
          <p:cNvSpPr>
            <a:spLocks noGrp="1"/>
          </p:cNvSpPr>
          <p:nvPr>
            <p:ph type="ftr" sz="quarter" idx="12"/>
          </p:nvPr>
        </p:nvSpPr>
        <p:spPr/>
        <p:txBody>
          <a:bodyPr/>
          <a:lstStyle/>
          <a:p>
            <a:pPr>
              <a:defRPr/>
            </a:pPr>
            <a:r>
              <a:rPr lang="en-US" smtClean="0"/>
              <a:t>Regulation</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dirty="0" smtClean="0">
                <a:latin typeface="Arial" charset="0"/>
                <a:cs typeface="Arial" charset="0"/>
              </a:rPr>
              <a:t>How Does PEO Regulate?</a:t>
            </a:r>
          </a:p>
        </p:txBody>
      </p:sp>
      <p:sp>
        <p:nvSpPr>
          <p:cNvPr id="54275" name="Content Placeholder 2"/>
          <p:cNvSpPr>
            <a:spLocks noGrp="1"/>
          </p:cNvSpPr>
          <p:nvPr>
            <p:ph idx="1"/>
          </p:nvPr>
        </p:nvSpPr>
        <p:spPr/>
        <p:txBody>
          <a:bodyPr/>
          <a:lstStyle/>
          <a:p>
            <a:pPr>
              <a:buFont typeface="Arial" charset="0"/>
              <a:buNone/>
            </a:pPr>
            <a:r>
              <a:rPr lang="en-CA" dirty="0" smtClean="0">
                <a:latin typeface="Arial" charset="0"/>
                <a:cs typeface="Arial" charset="0"/>
              </a:rPr>
              <a:t>	Section 7(1) of the Professional Engineers Act specifies those items with respect to which PEO may make regulations</a:t>
            </a:r>
          </a:p>
          <a:p>
            <a:pPr lvl="1"/>
            <a:r>
              <a:rPr lang="en-CA" dirty="0" smtClean="0">
                <a:latin typeface="Arial" charset="0"/>
                <a:cs typeface="Arial" charset="0"/>
              </a:rPr>
              <a:t>The regulations are published under Ontario Regulation 941</a:t>
            </a:r>
          </a:p>
          <a:p>
            <a:pPr lvl="1"/>
            <a:r>
              <a:rPr lang="en-CA" dirty="0" smtClean="0">
                <a:latin typeface="Arial" charset="0"/>
                <a:cs typeface="Arial" charset="0"/>
              </a:rPr>
              <a:t>There are 34 items listed in the act</a:t>
            </a:r>
          </a:p>
          <a:p>
            <a:pPr lvl="1"/>
            <a:r>
              <a:rPr lang="en-CA" dirty="0" smtClean="0">
                <a:latin typeface="Arial" charset="0"/>
                <a:cs typeface="Arial" charset="0"/>
              </a:rPr>
              <a:t>There are 88 sections in </a:t>
            </a:r>
            <a:r>
              <a:rPr lang="en-CA" dirty="0" err="1" smtClean="0">
                <a:latin typeface="Arial" charset="0"/>
                <a:cs typeface="Arial" charset="0"/>
              </a:rPr>
              <a:t>O.Reg</a:t>
            </a:r>
            <a:r>
              <a:rPr lang="en-CA" dirty="0" smtClean="0">
                <a:latin typeface="Arial" charset="0"/>
                <a:cs typeface="Arial" charset="0"/>
              </a:rPr>
              <a:t>. 941</a:t>
            </a:r>
          </a:p>
          <a:p>
            <a:pPr lvl="1"/>
            <a:r>
              <a:rPr lang="en-CA" dirty="0" smtClean="0">
                <a:latin typeface="Arial" charset="0"/>
                <a:cs typeface="Arial" charset="0"/>
              </a:rPr>
              <a:t>Each of the 88 sections must in some way regulate an aspect of one of the 36 items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Regulation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54178</TotalTime>
  <Words>669</Words>
  <Application>Microsoft Office PowerPoint</Application>
  <PresentationFormat>On-screen Show (4:3)</PresentationFormat>
  <Paragraphs>470</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Engineering_Colour</vt:lpstr>
      <vt:lpstr>Regulation</vt:lpstr>
      <vt:lpstr>Outline</vt:lpstr>
      <vt:lpstr>Self-Regulation</vt:lpstr>
      <vt:lpstr>Source of Authority</vt:lpstr>
      <vt:lpstr>Professional Engineers Act</vt:lpstr>
      <vt:lpstr>Professional Engineers Act</vt:lpstr>
      <vt:lpstr>Professional Engineers Act</vt:lpstr>
      <vt:lpstr>Professional Engineers Act</vt:lpstr>
      <vt:lpstr>How Does PEO Regulate?</vt:lpstr>
      <vt:lpstr>How Does PEO Regulate?</vt:lpstr>
      <vt:lpstr>How Does PEO Regulate?</vt:lpstr>
      <vt:lpstr>Licences</vt:lpstr>
      <vt:lpstr>Licences</vt:lpstr>
      <vt:lpstr>Licences</vt:lpstr>
      <vt:lpstr>Licences</vt:lpstr>
      <vt:lpstr>From the Act</vt:lpstr>
      <vt:lpstr>From the Regulations</vt:lpstr>
      <vt:lpstr>Restrictions on Practice</vt:lpstr>
      <vt:lpstr>Example</vt:lpstr>
      <vt:lpstr>How Does PEO Regulate?</vt:lpstr>
      <vt:lpstr>How Does PEO Discipline?</vt:lpstr>
      <vt:lpstr>Other Licences</vt:lpstr>
      <vt:lpstr>Temporary Licences</vt:lpstr>
      <vt:lpstr>Temporary Licences</vt:lpstr>
      <vt:lpstr>Provisional Licences</vt:lpstr>
      <vt:lpstr>Provisional Licences</vt:lpstr>
      <vt:lpstr>Limited Licences</vt:lpstr>
      <vt:lpstr>Limited Licences</vt:lpstr>
      <vt:lpstr>Certified Engineering Technicians and Technologists</vt:lpstr>
      <vt:lpstr>Certified Engineering Technicians and Technologists</vt:lpstr>
      <vt:lpstr>Certified Engineering Technicians and Technologists</vt:lpstr>
      <vt:lpstr>Certification</vt:lpstr>
      <vt:lpstr>Certification</vt:lpstr>
      <vt:lpstr>Employment versus Independent Practice</vt:lpstr>
      <vt:lpstr>Certificate of Authorization</vt:lpstr>
      <vt:lpstr>Certificate of Authorization</vt:lpstr>
      <vt:lpstr>Certificate of Authorization</vt:lpstr>
      <vt:lpstr>Certificate of Authorization</vt:lpstr>
      <vt:lpstr>Certificate of Authorization</vt:lpstr>
      <vt:lpstr>Restrictions</vt:lpstr>
      <vt:lpstr>The Engineer’s Seal</vt:lpstr>
      <vt:lpstr>The Engineer’s Seal</vt:lpstr>
      <vt:lpstr>The Engineer’s Seal</vt:lpstr>
      <vt:lpstr>Consulting Engineers</vt:lpstr>
      <vt:lpstr>Consulting Engineers</vt:lpstr>
      <vt:lpstr>Definitions</vt:lpstr>
      <vt:lpstr>Identification</vt:lpstr>
      <vt:lpstr>Identification</vt:lpstr>
      <vt:lpstr>Identification</vt:lpstr>
      <vt:lpstr>Further Liabilities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dc:title>
  <dc:subject>Regulation of the profession of engineering</dc:subject>
  <dc:creator>Douglas Wilhelm Harder (dwharder@alumni.uwaterloo.ca)</dc:creator>
  <cp:lastModifiedBy>Douglas Wilhelm Harder</cp:lastModifiedBy>
  <cp:revision>3639</cp:revision>
  <cp:lastPrinted>2010-03-08T19:59:32Z</cp:lastPrinted>
  <dcterms:created xsi:type="dcterms:W3CDTF">2010-03-10T14:45:39Z</dcterms:created>
  <dcterms:modified xsi:type="dcterms:W3CDTF">2013-03-27T17:53:28Z</dcterms:modified>
</cp:coreProperties>
</file>