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handoutMasterIdLst>
    <p:handoutMasterId r:id="rId20"/>
  </p:handoutMasterIdLst>
  <p:sldIdLst>
    <p:sldId id="274" r:id="rId2"/>
    <p:sldId id="460" r:id="rId3"/>
    <p:sldId id="668" r:id="rId4"/>
    <p:sldId id="706" r:id="rId5"/>
    <p:sldId id="749" r:id="rId6"/>
    <p:sldId id="750" r:id="rId7"/>
    <p:sldId id="751" r:id="rId8"/>
    <p:sldId id="752" r:id="rId9"/>
    <p:sldId id="753" r:id="rId10"/>
    <p:sldId id="754" r:id="rId11"/>
    <p:sldId id="755" r:id="rId12"/>
    <p:sldId id="756" r:id="rId13"/>
    <p:sldId id="757" r:id="rId14"/>
    <p:sldId id="758" r:id="rId15"/>
    <p:sldId id="759" r:id="rId16"/>
    <p:sldId id="760" r:id="rId17"/>
    <p:sldId id="459" r:id="rId18"/>
  </p:sldIdLst>
  <p:sldSz cx="9144000" cy="6858000" type="screen4x3"/>
  <p:notesSz cx="6858000" cy="9144000"/>
  <p:defaultTextStyle>
    <a:defPPr>
      <a:defRPr lang="en-CA"/>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66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5" autoAdjust="0"/>
    <p:restoredTop sz="77851" autoAdjust="0"/>
  </p:normalViewPr>
  <p:slideViewPr>
    <p:cSldViewPr snapToGrid="0" snapToObjects="1">
      <p:cViewPr varScale="1">
        <p:scale>
          <a:sx n="52" d="100"/>
          <a:sy n="52" d="100"/>
        </p:scale>
        <p:origin x="-2628" y="-10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8" d="100"/>
          <a:sy n="58" d="100"/>
        </p:scale>
        <p:origin x="-2418"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A60BA4-B84C-48F0-A6D8-3FE89682DDA7}" type="datetimeFigureOut">
              <a:rPr lang="en-CA" smtClean="0"/>
              <a:pPr/>
              <a:t>26/03/2013</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2C00FD-E510-4D85-A47B-650E91115B41}" type="slidenum">
              <a:rPr lang="en-CA" smtClean="0"/>
              <a:pPr/>
              <a:t>‹#›</a:t>
            </a:fld>
            <a:endParaRPr lang="en-CA"/>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C93415-B90A-4DEA-A858-08E608BCCF4F}" type="datetimeFigureOut">
              <a:rPr lang="en-CA" smtClean="0"/>
              <a:pPr/>
              <a:t>26/03/2013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20D4D-5654-485F-83FB-A84849974609}"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2420D4D-5654-485F-83FB-A84849974609}" type="slidenum">
              <a:rPr lang="en-CA" smtClean="0"/>
              <a:pPr/>
              <a:t>1</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6CC2140-02C2-4662-A5A4-CABC4A106374}" type="slidenum">
              <a:rPr lang="en-CA" smtClean="0"/>
              <a:pPr>
                <a:defRPr/>
              </a:pPr>
              <a:t>2</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2420D4D-5654-485F-83FB-A84849974609}" type="slidenum">
              <a:rPr lang="en-CA" smtClean="0"/>
              <a:pPr/>
              <a:t>3</a:t>
            </a:fld>
            <a:endParaRPr lang="en-CA"/>
          </a:p>
        </p:txBody>
      </p:sp>
    </p:spTree>
    <p:extLst>
      <p:ext uri="{BB962C8B-B14F-4D97-AF65-F5344CB8AC3E}">
        <p14:creationId xmlns:p14="http://schemas.microsoft.com/office/powerpoint/2010/main" xmlns="" val="1364870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2420D4D-5654-485F-83FB-A84849974609}" type="slidenum">
              <a:rPr lang="en-CA" smtClean="0"/>
              <a:pPr/>
              <a:t>4</a:t>
            </a:fld>
            <a:endParaRPr lang="en-CA"/>
          </a:p>
        </p:txBody>
      </p:sp>
    </p:spTree>
    <p:extLst>
      <p:ext uri="{BB962C8B-B14F-4D97-AF65-F5344CB8AC3E}">
        <p14:creationId xmlns:p14="http://schemas.microsoft.com/office/powerpoint/2010/main" xmlns="" val="1364870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2420D4D-5654-485F-83FB-A84849974609}" type="slidenum">
              <a:rPr lang="en-CA" smtClean="0"/>
              <a:pPr/>
              <a:t>5</a:t>
            </a:fld>
            <a:endParaRPr lang="en-CA"/>
          </a:p>
        </p:txBody>
      </p:sp>
    </p:spTree>
    <p:extLst>
      <p:ext uri="{BB962C8B-B14F-4D97-AF65-F5344CB8AC3E}">
        <p14:creationId xmlns:p14="http://schemas.microsoft.com/office/powerpoint/2010/main" xmlns="" val="1364870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35D885F2-4B7E-442F-96D6-2F17B2F7DF6A}" type="slidenum">
              <a:rPr lang="en-CA" smtClean="0"/>
              <a:pPr>
                <a:defRPr/>
              </a:pPr>
              <a:t>17</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12170" y="2023872"/>
            <a:ext cx="7211568" cy="1329137"/>
          </a:xfr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92799" y="4156363"/>
            <a:ext cx="3084137" cy="256770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050" name="Picture 2" descr="C:\Users\dwharder\Desktop\cc.png"/>
          <p:cNvPicPr>
            <a:picLocks noChangeAspect="1" noChangeArrowheads="1"/>
          </p:cNvPicPr>
          <p:nvPr userDrawn="1"/>
        </p:nvPicPr>
        <p:blipFill>
          <a:blip r:embed="rId3"/>
          <a:srcRect/>
          <a:stretch>
            <a:fillRect/>
          </a:stretch>
        </p:blipFill>
        <p:spPr bwMode="auto">
          <a:xfrm>
            <a:off x="8297867" y="6374196"/>
            <a:ext cx="679069" cy="329548"/>
          </a:xfrm>
          <a:prstGeom prst="rect">
            <a:avLst/>
          </a:prstGeom>
          <a:noFill/>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14"/>
          <p:cNvSpPr>
            <a:spLocks noGrp="1"/>
          </p:cNvSpPr>
          <p:nvPr>
            <p:ph type="sldNum" sz="quarter" idx="11"/>
          </p:nvPr>
        </p:nvSpPr>
        <p:spPr>
          <a:xfrm>
            <a:off x="8126540" y="446469"/>
            <a:ext cx="785812" cy="365125"/>
          </a:xfrm>
        </p:spPr>
        <p:txBody>
          <a:bodyPr/>
          <a:lstStyle/>
          <a:p>
            <a:fld id="{9DB00347-C159-474C-B961-9625E0FB8F9F}" type="slidenum">
              <a:rPr lang="en-CA" smtClean="0"/>
              <a:pPr/>
              <a:t>‹#›</a:t>
            </a:fld>
            <a:endParaRPr lang="en-CA" dirty="0"/>
          </a:p>
        </p:txBody>
      </p:sp>
      <p:sp>
        <p:nvSpPr>
          <p:cNvPr id="16" name="Footer Placeholder 15"/>
          <p:cNvSpPr>
            <a:spLocks noGrp="1"/>
          </p:cNvSpPr>
          <p:nvPr>
            <p:ph type="ftr" sz="quarter" idx="12"/>
          </p:nvPr>
        </p:nvSpPr>
        <p:spPr>
          <a:xfrm>
            <a:off x="2763297" y="152350"/>
            <a:ext cx="4771423" cy="257175"/>
          </a:xfrm>
        </p:spPr>
        <p:txBody>
          <a:bodyPr/>
          <a:lstStyle>
            <a:lvl1pPr>
              <a:defRPr/>
            </a:lvl1pPr>
          </a:lstStyle>
          <a:p>
            <a:pPr>
              <a:defRPr/>
            </a:pPr>
            <a:r>
              <a:rPr lang="en-CA" smtClean="0"/>
              <a:t>Product Liability</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42472" y="274638"/>
            <a:ext cx="714432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1027" name="Text Placeholder 2"/>
          <p:cNvSpPr>
            <a:spLocks noGrp="1"/>
          </p:cNvSpPr>
          <p:nvPr>
            <p:ph type="body" idx="1"/>
          </p:nvPr>
        </p:nvSpPr>
        <p:spPr bwMode="auto">
          <a:xfrm>
            <a:off x="457200" y="1600200"/>
            <a:ext cx="8229600" cy="4616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
        <p:nvSpPr>
          <p:cNvPr id="6" name="Slide Number Placeholder 5"/>
          <p:cNvSpPr>
            <a:spLocks noGrp="1"/>
          </p:cNvSpPr>
          <p:nvPr>
            <p:ph type="sldNum" sz="quarter" idx="4"/>
          </p:nvPr>
        </p:nvSpPr>
        <p:spPr>
          <a:xfrm>
            <a:off x="8358188" y="446469"/>
            <a:ext cx="785812" cy="365125"/>
          </a:xfrm>
          <a:prstGeom prst="rect">
            <a:avLst/>
          </a:prstGeom>
        </p:spPr>
        <p:txBody>
          <a:bodyPr vert="horz" wrap="square" lIns="91440" tIns="45720" rIns="91440" bIns="45720" numCol="1" anchor="b" anchorCtr="0" compatLnSpc="1">
            <a:prstTxWarp prst="textNoShape">
              <a:avLst/>
            </a:prstTxWarp>
          </a:bodyPr>
          <a:lstStyle>
            <a:lvl1pPr algn="r">
              <a:defRPr sz="1600">
                <a:solidFill>
                  <a:schemeClr val="tx1">
                    <a:lumMod val="65000"/>
                    <a:lumOff val="35000"/>
                  </a:schemeClr>
                </a:solidFill>
              </a:defRPr>
            </a:lvl1pPr>
          </a:lstStyle>
          <a:p>
            <a:fld id="{9DB00347-C159-474C-B961-9625E0FB8F9F}" type="slidenum">
              <a:rPr lang="en-CA" smtClean="0"/>
              <a:pPr/>
              <a:t>‹#›</a:t>
            </a:fld>
            <a:endParaRPr lang="en-CA" dirty="0"/>
          </a:p>
        </p:txBody>
      </p:sp>
      <p:sp>
        <p:nvSpPr>
          <p:cNvPr id="11" name="Footer Placeholder 4"/>
          <p:cNvSpPr>
            <a:spLocks noGrp="1"/>
          </p:cNvSpPr>
          <p:nvPr>
            <p:ph type="ftr" sz="quarter" idx="3"/>
          </p:nvPr>
        </p:nvSpPr>
        <p:spPr>
          <a:xfrm>
            <a:off x="3267456" y="152350"/>
            <a:ext cx="4267264" cy="257175"/>
          </a:xfrm>
          <a:prstGeom prst="rect">
            <a:avLst/>
          </a:prstGeom>
        </p:spPr>
        <p:txBody>
          <a:bodyPr vert="horz" lIns="91440" tIns="45720" rIns="91440" bIns="45720" rtlCol="0" anchor="t"/>
          <a:lstStyle>
            <a:lvl1pPr algn="r" fontAlgn="auto">
              <a:spcBef>
                <a:spcPts val="0"/>
              </a:spcBef>
              <a:spcAft>
                <a:spcPts val="0"/>
              </a:spcAft>
              <a:defRPr sz="1600" b="1">
                <a:solidFill>
                  <a:schemeClr val="tx1">
                    <a:lumMod val="65000"/>
                    <a:lumOff val="35000"/>
                  </a:schemeClr>
                </a:solidFill>
                <a:latin typeface="+mn-lt"/>
                <a:ea typeface="+mn-ea"/>
                <a:cs typeface="+mn-cs"/>
              </a:defRPr>
            </a:lvl1pPr>
          </a:lstStyle>
          <a:p>
            <a:pPr>
              <a:defRPr/>
            </a:pPr>
            <a:r>
              <a:rPr lang="en-CA" smtClean="0"/>
              <a:t>Product Liability</a:t>
            </a:r>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04" r:id="rId2"/>
  </p:sldLayoutIdLst>
  <p:timing>
    <p:tnLst>
      <p:par>
        <p:cTn id="1" dur="indefinite" restart="never" nodeType="tmRoot"/>
      </p:par>
    </p:tnLst>
  </p:timing>
  <p:hf hdr="0" dt="0"/>
  <p:txStyles>
    <p:titleStyle>
      <a:lvl1pPr algn="ctr" defTabSz="457200" rtl="0" eaLnBrk="1" fontAlgn="base" hangingPunct="1">
        <a:spcBef>
          <a:spcPct val="0"/>
        </a:spcBef>
        <a:spcAft>
          <a:spcPct val="0"/>
        </a:spcAft>
        <a:defRPr sz="3200" b="1"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2pPr>
      <a:lvl3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3pPr>
      <a:lvl4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4pPr>
      <a:lvl5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6pPr>
      <a:lvl7pPr marL="9144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7pPr>
      <a:lvl8pPr marL="13716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8pPr>
      <a:lvl9pPr marL="18288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4815" y="2160104"/>
            <a:ext cx="7410565" cy="1329137"/>
          </a:xfrm>
        </p:spPr>
        <p:txBody>
          <a:bodyPr/>
          <a:lstStyle/>
          <a:p>
            <a:r>
              <a:rPr lang="en-CA" dirty="0" smtClean="0"/>
              <a:t>Tort Law:</a:t>
            </a:r>
            <a:br>
              <a:rPr lang="en-CA" dirty="0" smtClean="0"/>
            </a:br>
            <a:r>
              <a:rPr lang="en-CA" dirty="0" smtClean="0"/>
              <a:t>Product </a:t>
            </a:r>
            <a:r>
              <a:rPr lang="en-CA" dirty="0" smtClean="0"/>
              <a:t>Liability</a:t>
            </a:r>
            <a:endParaRPr lang="en-CA" dirty="0"/>
          </a:p>
        </p:txBody>
      </p:sp>
      <p:sp>
        <p:nvSpPr>
          <p:cNvPr id="4" name="Subtitle 3"/>
          <p:cNvSpPr>
            <a:spLocks noGrp="1"/>
          </p:cNvSpPr>
          <p:nvPr>
            <p:ph type="subTitle" idx="1"/>
          </p:nvPr>
        </p:nvSpPr>
        <p:spPr>
          <a:xfrm>
            <a:off x="5892799" y="4156363"/>
            <a:ext cx="3251201" cy="2567709"/>
          </a:xfrm>
        </p:spPr>
        <p:txBody>
          <a:bodyPr/>
          <a:lstStyle/>
          <a:p>
            <a:pPr>
              <a:defRPr/>
            </a:pPr>
            <a:r>
              <a:rPr lang="en-US" sz="1200" b="1" kern="0" dirty="0" smtClean="0">
                <a:latin typeface="Arial" pitchFamily="34" charset="0"/>
                <a:cs typeface="Arial" pitchFamily="34" charset="0"/>
              </a:rPr>
              <a:t>Douglas Wilhelm Harder, </a:t>
            </a:r>
            <a:r>
              <a:rPr lang="en-US" sz="1200" b="1" kern="0" dirty="0" err="1" smtClean="0">
                <a:latin typeface="Arial" pitchFamily="34" charset="0"/>
                <a:cs typeface="Arial" pitchFamily="34" charset="0"/>
              </a:rPr>
              <a:t>M.Math</a:t>
            </a:r>
            <a:r>
              <a:rPr lang="en-US" sz="1200" b="1" kern="0" dirty="0" smtClean="0">
                <a:latin typeface="Arial" pitchFamily="34" charset="0"/>
                <a:cs typeface="Arial" pitchFamily="34" charset="0"/>
              </a:rPr>
              <a:t>. LEL</a:t>
            </a:r>
          </a:p>
          <a:p>
            <a:pPr>
              <a:defRPr/>
            </a:pPr>
            <a:r>
              <a:rPr lang="en-US" sz="1100" kern="0" dirty="0" smtClean="0">
                <a:latin typeface="Arial" pitchFamily="34" charset="0"/>
                <a:cs typeface="Arial" pitchFamily="34" charset="0"/>
              </a:rPr>
              <a:t>Department of Electrical and Computer Engineering</a:t>
            </a:r>
          </a:p>
          <a:p>
            <a:pPr>
              <a:defRPr/>
            </a:pPr>
            <a:r>
              <a:rPr lang="en-US" sz="1100" kern="0" dirty="0" smtClean="0">
                <a:latin typeface="Arial" pitchFamily="34" charset="0"/>
                <a:cs typeface="Arial" pitchFamily="34" charset="0"/>
              </a:rPr>
              <a:t>University of Waterloo</a:t>
            </a:r>
          </a:p>
          <a:p>
            <a:pPr>
              <a:defRPr/>
            </a:pPr>
            <a:r>
              <a:rPr lang="en-US" sz="1100" kern="0" dirty="0" smtClean="0">
                <a:latin typeface="Arial" pitchFamily="34" charset="0"/>
                <a:cs typeface="Arial" pitchFamily="34" charset="0"/>
              </a:rPr>
              <a:t>Waterloo, Ontario, Canada</a:t>
            </a:r>
          </a:p>
          <a:p>
            <a:pPr>
              <a:defRPr/>
            </a:pPr>
            <a:endParaRPr lang="en-US" sz="1100" kern="0" dirty="0" smtClean="0">
              <a:latin typeface="Arial" pitchFamily="34" charset="0"/>
              <a:cs typeface="Arial" pitchFamily="34" charset="0"/>
            </a:endParaRPr>
          </a:p>
          <a:p>
            <a:pPr>
              <a:defRPr/>
            </a:pPr>
            <a:r>
              <a:rPr lang="en-US" sz="1100" kern="0" dirty="0" smtClean="0">
                <a:latin typeface="Arial" pitchFamily="34" charset="0"/>
                <a:cs typeface="Arial" pitchFamily="34" charset="0"/>
              </a:rPr>
              <a:t>ece.uwaterloo.ca</a:t>
            </a:r>
          </a:p>
          <a:p>
            <a:pPr>
              <a:defRPr/>
            </a:pPr>
            <a:r>
              <a:rPr lang="en-US" sz="1100" kern="0" dirty="0" smtClean="0">
                <a:latin typeface="Arial" pitchFamily="34" charset="0"/>
                <a:cs typeface="Arial" pitchFamily="34" charset="0"/>
              </a:rPr>
              <a:t>dwharder@alumni.uwaterloo.ca</a:t>
            </a:r>
          </a:p>
          <a:p>
            <a:pPr>
              <a:defRPr/>
            </a:pPr>
            <a:endParaRPr lang="en-CA" sz="900" dirty="0" smtClean="0"/>
          </a:p>
          <a:p>
            <a:pPr>
              <a:defRPr/>
            </a:pPr>
            <a:r>
              <a:rPr lang="en-CA" sz="900" dirty="0" smtClean="0"/>
              <a:t>© 2013 by Douglas Wilhelm Harder.  Some rights reserved.</a:t>
            </a:r>
            <a:endParaRPr lang="en-US" sz="900" kern="0" dirty="0" smtClean="0">
              <a:latin typeface="Arial" pitchFamily="34" charset="0"/>
              <a:cs typeface="Arial" pitchFamily="34" charset="0"/>
            </a:endParaRPr>
          </a:p>
          <a:p>
            <a:endParaRPr lang="en-CA"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Duty to Warn</a:t>
            </a:r>
            <a:endParaRPr lang="en-CA" dirty="0"/>
          </a:p>
        </p:txBody>
      </p:sp>
      <p:sp>
        <p:nvSpPr>
          <p:cNvPr id="3" name="Content Placeholder 2"/>
          <p:cNvSpPr>
            <a:spLocks noGrp="1"/>
          </p:cNvSpPr>
          <p:nvPr>
            <p:ph idx="1"/>
          </p:nvPr>
        </p:nvSpPr>
        <p:spPr/>
        <p:txBody>
          <a:bodyPr/>
          <a:lstStyle/>
          <a:p>
            <a:pPr>
              <a:buNone/>
            </a:pPr>
            <a:r>
              <a:rPr lang="en-CA" dirty="0" smtClean="0"/>
              <a:t>	The Appellate Court in Alberta determined that:</a:t>
            </a:r>
          </a:p>
          <a:p>
            <a:pPr lvl="1"/>
            <a:r>
              <a:rPr lang="en-CA" dirty="0" smtClean="0"/>
              <a:t>The simple instructions and warnings provided by the manufacturer were adequate</a:t>
            </a:r>
          </a:p>
          <a:p>
            <a:pPr lvl="1"/>
            <a:r>
              <a:rPr lang="en-CA" dirty="0" smtClean="0"/>
              <a:t>The training provided by the retailer was sufficient</a:t>
            </a:r>
          </a:p>
          <a:p>
            <a:pPr lvl="1"/>
            <a:r>
              <a:rPr lang="en-CA" dirty="0" smtClean="0"/>
              <a:t>The damage suffered by the plaintiff was caused by his own negligence</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10</a:t>
            </a:fld>
            <a:endParaRPr lang="en-CA" dirty="0"/>
          </a:p>
        </p:txBody>
      </p:sp>
      <p:sp>
        <p:nvSpPr>
          <p:cNvPr id="5" name="Footer Placeholder 4"/>
          <p:cNvSpPr>
            <a:spLocks noGrp="1"/>
          </p:cNvSpPr>
          <p:nvPr>
            <p:ph type="ftr" sz="quarter" idx="12"/>
          </p:nvPr>
        </p:nvSpPr>
        <p:spPr/>
        <p:txBody>
          <a:bodyPr/>
          <a:lstStyle/>
          <a:p>
            <a:pPr>
              <a:defRPr/>
            </a:pPr>
            <a:r>
              <a:rPr lang="en-CA" smtClean="0"/>
              <a:t>Product Liability</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Duty to Warn</a:t>
            </a:r>
            <a:endParaRPr lang="en-CA" dirty="0"/>
          </a:p>
        </p:txBody>
      </p:sp>
      <p:sp>
        <p:nvSpPr>
          <p:cNvPr id="3" name="Content Placeholder 2"/>
          <p:cNvSpPr>
            <a:spLocks noGrp="1"/>
          </p:cNvSpPr>
          <p:nvPr>
            <p:ph idx="1"/>
          </p:nvPr>
        </p:nvSpPr>
        <p:spPr/>
        <p:txBody>
          <a:bodyPr/>
          <a:lstStyle/>
          <a:p>
            <a:pPr>
              <a:buNone/>
            </a:pPr>
            <a:r>
              <a:rPr lang="en-CA" dirty="0" smtClean="0"/>
              <a:t>	However, in </a:t>
            </a:r>
            <a:r>
              <a:rPr lang="en-CA" i="1" dirty="0" smtClean="0"/>
              <a:t>Lambert v </a:t>
            </a:r>
            <a:r>
              <a:rPr lang="en-CA" i="1" dirty="0" err="1" smtClean="0"/>
              <a:t>Lastoplex</a:t>
            </a:r>
            <a:r>
              <a:rPr lang="en-CA" i="1" dirty="0" smtClean="0"/>
              <a:t> Chemicals Co. Ltd. et al.</a:t>
            </a:r>
            <a:r>
              <a:rPr lang="en-CA" dirty="0" smtClean="0"/>
              <a:t>, the result was different:</a:t>
            </a:r>
          </a:p>
          <a:p>
            <a:pPr lvl="1" algn="just">
              <a:buNone/>
            </a:pPr>
            <a:r>
              <a:rPr lang="en-CA" dirty="0" smtClean="0"/>
              <a:t> </a:t>
            </a:r>
            <a:r>
              <a:rPr lang="en-CA" dirty="0" smtClean="0"/>
              <a:t> 	Lambert, a mechanical engineer, “purchased </a:t>
            </a:r>
            <a:r>
              <a:rPr lang="en-CA" dirty="0" smtClean="0"/>
              <a:t>two one-gallon cans of a fast drying lacquer </a:t>
            </a:r>
            <a:r>
              <a:rPr lang="en-CA" dirty="0" smtClean="0"/>
              <a:t>sealer... </a:t>
            </a:r>
            <a:r>
              <a:rPr lang="en-CA" dirty="0" smtClean="0"/>
              <a:t>He proposed to use it to seal a parquet floor which he was installing in the recreation room of his </a:t>
            </a:r>
            <a:r>
              <a:rPr lang="en-CA" dirty="0" smtClean="0"/>
              <a:t>home...  The </a:t>
            </a:r>
            <a:r>
              <a:rPr lang="en-CA" dirty="0" smtClean="0"/>
              <a:t>recreation room was in the basement of the house and was separated from a utility room in part by a plywood wall and in part by a fireplace. There was a door opening at one end between the two rooms, but no door. </a:t>
            </a:r>
            <a:r>
              <a:rPr lang="en-CA" dirty="0" smtClean="0"/>
              <a:t> In the utility </a:t>
            </a:r>
            <a:r>
              <a:rPr lang="en-CA" dirty="0" smtClean="0"/>
              <a:t>room there was </a:t>
            </a:r>
            <a:r>
              <a:rPr lang="en-CA" dirty="0" smtClean="0"/>
              <a:t>a natural </a:t>
            </a:r>
            <a:r>
              <a:rPr lang="en-CA" dirty="0" smtClean="0"/>
              <a:t>gas furnace and a natural gas water heater, each of which had a pilot light</a:t>
            </a:r>
            <a:r>
              <a:rPr lang="en-CA" dirty="0" smtClean="0"/>
              <a:t>.”</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11</a:t>
            </a:fld>
            <a:endParaRPr lang="en-CA" dirty="0"/>
          </a:p>
        </p:txBody>
      </p:sp>
      <p:sp>
        <p:nvSpPr>
          <p:cNvPr id="5" name="Footer Placeholder 4"/>
          <p:cNvSpPr>
            <a:spLocks noGrp="1"/>
          </p:cNvSpPr>
          <p:nvPr>
            <p:ph type="ftr" sz="quarter" idx="12"/>
          </p:nvPr>
        </p:nvSpPr>
        <p:spPr/>
        <p:txBody>
          <a:bodyPr/>
          <a:lstStyle/>
          <a:p>
            <a:pPr>
              <a:defRPr/>
            </a:pPr>
            <a:r>
              <a:rPr lang="en-CA" smtClean="0"/>
              <a:t>Product Liability</a:t>
            </a:r>
            <a:endParaRPr lang="en-US" dirty="0"/>
          </a:p>
        </p:txBody>
      </p:sp>
      <p:pic>
        <p:nvPicPr>
          <p:cNvPr id="23553" name="Picture 1"/>
          <p:cNvPicPr>
            <a:picLocks noChangeAspect="1" noChangeArrowheads="1"/>
          </p:cNvPicPr>
          <p:nvPr/>
        </p:nvPicPr>
        <p:blipFill>
          <a:blip r:embed="rId2"/>
          <a:srcRect r="58397" b="57994"/>
          <a:stretch>
            <a:fillRect/>
          </a:stretch>
        </p:blipFill>
        <p:spPr bwMode="auto">
          <a:xfrm rot="10800000">
            <a:off x="5614415" y="5212123"/>
            <a:ext cx="3549679" cy="1645872"/>
          </a:xfrm>
          <a:prstGeom prst="rect">
            <a:avLst/>
          </a:prstGeom>
          <a:noFill/>
          <a:ln w="9525">
            <a:noFill/>
            <a:miter lim="800000"/>
            <a:headEnd/>
            <a:tailEnd/>
          </a:ln>
        </p:spPr>
      </p:pic>
      <p:sp>
        <p:nvSpPr>
          <p:cNvPr id="7" name="Rectangle 6"/>
          <p:cNvSpPr/>
          <p:nvPr/>
        </p:nvSpPr>
        <p:spPr>
          <a:xfrm>
            <a:off x="7169863" y="6477070"/>
            <a:ext cx="1866217" cy="307777"/>
          </a:xfrm>
          <a:prstGeom prst="rect">
            <a:avLst/>
          </a:prstGeom>
        </p:spPr>
        <p:txBody>
          <a:bodyPr wrap="none">
            <a:spAutoFit/>
          </a:bodyPr>
          <a:lstStyle/>
          <a:p>
            <a:r>
              <a:rPr lang="en-CA" sz="1400" dirty="0" smtClean="0">
                <a:solidFill>
                  <a:schemeClr val="bg1"/>
                </a:solidFill>
              </a:rPr>
              <a:t>Photo by Greg Hume</a:t>
            </a:r>
            <a:endParaRPr lang="en-CA" sz="14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600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22530" name="Picture 2" descr="line of fire flames"/>
          <p:cNvPicPr>
            <a:picLocks noChangeAspect="1" noChangeArrowheads="1"/>
          </p:cNvPicPr>
          <p:nvPr/>
        </p:nvPicPr>
        <p:blipFill>
          <a:blip r:embed="rId2"/>
          <a:srcRect/>
          <a:stretch>
            <a:fillRect/>
          </a:stretch>
        </p:blipFill>
        <p:spPr bwMode="auto">
          <a:xfrm>
            <a:off x="0" y="1600200"/>
            <a:ext cx="9144000" cy="5257800"/>
          </a:xfrm>
          <a:prstGeom prst="rect">
            <a:avLst/>
          </a:prstGeom>
          <a:noFill/>
        </p:spPr>
      </p:pic>
      <p:sp>
        <p:nvSpPr>
          <p:cNvPr id="2" name="Title 1"/>
          <p:cNvSpPr>
            <a:spLocks noGrp="1"/>
          </p:cNvSpPr>
          <p:nvPr>
            <p:ph type="title"/>
          </p:nvPr>
        </p:nvSpPr>
        <p:spPr/>
        <p:txBody>
          <a:bodyPr/>
          <a:lstStyle/>
          <a:p>
            <a:r>
              <a:rPr lang="en-CA" dirty="0" smtClean="0">
                <a:solidFill>
                  <a:schemeClr val="bg1"/>
                </a:solidFill>
              </a:rPr>
              <a:t>Duty to Warn</a:t>
            </a:r>
            <a:endParaRPr lang="en-CA" dirty="0">
              <a:solidFill>
                <a:schemeClr val="bg1"/>
              </a:solidFill>
            </a:endParaRPr>
          </a:p>
        </p:txBody>
      </p:sp>
      <p:sp>
        <p:nvSpPr>
          <p:cNvPr id="3" name="Content Placeholder 2"/>
          <p:cNvSpPr>
            <a:spLocks noGrp="1"/>
          </p:cNvSpPr>
          <p:nvPr>
            <p:ph idx="1"/>
          </p:nvPr>
        </p:nvSpPr>
        <p:spPr/>
        <p:txBody>
          <a:bodyPr/>
          <a:lstStyle/>
          <a:p>
            <a:pPr>
              <a:buNone/>
            </a:pPr>
            <a:r>
              <a:rPr lang="en-CA" dirty="0" smtClean="0">
                <a:solidFill>
                  <a:schemeClr val="bg1"/>
                </a:solidFill>
              </a:rPr>
              <a:t>	However, in </a:t>
            </a:r>
            <a:r>
              <a:rPr lang="en-CA" i="1" dirty="0" smtClean="0">
                <a:solidFill>
                  <a:schemeClr val="bg1"/>
                </a:solidFill>
              </a:rPr>
              <a:t>Lambert v </a:t>
            </a:r>
            <a:r>
              <a:rPr lang="en-CA" i="1" dirty="0" err="1" smtClean="0">
                <a:solidFill>
                  <a:schemeClr val="bg1"/>
                </a:solidFill>
              </a:rPr>
              <a:t>Lastoplex</a:t>
            </a:r>
            <a:r>
              <a:rPr lang="en-CA" i="1" dirty="0" smtClean="0">
                <a:solidFill>
                  <a:schemeClr val="bg1"/>
                </a:solidFill>
              </a:rPr>
              <a:t> Chemicals Co. Ltd. et al.</a:t>
            </a:r>
            <a:r>
              <a:rPr lang="en-CA" dirty="0" smtClean="0">
                <a:solidFill>
                  <a:schemeClr val="bg1"/>
                </a:solidFill>
              </a:rPr>
              <a:t>, the result was different:</a:t>
            </a:r>
          </a:p>
          <a:p>
            <a:pPr lvl="1" algn="just">
              <a:buNone/>
            </a:pPr>
            <a:r>
              <a:rPr lang="en-CA" dirty="0" smtClean="0">
                <a:solidFill>
                  <a:schemeClr val="bg1"/>
                </a:solidFill>
              </a:rPr>
              <a:t>   “When </a:t>
            </a:r>
            <a:r>
              <a:rPr lang="en-CA" dirty="0" smtClean="0">
                <a:solidFill>
                  <a:schemeClr val="bg1"/>
                </a:solidFill>
              </a:rPr>
              <a:t>he had done about five-sixths of the floor, he saw a line of flame advancing towards him from the far side of the recreation room. He ran up the stairs but an explosion occurred before he reached the top. The explosion caused burns to his body and property </a:t>
            </a:r>
            <a:r>
              <a:rPr lang="en-CA" dirty="0" smtClean="0">
                <a:solidFill>
                  <a:schemeClr val="bg1"/>
                </a:solidFill>
              </a:rPr>
              <a:t>damage.”</a:t>
            </a:r>
          </a:p>
        </p:txBody>
      </p:sp>
      <p:sp>
        <p:nvSpPr>
          <p:cNvPr id="4" name="Slide Number Placeholder 3"/>
          <p:cNvSpPr>
            <a:spLocks noGrp="1"/>
          </p:cNvSpPr>
          <p:nvPr>
            <p:ph type="sldNum" sz="quarter" idx="11"/>
          </p:nvPr>
        </p:nvSpPr>
        <p:spPr/>
        <p:txBody>
          <a:bodyPr/>
          <a:lstStyle/>
          <a:p>
            <a:fld id="{9DB00347-C159-474C-B961-9625E0FB8F9F}" type="slidenum">
              <a:rPr lang="en-CA" smtClean="0">
                <a:solidFill>
                  <a:schemeClr val="bg1">
                    <a:lumMod val="75000"/>
                  </a:schemeClr>
                </a:solidFill>
              </a:rPr>
              <a:pPr/>
              <a:t>12</a:t>
            </a:fld>
            <a:endParaRPr lang="en-CA" dirty="0">
              <a:solidFill>
                <a:schemeClr val="bg1">
                  <a:lumMod val="75000"/>
                </a:schemeClr>
              </a:solidFill>
            </a:endParaRPr>
          </a:p>
        </p:txBody>
      </p:sp>
      <p:sp>
        <p:nvSpPr>
          <p:cNvPr id="5" name="Footer Placeholder 4"/>
          <p:cNvSpPr>
            <a:spLocks noGrp="1"/>
          </p:cNvSpPr>
          <p:nvPr>
            <p:ph type="ftr" sz="quarter" idx="12"/>
          </p:nvPr>
        </p:nvSpPr>
        <p:spPr/>
        <p:txBody>
          <a:bodyPr/>
          <a:lstStyle/>
          <a:p>
            <a:pPr>
              <a:defRPr/>
            </a:pPr>
            <a:r>
              <a:rPr lang="en-CA" smtClean="0">
                <a:solidFill>
                  <a:schemeClr val="bg1">
                    <a:lumMod val="75000"/>
                  </a:schemeClr>
                </a:solidFill>
              </a:rPr>
              <a:t>Product Liability</a:t>
            </a:r>
            <a:endParaRPr lang="en-US" dirty="0">
              <a:solidFill>
                <a:schemeClr val="bg1">
                  <a:lumMod val="75000"/>
                </a:schemeClr>
              </a:solidFill>
            </a:endParaRPr>
          </a:p>
        </p:txBody>
      </p:sp>
      <p:sp>
        <p:nvSpPr>
          <p:cNvPr id="7" name="Rectangle 6"/>
          <p:cNvSpPr/>
          <p:nvPr/>
        </p:nvSpPr>
        <p:spPr>
          <a:xfrm>
            <a:off x="1883664" y="6488668"/>
            <a:ext cx="7260336" cy="369332"/>
          </a:xfrm>
          <a:prstGeom prst="rect">
            <a:avLst/>
          </a:prstGeom>
        </p:spPr>
        <p:txBody>
          <a:bodyPr wrap="square">
            <a:spAutoFit/>
          </a:bodyPr>
          <a:lstStyle/>
          <a:p>
            <a:r>
              <a:rPr lang="en-CA" dirty="0" smtClean="0">
                <a:solidFill>
                  <a:schemeClr val="bg1"/>
                </a:solidFill>
              </a:rPr>
              <a:t>http://www.chuckbauman.com/real-flames-photos.htm</a:t>
            </a:r>
            <a:endParaRPr lang="en-CA"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srcRect/>
          <a:stretch>
            <a:fillRect/>
          </a:stretch>
        </p:blipFill>
        <p:spPr bwMode="auto">
          <a:xfrm>
            <a:off x="58197" y="3134521"/>
            <a:ext cx="2132553" cy="2132553"/>
          </a:xfrm>
          <a:prstGeom prst="rect">
            <a:avLst/>
          </a:prstGeom>
          <a:noFill/>
          <a:ln w="9525">
            <a:noFill/>
            <a:miter lim="800000"/>
            <a:headEnd/>
            <a:tailEnd/>
          </a:ln>
        </p:spPr>
      </p:pic>
      <p:sp>
        <p:nvSpPr>
          <p:cNvPr id="2" name="Title 1"/>
          <p:cNvSpPr>
            <a:spLocks noGrp="1"/>
          </p:cNvSpPr>
          <p:nvPr>
            <p:ph type="title"/>
          </p:nvPr>
        </p:nvSpPr>
        <p:spPr/>
        <p:txBody>
          <a:bodyPr/>
          <a:lstStyle/>
          <a:p>
            <a:r>
              <a:rPr lang="en-CA" dirty="0" smtClean="0"/>
              <a:t>Duty to Warn</a:t>
            </a:r>
            <a:endParaRPr lang="en-CA" dirty="0"/>
          </a:p>
        </p:txBody>
      </p:sp>
      <p:sp>
        <p:nvSpPr>
          <p:cNvPr id="3" name="Content Placeholder 2"/>
          <p:cNvSpPr>
            <a:spLocks noGrp="1"/>
          </p:cNvSpPr>
          <p:nvPr>
            <p:ph idx="1"/>
          </p:nvPr>
        </p:nvSpPr>
        <p:spPr/>
        <p:txBody>
          <a:bodyPr/>
          <a:lstStyle/>
          <a:p>
            <a:pPr>
              <a:buNone/>
            </a:pPr>
            <a:r>
              <a:rPr lang="en-CA" dirty="0" smtClean="0"/>
              <a:t>	These were the warnings on the cans:</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13</a:t>
            </a:fld>
            <a:endParaRPr lang="en-CA" dirty="0"/>
          </a:p>
        </p:txBody>
      </p:sp>
      <p:sp>
        <p:nvSpPr>
          <p:cNvPr id="5" name="Footer Placeholder 4"/>
          <p:cNvSpPr>
            <a:spLocks noGrp="1"/>
          </p:cNvSpPr>
          <p:nvPr>
            <p:ph type="ftr" sz="quarter" idx="12"/>
          </p:nvPr>
        </p:nvSpPr>
        <p:spPr/>
        <p:txBody>
          <a:bodyPr/>
          <a:lstStyle/>
          <a:p>
            <a:pPr>
              <a:defRPr/>
            </a:pPr>
            <a:r>
              <a:rPr lang="en-CA" smtClean="0"/>
              <a:t>Product Liability</a:t>
            </a:r>
            <a:endParaRPr lang="en-US" dirty="0"/>
          </a:p>
        </p:txBody>
      </p:sp>
      <p:sp>
        <p:nvSpPr>
          <p:cNvPr id="8" name="TextBox 7"/>
          <p:cNvSpPr txBox="1"/>
          <p:nvPr/>
        </p:nvSpPr>
        <p:spPr>
          <a:xfrm rot="215763">
            <a:off x="1377831" y="2208292"/>
            <a:ext cx="7443320" cy="400110"/>
          </a:xfrm>
          <a:prstGeom prst="rect">
            <a:avLst/>
          </a:prstGeom>
          <a:noFill/>
        </p:spPr>
        <p:txBody>
          <a:bodyPr wrap="none" rtlCol="0">
            <a:spAutoFit/>
          </a:bodyPr>
          <a:lstStyle/>
          <a:p>
            <a:r>
              <a:rPr lang="en-CA" sz="2000" b="1" dirty="0" smtClean="0">
                <a:solidFill>
                  <a:srgbClr val="FF0000"/>
                </a:solidFill>
              </a:rPr>
              <a:t>KEEP AWAY FROM FIRE, HEAT AND OPEN-FLAME LIGHTS.</a:t>
            </a:r>
            <a:endParaRPr lang="en-CA" sz="2000" b="1" dirty="0">
              <a:solidFill>
                <a:srgbClr val="FF0000"/>
              </a:solidFill>
            </a:endParaRPr>
          </a:p>
        </p:txBody>
      </p:sp>
      <p:sp>
        <p:nvSpPr>
          <p:cNvPr id="9" name="TextBox 8"/>
          <p:cNvSpPr txBox="1"/>
          <p:nvPr/>
        </p:nvSpPr>
        <p:spPr>
          <a:xfrm rot="20799205">
            <a:off x="928807" y="4713466"/>
            <a:ext cx="7080785" cy="707886"/>
          </a:xfrm>
          <a:prstGeom prst="rect">
            <a:avLst/>
          </a:prstGeom>
          <a:noFill/>
        </p:spPr>
        <p:txBody>
          <a:bodyPr wrap="none" rtlCol="0">
            <a:spAutoFit/>
          </a:bodyPr>
          <a:lstStyle/>
          <a:p>
            <a:r>
              <a:rPr lang="en-CA" sz="2000" dirty="0" smtClean="0">
                <a:solidFill>
                  <a:srgbClr val="FF0000"/>
                </a:solidFill>
              </a:rPr>
              <a:t>Danger – harmful if swallowed, avoid prolonged skin contact,</a:t>
            </a:r>
            <a:br>
              <a:rPr lang="en-CA" sz="2000" dirty="0" smtClean="0">
                <a:solidFill>
                  <a:srgbClr val="FF0000"/>
                </a:solidFill>
              </a:rPr>
            </a:br>
            <a:r>
              <a:rPr lang="en-CA" sz="2000" dirty="0" smtClean="0">
                <a:solidFill>
                  <a:srgbClr val="FF0000"/>
                </a:solidFill>
              </a:rPr>
              <a:t>use with adequate ventilation, keep out of reach of children.</a:t>
            </a:r>
            <a:endParaRPr lang="en-CA" sz="2000" dirty="0">
              <a:solidFill>
                <a:srgbClr val="FF0000"/>
              </a:solidFill>
            </a:endParaRPr>
          </a:p>
        </p:txBody>
      </p:sp>
      <p:sp>
        <p:nvSpPr>
          <p:cNvPr id="12" name="TextBox 11"/>
          <p:cNvSpPr txBox="1"/>
          <p:nvPr/>
        </p:nvSpPr>
        <p:spPr>
          <a:xfrm rot="444223">
            <a:off x="212591" y="2471636"/>
            <a:ext cx="3658374" cy="707886"/>
          </a:xfrm>
          <a:prstGeom prst="rect">
            <a:avLst/>
          </a:prstGeom>
          <a:noFill/>
        </p:spPr>
        <p:txBody>
          <a:bodyPr wrap="none" rtlCol="0">
            <a:spAutoFit/>
          </a:bodyPr>
          <a:lstStyle/>
          <a:p>
            <a:r>
              <a:rPr lang="en-CA" sz="2000" b="1" dirty="0" smtClean="0">
                <a:solidFill>
                  <a:srgbClr val="FF0000"/>
                </a:solidFill>
              </a:rPr>
              <a:t>Caution inflammable!</a:t>
            </a:r>
          </a:p>
          <a:p>
            <a:r>
              <a:rPr lang="en-CA" sz="2000" b="1" dirty="0" smtClean="0">
                <a:solidFill>
                  <a:srgbClr val="FF0000"/>
                </a:solidFill>
              </a:rPr>
              <a:t>Keep away from open flame!</a:t>
            </a:r>
            <a:endParaRPr lang="en-CA" sz="2000" b="1" dirty="0">
              <a:solidFill>
                <a:srgbClr val="FF0000"/>
              </a:solidFill>
            </a:endParaRPr>
          </a:p>
        </p:txBody>
      </p:sp>
      <p:sp>
        <p:nvSpPr>
          <p:cNvPr id="13" name="TextBox 12"/>
          <p:cNvSpPr txBox="1"/>
          <p:nvPr/>
        </p:nvSpPr>
        <p:spPr>
          <a:xfrm rot="21287908">
            <a:off x="7049062" y="1701977"/>
            <a:ext cx="1354858" cy="400110"/>
          </a:xfrm>
          <a:prstGeom prst="rect">
            <a:avLst/>
          </a:prstGeom>
          <a:noFill/>
        </p:spPr>
        <p:txBody>
          <a:bodyPr wrap="none" rtlCol="0">
            <a:spAutoFit/>
          </a:bodyPr>
          <a:lstStyle/>
          <a:p>
            <a:r>
              <a:rPr lang="en-CA" sz="2000" b="1" dirty="0" smtClean="0">
                <a:solidFill>
                  <a:srgbClr val="FF0000"/>
                </a:solidFill>
              </a:rPr>
              <a:t>CAUTION</a:t>
            </a:r>
            <a:endParaRPr lang="en-CA" sz="2000" b="1" dirty="0">
              <a:solidFill>
                <a:srgbClr val="FF0000"/>
              </a:solidFill>
            </a:endParaRPr>
          </a:p>
        </p:txBody>
      </p:sp>
      <p:sp>
        <p:nvSpPr>
          <p:cNvPr id="14" name="TextBox 13"/>
          <p:cNvSpPr txBox="1"/>
          <p:nvPr/>
        </p:nvSpPr>
        <p:spPr>
          <a:xfrm rot="21316772">
            <a:off x="1377644" y="6124113"/>
            <a:ext cx="6739345" cy="400110"/>
          </a:xfrm>
          <a:prstGeom prst="rect">
            <a:avLst/>
          </a:prstGeom>
          <a:noFill/>
        </p:spPr>
        <p:txBody>
          <a:bodyPr wrap="none" rtlCol="0">
            <a:spAutoFit/>
          </a:bodyPr>
          <a:lstStyle/>
          <a:p>
            <a:r>
              <a:rPr lang="en-CA" sz="2000" b="1" dirty="0" smtClean="0">
                <a:solidFill>
                  <a:srgbClr val="FF0000"/>
                </a:solidFill>
              </a:rPr>
              <a:t>LEAKING Packages Must be Removed to a Safe Place</a:t>
            </a:r>
            <a:endParaRPr lang="en-CA" sz="2000" b="1" dirty="0">
              <a:solidFill>
                <a:srgbClr val="FF0000"/>
              </a:solidFill>
            </a:endParaRPr>
          </a:p>
        </p:txBody>
      </p:sp>
      <p:sp>
        <p:nvSpPr>
          <p:cNvPr id="15" name="TextBox 14"/>
          <p:cNvSpPr txBox="1"/>
          <p:nvPr/>
        </p:nvSpPr>
        <p:spPr>
          <a:xfrm rot="1605025">
            <a:off x="6848597" y="5284688"/>
            <a:ext cx="1994457" cy="400110"/>
          </a:xfrm>
          <a:prstGeom prst="rect">
            <a:avLst/>
          </a:prstGeom>
          <a:noFill/>
        </p:spPr>
        <p:txBody>
          <a:bodyPr wrap="none" rtlCol="0">
            <a:spAutoFit/>
          </a:bodyPr>
          <a:lstStyle/>
          <a:p>
            <a:r>
              <a:rPr lang="en-CA" sz="2000" b="1" dirty="0" smtClean="0">
                <a:solidFill>
                  <a:srgbClr val="FF0000"/>
                </a:solidFill>
              </a:rPr>
              <a:t>DO NOT DROP</a:t>
            </a:r>
            <a:endParaRPr lang="en-CA" sz="2000" b="1" dirty="0">
              <a:solidFill>
                <a:srgbClr val="FF0000"/>
              </a:solidFill>
            </a:endParaRPr>
          </a:p>
        </p:txBody>
      </p:sp>
      <p:sp>
        <p:nvSpPr>
          <p:cNvPr id="16" name="TextBox 15"/>
          <p:cNvSpPr txBox="1"/>
          <p:nvPr/>
        </p:nvSpPr>
        <p:spPr>
          <a:xfrm rot="21047000">
            <a:off x="2763297" y="3267871"/>
            <a:ext cx="5849678" cy="1015663"/>
          </a:xfrm>
          <a:prstGeom prst="rect">
            <a:avLst/>
          </a:prstGeom>
          <a:noFill/>
        </p:spPr>
        <p:txBody>
          <a:bodyPr wrap="none" rtlCol="0">
            <a:spAutoFit/>
          </a:bodyPr>
          <a:lstStyle/>
          <a:p>
            <a:r>
              <a:rPr lang="en-CA" sz="2000" b="1" dirty="0" smtClean="0">
                <a:solidFill>
                  <a:srgbClr val="FF0000"/>
                </a:solidFill>
              </a:rPr>
              <a:t>CAUTION, INFLAMMABLE</a:t>
            </a:r>
          </a:p>
          <a:p>
            <a:r>
              <a:rPr lang="en-CA" sz="2000" b="1" dirty="0" smtClean="0">
                <a:solidFill>
                  <a:srgbClr val="FF0000"/>
                </a:solidFill>
              </a:rPr>
              <a:t>Do not use near open flame or while smoking. </a:t>
            </a:r>
          </a:p>
          <a:p>
            <a:r>
              <a:rPr lang="en-CA" sz="2000" b="1" dirty="0" smtClean="0">
                <a:solidFill>
                  <a:srgbClr val="FF0000"/>
                </a:solidFill>
              </a:rPr>
              <a:t>Ventilate room while using.</a:t>
            </a:r>
            <a:endParaRPr lang="en-CA" sz="2000" b="1"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Duty to Warn</a:t>
            </a:r>
            <a:endParaRPr lang="en-CA" dirty="0"/>
          </a:p>
        </p:txBody>
      </p:sp>
      <p:sp>
        <p:nvSpPr>
          <p:cNvPr id="3" name="Content Placeholder 2"/>
          <p:cNvSpPr>
            <a:spLocks noGrp="1"/>
          </p:cNvSpPr>
          <p:nvPr>
            <p:ph idx="1"/>
          </p:nvPr>
        </p:nvSpPr>
        <p:spPr/>
        <p:txBody>
          <a:bodyPr/>
          <a:lstStyle/>
          <a:p>
            <a:pPr>
              <a:buNone/>
            </a:pPr>
            <a:r>
              <a:rPr lang="en-CA" dirty="0" smtClean="0"/>
              <a:t>	Unfortunately, a competitor’s product had a clearer warning:</a:t>
            </a:r>
          </a:p>
          <a:p>
            <a:pPr>
              <a:buNone/>
            </a:pPr>
            <a:endParaRPr lang="en-CA" dirty="0" smtClean="0"/>
          </a:p>
          <a:p>
            <a:pPr>
              <a:buNone/>
            </a:pPr>
            <a:endParaRPr lang="en-CA" dirty="0" smtClean="0"/>
          </a:p>
          <a:p>
            <a:pPr>
              <a:buNone/>
            </a:pPr>
            <a:endParaRPr lang="en-CA" dirty="0" smtClean="0"/>
          </a:p>
          <a:p>
            <a:pPr>
              <a:buNone/>
            </a:pPr>
            <a:endParaRPr lang="en-CA" dirty="0" smtClean="0"/>
          </a:p>
          <a:p>
            <a:pPr>
              <a:buNone/>
            </a:pPr>
            <a:endParaRPr lang="en-CA" dirty="0" smtClean="0"/>
          </a:p>
          <a:p>
            <a:pPr>
              <a:buNone/>
            </a:pPr>
            <a:endParaRPr lang="en-CA" dirty="0" smtClean="0"/>
          </a:p>
          <a:p>
            <a:pPr>
              <a:buNone/>
            </a:pPr>
            <a:r>
              <a:rPr lang="en-CA" dirty="0" smtClean="0"/>
              <a:t>	</a:t>
            </a:r>
            <a:r>
              <a:rPr lang="en-CA" dirty="0" smtClean="0"/>
              <a:t>The Supreme Court of Canada found the warnings on the defendant’s cans did not provide adequate warnings concerning the danger of pilot lights for a reasonable user</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14</a:t>
            </a:fld>
            <a:endParaRPr lang="en-CA" dirty="0"/>
          </a:p>
        </p:txBody>
      </p:sp>
      <p:sp>
        <p:nvSpPr>
          <p:cNvPr id="5" name="Footer Placeholder 4"/>
          <p:cNvSpPr>
            <a:spLocks noGrp="1"/>
          </p:cNvSpPr>
          <p:nvPr>
            <p:ph type="ftr" sz="quarter" idx="12"/>
          </p:nvPr>
        </p:nvSpPr>
        <p:spPr/>
        <p:txBody>
          <a:bodyPr/>
          <a:lstStyle/>
          <a:p>
            <a:pPr>
              <a:defRPr/>
            </a:pPr>
            <a:r>
              <a:rPr lang="en-CA" smtClean="0"/>
              <a:t>Product Liability</a:t>
            </a:r>
            <a:endParaRPr lang="en-US" dirty="0"/>
          </a:p>
        </p:txBody>
      </p:sp>
      <p:sp>
        <p:nvSpPr>
          <p:cNvPr id="16" name="TextBox 15"/>
          <p:cNvSpPr txBox="1"/>
          <p:nvPr/>
        </p:nvSpPr>
        <p:spPr>
          <a:xfrm>
            <a:off x="1009650" y="2571750"/>
            <a:ext cx="7410449" cy="2246769"/>
          </a:xfrm>
          <a:prstGeom prst="rect">
            <a:avLst/>
          </a:prstGeom>
          <a:noFill/>
          <a:ln>
            <a:solidFill>
              <a:srgbClr val="FF0000"/>
            </a:solidFill>
          </a:ln>
        </p:spPr>
        <p:txBody>
          <a:bodyPr wrap="square" rtlCol="0">
            <a:spAutoFit/>
          </a:bodyPr>
          <a:lstStyle/>
          <a:p>
            <a:pPr algn="just"/>
            <a:r>
              <a:rPr lang="en-CA" sz="2000" b="1" dirty="0" smtClean="0">
                <a:solidFill>
                  <a:srgbClr val="FF0000"/>
                </a:solidFill>
              </a:rPr>
              <a:t>DANGER—FLAMMABLE</a:t>
            </a:r>
          </a:p>
          <a:p>
            <a:pPr algn="just"/>
            <a:endParaRPr lang="en-CA" sz="2000" b="1" dirty="0" smtClean="0">
              <a:solidFill>
                <a:srgbClr val="FF0000"/>
              </a:solidFill>
            </a:endParaRPr>
          </a:p>
          <a:p>
            <a:pPr algn="just"/>
            <a:r>
              <a:rPr lang="en-CA" sz="2000" b="1" dirty="0" smtClean="0">
                <a:solidFill>
                  <a:srgbClr val="FF0000"/>
                </a:solidFill>
              </a:rPr>
              <a:t>DO NOT SMOKE.  ADEQUATE VENTILATION TO THE OUTSIDE MUST BE PROVIDED.  ALL SPARK PRODUCING DEVICES AND OPEN FLAMES (FURNACES, ALL PILOT LIGHTS, SPARK-PRODUCING SWITCHES, ETC.) MUST BE ELIMIATED, IN OR NEAR WORKING AREA.</a:t>
            </a:r>
            <a:endParaRPr lang="en-CA" sz="2000" b="1"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Duty to Warn</a:t>
            </a:r>
            <a:endParaRPr lang="en-CA" dirty="0"/>
          </a:p>
        </p:txBody>
      </p:sp>
      <p:sp>
        <p:nvSpPr>
          <p:cNvPr id="3" name="Content Placeholder 2"/>
          <p:cNvSpPr>
            <a:spLocks noGrp="1"/>
          </p:cNvSpPr>
          <p:nvPr>
            <p:ph idx="1"/>
          </p:nvPr>
        </p:nvSpPr>
        <p:spPr>
          <a:xfrm>
            <a:off x="457199" y="1600200"/>
            <a:ext cx="8229600" cy="4616450"/>
          </a:xfrm>
        </p:spPr>
        <p:txBody>
          <a:bodyPr/>
          <a:lstStyle/>
          <a:p>
            <a:pPr>
              <a:buNone/>
            </a:pPr>
            <a:r>
              <a:rPr lang="en-CA" dirty="0" smtClean="0"/>
              <a:t>	In their decision, the judges stated:</a:t>
            </a:r>
          </a:p>
          <a:p>
            <a:pPr lvl="1" algn="just">
              <a:buNone/>
            </a:pPr>
            <a:r>
              <a:rPr lang="en-CA" dirty="0" smtClean="0"/>
              <a:t>   “The applicable principle of law </a:t>
            </a:r>
            <a:r>
              <a:rPr lang="en-CA" dirty="0" smtClean="0"/>
              <a:t>... may </a:t>
            </a:r>
            <a:r>
              <a:rPr lang="en-CA" dirty="0" smtClean="0"/>
              <a:t>be stated as follows. Where manufactured products are put on the market for ultimate purchase and use by the general public and carry danger (in this case, by reason of high inflammability), although put </a:t>
            </a:r>
            <a:r>
              <a:rPr lang="en-CA" dirty="0" smtClean="0"/>
              <a:t>to the </a:t>
            </a:r>
            <a:r>
              <a:rPr lang="en-CA" dirty="0" smtClean="0"/>
              <a:t>use for which they are intended, the manufacturer, knowing of their hazardous nature, has a duty to specify the attendant dangers, which it must be taken to appreciate in a detail not known to the ordinary consumer or user</a:t>
            </a:r>
            <a:r>
              <a:rPr lang="en-CA" dirty="0" smtClean="0"/>
              <a:t>.  </a:t>
            </a:r>
            <a:r>
              <a:rPr lang="en-CA" dirty="0" smtClean="0"/>
              <a:t>A general warning, as for example, that the product is inflammable, will not suffice where the likelihood of fire may be increased according to the surroundings in which it may reasonably be expected that the product will be used. The required explicitness of the warning will, of course, vary with the danger likely to be encountered in the ordinary use of the product</a:t>
            </a:r>
            <a:r>
              <a:rPr lang="en-CA" dirty="0" smtClean="0"/>
              <a:t>.</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15</a:t>
            </a:fld>
            <a:endParaRPr lang="en-CA" dirty="0"/>
          </a:p>
        </p:txBody>
      </p:sp>
      <p:sp>
        <p:nvSpPr>
          <p:cNvPr id="5" name="Footer Placeholder 4"/>
          <p:cNvSpPr>
            <a:spLocks noGrp="1"/>
          </p:cNvSpPr>
          <p:nvPr>
            <p:ph type="ftr" sz="quarter" idx="12"/>
          </p:nvPr>
        </p:nvSpPr>
        <p:spPr/>
        <p:txBody>
          <a:bodyPr/>
          <a:lstStyle/>
          <a:p>
            <a:pPr>
              <a:defRPr/>
            </a:pPr>
            <a:r>
              <a:rPr lang="en-CA" smtClean="0"/>
              <a:t>Product Liability</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Duty to Warn</a:t>
            </a:r>
            <a:endParaRPr lang="en-CA" dirty="0"/>
          </a:p>
        </p:txBody>
      </p:sp>
      <p:sp>
        <p:nvSpPr>
          <p:cNvPr id="3" name="Content Placeholder 2"/>
          <p:cNvSpPr>
            <a:spLocks noGrp="1"/>
          </p:cNvSpPr>
          <p:nvPr>
            <p:ph idx="1"/>
          </p:nvPr>
        </p:nvSpPr>
        <p:spPr>
          <a:xfrm>
            <a:off x="457199" y="1600200"/>
            <a:ext cx="8229600" cy="4616450"/>
          </a:xfrm>
        </p:spPr>
        <p:txBody>
          <a:bodyPr/>
          <a:lstStyle/>
          <a:p>
            <a:pPr>
              <a:buNone/>
            </a:pPr>
            <a:r>
              <a:rPr lang="en-CA" dirty="0" smtClean="0"/>
              <a:t>	In their decision, the judges stated:</a:t>
            </a:r>
          </a:p>
          <a:p>
            <a:pPr lvl="1" algn="just">
              <a:buNone/>
            </a:pPr>
            <a:r>
              <a:rPr lang="en-CA" dirty="0" smtClean="0"/>
              <a:t>   “In </a:t>
            </a:r>
            <a:r>
              <a:rPr lang="en-CA" dirty="0" smtClean="0"/>
              <a:t>my opinion, the cautions on the labels affixed to the container cans of </a:t>
            </a:r>
            <a:r>
              <a:rPr lang="en-CA" dirty="0" err="1" smtClean="0"/>
              <a:t>Supremo</a:t>
            </a:r>
            <a:r>
              <a:rPr lang="en-CA" dirty="0" smtClean="0"/>
              <a:t> W-200 lacked the explicitness which the degree of danger in its use in a gas-serviced residence demanded. A home owner preparing to use that lacquer sealer could not reasonably be expected to realize by reading the three cautions that the product when applied as directed gives off vapours to such a degree as likely to create a risk of fire from a spark or from a pilot light in another part of the basement area</a:t>
            </a:r>
            <a:r>
              <a:rPr lang="en-CA" dirty="0" smtClean="0"/>
              <a:t>.”</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16</a:t>
            </a:fld>
            <a:endParaRPr lang="en-CA" dirty="0"/>
          </a:p>
        </p:txBody>
      </p:sp>
      <p:sp>
        <p:nvSpPr>
          <p:cNvPr id="5" name="Footer Placeholder 4"/>
          <p:cNvSpPr>
            <a:spLocks noGrp="1"/>
          </p:cNvSpPr>
          <p:nvPr>
            <p:ph type="ftr" sz="quarter" idx="12"/>
          </p:nvPr>
        </p:nvSpPr>
        <p:spPr/>
        <p:txBody>
          <a:bodyPr/>
          <a:lstStyle/>
          <a:p>
            <a:pPr>
              <a:defRPr/>
            </a:pPr>
            <a:r>
              <a:rPr lang="en-CA" smtClean="0"/>
              <a:t>Product Liability</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latin typeface="Arial" charset="0"/>
                <a:cs typeface="Arial" charset="0"/>
              </a:rPr>
              <a:t>References</a:t>
            </a:r>
          </a:p>
        </p:txBody>
      </p:sp>
      <p:sp>
        <p:nvSpPr>
          <p:cNvPr id="53251" name="Rectangle 3"/>
          <p:cNvSpPr>
            <a:spLocks noGrp="1" noChangeArrowheads="1"/>
          </p:cNvSpPr>
          <p:nvPr>
            <p:ph type="body" idx="1"/>
          </p:nvPr>
        </p:nvSpPr>
        <p:spPr/>
        <p:txBody>
          <a:bodyPr/>
          <a:lstStyle/>
          <a:p>
            <a:pPr marL="533400" indent="-533400">
              <a:buFontTx/>
              <a:buNone/>
            </a:pPr>
            <a:r>
              <a:rPr lang="en-US" sz="1800" dirty="0" smtClean="0">
                <a:latin typeface="Arial" charset="0"/>
                <a:cs typeface="Arial" charset="0"/>
              </a:rPr>
              <a:t>[1]	D.L. Marston, </a:t>
            </a:r>
            <a:r>
              <a:rPr lang="en-US" sz="1800" i="1" dirty="0" smtClean="0">
                <a:latin typeface="Arial" charset="0"/>
                <a:cs typeface="Arial" charset="0"/>
              </a:rPr>
              <a:t>Law for Professional Engineers</a:t>
            </a:r>
            <a:r>
              <a:rPr lang="en-US" sz="1800" dirty="0" smtClean="0">
                <a:latin typeface="Arial" charset="0"/>
                <a:cs typeface="Arial" charset="0"/>
              </a:rPr>
              <a:t>, 4</a:t>
            </a:r>
            <a:r>
              <a:rPr lang="en-US" sz="1800" baseline="30000" dirty="0" smtClean="0">
                <a:latin typeface="Arial" charset="0"/>
                <a:cs typeface="Arial" charset="0"/>
              </a:rPr>
              <a:t>th</a:t>
            </a:r>
            <a:r>
              <a:rPr lang="en-US" sz="1800" dirty="0" smtClean="0">
                <a:latin typeface="Arial" charset="0"/>
                <a:cs typeface="Arial" charset="0"/>
              </a:rPr>
              <a:t> Ed., McGraw Hill, 2008.</a:t>
            </a:r>
          </a:p>
          <a:p>
            <a:pPr marL="533400" indent="-533400">
              <a:buFont typeface="Arial" charset="0"/>
              <a:buNone/>
            </a:pPr>
            <a:r>
              <a:rPr lang="en-US" sz="1800" dirty="0" smtClean="0">
                <a:latin typeface="Arial" charset="0"/>
                <a:cs typeface="Arial" charset="0"/>
              </a:rPr>
              <a:t>[2]	Julie Vale, </a:t>
            </a:r>
            <a:r>
              <a:rPr lang="en-US" sz="1800" i="1" dirty="0" smtClean="0">
                <a:latin typeface="Arial" charset="0"/>
                <a:cs typeface="Arial" charset="0"/>
              </a:rPr>
              <a:t>ECE 290 Course Notes</a:t>
            </a:r>
            <a:r>
              <a:rPr lang="en-US" sz="1800" dirty="0" smtClean="0">
                <a:latin typeface="Arial" charset="0"/>
                <a:cs typeface="Arial" charset="0"/>
              </a:rPr>
              <a:t>, 2011.</a:t>
            </a:r>
          </a:p>
          <a:p>
            <a:pPr marL="533400" indent="-533400">
              <a:buNone/>
            </a:pPr>
            <a:r>
              <a:rPr lang="en-US" sz="1800" dirty="0" smtClean="0">
                <a:latin typeface="Arial" charset="0"/>
                <a:cs typeface="Arial" charset="0"/>
              </a:rPr>
              <a:t>[3]	 Wikipedia, </a:t>
            </a:r>
            <a:r>
              <a:rPr lang="en-US" sz="1800" i="1" dirty="0" smtClean="0">
                <a:latin typeface="Arial" charset="0"/>
                <a:cs typeface="Arial" charset="0"/>
              </a:rPr>
              <a:t>http://www.wikipedia.org/</a:t>
            </a:r>
          </a:p>
          <a:p>
            <a:pPr marL="533400" indent="-533400">
              <a:buNone/>
            </a:pPr>
            <a:endParaRPr lang="en-US" sz="1800" i="1" dirty="0" smtClean="0">
              <a:solidFill>
                <a:schemeClr val="tx1">
                  <a:lumMod val="65000"/>
                  <a:lumOff val="35000"/>
                </a:schemeClr>
              </a:solidFill>
              <a:latin typeface="Arial" charset="0"/>
              <a:cs typeface="Arial" charset="0"/>
            </a:endParaRPr>
          </a:p>
          <a:p>
            <a:pPr marL="533400" indent="-533400" algn="just">
              <a:buNone/>
            </a:pPr>
            <a:r>
              <a:rPr lang="en-US" sz="1600" dirty="0" smtClean="0">
                <a:solidFill>
                  <a:schemeClr val="tx1">
                    <a:lumMod val="65000"/>
                    <a:lumOff val="35000"/>
                  </a:schemeClr>
                </a:solidFill>
                <a:latin typeface="Arial" charset="0"/>
                <a:cs typeface="Arial" charset="0"/>
              </a:rPr>
              <a:t>	These course slides are provided for the ECE 290 class.  The material in it reflects Douglas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17</a:t>
            </a:fld>
            <a:endParaRPr lang="en-CA"/>
          </a:p>
        </p:txBody>
      </p:sp>
      <p:sp>
        <p:nvSpPr>
          <p:cNvPr id="5" name="Footer Placeholder 4"/>
          <p:cNvSpPr>
            <a:spLocks noGrp="1"/>
          </p:cNvSpPr>
          <p:nvPr>
            <p:ph type="ftr" sz="quarter" idx="12"/>
          </p:nvPr>
        </p:nvSpPr>
        <p:spPr/>
        <p:txBody>
          <a:bodyPr/>
          <a:lstStyle/>
          <a:p>
            <a:pPr>
              <a:defRPr/>
            </a:pPr>
            <a:r>
              <a:rPr lang="en-CA" smtClean="0"/>
              <a:t>Product Liability</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smtClean="0">
                <a:latin typeface="Arial" charset="0"/>
                <a:cs typeface="Arial" charset="0"/>
              </a:rPr>
              <a:t>Outline</a:t>
            </a:r>
          </a:p>
        </p:txBody>
      </p:sp>
      <p:sp>
        <p:nvSpPr>
          <p:cNvPr id="53251" name="Rectangle 3"/>
          <p:cNvSpPr>
            <a:spLocks noGrp="1" noChangeArrowheads="1"/>
          </p:cNvSpPr>
          <p:nvPr>
            <p:ph type="body" idx="1"/>
          </p:nvPr>
        </p:nvSpPr>
        <p:spPr/>
        <p:txBody>
          <a:bodyPr/>
          <a:lstStyle/>
          <a:p>
            <a:pPr>
              <a:buNone/>
            </a:pPr>
            <a:r>
              <a:rPr lang="en-US" dirty="0" smtClean="0">
                <a:latin typeface="Arial" charset="0"/>
                <a:cs typeface="Arial" charset="0"/>
              </a:rPr>
              <a:t>	</a:t>
            </a:r>
            <a:r>
              <a:rPr lang="en-CA" dirty="0" smtClean="0"/>
              <a:t>An introduction to the engineering profession, including:</a:t>
            </a:r>
          </a:p>
          <a:p>
            <a:pPr lvl="1"/>
            <a:r>
              <a:rPr lang="en-CA" dirty="0" smtClean="0"/>
              <a:t>Standards and safety</a:t>
            </a:r>
          </a:p>
          <a:p>
            <a:pPr lvl="1"/>
            <a:r>
              <a:rPr lang="en-CA" dirty="0" smtClean="0"/>
              <a:t>Law:  Charter of Rights and Freedoms, contracts, torts, negligent malpractice, forms of carrying on business</a:t>
            </a:r>
          </a:p>
          <a:p>
            <a:pPr lvl="1"/>
            <a:r>
              <a:rPr lang="en-CA" dirty="0" smtClean="0"/>
              <a:t>Intellectual property (patents, trade marks, copyrights and industrial designs)</a:t>
            </a:r>
          </a:p>
          <a:p>
            <a:pPr lvl="1"/>
            <a:r>
              <a:rPr lang="en-CA" dirty="0" smtClean="0"/>
              <a:t>Professional practice</a:t>
            </a:r>
          </a:p>
          <a:p>
            <a:pPr lvl="2"/>
            <a:r>
              <a:rPr lang="en-CA" dirty="0" smtClean="0"/>
              <a:t>Professional Engineers Act</a:t>
            </a:r>
          </a:p>
          <a:p>
            <a:pPr lvl="2"/>
            <a:r>
              <a:rPr lang="en-CA" dirty="0" smtClean="0"/>
              <a:t>Professional misconduct and sexual harassment</a:t>
            </a:r>
          </a:p>
          <a:p>
            <a:pPr lvl="1"/>
            <a:r>
              <a:rPr lang="en-CA" dirty="0" smtClean="0"/>
              <a:t>Alternative dispute resolution</a:t>
            </a:r>
          </a:p>
          <a:p>
            <a:pPr lvl="1"/>
            <a:r>
              <a:rPr lang="en-CA" dirty="0" smtClean="0"/>
              <a:t>Labour Relations and Employment Law</a:t>
            </a:r>
          </a:p>
          <a:p>
            <a:pPr lvl="1"/>
            <a:r>
              <a:rPr lang="en-CA" dirty="0" smtClean="0"/>
              <a:t>Environmental Law</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a:t>
            </a:fld>
            <a:endParaRPr lang="en-CA"/>
          </a:p>
        </p:txBody>
      </p:sp>
      <p:sp>
        <p:nvSpPr>
          <p:cNvPr id="5" name="Footer Placeholder 4"/>
          <p:cNvSpPr>
            <a:spLocks noGrp="1"/>
          </p:cNvSpPr>
          <p:nvPr>
            <p:ph type="ftr" sz="quarter" idx="12"/>
          </p:nvPr>
        </p:nvSpPr>
        <p:spPr/>
        <p:txBody>
          <a:bodyPr/>
          <a:lstStyle/>
          <a:p>
            <a:pPr>
              <a:defRPr/>
            </a:pPr>
            <a:r>
              <a:rPr lang="en-CA" smtClean="0"/>
              <a:t>Product Liability</a:t>
            </a:r>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Product Liability</a:t>
            </a:r>
            <a:endParaRPr lang="en-CA" dirty="0"/>
          </a:p>
        </p:txBody>
      </p:sp>
      <p:sp>
        <p:nvSpPr>
          <p:cNvPr id="3" name="Content Placeholder 2"/>
          <p:cNvSpPr>
            <a:spLocks noGrp="1"/>
          </p:cNvSpPr>
          <p:nvPr>
            <p:ph idx="1"/>
          </p:nvPr>
        </p:nvSpPr>
        <p:spPr/>
        <p:txBody>
          <a:bodyPr/>
          <a:lstStyle/>
          <a:p>
            <a:pPr>
              <a:buNone/>
            </a:pPr>
            <a:r>
              <a:rPr lang="en-CA" dirty="0" smtClean="0"/>
              <a:t>	Liability for a tort caused by a product has been in force since </a:t>
            </a:r>
            <a:r>
              <a:rPr lang="en-CA" i="1" dirty="0" smtClean="0"/>
              <a:t>Donahue v Stevenson</a:t>
            </a:r>
          </a:p>
          <a:p>
            <a:pPr>
              <a:buNone/>
            </a:pPr>
            <a:endParaRPr lang="en-CA" i="1" dirty="0" smtClean="0"/>
          </a:p>
          <a:p>
            <a:pPr>
              <a:buNone/>
            </a:pPr>
            <a:r>
              <a:rPr lang="en-CA" i="1" dirty="0" smtClean="0"/>
              <a:t>	</a:t>
            </a:r>
            <a:r>
              <a:rPr lang="en-CA" dirty="0" smtClean="0"/>
              <a:t>For such liability, it is necessary to show that the</a:t>
            </a:r>
            <a:r>
              <a:rPr lang="en-CA" b="1" dirty="0" smtClean="0"/>
              <a:t> </a:t>
            </a:r>
            <a:r>
              <a:rPr lang="en-CA" dirty="0" smtClean="0"/>
              <a:t>defendant owes a duty of care to the </a:t>
            </a:r>
            <a:r>
              <a:rPr lang="en-CA" dirty="0" smtClean="0"/>
              <a:t>plaintiff</a:t>
            </a:r>
          </a:p>
          <a:p>
            <a:pPr lvl="1"/>
            <a:r>
              <a:rPr lang="en-CA" dirty="0" smtClean="0"/>
              <a:t>What about intervening contracts?</a:t>
            </a:r>
          </a:p>
          <a:p>
            <a:pPr lvl="1"/>
            <a:r>
              <a:rPr lang="en-CA" dirty="0" smtClean="0"/>
              <a:t>What if Ms. Donahue had purchased the ginger beer from the establishment — could she sue the manufacturer</a:t>
            </a:r>
          </a:p>
          <a:p>
            <a:pPr lvl="2"/>
            <a:r>
              <a:rPr lang="en-CA" dirty="0" smtClean="0"/>
              <a:t>After all, she bought it from the establishment and not the manufacturer</a:t>
            </a:r>
            <a:endParaRPr lang="en-CA" dirty="0" smtClean="0"/>
          </a:p>
        </p:txBody>
      </p:sp>
      <p:sp>
        <p:nvSpPr>
          <p:cNvPr id="7" name="Footer Placeholder 6"/>
          <p:cNvSpPr>
            <a:spLocks noGrp="1"/>
          </p:cNvSpPr>
          <p:nvPr>
            <p:ph type="ftr" sz="quarter" idx="12"/>
          </p:nvPr>
        </p:nvSpPr>
        <p:spPr/>
        <p:txBody>
          <a:bodyPr/>
          <a:lstStyle/>
          <a:p>
            <a:pPr>
              <a:defRPr/>
            </a:pPr>
            <a:r>
              <a:rPr lang="en-CA" smtClean="0"/>
              <a:t>Product Liability</a:t>
            </a:r>
            <a:endParaRPr lang="en-US" dirty="0"/>
          </a:p>
        </p:txBody>
      </p:sp>
      <p:sp>
        <p:nvSpPr>
          <p:cNvPr id="11" name="Slide Number Placeholder 10"/>
          <p:cNvSpPr>
            <a:spLocks noGrp="1"/>
          </p:cNvSpPr>
          <p:nvPr>
            <p:ph type="sldNum" sz="quarter" idx="11"/>
          </p:nvPr>
        </p:nvSpPr>
        <p:spPr/>
        <p:txBody>
          <a:bodyPr/>
          <a:lstStyle/>
          <a:p>
            <a:fld id="{9DB00347-C159-474C-B961-9625E0FB8F9F}" type="slidenum">
              <a:rPr lang="en-CA" smtClean="0"/>
              <a:pPr/>
              <a:t>3</a:t>
            </a:fld>
            <a:endParaRPr lang="en-CA"/>
          </a:p>
        </p:txBody>
      </p:sp>
    </p:spTree>
    <p:extLst>
      <p:ext uri="{BB962C8B-B14F-4D97-AF65-F5344CB8AC3E}">
        <p14:creationId xmlns:p14="http://schemas.microsoft.com/office/powerpoint/2010/main" xmlns="" val="3814524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Privacy of Contract</a:t>
            </a:r>
            <a:endParaRPr lang="en-CA" dirty="0"/>
          </a:p>
        </p:txBody>
      </p:sp>
      <p:sp>
        <p:nvSpPr>
          <p:cNvPr id="3" name="Content Placeholder 2"/>
          <p:cNvSpPr>
            <a:spLocks noGrp="1"/>
          </p:cNvSpPr>
          <p:nvPr>
            <p:ph idx="1"/>
          </p:nvPr>
        </p:nvSpPr>
        <p:spPr/>
        <p:txBody>
          <a:bodyPr/>
          <a:lstStyle/>
          <a:p>
            <a:pPr>
              <a:buNone/>
            </a:pPr>
            <a:r>
              <a:rPr lang="en-CA" dirty="0" smtClean="0"/>
              <a:t>	In </a:t>
            </a:r>
            <a:r>
              <a:rPr lang="en-CA" i="1" dirty="0" err="1" smtClean="0"/>
              <a:t>MacPherson</a:t>
            </a:r>
            <a:r>
              <a:rPr lang="en-CA" i="1" dirty="0" smtClean="0"/>
              <a:t> v. Buick Motor Co.</a:t>
            </a:r>
            <a:r>
              <a:rPr lang="en-CA" dirty="0" smtClean="0"/>
              <a:t>, 1916:</a:t>
            </a:r>
          </a:p>
          <a:p>
            <a:pPr lvl="1"/>
            <a:r>
              <a:rPr lang="en-CA" dirty="0" smtClean="0"/>
              <a:t>The plaintiff purchased a car from a dealership</a:t>
            </a:r>
          </a:p>
          <a:p>
            <a:pPr lvl="1"/>
            <a:r>
              <a:rPr lang="en-CA" dirty="0" smtClean="0"/>
              <a:t>A wooden wheel on the vehicle collapsed injuring the owner</a:t>
            </a:r>
          </a:p>
          <a:p>
            <a:pPr lvl="1"/>
            <a:r>
              <a:rPr lang="en-CA" dirty="0" smtClean="0"/>
              <a:t>The manufacturer, Buick, claimed privacy of contract, as the plaintiff purchased the car from a dealership</a:t>
            </a:r>
          </a:p>
          <a:p>
            <a:pPr lvl="1"/>
            <a:r>
              <a:rPr lang="en-CA" dirty="0" smtClean="0"/>
              <a:t>The defective wheel was made by a third party, but the defect could have been discovered upon inspection</a:t>
            </a:r>
          </a:p>
          <a:p>
            <a:pPr>
              <a:buNone/>
            </a:pPr>
            <a:endParaRPr lang="en-CA" dirty="0" smtClean="0"/>
          </a:p>
          <a:p>
            <a:pPr>
              <a:buNone/>
            </a:pPr>
            <a:r>
              <a:rPr lang="en-CA" dirty="0" smtClean="0"/>
              <a:t>	The court found that Buick was liable in tort despite the intervening contract</a:t>
            </a:r>
          </a:p>
          <a:p>
            <a:pPr lvl="1"/>
            <a:r>
              <a:rPr lang="en-CA" dirty="0" smtClean="0"/>
              <a:t>This was prior to </a:t>
            </a:r>
            <a:r>
              <a:rPr lang="en-CA" i="1" dirty="0" smtClean="0"/>
              <a:t>Donoghue v Stevenson</a:t>
            </a:r>
          </a:p>
        </p:txBody>
      </p:sp>
      <p:sp>
        <p:nvSpPr>
          <p:cNvPr id="7" name="Footer Placeholder 6"/>
          <p:cNvSpPr>
            <a:spLocks noGrp="1"/>
          </p:cNvSpPr>
          <p:nvPr>
            <p:ph type="ftr" sz="quarter" idx="12"/>
          </p:nvPr>
        </p:nvSpPr>
        <p:spPr/>
        <p:txBody>
          <a:bodyPr/>
          <a:lstStyle/>
          <a:p>
            <a:pPr>
              <a:defRPr/>
            </a:pPr>
            <a:r>
              <a:rPr lang="en-CA" smtClean="0"/>
              <a:t>Product Liability</a:t>
            </a:r>
            <a:endParaRPr lang="en-US" dirty="0"/>
          </a:p>
        </p:txBody>
      </p:sp>
      <p:sp>
        <p:nvSpPr>
          <p:cNvPr id="11" name="Slide Number Placeholder 10"/>
          <p:cNvSpPr>
            <a:spLocks noGrp="1"/>
          </p:cNvSpPr>
          <p:nvPr>
            <p:ph type="sldNum" sz="quarter" idx="11"/>
          </p:nvPr>
        </p:nvSpPr>
        <p:spPr/>
        <p:txBody>
          <a:bodyPr/>
          <a:lstStyle/>
          <a:p>
            <a:fld id="{9DB00347-C159-474C-B961-9625E0FB8F9F}" type="slidenum">
              <a:rPr lang="en-CA" smtClean="0"/>
              <a:pPr/>
              <a:t>4</a:t>
            </a:fld>
            <a:endParaRPr lang="en-CA"/>
          </a:p>
        </p:txBody>
      </p:sp>
    </p:spTree>
    <p:extLst>
      <p:ext uri="{BB962C8B-B14F-4D97-AF65-F5344CB8AC3E}">
        <p14:creationId xmlns:p14="http://schemas.microsoft.com/office/powerpoint/2010/main" xmlns="" val="38145240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Privacy of Contract</a:t>
            </a:r>
            <a:endParaRPr lang="en-CA" dirty="0"/>
          </a:p>
        </p:txBody>
      </p:sp>
      <p:sp>
        <p:nvSpPr>
          <p:cNvPr id="3" name="Content Placeholder 2"/>
          <p:cNvSpPr>
            <a:spLocks noGrp="1"/>
          </p:cNvSpPr>
          <p:nvPr>
            <p:ph idx="1"/>
          </p:nvPr>
        </p:nvSpPr>
        <p:spPr/>
        <p:txBody>
          <a:bodyPr/>
          <a:lstStyle/>
          <a:p>
            <a:pPr>
              <a:buNone/>
            </a:pPr>
            <a:r>
              <a:rPr lang="en-CA" dirty="0" smtClean="0"/>
              <a:t>	In the decision:</a:t>
            </a:r>
          </a:p>
          <a:p>
            <a:pPr lvl="1" algn="just">
              <a:buNone/>
            </a:pPr>
            <a:r>
              <a:rPr lang="en-CA" dirty="0" smtClean="0"/>
              <a:t>   “If the nature of a thing is such that it is reasonably certain to place life and limb in peril when negligently made, it is then a thing of danger. Its nature gives warning of the consequence to be expected. If to the element of danger there is added knowledge that the thing will be used by persons other than the purchaser, and used without new tests, then, irrespective of contract, the manufacturer of this thing of danger is under a duty to make it carefully. That is as far as we need to go for the decision of this case . . . . If he is negligent, where danger is to be foreseen, a liability will follow.”</a:t>
            </a:r>
            <a:endParaRPr lang="en-CA" i="1" dirty="0" smtClean="0"/>
          </a:p>
        </p:txBody>
      </p:sp>
      <p:sp>
        <p:nvSpPr>
          <p:cNvPr id="7" name="Footer Placeholder 6"/>
          <p:cNvSpPr>
            <a:spLocks noGrp="1"/>
          </p:cNvSpPr>
          <p:nvPr>
            <p:ph type="ftr" sz="quarter" idx="12"/>
          </p:nvPr>
        </p:nvSpPr>
        <p:spPr/>
        <p:txBody>
          <a:bodyPr/>
          <a:lstStyle/>
          <a:p>
            <a:pPr>
              <a:defRPr/>
            </a:pPr>
            <a:r>
              <a:rPr lang="en-CA" smtClean="0"/>
              <a:t>Product Liability</a:t>
            </a:r>
            <a:endParaRPr lang="en-US" dirty="0"/>
          </a:p>
        </p:txBody>
      </p:sp>
      <p:sp>
        <p:nvSpPr>
          <p:cNvPr id="11" name="Slide Number Placeholder 10"/>
          <p:cNvSpPr>
            <a:spLocks noGrp="1"/>
          </p:cNvSpPr>
          <p:nvPr>
            <p:ph type="sldNum" sz="quarter" idx="11"/>
          </p:nvPr>
        </p:nvSpPr>
        <p:spPr/>
        <p:txBody>
          <a:bodyPr/>
          <a:lstStyle/>
          <a:p>
            <a:fld id="{9DB00347-C159-474C-B961-9625E0FB8F9F}" type="slidenum">
              <a:rPr lang="en-CA" smtClean="0"/>
              <a:pPr/>
              <a:t>5</a:t>
            </a:fld>
            <a:endParaRPr lang="en-CA"/>
          </a:p>
        </p:txBody>
      </p:sp>
    </p:spTree>
    <p:extLst>
      <p:ext uri="{BB962C8B-B14F-4D97-AF65-F5344CB8AC3E}">
        <p14:creationId xmlns:p14="http://schemas.microsoft.com/office/powerpoint/2010/main" xmlns="" val="3814524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Product Liability</a:t>
            </a:r>
            <a:endParaRPr lang="en-CA" dirty="0"/>
          </a:p>
        </p:txBody>
      </p:sp>
      <p:sp>
        <p:nvSpPr>
          <p:cNvPr id="3" name="Content Placeholder 2"/>
          <p:cNvSpPr>
            <a:spLocks noGrp="1"/>
          </p:cNvSpPr>
          <p:nvPr>
            <p:ph idx="1"/>
          </p:nvPr>
        </p:nvSpPr>
        <p:spPr/>
        <p:txBody>
          <a:bodyPr/>
          <a:lstStyle/>
          <a:p>
            <a:pPr>
              <a:buNone/>
            </a:pPr>
            <a:r>
              <a:rPr lang="en-CA" dirty="0" smtClean="0"/>
              <a:t>	For the manufacturer of a product to be liable for its operation, there must be a contract of sale</a:t>
            </a:r>
          </a:p>
          <a:p>
            <a:pPr lvl="1"/>
            <a:r>
              <a:rPr lang="en-CA" dirty="0" smtClean="0"/>
              <a:t>This usually requires the production of a receipt</a:t>
            </a:r>
          </a:p>
          <a:p>
            <a:pPr lvl="1"/>
            <a:r>
              <a:rPr lang="en-CA" dirty="0" smtClean="0"/>
              <a:t>These days, with electronic records, it’s much easier</a:t>
            </a:r>
          </a:p>
          <a:p>
            <a:pPr lvl="1"/>
            <a:endParaRPr lang="en-CA" dirty="0" smtClean="0"/>
          </a:p>
          <a:p>
            <a:pPr>
              <a:buNone/>
            </a:pPr>
            <a:r>
              <a:rPr lang="en-CA" dirty="0" smtClean="0"/>
              <a:t>	In </a:t>
            </a:r>
            <a:r>
              <a:rPr lang="en-CA" i="1" dirty="0" smtClean="0"/>
              <a:t>Donahue v Stevenson</a:t>
            </a:r>
            <a:r>
              <a:rPr lang="en-CA" dirty="0" smtClean="0"/>
              <a:t>, the court extended liability to manufacturers of products</a:t>
            </a:r>
          </a:p>
          <a:p>
            <a:pPr lvl="1"/>
            <a:r>
              <a:rPr lang="en-CA" dirty="0" smtClean="0"/>
              <a:t>This duty of care is extended to most other business entities related to the sale of products and services, including assemblers, installers, importers, wholesalers, retailers, distributors, repairers, and business suppliers [1]</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6</a:t>
            </a:fld>
            <a:endParaRPr lang="en-CA" dirty="0"/>
          </a:p>
        </p:txBody>
      </p:sp>
      <p:sp>
        <p:nvSpPr>
          <p:cNvPr id="5" name="Footer Placeholder 4"/>
          <p:cNvSpPr>
            <a:spLocks noGrp="1"/>
          </p:cNvSpPr>
          <p:nvPr>
            <p:ph type="ftr" sz="quarter" idx="12"/>
          </p:nvPr>
        </p:nvSpPr>
        <p:spPr/>
        <p:txBody>
          <a:bodyPr/>
          <a:lstStyle/>
          <a:p>
            <a:pPr>
              <a:defRPr/>
            </a:pPr>
            <a:r>
              <a:rPr lang="en-CA" smtClean="0"/>
              <a:t>Product Liability</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Duty to Warn</a:t>
            </a:r>
            <a:endParaRPr lang="en-CA" dirty="0"/>
          </a:p>
        </p:txBody>
      </p:sp>
      <p:sp>
        <p:nvSpPr>
          <p:cNvPr id="3" name="Content Placeholder 2"/>
          <p:cNvSpPr>
            <a:spLocks noGrp="1"/>
          </p:cNvSpPr>
          <p:nvPr>
            <p:ph idx="1"/>
          </p:nvPr>
        </p:nvSpPr>
        <p:spPr/>
        <p:txBody>
          <a:bodyPr/>
          <a:lstStyle/>
          <a:p>
            <a:pPr>
              <a:buNone/>
            </a:pPr>
            <a:r>
              <a:rPr lang="en-CA" dirty="0" smtClean="0"/>
              <a:t>	Many products are inherently dangerous</a:t>
            </a:r>
          </a:p>
          <a:p>
            <a:pPr lvl="1"/>
            <a:r>
              <a:rPr lang="en-CA" dirty="0" smtClean="0"/>
              <a:t>It is the duty of the manufacturer to warn users of such dangers</a:t>
            </a:r>
          </a:p>
          <a:p>
            <a:pPr lvl="1"/>
            <a:r>
              <a:rPr lang="en-CA" dirty="0" smtClean="0"/>
              <a:t>Failure to do so will result in liabilities both on the part of manufacturers and retailers</a:t>
            </a:r>
          </a:p>
        </p:txBody>
      </p:sp>
      <p:sp>
        <p:nvSpPr>
          <p:cNvPr id="4" name="Slide Number Placeholder 3"/>
          <p:cNvSpPr>
            <a:spLocks noGrp="1"/>
          </p:cNvSpPr>
          <p:nvPr>
            <p:ph type="sldNum" sz="quarter" idx="11"/>
          </p:nvPr>
        </p:nvSpPr>
        <p:spPr/>
        <p:txBody>
          <a:bodyPr/>
          <a:lstStyle/>
          <a:p>
            <a:fld id="{9DB00347-C159-474C-B961-9625E0FB8F9F}" type="slidenum">
              <a:rPr lang="en-CA" smtClean="0"/>
              <a:pPr/>
              <a:t>7</a:t>
            </a:fld>
            <a:endParaRPr lang="en-CA" dirty="0"/>
          </a:p>
        </p:txBody>
      </p:sp>
      <p:sp>
        <p:nvSpPr>
          <p:cNvPr id="5" name="Footer Placeholder 4"/>
          <p:cNvSpPr>
            <a:spLocks noGrp="1"/>
          </p:cNvSpPr>
          <p:nvPr>
            <p:ph type="ftr" sz="quarter" idx="12"/>
          </p:nvPr>
        </p:nvSpPr>
        <p:spPr/>
        <p:txBody>
          <a:bodyPr/>
          <a:lstStyle/>
          <a:p>
            <a:pPr>
              <a:defRPr/>
            </a:pPr>
            <a:r>
              <a:rPr lang="en-CA" smtClean="0"/>
              <a:t>Product Liability</a:t>
            </a:r>
            <a:endParaRPr lang="en-US" dirty="0"/>
          </a:p>
        </p:txBody>
      </p:sp>
      <p:pic>
        <p:nvPicPr>
          <p:cNvPr id="1026" name="Picture 2" descr="http://upload.wikimedia.org/wikipedia/commons/thumb/0/02/100_Yen_lighter.JPG/220px-100_Yen_lighter.JPG"/>
          <p:cNvPicPr>
            <a:picLocks noChangeAspect="1" noChangeArrowheads="1"/>
          </p:cNvPicPr>
          <p:nvPr/>
        </p:nvPicPr>
        <p:blipFill>
          <a:blip r:embed="rId2"/>
          <a:srcRect/>
          <a:stretch>
            <a:fillRect/>
          </a:stretch>
        </p:blipFill>
        <p:spPr bwMode="auto">
          <a:xfrm>
            <a:off x="457200" y="3692143"/>
            <a:ext cx="2095500" cy="1866901"/>
          </a:xfrm>
          <a:prstGeom prst="rect">
            <a:avLst/>
          </a:prstGeom>
          <a:noFill/>
        </p:spPr>
      </p:pic>
      <p:sp>
        <p:nvSpPr>
          <p:cNvPr id="7" name="Rectangle 6"/>
          <p:cNvSpPr/>
          <p:nvPr/>
        </p:nvSpPr>
        <p:spPr>
          <a:xfrm>
            <a:off x="965406" y="5405155"/>
            <a:ext cx="1587294" cy="307777"/>
          </a:xfrm>
          <a:prstGeom prst="rect">
            <a:avLst/>
          </a:prstGeom>
        </p:spPr>
        <p:txBody>
          <a:bodyPr wrap="none">
            <a:spAutoFit/>
          </a:bodyPr>
          <a:lstStyle/>
          <a:p>
            <a:r>
              <a:rPr lang="en-CA" sz="1400" dirty="0" smtClean="0">
                <a:solidFill>
                  <a:schemeClr val="tx1">
                    <a:lumMod val="50000"/>
                    <a:lumOff val="50000"/>
                  </a:schemeClr>
                </a:solidFill>
              </a:rPr>
              <a:t>User: </a:t>
            </a:r>
            <a:r>
              <a:rPr lang="en-CA" sz="1400" dirty="0" err="1" smtClean="0">
                <a:solidFill>
                  <a:schemeClr val="tx1">
                    <a:lumMod val="50000"/>
                    <a:lumOff val="50000"/>
                  </a:schemeClr>
                </a:solidFill>
              </a:rPr>
              <a:t>Haragayato</a:t>
            </a:r>
            <a:endParaRPr lang="en-CA" sz="1400" dirty="0">
              <a:solidFill>
                <a:schemeClr val="tx1">
                  <a:lumMod val="50000"/>
                  <a:lumOff val="50000"/>
                </a:schemeClr>
              </a:solidFill>
            </a:endParaRPr>
          </a:p>
        </p:txBody>
      </p:sp>
      <p:pic>
        <p:nvPicPr>
          <p:cNvPr id="1027" name="Picture 3"/>
          <p:cNvPicPr>
            <a:picLocks noChangeAspect="1" noChangeArrowheads="1"/>
          </p:cNvPicPr>
          <p:nvPr/>
        </p:nvPicPr>
        <p:blipFill>
          <a:blip r:embed="rId3"/>
          <a:srcRect/>
          <a:stretch>
            <a:fillRect/>
          </a:stretch>
        </p:blipFill>
        <p:spPr bwMode="auto">
          <a:xfrm>
            <a:off x="2936549" y="3426352"/>
            <a:ext cx="2430048" cy="2594357"/>
          </a:xfrm>
          <a:prstGeom prst="rect">
            <a:avLst/>
          </a:prstGeom>
          <a:noFill/>
          <a:ln w="9525">
            <a:noFill/>
            <a:miter lim="800000"/>
            <a:headEnd/>
            <a:tailEnd/>
          </a:ln>
        </p:spPr>
      </p:pic>
      <p:sp>
        <p:nvSpPr>
          <p:cNvPr id="9" name="Rectangle 8"/>
          <p:cNvSpPr/>
          <p:nvPr/>
        </p:nvSpPr>
        <p:spPr>
          <a:xfrm>
            <a:off x="4037387" y="6020709"/>
            <a:ext cx="1329210" cy="307777"/>
          </a:xfrm>
          <a:prstGeom prst="rect">
            <a:avLst/>
          </a:prstGeom>
        </p:spPr>
        <p:txBody>
          <a:bodyPr wrap="none">
            <a:spAutoFit/>
          </a:bodyPr>
          <a:lstStyle/>
          <a:p>
            <a:r>
              <a:rPr lang="en-CA" sz="1400" dirty="0" smtClean="0">
                <a:solidFill>
                  <a:schemeClr val="tx1">
                    <a:lumMod val="50000"/>
                    <a:lumOff val="50000"/>
                  </a:schemeClr>
                </a:solidFill>
              </a:rPr>
              <a:t>User:  Man </a:t>
            </a:r>
            <a:r>
              <a:rPr lang="en-CA" sz="1400" dirty="0" err="1" smtClean="0">
                <a:solidFill>
                  <a:schemeClr val="tx1">
                    <a:lumMod val="50000"/>
                    <a:lumOff val="50000"/>
                  </a:schemeClr>
                </a:solidFill>
              </a:rPr>
              <a:t>vyi</a:t>
            </a:r>
            <a:endParaRPr lang="en-CA" sz="1400" dirty="0">
              <a:solidFill>
                <a:schemeClr val="tx1">
                  <a:lumMod val="50000"/>
                  <a:lumOff val="50000"/>
                </a:schemeClr>
              </a:solidFill>
            </a:endParaRPr>
          </a:p>
        </p:txBody>
      </p:sp>
      <p:pic>
        <p:nvPicPr>
          <p:cNvPr id="1028" name="Picture 4"/>
          <p:cNvPicPr>
            <a:picLocks noChangeAspect="1" noChangeArrowheads="1"/>
          </p:cNvPicPr>
          <p:nvPr/>
        </p:nvPicPr>
        <p:blipFill>
          <a:blip r:embed="rId4"/>
          <a:srcRect/>
          <a:stretch>
            <a:fillRect/>
          </a:stretch>
        </p:blipFill>
        <p:spPr bwMode="auto">
          <a:xfrm>
            <a:off x="5829299" y="2985805"/>
            <a:ext cx="2857500" cy="241935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Duty to Warn</a:t>
            </a:r>
            <a:endParaRPr lang="en-CA" dirty="0"/>
          </a:p>
        </p:txBody>
      </p:sp>
      <p:sp>
        <p:nvSpPr>
          <p:cNvPr id="3" name="Content Placeholder 2"/>
          <p:cNvSpPr>
            <a:spLocks noGrp="1"/>
          </p:cNvSpPr>
          <p:nvPr>
            <p:ph idx="1"/>
          </p:nvPr>
        </p:nvSpPr>
        <p:spPr/>
        <p:txBody>
          <a:bodyPr/>
          <a:lstStyle/>
          <a:p>
            <a:pPr>
              <a:buNone/>
            </a:pPr>
            <a:r>
              <a:rPr lang="en-CA" dirty="0" smtClean="0"/>
              <a:t>	Consider </a:t>
            </a:r>
            <a:r>
              <a:rPr lang="en-CA" i="1" dirty="0" smtClean="0"/>
              <a:t>George Ho </a:t>
            </a:r>
            <a:r>
              <a:rPr lang="en-CA" i="1" dirty="0" err="1" smtClean="0"/>
              <a:t>Lem</a:t>
            </a:r>
            <a:r>
              <a:rPr lang="en-CA" i="1" dirty="0" smtClean="0"/>
              <a:t> v </a:t>
            </a:r>
            <a:r>
              <a:rPr lang="en-CA" i="1" dirty="0" err="1" smtClean="0"/>
              <a:t>Barotto</a:t>
            </a:r>
            <a:r>
              <a:rPr lang="en-CA" i="1" dirty="0" smtClean="0"/>
              <a:t> Sports Ltd. and </a:t>
            </a:r>
            <a:r>
              <a:rPr lang="en-CA" i="1" dirty="0" err="1" smtClean="0"/>
              <a:t>Ponsness</a:t>
            </a:r>
            <a:r>
              <a:rPr lang="en-CA" i="1" dirty="0" smtClean="0"/>
              <a:t>-Warren, Inc.</a:t>
            </a:r>
            <a:endParaRPr lang="en-CA" dirty="0" smtClean="0"/>
          </a:p>
          <a:p>
            <a:pPr lvl="1"/>
            <a:r>
              <a:rPr lang="en-CA" dirty="0" smtClean="0"/>
              <a:t>The plaintiff purchased a shotgun shell reloading machine</a:t>
            </a:r>
          </a:p>
          <a:p>
            <a:pPr lvl="1"/>
            <a:r>
              <a:rPr lang="en-CA" dirty="0" smtClean="0"/>
              <a:t>He was instructed on its use and the machine came</a:t>
            </a:r>
            <a:br>
              <a:rPr lang="en-CA" dirty="0" smtClean="0"/>
            </a:br>
            <a:r>
              <a:rPr lang="en-CA" dirty="0" smtClean="0"/>
              <a:t>with instructions</a:t>
            </a:r>
          </a:p>
          <a:p>
            <a:pPr lvl="1"/>
            <a:r>
              <a:rPr lang="en-CA" dirty="0" smtClean="0"/>
              <a:t>The plaintiff did not follow the instructions</a:t>
            </a:r>
          </a:p>
        </p:txBody>
      </p:sp>
      <p:sp>
        <p:nvSpPr>
          <p:cNvPr id="4" name="Slide Number Placeholder 3"/>
          <p:cNvSpPr>
            <a:spLocks noGrp="1"/>
          </p:cNvSpPr>
          <p:nvPr>
            <p:ph type="sldNum" sz="quarter" idx="11"/>
          </p:nvPr>
        </p:nvSpPr>
        <p:spPr/>
        <p:txBody>
          <a:bodyPr/>
          <a:lstStyle/>
          <a:p>
            <a:fld id="{9DB00347-C159-474C-B961-9625E0FB8F9F}" type="slidenum">
              <a:rPr lang="en-CA" smtClean="0"/>
              <a:pPr/>
              <a:t>8</a:t>
            </a:fld>
            <a:endParaRPr lang="en-CA" dirty="0"/>
          </a:p>
        </p:txBody>
      </p:sp>
      <p:sp>
        <p:nvSpPr>
          <p:cNvPr id="5" name="Footer Placeholder 4"/>
          <p:cNvSpPr>
            <a:spLocks noGrp="1"/>
          </p:cNvSpPr>
          <p:nvPr>
            <p:ph type="ftr" sz="quarter" idx="12"/>
          </p:nvPr>
        </p:nvSpPr>
        <p:spPr/>
        <p:txBody>
          <a:bodyPr/>
          <a:lstStyle/>
          <a:p>
            <a:pPr>
              <a:defRPr/>
            </a:pPr>
            <a:r>
              <a:rPr lang="en-CA" smtClean="0"/>
              <a:t>Product Liability</a:t>
            </a:r>
            <a:endParaRPr lang="en-US" dirty="0"/>
          </a:p>
        </p:txBody>
      </p:sp>
      <p:pic>
        <p:nvPicPr>
          <p:cNvPr id="20482" name="Picture 2" descr="File:Pacific150.jpg"/>
          <p:cNvPicPr>
            <a:picLocks noChangeAspect="1" noChangeArrowheads="1"/>
          </p:cNvPicPr>
          <p:nvPr/>
        </p:nvPicPr>
        <p:blipFill>
          <a:blip r:embed="rId2"/>
          <a:srcRect/>
          <a:stretch>
            <a:fillRect/>
          </a:stretch>
        </p:blipFill>
        <p:spPr bwMode="auto">
          <a:xfrm>
            <a:off x="7115175" y="2847974"/>
            <a:ext cx="1571625" cy="3495675"/>
          </a:xfrm>
          <a:prstGeom prst="rect">
            <a:avLst/>
          </a:prstGeom>
          <a:noFill/>
        </p:spPr>
      </p:pic>
      <p:pic>
        <p:nvPicPr>
          <p:cNvPr id="20483" name="Picture 3"/>
          <p:cNvPicPr>
            <a:picLocks noChangeAspect="1" noChangeArrowheads="1"/>
          </p:cNvPicPr>
          <p:nvPr/>
        </p:nvPicPr>
        <p:blipFill>
          <a:blip r:embed="rId3"/>
          <a:srcRect/>
          <a:stretch>
            <a:fillRect/>
          </a:stretch>
        </p:blipFill>
        <p:spPr bwMode="auto">
          <a:xfrm>
            <a:off x="1542472" y="4266628"/>
            <a:ext cx="4257675" cy="143827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Duty to Warn</a:t>
            </a:r>
            <a:endParaRPr lang="en-CA" dirty="0"/>
          </a:p>
        </p:txBody>
      </p:sp>
      <p:sp>
        <p:nvSpPr>
          <p:cNvPr id="3" name="Content Placeholder 2"/>
          <p:cNvSpPr>
            <a:spLocks noGrp="1"/>
          </p:cNvSpPr>
          <p:nvPr>
            <p:ph idx="1"/>
          </p:nvPr>
        </p:nvSpPr>
        <p:spPr/>
        <p:txBody>
          <a:bodyPr/>
          <a:lstStyle/>
          <a:p>
            <a:pPr>
              <a:buNone/>
            </a:pPr>
            <a:r>
              <a:rPr lang="en-CA" dirty="0" smtClean="0"/>
              <a:t>	Consider </a:t>
            </a:r>
            <a:r>
              <a:rPr lang="en-CA" i="1" dirty="0" smtClean="0"/>
              <a:t>George Ho </a:t>
            </a:r>
            <a:r>
              <a:rPr lang="en-CA" i="1" dirty="0" err="1" smtClean="0"/>
              <a:t>Lem</a:t>
            </a:r>
            <a:r>
              <a:rPr lang="en-CA" i="1" dirty="0" smtClean="0"/>
              <a:t> v </a:t>
            </a:r>
            <a:r>
              <a:rPr lang="en-CA" i="1" dirty="0" err="1" smtClean="0"/>
              <a:t>Barotto</a:t>
            </a:r>
            <a:r>
              <a:rPr lang="en-CA" i="1" dirty="0" smtClean="0"/>
              <a:t> Sports Ltd. and </a:t>
            </a:r>
            <a:r>
              <a:rPr lang="en-CA" i="1" dirty="0" err="1" smtClean="0"/>
              <a:t>Ponsness</a:t>
            </a:r>
            <a:r>
              <a:rPr lang="en-CA" i="1" dirty="0" smtClean="0"/>
              <a:t>-Warren, Inc.</a:t>
            </a:r>
            <a:endParaRPr lang="en-CA" dirty="0" smtClean="0"/>
          </a:p>
          <a:p>
            <a:pPr lvl="1"/>
            <a:r>
              <a:rPr lang="en-CA" dirty="0" smtClean="0"/>
              <a:t>When the barrel on the shotgun subsequently burst, he claimed that there was inadequate warning of </a:t>
            </a:r>
            <a:r>
              <a:rPr lang="en-CA" dirty="0" err="1" smtClean="0"/>
              <a:t>mismanufacturing</a:t>
            </a:r>
            <a:r>
              <a:rPr lang="en-CA" dirty="0" smtClean="0"/>
              <a:t> a shell that appears normal</a:t>
            </a:r>
          </a:p>
        </p:txBody>
      </p:sp>
      <p:sp>
        <p:nvSpPr>
          <p:cNvPr id="4" name="Slide Number Placeholder 3"/>
          <p:cNvSpPr>
            <a:spLocks noGrp="1"/>
          </p:cNvSpPr>
          <p:nvPr>
            <p:ph type="sldNum" sz="quarter" idx="11"/>
          </p:nvPr>
        </p:nvSpPr>
        <p:spPr/>
        <p:txBody>
          <a:bodyPr/>
          <a:lstStyle/>
          <a:p>
            <a:fld id="{9DB00347-C159-474C-B961-9625E0FB8F9F}" type="slidenum">
              <a:rPr lang="en-CA" smtClean="0"/>
              <a:pPr/>
              <a:t>9</a:t>
            </a:fld>
            <a:endParaRPr lang="en-CA" dirty="0"/>
          </a:p>
        </p:txBody>
      </p:sp>
      <p:sp>
        <p:nvSpPr>
          <p:cNvPr id="5" name="Footer Placeholder 4"/>
          <p:cNvSpPr>
            <a:spLocks noGrp="1"/>
          </p:cNvSpPr>
          <p:nvPr>
            <p:ph type="ftr" sz="quarter" idx="12"/>
          </p:nvPr>
        </p:nvSpPr>
        <p:spPr/>
        <p:txBody>
          <a:bodyPr/>
          <a:lstStyle/>
          <a:p>
            <a:pPr>
              <a:defRPr/>
            </a:pPr>
            <a:r>
              <a:rPr lang="en-CA" smtClean="0"/>
              <a:t>Product Liability</a:t>
            </a:r>
            <a:endParaRPr lang="en-US" dirty="0"/>
          </a:p>
        </p:txBody>
      </p:sp>
      <p:pic>
        <p:nvPicPr>
          <p:cNvPr id="21506" name="Picture 2"/>
          <p:cNvPicPr>
            <a:picLocks noChangeAspect="1" noChangeArrowheads="1"/>
          </p:cNvPicPr>
          <p:nvPr/>
        </p:nvPicPr>
        <p:blipFill>
          <a:blip r:embed="rId2"/>
          <a:srcRect t="26449" b="32350"/>
          <a:stretch>
            <a:fillRect/>
          </a:stretch>
        </p:blipFill>
        <p:spPr bwMode="auto">
          <a:xfrm>
            <a:off x="2763297" y="3852938"/>
            <a:ext cx="3842305" cy="2110726"/>
          </a:xfrm>
          <a:prstGeom prst="rect">
            <a:avLst/>
          </a:prstGeom>
          <a:noFill/>
          <a:ln w="9525">
            <a:noFill/>
            <a:miter lim="800000"/>
            <a:headEnd/>
            <a:tailEnd/>
          </a:ln>
        </p:spPr>
      </p:pic>
      <p:sp>
        <p:nvSpPr>
          <p:cNvPr id="9" name="Rectangle 8"/>
          <p:cNvSpPr/>
          <p:nvPr/>
        </p:nvSpPr>
        <p:spPr>
          <a:xfrm>
            <a:off x="5037544" y="5963664"/>
            <a:ext cx="1568058" cy="307777"/>
          </a:xfrm>
          <a:prstGeom prst="rect">
            <a:avLst/>
          </a:prstGeom>
        </p:spPr>
        <p:txBody>
          <a:bodyPr wrap="none">
            <a:spAutoFit/>
          </a:bodyPr>
          <a:lstStyle/>
          <a:p>
            <a:r>
              <a:rPr lang="en-CA" sz="1400" dirty="0" smtClean="0">
                <a:solidFill>
                  <a:schemeClr val="tx1">
                    <a:lumMod val="50000"/>
                    <a:lumOff val="50000"/>
                  </a:schemeClr>
                </a:solidFill>
              </a:rPr>
              <a:t>http://picsbox.biz/</a:t>
            </a:r>
            <a:endParaRPr lang="en-CA" sz="1400" dirty="0">
              <a:solidFill>
                <a:schemeClr val="tx1">
                  <a:lumMod val="50000"/>
                  <a:lumOff val="50000"/>
                </a:schemeClr>
              </a:solidFill>
            </a:endParaRPr>
          </a:p>
        </p:txBody>
      </p:sp>
    </p:spTree>
  </p:cSld>
  <p:clrMapOvr>
    <a:masterClrMapping/>
  </p:clrMapOvr>
</p:sld>
</file>

<file path=ppt/theme/theme1.xml><?xml version="1.0" encoding="utf-8"?>
<a:theme xmlns:a="http://schemas.openxmlformats.org/drawingml/2006/main" name="Engineering_Colour">
  <a:themeElements>
    <a:clrScheme name="Waterloo 1">
      <a:dk1>
        <a:sysClr val="windowText" lastClr="000000"/>
      </a:dk1>
      <a:lt1>
        <a:srgbClr val="FFFFFF"/>
      </a:lt1>
      <a:dk2>
        <a:srgbClr val="57068C"/>
      </a:dk2>
      <a:lt2>
        <a:srgbClr val="FFFFFF"/>
      </a:lt2>
      <a:accent1>
        <a:srgbClr val="0073CF"/>
      </a:accent1>
      <a:accent2>
        <a:srgbClr val="E98300"/>
      </a:accent2>
      <a:accent3>
        <a:srgbClr val="E0249A"/>
      </a:accent3>
      <a:accent4>
        <a:srgbClr val="009AA6"/>
      </a:accent4>
      <a:accent5>
        <a:srgbClr val="B6BF00"/>
      </a:accent5>
      <a:accent6>
        <a:srgbClr val="96172E"/>
      </a:accent6>
      <a:hlink>
        <a:srgbClr val="FECB00"/>
      </a:hlink>
      <a:folHlink>
        <a:srgbClr val="FECB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68926</TotalTime>
  <Words>258</Words>
  <Application>Microsoft Office PowerPoint</Application>
  <PresentationFormat>On-screen Show (4:3)</PresentationFormat>
  <Paragraphs>149</Paragraphs>
  <Slides>17</Slides>
  <Notes>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Engineering_Colour</vt:lpstr>
      <vt:lpstr>Tort Law: Product Liability</vt:lpstr>
      <vt:lpstr>Outline</vt:lpstr>
      <vt:lpstr>Product Liability</vt:lpstr>
      <vt:lpstr>Privacy of Contract</vt:lpstr>
      <vt:lpstr>Privacy of Contract</vt:lpstr>
      <vt:lpstr>Product Liability</vt:lpstr>
      <vt:lpstr>Duty to Warn</vt:lpstr>
      <vt:lpstr>Duty to Warn</vt:lpstr>
      <vt:lpstr>Duty to Warn</vt:lpstr>
      <vt:lpstr>Duty to Warn</vt:lpstr>
      <vt:lpstr>Duty to Warn</vt:lpstr>
      <vt:lpstr>Duty to Warn</vt:lpstr>
      <vt:lpstr>Duty to Warn</vt:lpstr>
      <vt:lpstr>Duty to Warn</vt:lpstr>
      <vt:lpstr>Duty to Warn</vt:lpstr>
      <vt:lpstr>Duty to Warn</vt:lpstr>
      <vt:lpstr>References</vt:lpstr>
    </vt:vector>
  </TitlesOfParts>
  <Company>University of Waterloo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Tort Law:  Strict Liability</dc:title>
  <dc:subject>Strict liability in tort law</dc:subject>
  <dc:creator>Douglas Wilhelm Harder (dwharder@alumni.uwaterloo.ca)</dc:creator>
  <cp:lastModifiedBy>Douglas Wilhelm Harder</cp:lastModifiedBy>
  <cp:revision>5418</cp:revision>
  <cp:lastPrinted>2010-03-08T19:59:32Z</cp:lastPrinted>
  <dcterms:created xsi:type="dcterms:W3CDTF">2010-03-10T14:45:39Z</dcterms:created>
  <dcterms:modified xsi:type="dcterms:W3CDTF">2013-03-26T19:56:09Z</dcterms:modified>
</cp:coreProperties>
</file>