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handoutMasterIdLst>
    <p:handoutMasterId r:id="rId14"/>
  </p:handoutMasterIdLst>
  <p:sldIdLst>
    <p:sldId id="274" r:id="rId2"/>
    <p:sldId id="460" r:id="rId3"/>
    <p:sldId id="668" r:id="rId4"/>
    <p:sldId id="669" r:id="rId5"/>
    <p:sldId id="674" r:id="rId6"/>
    <p:sldId id="692" r:id="rId7"/>
    <p:sldId id="687" r:id="rId8"/>
    <p:sldId id="693" r:id="rId9"/>
    <p:sldId id="675" r:id="rId10"/>
    <p:sldId id="694" r:id="rId11"/>
    <p:sldId id="459" r:id="rId12"/>
  </p:sldIdLst>
  <p:sldSz cx="9144000" cy="6858000" type="screen4x3"/>
  <p:notesSz cx="6858000" cy="9144000"/>
  <p:defaultTextStyle>
    <a:defPPr>
      <a:defRPr lang="en-CA"/>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66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1" autoAdjust="0"/>
    <p:restoredTop sz="77851" autoAdjust="0"/>
  </p:normalViewPr>
  <p:slideViewPr>
    <p:cSldViewPr snapToGrid="0" snapToObjects="1">
      <p:cViewPr varScale="1">
        <p:scale>
          <a:sx n="50" d="100"/>
          <a:sy n="50" d="100"/>
        </p:scale>
        <p:origin x="-2676" y="-9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8" d="100"/>
          <a:sy n="58" d="100"/>
        </p:scale>
        <p:origin x="-2418"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3A60BA4-B84C-48F0-A6D8-3FE89682DDA7}" type="datetimeFigureOut">
              <a:rPr lang="en-CA" smtClean="0"/>
              <a:pPr/>
              <a:t>26/03/2013</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2C00FD-E510-4D85-A47B-650E91115B41}" type="slidenum">
              <a:rPr lang="en-CA" smtClean="0"/>
              <a:pPr/>
              <a:t>‹#›</a:t>
            </a:fld>
            <a:endParaRPr lang="en-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C93415-B90A-4DEA-A858-08E608BCCF4F}" type="datetimeFigureOut">
              <a:rPr lang="en-CA" smtClean="0"/>
              <a:pPr/>
              <a:t>26/03/2013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20D4D-5654-485F-83FB-A84849974609}"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10</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35D885F2-4B7E-442F-96D6-2F17B2F7DF6A}" type="slidenum">
              <a:rPr lang="en-CA" smtClean="0"/>
              <a:pPr>
                <a:defRPr/>
              </a:pPr>
              <a:t>11</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6CC2140-02C2-4662-A5A4-CABC4A106374}" type="slidenum">
              <a:rPr lang="en-CA" smtClean="0"/>
              <a:pPr>
                <a:defRPr/>
              </a:pPr>
              <a:t>2</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3</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4</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5</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6</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7</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8</a:t>
            </a:fld>
            <a:endParaRPr lang="en-CA"/>
          </a:p>
        </p:txBody>
      </p:sp>
    </p:spTree>
    <p:extLst>
      <p:ext uri="{BB962C8B-B14F-4D97-AF65-F5344CB8AC3E}">
        <p14:creationId xmlns:p14="http://schemas.microsoft.com/office/powerpoint/2010/main" xmlns="" val="1364870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2420D4D-5654-485F-83FB-A84849974609}" type="slidenum">
              <a:rPr lang="en-CA" smtClean="0"/>
              <a:pPr/>
              <a:t>9</a:t>
            </a:fld>
            <a:endParaRPr lang="en-CA"/>
          </a:p>
        </p:txBody>
      </p:sp>
    </p:spTree>
    <p:extLst>
      <p:ext uri="{BB962C8B-B14F-4D97-AF65-F5344CB8AC3E}">
        <p14:creationId xmlns:p14="http://schemas.microsoft.com/office/powerpoint/2010/main" xmlns="" val="13648705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12170" y="2023872"/>
            <a:ext cx="7211568" cy="1329137"/>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92799" y="4156363"/>
            <a:ext cx="3084137" cy="2567709"/>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2050" name="Picture 2" descr="C:\Users\dwharder\Desktop\cc.png"/>
          <p:cNvPicPr>
            <a:picLocks noChangeAspect="1" noChangeArrowheads="1"/>
          </p:cNvPicPr>
          <p:nvPr userDrawn="1"/>
        </p:nvPicPr>
        <p:blipFill>
          <a:blip r:embed="rId3"/>
          <a:srcRect/>
          <a:stretch>
            <a:fillRect/>
          </a:stretch>
        </p:blipFill>
        <p:spPr bwMode="auto">
          <a:xfrm>
            <a:off x="8297867" y="6374196"/>
            <a:ext cx="679069" cy="329548"/>
          </a:xfrm>
          <a:prstGeom prst="rect">
            <a:avLst/>
          </a:prstGeom>
          <a:noFill/>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1"/>
          </p:nvPr>
        </p:nvSpPr>
        <p:spPr>
          <a:xfrm>
            <a:off x="8126540" y="446469"/>
            <a:ext cx="785812" cy="365125"/>
          </a:xfrm>
        </p:spPr>
        <p:txBody>
          <a:bodyPr/>
          <a:lstStyle/>
          <a:p>
            <a:fld id="{9DB00347-C159-474C-B961-9625E0FB8F9F}" type="slidenum">
              <a:rPr lang="en-CA" smtClean="0"/>
              <a:pPr/>
              <a:t>‹#›</a:t>
            </a:fld>
            <a:endParaRPr lang="en-CA" dirty="0"/>
          </a:p>
        </p:txBody>
      </p:sp>
      <p:sp>
        <p:nvSpPr>
          <p:cNvPr id="16" name="Footer Placeholder 15"/>
          <p:cNvSpPr>
            <a:spLocks noGrp="1"/>
          </p:cNvSpPr>
          <p:nvPr>
            <p:ph type="ftr" sz="quarter" idx="12"/>
          </p:nvPr>
        </p:nvSpPr>
        <p:spPr>
          <a:xfrm>
            <a:off x="2763297" y="152350"/>
            <a:ext cx="4771423" cy="257175"/>
          </a:xfrm>
        </p:spPr>
        <p:txBody>
          <a:bodyPr/>
          <a:lstStyle>
            <a:lvl1pPr>
              <a:defRPr/>
            </a:lvl1pPr>
          </a:lstStyle>
          <a:p>
            <a:pPr>
              <a:defRPr/>
            </a:pPr>
            <a:r>
              <a:rPr lang="en-CA" smtClean="0"/>
              <a:t>Parol Evidence Rule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42472" y="274638"/>
            <a:ext cx="714432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1027" name="Text Placeholder 2"/>
          <p:cNvSpPr>
            <a:spLocks noGrp="1"/>
          </p:cNvSpPr>
          <p:nvPr>
            <p:ph type="body" idx="1"/>
          </p:nvPr>
        </p:nvSpPr>
        <p:spPr bwMode="auto">
          <a:xfrm>
            <a:off x="457200" y="1600200"/>
            <a:ext cx="8229600" cy="46164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smtClean="0"/>
          </a:p>
        </p:txBody>
      </p:sp>
      <p:sp>
        <p:nvSpPr>
          <p:cNvPr id="6" name="Slide Number Placeholder 5"/>
          <p:cNvSpPr>
            <a:spLocks noGrp="1"/>
          </p:cNvSpPr>
          <p:nvPr>
            <p:ph type="sldNum" sz="quarter" idx="4"/>
          </p:nvPr>
        </p:nvSpPr>
        <p:spPr>
          <a:xfrm>
            <a:off x="8358188" y="446469"/>
            <a:ext cx="785812" cy="365125"/>
          </a:xfrm>
          <a:prstGeom prst="rect">
            <a:avLst/>
          </a:prstGeom>
        </p:spPr>
        <p:txBody>
          <a:bodyPr vert="horz" wrap="square" lIns="91440" tIns="45720" rIns="91440" bIns="45720" numCol="1" anchor="b" anchorCtr="0" compatLnSpc="1">
            <a:prstTxWarp prst="textNoShape">
              <a:avLst/>
            </a:prstTxWarp>
          </a:bodyPr>
          <a:lstStyle>
            <a:lvl1pPr algn="r">
              <a:defRPr sz="1600">
                <a:solidFill>
                  <a:schemeClr val="tx1">
                    <a:lumMod val="65000"/>
                    <a:lumOff val="35000"/>
                  </a:schemeClr>
                </a:solidFill>
              </a:defRPr>
            </a:lvl1pPr>
          </a:lstStyle>
          <a:p>
            <a:fld id="{9DB00347-C159-474C-B961-9625E0FB8F9F}" type="slidenum">
              <a:rPr lang="en-CA" smtClean="0"/>
              <a:pPr/>
              <a:t>‹#›</a:t>
            </a:fld>
            <a:endParaRPr lang="en-CA" dirty="0"/>
          </a:p>
        </p:txBody>
      </p:sp>
      <p:sp>
        <p:nvSpPr>
          <p:cNvPr id="11" name="Footer Placeholder 4"/>
          <p:cNvSpPr>
            <a:spLocks noGrp="1"/>
          </p:cNvSpPr>
          <p:nvPr>
            <p:ph type="ftr" sz="quarter" idx="3"/>
          </p:nvPr>
        </p:nvSpPr>
        <p:spPr>
          <a:xfrm>
            <a:off x="3267456" y="152350"/>
            <a:ext cx="4267264" cy="257175"/>
          </a:xfrm>
          <a:prstGeom prst="rect">
            <a:avLst/>
          </a:prstGeom>
        </p:spPr>
        <p:txBody>
          <a:bodyPr vert="horz" lIns="91440" tIns="45720" rIns="91440" bIns="45720" rtlCol="0" anchor="t"/>
          <a:lstStyle>
            <a:lvl1pPr algn="r" fontAlgn="auto">
              <a:spcBef>
                <a:spcPts val="0"/>
              </a:spcBef>
              <a:spcAft>
                <a:spcPts val="0"/>
              </a:spcAft>
              <a:defRPr sz="1600" b="1">
                <a:solidFill>
                  <a:schemeClr val="tx1">
                    <a:lumMod val="65000"/>
                    <a:lumOff val="35000"/>
                  </a:schemeClr>
                </a:solidFill>
                <a:latin typeface="+mn-lt"/>
                <a:ea typeface="+mn-ea"/>
                <a:cs typeface="+mn-cs"/>
              </a:defRPr>
            </a:lvl1pPr>
          </a:lstStyle>
          <a:p>
            <a:pPr>
              <a:defRPr/>
            </a:pPr>
            <a:r>
              <a:rPr lang="en-CA" smtClean="0"/>
              <a:t>Parol Evidence Rule</a:t>
            </a:r>
            <a:endParaRPr lang="en-US" dirty="0"/>
          </a:p>
        </p:txBody>
      </p:sp>
    </p:spTree>
  </p:cSld>
  <p:clrMap bg1="lt1" tx1="dk1" bg2="lt2" tx2="dk2" accent1="accent1" accent2="accent2" accent3="accent3" accent4="accent4" accent5="accent5" accent6="accent6" hlink="hlink" folHlink="folHlink"/>
  <p:sldLayoutIdLst>
    <p:sldLayoutId id="2147483711" r:id="rId1"/>
    <p:sldLayoutId id="2147483704" r:id="rId2"/>
  </p:sldLayoutIdLst>
  <p:timing>
    <p:tnLst>
      <p:par>
        <p:cTn id="1" dur="indefinite" restart="never" nodeType="tmRoot"/>
      </p:par>
    </p:tnLst>
  </p:timing>
  <p:hf hdr="0" dt="0"/>
  <p:txStyles>
    <p:titleStyle>
      <a:lvl1pPr algn="ctr" defTabSz="457200" rtl="0" eaLnBrk="1" fontAlgn="base" hangingPunct="1">
        <a:spcBef>
          <a:spcPct val="0"/>
        </a:spcBef>
        <a:spcAft>
          <a:spcPct val="0"/>
        </a:spcAft>
        <a:defRPr sz="3200" b="1" kern="1200">
          <a:solidFill>
            <a:schemeClr val="tx1"/>
          </a:solidFill>
          <a:latin typeface="+mj-lt"/>
          <a:ea typeface="ＭＳ Ｐゴシック" charset="-128"/>
          <a:cs typeface="ＭＳ Ｐゴシック" charset="-128"/>
        </a:defRPr>
      </a:lvl1pPr>
      <a:lvl2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2pPr>
      <a:lvl3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3pPr>
      <a:lvl4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4pPr>
      <a:lvl5pPr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5pPr>
      <a:lvl6pPr marL="4572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6pPr>
      <a:lvl7pPr marL="9144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7pPr>
      <a:lvl8pPr marL="13716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8pPr>
      <a:lvl9pPr marL="1828800" algn="ctr" defTabSz="457200" rtl="0" eaLnBrk="1" fontAlgn="base" hangingPunct="1">
        <a:spcBef>
          <a:spcPct val="0"/>
        </a:spcBef>
        <a:spcAft>
          <a:spcPct val="0"/>
        </a:spcAft>
        <a:defRPr sz="4400" b="1">
          <a:solidFill>
            <a:schemeClr val="tx1"/>
          </a:solidFill>
          <a:latin typeface="Arial" charset="0"/>
          <a:ea typeface="ＭＳ Ｐゴシック" charset="-128"/>
          <a:cs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128"/>
          <a:cs typeface="ＭＳ Ｐゴシック" charset="-128"/>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128"/>
          <a:cs typeface="+mn-cs"/>
        </a:defRPr>
      </a:lvl2pPr>
      <a:lvl3pPr marL="1143000" indent="-228600" algn="l" defTabSz="457200" rtl="0" eaLnBrk="1" fontAlgn="base" hangingPunct="1">
        <a:spcBef>
          <a:spcPct val="20000"/>
        </a:spcBef>
        <a:spcAft>
          <a:spcPct val="0"/>
        </a:spcAft>
        <a:buFont typeface="Arial" charset="0"/>
        <a:buChar char="•"/>
        <a:defRPr sz="1800" kern="1200">
          <a:solidFill>
            <a:schemeClr val="tx1"/>
          </a:solidFill>
          <a:latin typeface="+mn-lt"/>
          <a:ea typeface="ＭＳ Ｐゴシック" charset="-128"/>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4815" y="2160104"/>
            <a:ext cx="7410565" cy="1329137"/>
          </a:xfrm>
        </p:spPr>
        <p:txBody>
          <a:bodyPr/>
          <a:lstStyle/>
          <a:p>
            <a:r>
              <a:rPr lang="en-CA" dirty="0" smtClean="0"/>
              <a:t>Contract Law:  </a:t>
            </a:r>
            <a:r>
              <a:rPr lang="en-CA" i="1" dirty="0" err="1" smtClean="0"/>
              <a:t>Parol</a:t>
            </a:r>
            <a:r>
              <a:rPr lang="en-CA" dirty="0" smtClean="0"/>
              <a:t> Evidence</a:t>
            </a:r>
            <a:endParaRPr lang="en-CA" dirty="0"/>
          </a:p>
        </p:txBody>
      </p:sp>
      <p:sp>
        <p:nvSpPr>
          <p:cNvPr id="4" name="Subtitle 3"/>
          <p:cNvSpPr>
            <a:spLocks noGrp="1"/>
          </p:cNvSpPr>
          <p:nvPr>
            <p:ph type="subTitle" idx="1"/>
          </p:nvPr>
        </p:nvSpPr>
        <p:spPr>
          <a:xfrm>
            <a:off x="5892799" y="4156363"/>
            <a:ext cx="3251201" cy="2567709"/>
          </a:xfrm>
        </p:spPr>
        <p:txBody>
          <a:bodyPr/>
          <a:lstStyle/>
          <a:p>
            <a:pPr>
              <a:defRPr/>
            </a:pPr>
            <a:r>
              <a:rPr lang="en-US" sz="1200" b="1" kern="0" dirty="0" smtClean="0">
                <a:latin typeface="Arial" pitchFamily="34" charset="0"/>
                <a:cs typeface="Arial" pitchFamily="34" charset="0"/>
              </a:rPr>
              <a:t>Douglas Wilhelm Harder, </a:t>
            </a:r>
            <a:r>
              <a:rPr lang="en-US" sz="1200" b="1" kern="0" dirty="0" err="1" smtClean="0">
                <a:latin typeface="Arial" pitchFamily="34" charset="0"/>
                <a:cs typeface="Arial" pitchFamily="34" charset="0"/>
              </a:rPr>
              <a:t>M.Math</a:t>
            </a:r>
            <a:r>
              <a:rPr lang="en-US" sz="1200" b="1" kern="0" dirty="0" smtClean="0">
                <a:latin typeface="Arial" pitchFamily="34" charset="0"/>
                <a:cs typeface="Arial" pitchFamily="34" charset="0"/>
              </a:rPr>
              <a:t>. LEL</a:t>
            </a:r>
          </a:p>
          <a:p>
            <a:pPr>
              <a:defRPr/>
            </a:pPr>
            <a:r>
              <a:rPr lang="en-US" sz="1100" kern="0" dirty="0" smtClean="0">
                <a:latin typeface="Arial" pitchFamily="34" charset="0"/>
                <a:cs typeface="Arial" pitchFamily="34" charset="0"/>
              </a:rPr>
              <a:t>Department of Electrical and Computer Engineering</a:t>
            </a:r>
          </a:p>
          <a:p>
            <a:pPr>
              <a:defRPr/>
            </a:pPr>
            <a:r>
              <a:rPr lang="en-US" sz="1100" kern="0" dirty="0" smtClean="0">
                <a:latin typeface="Arial" pitchFamily="34" charset="0"/>
                <a:cs typeface="Arial" pitchFamily="34" charset="0"/>
              </a:rPr>
              <a:t>University of Waterloo</a:t>
            </a:r>
          </a:p>
          <a:p>
            <a:pPr>
              <a:defRPr/>
            </a:pPr>
            <a:r>
              <a:rPr lang="en-US" sz="1100" kern="0" dirty="0" smtClean="0">
                <a:latin typeface="Arial" pitchFamily="34" charset="0"/>
                <a:cs typeface="Arial" pitchFamily="34" charset="0"/>
              </a:rPr>
              <a:t>Waterloo, Ontario, Canada</a:t>
            </a:r>
          </a:p>
          <a:p>
            <a:pPr>
              <a:defRPr/>
            </a:pPr>
            <a:endParaRPr lang="en-US" sz="1100" kern="0" dirty="0" smtClean="0">
              <a:latin typeface="Arial" pitchFamily="34" charset="0"/>
              <a:cs typeface="Arial" pitchFamily="34" charset="0"/>
            </a:endParaRPr>
          </a:p>
          <a:p>
            <a:pPr>
              <a:defRPr/>
            </a:pPr>
            <a:r>
              <a:rPr lang="en-US" sz="1100" kern="0" dirty="0" smtClean="0">
                <a:latin typeface="Arial" pitchFamily="34" charset="0"/>
                <a:cs typeface="Arial" pitchFamily="34" charset="0"/>
              </a:rPr>
              <a:t>ece.uwaterloo.ca</a:t>
            </a:r>
          </a:p>
          <a:p>
            <a:pPr>
              <a:defRPr/>
            </a:pPr>
            <a:r>
              <a:rPr lang="en-US" sz="1100" kern="0" dirty="0" smtClean="0">
                <a:latin typeface="Arial" pitchFamily="34" charset="0"/>
                <a:cs typeface="Arial" pitchFamily="34" charset="0"/>
              </a:rPr>
              <a:t>dwharder@alumni.uwaterloo.ca</a:t>
            </a:r>
          </a:p>
          <a:p>
            <a:pPr>
              <a:defRPr/>
            </a:pPr>
            <a:endParaRPr lang="en-CA" sz="900" dirty="0" smtClean="0"/>
          </a:p>
          <a:p>
            <a:pPr>
              <a:defRPr/>
            </a:pPr>
            <a:r>
              <a:rPr lang="en-CA" sz="900" dirty="0" smtClean="0"/>
              <a:t>© 2013 by Douglas Wilhelm Harder.  Some rights reserved.</a:t>
            </a:r>
            <a:endParaRPr lang="en-US" sz="900" kern="0" dirty="0" smtClean="0">
              <a:latin typeface="Arial" pitchFamily="34" charset="0"/>
              <a:cs typeface="Arial" pitchFamily="34" charset="0"/>
            </a:endParaRPr>
          </a:p>
          <a:p>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When the Rule Applies</a:t>
            </a:r>
            <a:endParaRPr lang="en-CA" dirty="0"/>
          </a:p>
        </p:txBody>
      </p:sp>
      <p:sp>
        <p:nvSpPr>
          <p:cNvPr id="3" name="Content Placeholder 2"/>
          <p:cNvSpPr>
            <a:spLocks noGrp="1"/>
          </p:cNvSpPr>
          <p:nvPr>
            <p:ph idx="1"/>
          </p:nvPr>
        </p:nvSpPr>
        <p:spPr/>
        <p:txBody>
          <a:bodyPr/>
          <a:lstStyle/>
          <a:p>
            <a:pPr>
              <a:buNone/>
            </a:pPr>
            <a:r>
              <a:rPr lang="en-CA" dirty="0" smtClean="0"/>
              <a:t>	 In </a:t>
            </a:r>
            <a:r>
              <a:rPr lang="en-CA" i="1" dirty="0" smtClean="0"/>
              <a:t>Hospital Products Limited v United States Surgical Corporation</a:t>
            </a:r>
            <a:r>
              <a:rPr lang="en-CA" dirty="0" smtClean="0"/>
              <a:t>, 1984, </a:t>
            </a:r>
            <a:r>
              <a:rPr lang="en-CA" i="1" dirty="0" err="1" smtClean="0"/>
              <a:t>parol</a:t>
            </a:r>
            <a:r>
              <a:rPr lang="en-CA" dirty="0" smtClean="0"/>
              <a:t> evidence was used to show that the written document is only part of the contract</a:t>
            </a:r>
          </a:p>
          <a:p>
            <a:pPr>
              <a:buNone/>
            </a:pPr>
            <a:endParaRPr lang="en-CA" dirty="0" smtClean="0"/>
          </a:p>
          <a:p>
            <a:pPr>
              <a:buNone/>
            </a:pPr>
            <a:r>
              <a:rPr lang="en-CA" dirty="0" smtClean="0"/>
              <a:t>	</a:t>
            </a:r>
            <a:r>
              <a:rPr lang="en-CA" i="1" dirty="0" smtClean="0"/>
              <a:t>State Rail Authority of NSW v Heath Outdoor Pty Ltd.</a:t>
            </a:r>
            <a:r>
              <a:rPr lang="en-CA" dirty="0" smtClean="0"/>
              <a:t>, 1986, found, however, that the </a:t>
            </a:r>
            <a:r>
              <a:rPr lang="en-CA" dirty="0" err="1" smtClean="0"/>
              <a:t>parol</a:t>
            </a:r>
            <a:r>
              <a:rPr lang="en-CA" dirty="0" smtClean="0"/>
              <a:t> evidence rule only applies once it has been determined the entire contract is in writing:</a:t>
            </a:r>
          </a:p>
          <a:p>
            <a:pPr lvl="1">
              <a:buNone/>
            </a:pPr>
            <a:r>
              <a:rPr lang="en-CA" dirty="0" smtClean="0"/>
              <a:t>   “The existence of writing which appears to represent a written contract between the parties is no more than an evidentiary foundation for a conclusion that the agreement is wholly in writing.”</a:t>
            </a:r>
          </a:p>
        </p:txBody>
      </p:sp>
      <p:sp>
        <p:nvSpPr>
          <p:cNvPr id="7" name="Footer Placeholder 6"/>
          <p:cNvSpPr>
            <a:spLocks noGrp="1"/>
          </p:cNvSpPr>
          <p:nvPr>
            <p:ph type="ftr" sz="quarter" idx="12"/>
          </p:nvPr>
        </p:nvSpPr>
        <p:spPr/>
        <p:txBody>
          <a:bodyPr/>
          <a:lstStyle/>
          <a:p>
            <a:pPr>
              <a:defRPr/>
            </a:pPr>
            <a:r>
              <a:rPr lang="en-CA" smtClean="0"/>
              <a:t>Parol Evidence Rule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10</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53251" name="Rectangle 3"/>
          <p:cNvSpPr>
            <a:spLocks noGrp="1" noChangeArrowheads="1"/>
          </p:cNvSpPr>
          <p:nvPr>
            <p:ph type="body" idx="1"/>
          </p:nvPr>
        </p:nvSpPr>
        <p:spPr/>
        <p:txBody>
          <a:bodyPr/>
          <a:lstStyle/>
          <a:p>
            <a:pPr marL="533400" indent="-533400">
              <a:buFontTx/>
              <a:buNone/>
            </a:pPr>
            <a:r>
              <a:rPr lang="en-CA" sz="1800" dirty="0" smtClean="0">
                <a:latin typeface="Arial" charset="0"/>
                <a:cs typeface="Arial" charset="0"/>
              </a:rPr>
              <a:t>[1]	D.L. Marston, Law for Professional Engineers, 4th Ed., McGraw Hill, 2008.</a:t>
            </a:r>
          </a:p>
          <a:p>
            <a:pPr marL="533400" indent="-533400">
              <a:buFontTx/>
              <a:buNone/>
            </a:pPr>
            <a:r>
              <a:rPr lang="en-CA" sz="1800" dirty="0" smtClean="0">
                <a:latin typeface="Arial" charset="0"/>
                <a:cs typeface="Arial" charset="0"/>
              </a:rPr>
              <a:t>[2]	Julie Vale, ECE 290 Course Notes, 2011.</a:t>
            </a:r>
          </a:p>
          <a:p>
            <a:pPr marL="533400" indent="-533400">
              <a:buFontTx/>
              <a:buNone/>
            </a:pPr>
            <a:r>
              <a:rPr lang="en-CA" sz="1800" dirty="0" smtClean="0">
                <a:latin typeface="Arial" charset="0"/>
                <a:cs typeface="Arial" charset="0"/>
              </a:rPr>
              <a:t>[3]	 Wikipedia, http://www.wikipedia.org/</a:t>
            </a:r>
          </a:p>
          <a:p>
            <a:pPr marL="533400" indent="-533400">
              <a:buFontTx/>
              <a:buNone/>
            </a:pPr>
            <a:endParaRPr lang="en-CA" sz="1800" dirty="0" smtClean="0">
              <a:latin typeface="Arial" charset="0"/>
              <a:cs typeface="Arial" charset="0"/>
            </a:endParaRPr>
          </a:p>
          <a:p>
            <a:pPr marL="533400" indent="-533400" algn="just">
              <a:buFontTx/>
              <a:buNone/>
            </a:pPr>
            <a:r>
              <a:rPr lang="en-CA" sz="1600" dirty="0" smtClean="0">
                <a:solidFill>
                  <a:schemeClr val="tx1">
                    <a:lumMod val="65000"/>
                    <a:lumOff val="35000"/>
                  </a:schemeClr>
                </a:solidFill>
                <a:latin typeface="Arial" charset="0"/>
                <a:cs typeface="Arial" charset="0"/>
              </a:rPr>
              <a:t>	These course slides are provided for the ECE 290 class.  The material in it reflects Douglas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endParaRPr lang="en-CA" sz="1600" dirty="0" smtClean="0">
              <a:solidFill>
                <a:schemeClr val="tx1">
                  <a:lumMod val="65000"/>
                  <a:lumOff val="35000"/>
                </a:schemeClr>
              </a:solidFill>
              <a:latin typeface="Arial" charset="0"/>
              <a:cs typeface="Arial" charset="0"/>
            </a:endParaRPr>
          </a:p>
        </p:txBody>
      </p:sp>
      <p:sp>
        <p:nvSpPr>
          <p:cNvPr id="4" name="Slide Number Placeholder 3"/>
          <p:cNvSpPr>
            <a:spLocks noGrp="1"/>
          </p:cNvSpPr>
          <p:nvPr>
            <p:ph type="sldNum" sz="quarter" idx="11"/>
          </p:nvPr>
        </p:nvSpPr>
        <p:spPr/>
        <p:txBody>
          <a:bodyPr/>
          <a:lstStyle/>
          <a:p>
            <a:fld id="{9DB00347-C159-474C-B961-9625E0FB8F9F}" type="slidenum">
              <a:rPr lang="en-CA" smtClean="0"/>
              <a:pPr/>
              <a:t>11</a:t>
            </a:fld>
            <a:endParaRPr lang="en-CA"/>
          </a:p>
        </p:txBody>
      </p:sp>
      <p:sp>
        <p:nvSpPr>
          <p:cNvPr id="5" name="Footer Placeholder 4"/>
          <p:cNvSpPr>
            <a:spLocks noGrp="1"/>
          </p:cNvSpPr>
          <p:nvPr>
            <p:ph type="ftr" sz="quarter" idx="12"/>
          </p:nvPr>
        </p:nvSpPr>
        <p:spPr/>
        <p:txBody>
          <a:bodyPr/>
          <a:lstStyle/>
          <a:p>
            <a:pPr>
              <a:defRPr/>
            </a:pPr>
            <a:r>
              <a:rPr lang="en-CA" smtClean="0"/>
              <a:t>Parol Evidence Rule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smtClean="0">
                <a:latin typeface="Arial" charset="0"/>
                <a:cs typeface="Arial" charset="0"/>
              </a:rPr>
              <a:t>Outline</a:t>
            </a:r>
          </a:p>
        </p:txBody>
      </p:sp>
      <p:sp>
        <p:nvSpPr>
          <p:cNvPr id="53251" name="Rectangle 3"/>
          <p:cNvSpPr>
            <a:spLocks noGrp="1" noChangeArrowheads="1"/>
          </p:cNvSpPr>
          <p:nvPr>
            <p:ph type="body" idx="1"/>
          </p:nvPr>
        </p:nvSpPr>
        <p:spPr/>
        <p:txBody>
          <a:bodyPr/>
          <a:lstStyle/>
          <a:p>
            <a:pPr>
              <a:buNone/>
            </a:pPr>
            <a:r>
              <a:rPr lang="en-US" dirty="0" smtClean="0">
                <a:latin typeface="Arial" charset="0"/>
                <a:cs typeface="Arial" charset="0"/>
              </a:rPr>
              <a:t>	</a:t>
            </a:r>
            <a:r>
              <a:rPr lang="en-CA" dirty="0" smtClean="0"/>
              <a:t>An introduction to the engineering profession, including:</a:t>
            </a:r>
          </a:p>
          <a:p>
            <a:pPr lvl="1"/>
            <a:r>
              <a:rPr lang="en-CA" dirty="0" smtClean="0"/>
              <a:t>Standards and safety</a:t>
            </a:r>
          </a:p>
          <a:p>
            <a:pPr lvl="1"/>
            <a:r>
              <a:rPr lang="en-CA" dirty="0" smtClean="0"/>
              <a:t>Law:  Charter of Rights and Freedoms, contracts, torts, negligent malpractice, forms of carrying on business</a:t>
            </a:r>
          </a:p>
          <a:p>
            <a:pPr lvl="1"/>
            <a:r>
              <a:rPr lang="en-CA" dirty="0" smtClean="0"/>
              <a:t>Intellectual property (patents, trade marks, copyrights and industrial designs)</a:t>
            </a:r>
          </a:p>
          <a:p>
            <a:pPr lvl="1"/>
            <a:r>
              <a:rPr lang="en-CA" dirty="0" smtClean="0"/>
              <a:t>Professional practice</a:t>
            </a:r>
          </a:p>
          <a:p>
            <a:pPr lvl="2"/>
            <a:r>
              <a:rPr lang="en-CA" dirty="0" smtClean="0"/>
              <a:t>Professional Engineers Act</a:t>
            </a:r>
          </a:p>
          <a:p>
            <a:pPr lvl="2"/>
            <a:r>
              <a:rPr lang="en-CA" dirty="0" smtClean="0"/>
              <a:t>Professional misconduct and sexual harassment</a:t>
            </a:r>
          </a:p>
          <a:p>
            <a:pPr lvl="1"/>
            <a:r>
              <a:rPr lang="en-CA" dirty="0" smtClean="0"/>
              <a:t>Alternative dispute resolution</a:t>
            </a:r>
          </a:p>
          <a:p>
            <a:pPr lvl="1"/>
            <a:r>
              <a:rPr lang="en-CA" dirty="0" smtClean="0"/>
              <a:t>Labour Relations and Employment Law</a:t>
            </a:r>
          </a:p>
          <a:p>
            <a:pPr lvl="1"/>
            <a:r>
              <a:rPr lang="en-CA" dirty="0" smtClean="0"/>
              <a:t>Environmental Law</a:t>
            </a:r>
          </a:p>
        </p:txBody>
      </p:sp>
      <p:sp>
        <p:nvSpPr>
          <p:cNvPr id="4" name="Slide Number Placeholder 3"/>
          <p:cNvSpPr>
            <a:spLocks noGrp="1"/>
          </p:cNvSpPr>
          <p:nvPr>
            <p:ph type="sldNum" sz="quarter" idx="11"/>
          </p:nvPr>
        </p:nvSpPr>
        <p:spPr/>
        <p:txBody>
          <a:bodyPr/>
          <a:lstStyle/>
          <a:p>
            <a:fld id="{9DB00347-C159-474C-B961-9625E0FB8F9F}" type="slidenum">
              <a:rPr lang="en-CA" smtClean="0"/>
              <a:pPr/>
              <a:t>2</a:t>
            </a:fld>
            <a:endParaRPr lang="en-CA"/>
          </a:p>
        </p:txBody>
      </p:sp>
      <p:sp>
        <p:nvSpPr>
          <p:cNvPr id="5" name="Footer Placeholder 4"/>
          <p:cNvSpPr>
            <a:spLocks noGrp="1"/>
          </p:cNvSpPr>
          <p:nvPr>
            <p:ph type="ftr" sz="quarter" idx="12"/>
          </p:nvPr>
        </p:nvSpPr>
        <p:spPr/>
        <p:txBody>
          <a:bodyPr/>
          <a:lstStyle/>
          <a:p>
            <a:pPr>
              <a:defRPr/>
            </a:pPr>
            <a:r>
              <a:rPr lang="en-CA" smtClean="0"/>
              <a:t>Parol Evidence Rule</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Contract as a Starting Point</a:t>
            </a:r>
            <a:endParaRPr lang="en-CA" dirty="0"/>
          </a:p>
        </p:txBody>
      </p:sp>
      <p:sp>
        <p:nvSpPr>
          <p:cNvPr id="3" name="Content Placeholder 2"/>
          <p:cNvSpPr>
            <a:spLocks noGrp="1"/>
          </p:cNvSpPr>
          <p:nvPr>
            <p:ph idx="1"/>
          </p:nvPr>
        </p:nvSpPr>
        <p:spPr/>
        <p:txBody>
          <a:bodyPr/>
          <a:lstStyle/>
          <a:p>
            <a:pPr>
              <a:buNone/>
            </a:pPr>
            <a:r>
              <a:rPr lang="en-CA" dirty="0" smtClean="0"/>
              <a:t>	When a contract is established, this becomes the entire basis for any future interpretation of the benefits and obligations of the parties</a:t>
            </a:r>
          </a:p>
          <a:p>
            <a:pPr lvl="1"/>
            <a:r>
              <a:rPr lang="en-CA" dirty="0" smtClean="0"/>
              <a:t>If a term is included in the contract, it is assumed it was agreed upon by all parties</a:t>
            </a:r>
          </a:p>
          <a:p>
            <a:pPr lvl="1"/>
            <a:r>
              <a:rPr lang="en-CA" dirty="0" smtClean="0"/>
              <a:t>If something is left out of the contract, it is assumed that that all parties agreed to such an omission</a:t>
            </a:r>
          </a:p>
          <a:p>
            <a:pPr lvl="1"/>
            <a:endParaRPr lang="en-CA" dirty="0" smtClean="0"/>
          </a:p>
          <a:p>
            <a:pPr>
              <a:buNone/>
            </a:pPr>
            <a:r>
              <a:rPr lang="en-CA" dirty="0" smtClean="0"/>
              <a:t>	Any discussions, communications, letters of intent, </a:t>
            </a:r>
            <a:r>
              <a:rPr lang="en-CA" i="1" dirty="0" smtClean="0"/>
              <a:t>etc</a:t>
            </a:r>
            <a:r>
              <a:rPr lang="en-CA" dirty="0" smtClean="0"/>
              <a:t>. prepared prior to the contract, in general, cannot be used in any way to interpret the contract</a:t>
            </a:r>
          </a:p>
          <a:p>
            <a:pPr lvl="1"/>
            <a:endParaRPr lang="en-CA" dirty="0" smtClean="0"/>
          </a:p>
        </p:txBody>
      </p:sp>
      <p:sp>
        <p:nvSpPr>
          <p:cNvPr id="7" name="Footer Placeholder 6"/>
          <p:cNvSpPr>
            <a:spLocks noGrp="1"/>
          </p:cNvSpPr>
          <p:nvPr>
            <p:ph type="ftr" sz="quarter" idx="12"/>
          </p:nvPr>
        </p:nvSpPr>
        <p:spPr/>
        <p:txBody>
          <a:bodyPr/>
          <a:lstStyle/>
          <a:p>
            <a:pPr>
              <a:defRPr/>
            </a:pPr>
            <a:r>
              <a:rPr lang="en-CA" smtClean="0"/>
              <a:t>Parol Evidence Rule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3</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err="1" smtClean="0"/>
              <a:t>Parol</a:t>
            </a:r>
            <a:r>
              <a:rPr lang="en-CA" dirty="0" smtClean="0"/>
              <a:t> Evidence Rule</a:t>
            </a:r>
            <a:endParaRPr lang="en-CA" dirty="0"/>
          </a:p>
        </p:txBody>
      </p:sp>
      <p:sp>
        <p:nvSpPr>
          <p:cNvPr id="3" name="Content Placeholder 2"/>
          <p:cNvSpPr>
            <a:spLocks noGrp="1"/>
          </p:cNvSpPr>
          <p:nvPr>
            <p:ph idx="1"/>
          </p:nvPr>
        </p:nvSpPr>
        <p:spPr/>
        <p:txBody>
          <a:bodyPr/>
          <a:lstStyle/>
          <a:p>
            <a:pPr>
              <a:buNone/>
            </a:pPr>
            <a:r>
              <a:rPr lang="en-CA" dirty="0" smtClean="0"/>
              <a:t>	The doctrine that the contract forms a common basis for the agreement is known as the </a:t>
            </a:r>
            <a:r>
              <a:rPr lang="en-CA" i="1" dirty="0" err="1" smtClean="0"/>
              <a:t>parol</a:t>
            </a:r>
            <a:r>
              <a:rPr lang="en-CA" i="1" dirty="0" smtClean="0"/>
              <a:t> evidence rule</a:t>
            </a:r>
          </a:p>
          <a:p>
            <a:pPr>
              <a:buNone/>
            </a:pPr>
            <a:endParaRPr lang="en-CA" i="1" dirty="0" smtClean="0"/>
          </a:p>
          <a:p>
            <a:pPr>
              <a:buNone/>
            </a:pPr>
            <a:r>
              <a:rPr lang="en-CA" i="1" dirty="0" smtClean="0"/>
              <a:t>	</a:t>
            </a:r>
            <a:r>
              <a:rPr lang="en-CA" dirty="0" smtClean="0"/>
              <a:t>This doctrine prevents any party to a written contract from presenting past (usually oral) evidence that contradicts or adds to the terms of a contract that appears to be “whole”</a:t>
            </a:r>
          </a:p>
          <a:p>
            <a:pPr>
              <a:buNone/>
            </a:pPr>
            <a:endParaRPr lang="en-CA" dirty="0" smtClean="0"/>
          </a:p>
          <a:p>
            <a:pPr>
              <a:buNone/>
            </a:pPr>
            <a:r>
              <a:rPr lang="en-CA" sz="2000" dirty="0" smtClean="0"/>
              <a:t>	The word </a:t>
            </a:r>
            <a:r>
              <a:rPr lang="en-CA" sz="2000" b="1" i="1" dirty="0" err="1" smtClean="0"/>
              <a:t>parol</a:t>
            </a:r>
            <a:r>
              <a:rPr lang="en-CA" sz="2000" b="1" dirty="0" smtClean="0"/>
              <a:t> </a:t>
            </a:r>
            <a:r>
              <a:rPr lang="en-CA" sz="2000" dirty="0" smtClean="0"/>
              <a:t>means speech or </a:t>
            </a:r>
            <a:r>
              <a:rPr lang="en-CA" sz="2000" dirty="0" err="1" smtClean="0"/>
              <a:t>agument</a:t>
            </a:r>
            <a:r>
              <a:rPr lang="en-CA" sz="2000" dirty="0" smtClean="0"/>
              <a:t> from Anglo-Normal</a:t>
            </a:r>
          </a:p>
          <a:p>
            <a:pPr lvl="1">
              <a:buNone/>
            </a:pPr>
            <a:r>
              <a:rPr lang="en-CA" sz="1800" dirty="0" smtClean="0"/>
              <a:t>	</a:t>
            </a:r>
            <a:r>
              <a:rPr lang="en-CA" i="1" dirty="0" smtClean="0"/>
              <a:t>cf</a:t>
            </a:r>
            <a:r>
              <a:rPr lang="en-CA" dirty="0" smtClean="0"/>
              <a:t>. the French verb </a:t>
            </a:r>
            <a:r>
              <a:rPr lang="en-CA" i="1" dirty="0" err="1" smtClean="0"/>
              <a:t>parler</a:t>
            </a:r>
            <a:endParaRPr lang="en-CA" dirty="0" smtClean="0"/>
          </a:p>
          <a:p>
            <a:pPr>
              <a:buNone/>
            </a:pPr>
            <a:endParaRPr lang="en-CA" dirty="0" smtClean="0"/>
          </a:p>
        </p:txBody>
      </p:sp>
      <p:sp>
        <p:nvSpPr>
          <p:cNvPr id="7" name="Footer Placeholder 6"/>
          <p:cNvSpPr>
            <a:spLocks noGrp="1"/>
          </p:cNvSpPr>
          <p:nvPr>
            <p:ph type="ftr" sz="quarter" idx="12"/>
          </p:nvPr>
        </p:nvSpPr>
        <p:spPr/>
        <p:txBody>
          <a:bodyPr/>
          <a:lstStyle/>
          <a:p>
            <a:pPr>
              <a:defRPr/>
            </a:pPr>
            <a:r>
              <a:rPr lang="en-CA" smtClean="0"/>
              <a:t>Parol Evidence Rule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4</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i="1" dirty="0" err="1" smtClean="0"/>
              <a:t>Parol</a:t>
            </a:r>
            <a:r>
              <a:rPr lang="en-CA" dirty="0" smtClean="0"/>
              <a:t> Evidence Rule</a:t>
            </a:r>
            <a:endParaRPr lang="en-CA" dirty="0"/>
          </a:p>
        </p:txBody>
      </p:sp>
      <p:sp>
        <p:nvSpPr>
          <p:cNvPr id="3" name="Content Placeholder 2"/>
          <p:cNvSpPr>
            <a:spLocks noGrp="1"/>
          </p:cNvSpPr>
          <p:nvPr>
            <p:ph idx="1"/>
          </p:nvPr>
        </p:nvSpPr>
        <p:spPr/>
        <p:txBody>
          <a:bodyPr/>
          <a:lstStyle/>
          <a:p>
            <a:pPr>
              <a:buNone/>
            </a:pPr>
            <a:r>
              <a:rPr lang="en-CA" dirty="0" smtClean="0"/>
              <a:t>	While we will discuss many exceptions to the </a:t>
            </a:r>
            <a:r>
              <a:rPr lang="en-CA" i="1" dirty="0" err="1" smtClean="0"/>
              <a:t>parol</a:t>
            </a:r>
            <a:r>
              <a:rPr lang="en-CA" i="1" dirty="0" smtClean="0"/>
              <a:t> </a:t>
            </a:r>
            <a:r>
              <a:rPr lang="en-CA" dirty="0" smtClean="0"/>
              <a:t>evidence rule, you must realize that these are all relatively special cases</a:t>
            </a:r>
          </a:p>
          <a:p>
            <a:pPr>
              <a:buNone/>
            </a:pPr>
            <a:endParaRPr lang="en-CA" dirty="0" smtClean="0"/>
          </a:p>
          <a:p>
            <a:pPr lvl="1" algn="just">
              <a:buNone/>
            </a:pPr>
            <a:r>
              <a:rPr lang="en-CA" sz="2400" b="1" dirty="0" smtClean="0"/>
              <a:t>	Do not let the myriad of exceptions to this rule suggest that courts do not apply this rule for the vast majority of contracts</a:t>
            </a:r>
          </a:p>
        </p:txBody>
      </p:sp>
      <p:sp>
        <p:nvSpPr>
          <p:cNvPr id="7" name="Footer Placeholder 6"/>
          <p:cNvSpPr>
            <a:spLocks noGrp="1"/>
          </p:cNvSpPr>
          <p:nvPr>
            <p:ph type="ftr" sz="quarter" idx="12"/>
          </p:nvPr>
        </p:nvSpPr>
        <p:spPr/>
        <p:txBody>
          <a:bodyPr/>
          <a:lstStyle/>
          <a:p>
            <a:pPr>
              <a:defRPr/>
            </a:pPr>
            <a:r>
              <a:rPr lang="en-CA" smtClean="0"/>
              <a:t>Parol Evidence Rule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5</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Exceptions</a:t>
            </a:r>
            <a:endParaRPr lang="en-CA" dirty="0"/>
          </a:p>
        </p:txBody>
      </p:sp>
      <p:sp>
        <p:nvSpPr>
          <p:cNvPr id="3" name="Content Placeholder 2"/>
          <p:cNvSpPr>
            <a:spLocks noGrp="1"/>
          </p:cNvSpPr>
          <p:nvPr>
            <p:ph idx="1"/>
          </p:nvPr>
        </p:nvSpPr>
        <p:spPr/>
        <p:txBody>
          <a:bodyPr/>
          <a:lstStyle/>
          <a:p>
            <a:pPr>
              <a:buNone/>
            </a:pPr>
            <a:r>
              <a:rPr lang="en-CA" dirty="0" smtClean="0"/>
              <a:t>	In general, evidence from communications prior to the establishment of the contract fall into one of three categories:</a:t>
            </a:r>
          </a:p>
          <a:p>
            <a:pPr>
              <a:buNone/>
            </a:pPr>
            <a:endParaRPr lang="en-CA" dirty="0" smtClean="0"/>
          </a:p>
          <a:p>
            <a:pPr marL="1257300" lvl="2" indent="-457200">
              <a:buFont typeface="+mj-lt"/>
              <a:buAutoNum type="arabicPeriod"/>
            </a:pPr>
            <a:r>
              <a:rPr lang="en-CA" sz="2000" dirty="0" smtClean="0"/>
              <a:t>To demonstrate that no contract ever existed</a:t>
            </a:r>
          </a:p>
          <a:p>
            <a:pPr marL="1257300" lvl="2" indent="-457200">
              <a:buFont typeface="+mj-lt"/>
              <a:buAutoNum type="arabicPeriod"/>
            </a:pPr>
            <a:r>
              <a:rPr lang="en-CA" sz="2000" dirty="0" smtClean="0"/>
              <a:t>In the interpretation of ambiguities</a:t>
            </a:r>
          </a:p>
          <a:p>
            <a:pPr marL="1257300" lvl="2" indent="-457200">
              <a:buFont typeface="+mj-lt"/>
              <a:buAutoNum type="arabicPeriod"/>
            </a:pPr>
            <a:r>
              <a:rPr lang="en-CA" sz="2000" dirty="0" smtClean="0"/>
              <a:t>As a question of equity</a:t>
            </a:r>
          </a:p>
          <a:p>
            <a:pPr marL="1257300" lvl="2" indent="-457200">
              <a:buFont typeface="+mj-lt"/>
              <a:buAutoNum type="arabicPeriod"/>
            </a:pPr>
            <a:endParaRPr lang="en-CA" sz="2000" dirty="0" smtClean="0"/>
          </a:p>
          <a:p>
            <a:pPr lvl="0">
              <a:buNone/>
            </a:pPr>
            <a:r>
              <a:rPr lang="en-CA" dirty="0" smtClean="0">
                <a:solidFill>
                  <a:prstClr val="black"/>
                </a:solidFill>
              </a:rPr>
              <a:t>	</a:t>
            </a:r>
            <a:r>
              <a:rPr lang="en-CA" dirty="0" smtClean="0"/>
              <a:t>We’ll look at a few cases</a:t>
            </a:r>
          </a:p>
        </p:txBody>
      </p:sp>
      <p:sp>
        <p:nvSpPr>
          <p:cNvPr id="7" name="Footer Placeholder 6"/>
          <p:cNvSpPr>
            <a:spLocks noGrp="1"/>
          </p:cNvSpPr>
          <p:nvPr>
            <p:ph type="ftr" sz="quarter" idx="12"/>
          </p:nvPr>
        </p:nvSpPr>
        <p:spPr/>
        <p:txBody>
          <a:bodyPr/>
          <a:lstStyle/>
          <a:p>
            <a:pPr>
              <a:defRPr/>
            </a:pPr>
            <a:r>
              <a:rPr lang="en-CA" smtClean="0"/>
              <a:t>Parol Evidence Rule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6</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was Intended</a:t>
            </a:r>
            <a:endParaRPr lang="en-CA" dirty="0"/>
          </a:p>
        </p:txBody>
      </p:sp>
      <p:sp>
        <p:nvSpPr>
          <p:cNvPr id="3" name="Content Placeholder 2"/>
          <p:cNvSpPr>
            <a:spLocks noGrp="1"/>
          </p:cNvSpPr>
          <p:nvPr>
            <p:ph idx="1"/>
          </p:nvPr>
        </p:nvSpPr>
        <p:spPr/>
        <p:txBody>
          <a:bodyPr/>
          <a:lstStyle/>
          <a:p>
            <a:pPr>
              <a:buNone/>
            </a:pPr>
            <a:r>
              <a:rPr lang="en-CA" i="1" dirty="0" smtClean="0"/>
              <a:t>	</a:t>
            </a:r>
            <a:r>
              <a:rPr lang="en-CA" dirty="0" smtClean="0"/>
              <a:t>In </a:t>
            </a:r>
            <a:r>
              <a:rPr lang="en-CA" i="1" dirty="0" smtClean="0"/>
              <a:t>Bacchus Marsh Concentrated Milk Co Ltd v Joseph Nathan and Co</a:t>
            </a:r>
            <a:r>
              <a:rPr lang="en-CA" dirty="0" smtClean="0"/>
              <a:t>, 1919, equity allowed a correction (“rectification”) of a written agreement</a:t>
            </a:r>
          </a:p>
          <a:p>
            <a:pPr lvl="1">
              <a:buNone/>
            </a:pPr>
            <a:endParaRPr lang="en-CA" dirty="0" smtClean="0"/>
          </a:p>
          <a:p>
            <a:pPr lvl="1">
              <a:buNone/>
            </a:pPr>
            <a:r>
              <a:rPr lang="en-CA" dirty="0" smtClean="0"/>
              <a:t>			</a:t>
            </a:r>
            <a:r>
              <a:rPr lang="en-CA" sz="2400" dirty="0" smtClean="0"/>
              <a:t>    “with what one party intended and the</a:t>
            </a:r>
            <a:br>
              <a:rPr lang="en-CA" sz="2400" dirty="0" smtClean="0"/>
            </a:br>
            <a:r>
              <a:rPr lang="en-CA" sz="2400" dirty="0" smtClean="0"/>
              <a:t>			other party knew the first intended.”</a:t>
            </a:r>
          </a:p>
        </p:txBody>
      </p:sp>
      <p:sp>
        <p:nvSpPr>
          <p:cNvPr id="7" name="Footer Placeholder 6"/>
          <p:cNvSpPr>
            <a:spLocks noGrp="1"/>
          </p:cNvSpPr>
          <p:nvPr>
            <p:ph type="ftr" sz="quarter" idx="12"/>
          </p:nvPr>
        </p:nvSpPr>
        <p:spPr/>
        <p:txBody>
          <a:bodyPr/>
          <a:lstStyle/>
          <a:p>
            <a:pPr>
              <a:defRPr/>
            </a:pPr>
            <a:r>
              <a:rPr lang="en-CA" smtClean="0"/>
              <a:t>Parol Evidence Rule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7</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Intent to Enter into a Contract</a:t>
            </a:r>
            <a:endParaRPr lang="en-CA" dirty="0"/>
          </a:p>
        </p:txBody>
      </p:sp>
      <p:sp>
        <p:nvSpPr>
          <p:cNvPr id="3" name="Content Placeholder 2"/>
          <p:cNvSpPr>
            <a:spLocks noGrp="1"/>
          </p:cNvSpPr>
          <p:nvPr>
            <p:ph idx="1"/>
          </p:nvPr>
        </p:nvSpPr>
        <p:spPr/>
        <p:txBody>
          <a:bodyPr/>
          <a:lstStyle/>
          <a:p>
            <a:pPr>
              <a:buNone/>
            </a:pPr>
            <a:r>
              <a:rPr lang="en-CA" dirty="0" smtClean="0"/>
              <a:t>	Prior oral evidence was used to demonstrate in </a:t>
            </a:r>
            <a:r>
              <a:rPr lang="en-CA" i="1" dirty="0" smtClean="0"/>
              <a:t>Pym v Campbell</a:t>
            </a:r>
            <a:r>
              <a:rPr lang="en-CA" dirty="0" smtClean="0"/>
              <a:t>, 1865, that there was no intention to enter into a contract unless the invention was inspected and approved by two engineers</a:t>
            </a:r>
          </a:p>
        </p:txBody>
      </p:sp>
      <p:sp>
        <p:nvSpPr>
          <p:cNvPr id="7" name="Footer Placeholder 6"/>
          <p:cNvSpPr>
            <a:spLocks noGrp="1"/>
          </p:cNvSpPr>
          <p:nvPr>
            <p:ph type="ftr" sz="quarter" idx="12"/>
          </p:nvPr>
        </p:nvSpPr>
        <p:spPr/>
        <p:txBody>
          <a:bodyPr/>
          <a:lstStyle/>
          <a:p>
            <a:pPr>
              <a:defRPr/>
            </a:pPr>
            <a:r>
              <a:rPr lang="en-CA" smtClean="0"/>
              <a:t>Parol Evidence Rule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8</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solidFill>
                  <a:prstClr val="black"/>
                </a:solidFill>
              </a:rPr>
              <a:t>Wrongful Purpose</a:t>
            </a:r>
            <a:endParaRPr lang="en-CA" sz="2800" dirty="0"/>
          </a:p>
        </p:txBody>
      </p:sp>
      <p:sp>
        <p:nvSpPr>
          <p:cNvPr id="3" name="Content Placeholder 2"/>
          <p:cNvSpPr>
            <a:spLocks noGrp="1"/>
          </p:cNvSpPr>
          <p:nvPr>
            <p:ph idx="1"/>
          </p:nvPr>
        </p:nvSpPr>
        <p:spPr/>
        <p:txBody>
          <a:bodyPr/>
          <a:lstStyle/>
          <a:p>
            <a:pPr>
              <a:buNone/>
            </a:pPr>
            <a:r>
              <a:rPr lang="en-CA" dirty="0" smtClean="0"/>
              <a:t>	To demonstrate conduct such as</a:t>
            </a:r>
          </a:p>
          <a:p>
            <a:pPr lvl="1"/>
            <a:r>
              <a:rPr lang="en-CA" dirty="0" smtClean="0"/>
              <a:t>Misrepresentation</a:t>
            </a:r>
          </a:p>
          <a:p>
            <a:pPr lvl="1"/>
            <a:r>
              <a:rPr lang="en-CA" dirty="0" smtClean="0"/>
              <a:t>Fraud</a:t>
            </a:r>
          </a:p>
          <a:p>
            <a:pPr lvl="1"/>
            <a:r>
              <a:rPr lang="en-CA" dirty="0" smtClean="0"/>
              <a:t>Duress</a:t>
            </a:r>
          </a:p>
          <a:p>
            <a:pPr lvl="1"/>
            <a:r>
              <a:rPr lang="en-CA" dirty="0" err="1" smtClean="0"/>
              <a:t>Unconscionability</a:t>
            </a:r>
            <a:r>
              <a:rPr lang="en-CA" dirty="0" smtClean="0"/>
              <a:t> </a:t>
            </a:r>
          </a:p>
          <a:p>
            <a:pPr lvl="1"/>
            <a:r>
              <a:rPr lang="en-CA" dirty="0" smtClean="0"/>
              <a:t>Illegal purpose</a:t>
            </a:r>
          </a:p>
          <a:p>
            <a:pPr lvl="1"/>
            <a:endParaRPr lang="en-CA" dirty="0" smtClean="0"/>
          </a:p>
          <a:p>
            <a:pPr>
              <a:buNone/>
            </a:pPr>
            <a:r>
              <a:rPr lang="en-CA" dirty="0" smtClean="0"/>
              <a:t>	For example, consideration must have some other purpose other than evading taxes</a:t>
            </a:r>
          </a:p>
        </p:txBody>
      </p:sp>
      <p:sp>
        <p:nvSpPr>
          <p:cNvPr id="7" name="Footer Placeholder 6"/>
          <p:cNvSpPr>
            <a:spLocks noGrp="1"/>
          </p:cNvSpPr>
          <p:nvPr>
            <p:ph type="ftr" sz="quarter" idx="12"/>
          </p:nvPr>
        </p:nvSpPr>
        <p:spPr/>
        <p:txBody>
          <a:bodyPr/>
          <a:lstStyle/>
          <a:p>
            <a:pPr>
              <a:defRPr/>
            </a:pPr>
            <a:r>
              <a:rPr lang="en-CA" smtClean="0"/>
              <a:t>Parol Evidence Rule</a:t>
            </a:r>
            <a:endParaRPr lang="en-US" dirty="0"/>
          </a:p>
        </p:txBody>
      </p:sp>
      <p:sp>
        <p:nvSpPr>
          <p:cNvPr id="11" name="Slide Number Placeholder 10"/>
          <p:cNvSpPr>
            <a:spLocks noGrp="1"/>
          </p:cNvSpPr>
          <p:nvPr>
            <p:ph type="sldNum" sz="quarter" idx="11"/>
          </p:nvPr>
        </p:nvSpPr>
        <p:spPr/>
        <p:txBody>
          <a:bodyPr/>
          <a:lstStyle/>
          <a:p>
            <a:fld id="{9DB00347-C159-474C-B961-9625E0FB8F9F}" type="slidenum">
              <a:rPr lang="en-CA" smtClean="0"/>
              <a:pPr/>
              <a:t>9</a:t>
            </a:fld>
            <a:endParaRPr lang="en-CA"/>
          </a:p>
        </p:txBody>
      </p:sp>
    </p:spTree>
    <p:extLst>
      <p:ext uri="{BB962C8B-B14F-4D97-AF65-F5344CB8AC3E}">
        <p14:creationId xmlns:p14="http://schemas.microsoft.com/office/powerpoint/2010/main" xmlns="" val="3814524046"/>
      </p:ext>
    </p:extLst>
  </p:cSld>
  <p:clrMapOvr>
    <a:masterClrMapping/>
  </p:clrMapOvr>
  <p:timing>
    <p:tnLst>
      <p:par>
        <p:cTn id="1" dur="indefinite" restart="never" nodeType="tmRoot"/>
      </p:par>
    </p:tnLst>
  </p:timing>
</p:sld>
</file>

<file path=ppt/theme/theme1.xml><?xml version="1.0" encoding="utf-8"?>
<a:theme xmlns:a="http://schemas.openxmlformats.org/drawingml/2006/main" name="Engineering_Colour">
  <a:themeElements>
    <a:clrScheme name="Waterloo 1">
      <a:dk1>
        <a:sysClr val="windowText" lastClr="000000"/>
      </a:dk1>
      <a:lt1>
        <a:srgbClr val="FFFFFF"/>
      </a:lt1>
      <a:dk2>
        <a:srgbClr val="57068C"/>
      </a:dk2>
      <a:lt2>
        <a:srgbClr val="FFFFFF"/>
      </a:lt2>
      <a:accent1>
        <a:srgbClr val="0073CF"/>
      </a:accent1>
      <a:accent2>
        <a:srgbClr val="E98300"/>
      </a:accent2>
      <a:accent3>
        <a:srgbClr val="E0249A"/>
      </a:accent3>
      <a:accent4>
        <a:srgbClr val="009AA6"/>
      </a:accent4>
      <a:accent5>
        <a:srgbClr val="B6BF00"/>
      </a:accent5>
      <a:accent6>
        <a:srgbClr val="96172E"/>
      </a:accent6>
      <a:hlink>
        <a:srgbClr val="FECB00"/>
      </a:hlink>
      <a:folHlink>
        <a:srgbClr val="FECB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61691</TotalTime>
  <Words>123</Words>
  <Application>Microsoft Office PowerPoint</Application>
  <PresentationFormat>On-screen Show (4:3)</PresentationFormat>
  <Paragraphs>103</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Engineering_Colour</vt:lpstr>
      <vt:lpstr>Contract Law:  Parol Evidence</vt:lpstr>
      <vt:lpstr>Outline</vt:lpstr>
      <vt:lpstr>The Contract as a Starting Point</vt:lpstr>
      <vt:lpstr>Parol Evidence Rule</vt:lpstr>
      <vt:lpstr>Parol Evidence Rule</vt:lpstr>
      <vt:lpstr>Exceptions</vt:lpstr>
      <vt:lpstr>What was Intended</vt:lpstr>
      <vt:lpstr>Intent to Enter into a Contract</vt:lpstr>
      <vt:lpstr>Wrongful Purpose</vt:lpstr>
      <vt:lpstr>When the Rule Applies</vt:lpstr>
      <vt:lpstr>References</vt:lpstr>
    </vt:vector>
  </TitlesOfParts>
  <Company>University of Waterloo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Contract Law:  Parol Evidence Rule</dc:title>
  <dc:subject>The parol evidence rule in contract law</dc:subject>
  <dc:creator>Douglas Wilhelm Harder (dwharder@alumni.uwaterloo.ca)</dc:creator>
  <cp:lastModifiedBy>Douglas Wilhelm Harder</cp:lastModifiedBy>
  <cp:revision>4785</cp:revision>
  <cp:lastPrinted>2010-03-08T19:59:32Z</cp:lastPrinted>
  <dcterms:created xsi:type="dcterms:W3CDTF">2010-03-10T14:45:39Z</dcterms:created>
  <dcterms:modified xsi:type="dcterms:W3CDTF">2013-03-26T16:12:10Z</dcterms:modified>
</cp:coreProperties>
</file>