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4" r:id="rId2"/>
    <p:sldId id="460" r:id="rId3"/>
    <p:sldId id="668" r:id="rId4"/>
    <p:sldId id="669" r:id="rId5"/>
    <p:sldId id="673" r:id="rId6"/>
    <p:sldId id="671" r:id="rId7"/>
    <p:sldId id="672" r:id="rId8"/>
    <p:sldId id="680" r:id="rId9"/>
    <p:sldId id="677" r:id="rId10"/>
    <p:sldId id="678" r:id="rId11"/>
    <p:sldId id="681" r:id="rId12"/>
    <p:sldId id="674" r:id="rId13"/>
    <p:sldId id="675" r:id="rId14"/>
    <p:sldId id="676" r:id="rId15"/>
    <p:sldId id="679" r:id="rId16"/>
    <p:sldId id="459" r:id="rId17"/>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50" d="100"/>
          <a:sy n="50" d="100"/>
        </p:scale>
        <p:origin x="-267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Offer and Acceptance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Offer and Acceptance</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Offer and Acceptance</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Timing</a:t>
            </a:r>
            <a:endParaRPr lang="en-CA" dirty="0"/>
          </a:p>
        </p:txBody>
      </p:sp>
      <p:sp>
        <p:nvSpPr>
          <p:cNvPr id="3" name="Content Placeholder 2"/>
          <p:cNvSpPr>
            <a:spLocks noGrp="1"/>
          </p:cNvSpPr>
          <p:nvPr>
            <p:ph idx="1"/>
          </p:nvPr>
        </p:nvSpPr>
        <p:spPr/>
        <p:txBody>
          <a:bodyPr/>
          <a:lstStyle/>
          <a:p>
            <a:pPr>
              <a:buNone/>
            </a:pPr>
            <a:r>
              <a:rPr lang="en-CA" dirty="0" smtClean="0"/>
              <a:t>	If an offer is made through post and it is agreed that the postal system (or a courier service today), the following standard is accepted</a:t>
            </a:r>
          </a:p>
          <a:p>
            <a:pPr lvl="1"/>
            <a:r>
              <a:rPr lang="en-CA" dirty="0" smtClean="0"/>
              <a:t>An offer is only been withdrawn when the offeree receives the notice</a:t>
            </a:r>
          </a:p>
          <a:p>
            <a:pPr lvl="1"/>
            <a:r>
              <a:rPr lang="en-CA" dirty="0" smtClean="0"/>
              <a:t>An offer is accepted, however, as soon as the offeree posts the acceptance</a:t>
            </a:r>
          </a:p>
          <a:p>
            <a:pPr lvl="1"/>
            <a:endParaRPr lang="en-CA" dirty="0" smtClean="0"/>
          </a:p>
          <a:p>
            <a:pPr>
              <a:buNone/>
            </a:pPr>
            <a:r>
              <a:rPr lang="en-CA" dirty="0" smtClean="0"/>
              <a:t>	It is of critical importance to use registered mail in such cases</a:t>
            </a:r>
          </a:p>
          <a:p>
            <a:pPr lvl="1"/>
            <a:r>
              <a:rPr lang="en-CA" dirty="0" smtClean="0"/>
              <a:t>It would likely not be equitable to allow one to not accept such a letter and to then claim that the withdrawal was not received</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Timing</a:t>
            </a:r>
            <a:endParaRPr lang="en-CA" dirty="0"/>
          </a:p>
        </p:txBody>
      </p:sp>
      <p:sp>
        <p:nvSpPr>
          <p:cNvPr id="3" name="Content Placeholder 2"/>
          <p:cNvSpPr>
            <a:spLocks noGrp="1"/>
          </p:cNvSpPr>
          <p:nvPr>
            <p:ph idx="1"/>
          </p:nvPr>
        </p:nvSpPr>
        <p:spPr/>
        <p:txBody>
          <a:bodyPr/>
          <a:lstStyle/>
          <a:p>
            <a:pPr>
              <a:buNone/>
            </a:pPr>
            <a:r>
              <a:rPr lang="en-CA" dirty="0" smtClean="0"/>
              <a:t>	For instantaneous communications, including the telephone, telex, and likely e-mail, the contract is formed as soon as the acceptance is received</a:t>
            </a:r>
          </a:p>
          <a:p>
            <a:pPr lvl="1"/>
            <a:r>
              <a:rPr lang="en-CA" dirty="0" smtClean="0"/>
              <a:t>The parties are aware of the communications and the possibility of any interruptions to the communications</a:t>
            </a:r>
          </a:p>
          <a:p>
            <a:pPr lvl="1"/>
            <a:r>
              <a:rPr lang="en-CA" dirty="0" smtClean="0"/>
              <a:t>The offer is accepted in the location where the acceptance </a:t>
            </a:r>
            <a:r>
              <a:rPr lang="en-CA" smtClean="0"/>
              <a:t>is read</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Irrevocable Offers</a:t>
            </a:r>
            <a:endParaRPr lang="en-CA" dirty="0"/>
          </a:p>
        </p:txBody>
      </p:sp>
      <p:sp>
        <p:nvSpPr>
          <p:cNvPr id="3" name="Content Placeholder 2"/>
          <p:cNvSpPr>
            <a:spLocks noGrp="1"/>
          </p:cNvSpPr>
          <p:nvPr>
            <p:ph idx="1"/>
          </p:nvPr>
        </p:nvSpPr>
        <p:spPr/>
        <p:txBody>
          <a:bodyPr/>
          <a:lstStyle/>
          <a:p>
            <a:pPr>
              <a:buNone/>
            </a:pPr>
            <a:r>
              <a:rPr lang="en-CA" dirty="0" smtClean="0"/>
              <a:t>	An offeree may require time to consider accepting an offer, in which case, the offeror may include a term in the contract that makes the offer irrevocable for a specified period of time or a specific date</a:t>
            </a:r>
          </a:p>
          <a:p>
            <a:pPr>
              <a:buNone/>
            </a:pPr>
            <a:endParaRPr lang="en-CA" dirty="0" smtClean="0"/>
          </a:p>
          <a:p>
            <a:pPr>
              <a:buNone/>
            </a:pPr>
            <a:r>
              <a:rPr lang="en-CA" dirty="0" smtClean="0"/>
              <a:t>	The offeree may accept the contract at any time prior to the end date specified in the contract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Irrevocable Offers</a:t>
            </a:r>
            <a:endParaRPr lang="en-CA" dirty="0"/>
          </a:p>
        </p:txBody>
      </p:sp>
      <p:sp>
        <p:nvSpPr>
          <p:cNvPr id="3" name="Content Placeholder 2"/>
          <p:cNvSpPr>
            <a:spLocks noGrp="1"/>
          </p:cNvSpPr>
          <p:nvPr>
            <p:ph idx="1"/>
          </p:nvPr>
        </p:nvSpPr>
        <p:spPr/>
        <p:txBody>
          <a:bodyPr/>
          <a:lstStyle/>
          <a:p>
            <a:pPr>
              <a:buNone/>
            </a:pPr>
            <a:r>
              <a:rPr lang="en-CA" dirty="0" smtClean="0"/>
              <a:t>	Because the irrevocability is itself a term that is already in force—even though the offer has not been accepted, there needs to be some recognition of that fact</a:t>
            </a:r>
          </a:p>
          <a:p>
            <a:pPr>
              <a:buNone/>
            </a:pPr>
            <a:endParaRPr lang="en-CA" dirty="0" smtClean="0"/>
          </a:p>
          <a:p>
            <a:pPr>
              <a:buNone/>
            </a:pPr>
            <a:r>
              <a:rPr lang="en-CA" dirty="0" smtClean="0"/>
              <a:t>	In this case, the offeror must </a:t>
            </a:r>
            <a:r>
              <a:rPr lang="en-CA" i="1" dirty="0" smtClean="0"/>
              <a:t>seal </a:t>
            </a:r>
            <a:r>
              <a:rPr lang="en-CA" dirty="0" smtClean="0"/>
              <a:t>the offered contract</a:t>
            </a:r>
          </a:p>
          <a:p>
            <a:pPr lvl="1"/>
            <a:r>
              <a:rPr lang="en-CA" dirty="0" smtClean="0"/>
              <a:t>We will deal with consideration in a future topic</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pic>
        <p:nvPicPr>
          <p:cNvPr id="1026" name="Picture 2"/>
          <p:cNvPicPr>
            <a:picLocks noChangeAspect="1" noChangeArrowheads="1"/>
          </p:cNvPicPr>
          <p:nvPr/>
        </p:nvPicPr>
        <p:blipFill>
          <a:blip r:embed="rId2"/>
          <a:srcRect/>
          <a:stretch>
            <a:fillRect/>
          </a:stretch>
        </p:blipFill>
        <p:spPr bwMode="auto">
          <a:xfrm>
            <a:off x="852496" y="4216573"/>
            <a:ext cx="1379951" cy="103496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402638" y="4609748"/>
            <a:ext cx="1673856" cy="1606902"/>
          </a:xfrm>
          <a:prstGeom prst="rect">
            <a:avLst/>
          </a:prstGeom>
          <a:noFill/>
          <a:ln w="9525">
            <a:noFill/>
            <a:miter lim="800000"/>
            <a:headEnd/>
            <a:tailEnd/>
          </a:ln>
        </p:spPr>
      </p:pic>
      <p:sp>
        <p:nvSpPr>
          <p:cNvPr id="8" name="Rectangle 7"/>
          <p:cNvSpPr/>
          <p:nvPr/>
        </p:nvSpPr>
        <p:spPr>
          <a:xfrm>
            <a:off x="3338024" y="6216650"/>
            <a:ext cx="494046" cy="307777"/>
          </a:xfrm>
          <a:prstGeom prst="rect">
            <a:avLst/>
          </a:prstGeom>
        </p:spPr>
        <p:txBody>
          <a:bodyPr wrap="none">
            <a:spAutoFit/>
          </a:bodyPr>
          <a:lstStyle/>
          <a:p>
            <a:r>
              <a:rPr lang="en-CA" sz="1400" dirty="0" smtClean="0">
                <a:solidFill>
                  <a:schemeClr val="tx1">
                    <a:lumMod val="50000"/>
                    <a:lumOff val="50000"/>
                  </a:schemeClr>
                </a:solidFill>
              </a:rPr>
              <a:t>JP7</a:t>
            </a:r>
            <a:endParaRPr lang="en-CA" sz="1400" dirty="0">
              <a:solidFill>
                <a:schemeClr val="tx1">
                  <a:lumMod val="50000"/>
                  <a:lumOff val="50000"/>
                </a:schemeClr>
              </a:solidFill>
            </a:endParaRPr>
          </a:p>
        </p:txBody>
      </p:sp>
      <p:sp>
        <p:nvSpPr>
          <p:cNvPr id="9" name="Rectangle 8"/>
          <p:cNvSpPr/>
          <p:nvPr/>
        </p:nvSpPr>
        <p:spPr>
          <a:xfrm>
            <a:off x="457200" y="5251536"/>
            <a:ext cx="1846980" cy="307777"/>
          </a:xfrm>
          <a:prstGeom prst="rect">
            <a:avLst/>
          </a:prstGeom>
        </p:spPr>
        <p:txBody>
          <a:bodyPr wrap="none">
            <a:spAutoFit/>
          </a:bodyPr>
          <a:lstStyle/>
          <a:p>
            <a:r>
              <a:rPr lang="en-CA" sz="1400" dirty="0" smtClean="0">
                <a:solidFill>
                  <a:schemeClr val="tx1">
                    <a:lumMod val="50000"/>
                    <a:lumOff val="50000"/>
                  </a:schemeClr>
                </a:solidFill>
              </a:rPr>
              <a:t>Guillaume Blanchard</a:t>
            </a:r>
            <a:endParaRPr lang="en-CA" sz="1400" dirty="0">
              <a:solidFill>
                <a:schemeClr val="tx1">
                  <a:lumMod val="50000"/>
                  <a:lumOff val="50000"/>
                </a:schemeClr>
              </a:solidFill>
            </a:endParaRPr>
          </a:p>
        </p:txBody>
      </p:sp>
      <p:pic>
        <p:nvPicPr>
          <p:cNvPr id="6" name="Picture 2"/>
          <p:cNvPicPr>
            <a:picLocks noChangeAspect="1" noChangeArrowheads="1"/>
          </p:cNvPicPr>
          <p:nvPr/>
        </p:nvPicPr>
        <p:blipFill>
          <a:blip r:embed="rId4"/>
          <a:srcRect/>
          <a:stretch>
            <a:fillRect/>
          </a:stretch>
        </p:blipFill>
        <p:spPr bwMode="auto">
          <a:xfrm>
            <a:off x="4886325" y="4216573"/>
            <a:ext cx="1771650" cy="1905000"/>
          </a:xfrm>
          <a:prstGeom prst="rect">
            <a:avLst/>
          </a:prstGeom>
          <a:noFill/>
          <a:ln w="9525">
            <a:noFill/>
            <a:miter lim="800000"/>
            <a:headEnd/>
            <a:tailEnd/>
          </a:ln>
        </p:spPr>
      </p:pic>
      <p:sp>
        <p:nvSpPr>
          <p:cNvPr id="11" name="Rectangle 10"/>
          <p:cNvSpPr/>
          <p:nvPr/>
        </p:nvSpPr>
        <p:spPr>
          <a:xfrm>
            <a:off x="4886325" y="6087636"/>
            <a:ext cx="2832570" cy="307777"/>
          </a:xfrm>
          <a:prstGeom prst="rect">
            <a:avLst/>
          </a:prstGeom>
        </p:spPr>
        <p:txBody>
          <a:bodyPr wrap="none">
            <a:spAutoFit/>
          </a:bodyPr>
          <a:lstStyle/>
          <a:p>
            <a:r>
              <a:rPr lang="en-CA" sz="1400" dirty="0" smtClean="0">
                <a:solidFill>
                  <a:schemeClr val="tx1">
                    <a:lumMod val="50000"/>
                    <a:lumOff val="50000"/>
                  </a:schemeClr>
                </a:solidFill>
              </a:rPr>
              <a:t>http://www.kcdecorativeseal.com/</a:t>
            </a:r>
            <a:endParaRPr lang="en-CA" sz="1400" dirty="0">
              <a:solidFill>
                <a:schemeClr val="tx1">
                  <a:lumMod val="50000"/>
                  <a:lumOff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Options</a:t>
            </a:r>
            <a:endParaRPr lang="en-CA" dirty="0"/>
          </a:p>
        </p:txBody>
      </p:sp>
      <p:sp>
        <p:nvSpPr>
          <p:cNvPr id="3" name="Content Placeholder 2"/>
          <p:cNvSpPr>
            <a:spLocks noGrp="1"/>
          </p:cNvSpPr>
          <p:nvPr>
            <p:ph idx="1"/>
          </p:nvPr>
        </p:nvSpPr>
        <p:spPr/>
        <p:txBody>
          <a:bodyPr/>
          <a:lstStyle/>
          <a:p>
            <a:pPr>
              <a:buNone/>
            </a:pPr>
            <a:r>
              <a:rPr lang="en-CA" dirty="0" smtClean="0"/>
              <a:t>	A special type of irrevocable contract is an </a:t>
            </a:r>
            <a:r>
              <a:rPr lang="en-CA" i="1" dirty="0" smtClean="0"/>
              <a:t>option</a:t>
            </a:r>
            <a:endParaRPr lang="en-CA" dirty="0" smtClean="0"/>
          </a:p>
          <a:p>
            <a:pPr>
              <a:buNone/>
            </a:pPr>
            <a:endParaRPr lang="en-CA" dirty="0" smtClean="0"/>
          </a:p>
          <a:p>
            <a:pPr>
              <a:buNone/>
            </a:pPr>
            <a:r>
              <a:rPr lang="en-CA" dirty="0" smtClean="0"/>
              <a:t>	The offeree has the right to </a:t>
            </a:r>
            <a:r>
              <a:rPr lang="en-CA" i="1" dirty="0" smtClean="0"/>
              <a:t>exercise the option</a:t>
            </a:r>
            <a:r>
              <a:rPr lang="en-CA" dirty="0" smtClean="0"/>
              <a:t> at a point in the future</a:t>
            </a:r>
          </a:p>
          <a:p>
            <a:pPr lvl="1"/>
            <a:r>
              <a:rPr lang="en-CA" dirty="0" smtClean="0"/>
              <a:t>For example, the offeror gives the offeree the option of purchasing stocks in the future at the present price</a:t>
            </a:r>
          </a:p>
          <a:p>
            <a:pPr lvl="1"/>
            <a:r>
              <a:rPr lang="en-CA" dirty="0" smtClean="0"/>
              <a:t>At some point in the future, the offeree may exercise the option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Lifespan of an Offer</a:t>
            </a:r>
            <a:endParaRPr lang="en-CA" dirty="0"/>
          </a:p>
        </p:txBody>
      </p:sp>
      <p:sp>
        <p:nvSpPr>
          <p:cNvPr id="3" name="Content Placeholder 2"/>
          <p:cNvSpPr>
            <a:spLocks noGrp="1"/>
          </p:cNvSpPr>
          <p:nvPr>
            <p:ph idx="1"/>
          </p:nvPr>
        </p:nvSpPr>
        <p:spPr/>
        <p:txBody>
          <a:bodyPr/>
          <a:lstStyle/>
          <a:p>
            <a:pPr>
              <a:buNone/>
            </a:pPr>
            <a:r>
              <a:rPr lang="en-CA" dirty="0" smtClean="0"/>
              <a:t>	Of course, if the offeror dies, the offer is no longer valid</a:t>
            </a:r>
          </a:p>
          <a:p>
            <a:pPr>
              <a:buNone/>
            </a:pPr>
            <a:endParaRPr lang="en-CA" dirty="0" smtClean="0"/>
          </a:p>
          <a:p>
            <a:pPr>
              <a:buNone/>
            </a:pPr>
            <a:r>
              <a:rPr lang="en-CA" dirty="0" smtClean="0"/>
              <a:t>	If the offeree dies, there is currently no precedence for the offer to be invalid</a:t>
            </a:r>
          </a:p>
          <a:p>
            <a:pPr lvl="1"/>
            <a:r>
              <a:rPr lang="en-CA" dirty="0" smtClean="0"/>
              <a:t>Can a lawyer for the offeree accept the offer on behalf of the offeree?</a:t>
            </a:r>
          </a:p>
          <a:p>
            <a:pPr lvl="1"/>
            <a:r>
              <a:rPr lang="en-CA" dirty="0" smtClean="0"/>
              <a:t>It is reasonable to assume the answer is “no”, but we will have to </a:t>
            </a:r>
            <a:r>
              <a:rPr lang="en-CA" smtClean="0"/>
              <a:t>wait...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five essential elements of a contract are:</a:t>
            </a:r>
          </a:p>
          <a:p>
            <a:pPr lvl="1"/>
            <a:r>
              <a:rPr lang="en-CA" dirty="0" smtClean="0"/>
              <a:t>An offer is made and accepted</a:t>
            </a:r>
          </a:p>
          <a:p>
            <a:pPr lvl="1"/>
            <a:r>
              <a:rPr lang="en-CA" dirty="0" smtClean="0"/>
              <a:t>There is mutual intent to enter into the contract</a:t>
            </a:r>
          </a:p>
          <a:p>
            <a:pPr lvl="1"/>
            <a:r>
              <a:rPr lang="en-CA" dirty="0" smtClean="0"/>
              <a:t>Consideration</a:t>
            </a:r>
          </a:p>
          <a:p>
            <a:pPr lvl="1"/>
            <a:r>
              <a:rPr lang="en-CA" dirty="0" smtClean="0"/>
              <a:t>Capacity to contract</a:t>
            </a:r>
          </a:p>
          <a:p>
            <a:pPr lvl="1"/>
            <a:r>
              <a:rPr lang="en-CA" dirty="0" smtClean="0"/>
              <a:t>Lawful purpose</a:t>
            </a:r>
          </a:p>
        </p:txBody>
      </p:sp>
      <p:sp>
        <p:nvSpPr>
          <p:cNvPr id="7" name="Footer Placeholder 6"/>
          <p:cNvSpPr>
            <a:spLocks noGrp="1"/>
          </p:cNvSpPr>
          <p:nvPr>
            <p:ph type="ftr" sz="quarter" idx="12"/>
          </p:nvPr>
        </p:nvSpPr>
        <p:spPr/>
        <p:txBody>
          <a:bodyPr/>
          <a:lstStyle/>
          <a:p>
            <a:pPr>
              <a:defRPr/>
            </a:pPr>
            <a:r>
              <a:rPr lang="en-CA" smtClean="0"/>
              <a:t>Offer and Acceptance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Offer and Acceptance</a:t>
            </a:r>
            <a:endParaRPr lang="en-CA" dirty="0"/>
          </a:p>
        </p:txBody>
      </p:sp>
      <p:sp>
        <p:nvSpPr>
          <p:cNvPr id="3" name="Content Placeholder 2"/>
          <p:cNvSpPr>
            <a:spLocks noGrp="1"/>
          </p:cNvSpPr>
          <p:nvPr>
            <p:ph idx="1"/>
          </p:nvPr>
        </p:nvSpPr>
        <p:spPr/>
        <p:txBody>
          <a:bodyPr/>
          <a:lstStyle/>
          <a:p>
            <a:pPr>
              <a:buNone/>
            </a:pPr>
            <a:r>
              <a:rPr lang="en-CA" dirty="0" smtClean="0"/>
              <a:t>	Each contract has one party must offer the contract to the other</a:t>
            </a:r>
          </a:p>
          <a:p>
            <a:pPr lvl="1"/>
            <a:r>
              <a:rPr lang="en-CA" dirty="0" smtClean="0"/>
              <a:t>This party is called the offeror</a:t>
            </a:r>
          </a:p>
          <a:p>
            <a:pPr lvl="1"/>
            <a:r>
              <a:rPr lang="en-CA" dirty="0" smtClean="0"/>
              <a:t>The party to whom the contract is offered is the offeree</a:t>
            </a:r>
          </a:p>
          <a:p>
            <a:pPr lvl="1"/>
            <a:endParaRPr lang="en-CA" dirty="0" smtClean="0"/>
          </a:p>
          <a:p>
            <a:pPr>
              <a:buNone/>
            </a:pPr>
            <a:r>
              <a:rPr lang="en-CA" dirty="0" smtClean="0"/>
              <a:t>	The offeree has two options:</a:t>
            </a:r>
          </a:p>
          <a:p>
            <a:pPr lvl="1"/>
            <a:r>
              <a:rPr lang="en-CA" dirty="0" smtClean="0"/>
              <a:t>Accept the contract</a:t>
            </a:r>
          </a:p>
          <a:p>
            <a:pPr lvl="1"/>
            <a:r>
              <a:rPr lang="en-CA" dirty="0" smtClean="0"/>
              <a:t>Reject the contract</a:t>
            </a:r>
          </a:p>
          <a:p>
            <a:pPr lvl="1"/>
            <a:endParaRPr lang="en-CA" dirty="0" smtClean="0"/>
          </a:p>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Offer and Acceptance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Offer and Acceptance</a:t>
            </a:r>
            <a:endParaRPr lang="en-CA" dirty="0"/>
          </a:p>
        </p:txBody>
      </p:sp>
      <p:sp>
        <p:nvSpPr>
          <p:cNvPr id="3" name="Content Placeholder 2"/>
          <p:cNvSpPr>
            <a:spLocks noGrp="1"/>
          </p:cNvSpPr>
          <p:nvPr>
            <p:ph idx="1"/>
          </p:nvPr>
        </p:nvSpPr>
        <p:spPr/>
        <p:txBody>
          <a:bodyPr/>
          <a:lstStyle/>
          <a:p>
            <a:pPr>
              <a:buNone/>
            </a:pPr>
            <a:r>
              <a:rPr lang="en-CA" dirty="0" smtClean="0"/>
              <a:t>	When a contract is accepted, it must be clearly communicated to the offeror in an acceptable manner</a:t>
            </a:r>
          </a:p>
          <a:p>
            <a:pPr>
              <a:buNone/>
            </a:pPr>
            <a:endParaRPr lang="en-CA" dirty="0" smtClean="0"/>
          </a:p>
          <a:p>
            <a:pPr>
              <a:buNone/>
            </a:pPr>
            <a:r>
              <a:rPr lang="en-CA" dirty="0" smtClean="0"/>
              <a:t>	An offeree can, at the same time, communicate the rejection of a contract</a:t>
            </a:r>
          </a:p>
          <a:p>
            <a:pPr>
              <a:buNone/>
            </a:pPr>
            <a:endParaRPr lang="en-CA" dirty="0" smtClean="0"/>
          </a:p>
          <a:p>
            <a:pPr>
              <a:buNone/>
            </a:pPr>
            <a:r>
              <a:rPr lang="en-CA" dirty="0" smtClean="0"/>
              <a:t>	If an offeree does not agree to the terms of a contract, the offeree may modify the terms and make a </a:t>
            </a:r>
            <a:r>
              <a:rPr lang="en-CA" i="1" dirty="0" smtClean="0"/>
              <a:t>counter-offer</a:t>
            </a:r>
            <a:endParaRPr lang="en-CA" dirty="0" smtClean="0"/>
          </a:p>
          <a:p>
            <a:pPr lvl="1"/>
            <a:r>
              <a:rPr lang="en-CA" dirty="0" smtClean="0"/>
              <a:t>Now the rolls of the parties is changed:  the offeree becomes the offeror</a:t>
            </a:r>
          </a:p>
        </p:txBody>
      </p:sp>
      <p:sp>
        <p:nvSpPr>
          <p:cNvPr id="7" name="Footer Placeholder 6"/>
          <p:cNvSpPr>
            <a:spLocks noGrp="1"/>
          </p:cNvSpPr>
          <p:nvPr>
            <p:ph type="ftr" sz="quarter" idx="12"/>
          </p:nvPr>
        </p:nvSpPr>
        <p:spPr/>
        <p:txBody>
          <a:bodyPr/>
          <a:lstStyle/>
          <a:p>
            <a:pPr>
              <a:defRPr/>
            </a:pPr>
            <a:r>
              <a:rPr lang="en-CA" smtClean="0"/>
              <a:t>Offer and Acceptance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Counter-Offers</a:t>
            </a:r>
            <a:endParaRPr lang="en-CA" dirty="0"/>
          </a:p>
        </p:txBody>
      </p:sp>
      <p:sp>
        <p:nvSpPr>
          <p:cNvPr id="3" name="Content Placeholder 2"/>
          <p:cNvSpPr>
            <a:spLocks noGrp="1"/>
          </p:cNvSpPr>
          <p:nvPr>
            <p:ph idx="1"/>
          </p:nvPr>
        </p:nvSpPr>
        <p:spPr/>
        <p:txBody>
          <a:bodyPr/>
          <a:lstStyle/>
          <a:p>
            <a:pPr>
              <a:buNone/>
            </a:pPr>
            <a:r>
              <a:rPr lang="en-CA" dirty="0" smtClean="0"/>
              <a:t>	When the offeree makes a counter-offer, this signals a rejection of the original offer</a:t>
            </a:r>
          </a:p>
          <a:p>
            <a:pPr lvl="1"/>
            <a:r>
              <a:rPr lang="en-CA" dirty="0" smtClean="0"/>
              <a:t>Even if the original offer was not formally rejected</a:t>
            </a:r>
          </a:p>
          <a:p>
            <a:pPr lvl="1"/>
            <a:endParaRPr lang="en-CA" dirty="0" smtClean="0"/>
          </a:p>
          <a:p>
            <a:pPr>
              <a:buNone/>
            </a:pPr>
            <a:r>
              <a:rPr lang="en-CA" dirty="0" smtClean="0"/>
              <a:t>	Case:  </a:t>
            </a:r>
            <a:r>
              <a:rPr lang="en-CA" i="1" dirty="0" smtClean="0"/>
              <a:t>Hyde v. Wrench</a:t>
            </a:r>
            <a:r>
              <a:rPr lang="en-CA" dirty="0" smtClean="0"/>
              <a:t>, 1840</a:t>
            </a:r>
          </a:p>
          <a:p>
            <a:pPr lvl="1"/>
            <a:r>
              <a:rPr lang="en-CA" dirty="0" smtClean="0"/>
              <a:t>Wrench offers to sell his farm for £1200, which is declined by Hyde</a:t>
            </a:r>
          </a:p>
          <a:p>
            <a:pPr lvl="1"/>
            <a:r>
              <a:rPr lang="en-CA" dirty="0" smtClean="0"/>
              <a:t>Wrench makes a final offer to sell his farm for £1000, which is declined later by Hyde</a:t>
            </a:r>
          </a:p>
          <a:p>
            <a:pPr lvl="1"/>
            <a:r>
              <a:rPr lang="en-CA" dirty="0" smtClean="0"/>
              <a:t>Two days later, Hyde offers to buy the farm for £950, which is refused by Wrench approximately 20 days later</a:t>
            </a:r>
          </a:p>
          <a:p>
            <a:pPr lvl="1"/>
            <a:r>
              <a:rPr lang="en-CA" dirty="0" smtClean="0"/>
              <a:t>Two days after this, Hyde agreed to buy the farm for £1000 and Wrench refused to sell</a:t>
            </a:r>
          </a:p>
          <a:p>
            <a:pPr lvl="1"/>
            <a:r>
              <a:rPr lang="en-CA" dirty="0" smtClean="0"/>
              <a:t>Hyde sues for breech of contract </a:t>
            </a:r>
          </a:p>
          <a:p>
            <a:pPr lvl="1">
              <a:buNone/>
            </a:pPr>
            <a:endParaRPr lang="en-CA" dirty="0" smtClean="0"/>
          </a:p>
        </p:txBody>
      </p:sp>
      <p:sp>
        <p:nvSpPr>
          <p:cNvPr id="7" name="Footer Placeholder 6"/>
          <p:cNvSpPr>
            <a:spLocks noGrp="1"/>
          </p:cNvSpPr>
          <p:nvPr>
            <p:ph type="ftr" sz="quarter" idx="12"/>
          </p:nvPr>
        </p:nvSpPr>
        <p:spPr/>
        <p:txBody>
          <a:bodyPr/>
          <a:lstStyle/>
          <a:p>
            <a:pPr>
              <a:defRPr/>
            </a:pPr>
            <a:r>
              <a:rPr lang="en-CA" smtClean="0"/>
              <a:t>Offer and Acceptance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
        <p:nvSpPr>
          <p:cNvPr id="6" name="Rectangle 5"/>
          <p:cNvSpPr/>
          <p:nvPr/>
        </p:nvSpPr>
        <p:spPr>
          <a:xfrm>
            <a:off x="5279721" y="6550223"/>
            <a:ext cx="3864279" cy="307777"/>
          </a:xfrm>
          <a:prstGeom prst="rect">
            <a:avLst/>
          </a:prstGeom>
        </p:spPr>
        <p:txBody>
          <a:bodyPr wrap="square">
            <a:spAutoFit/>
          </a:bodyPr>
          <a:lstStyle/>
          <a:p>
            <a:r>
              <a:rPr lang="en-CA" sz="1400" dirty="0" smtClean="0">
                <a:solidFill>
                  <a:schemeClr val="tx1">
                    <a:lumMod val="50000"/>
                    <a:lumOff val="50000"/>
                  </a:schemeClr>
                </a:solidFill>
              </a:rPr>
              <a:t>http://en.wikipedia.org/wiki/Hyde_v_Wrench</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Counter-Offers</a:t>
            </a:r>
            <a:endParaRPr lang="en-CA" dirty="0"/>
          </a:p>
        </p:txBody>
      </p:sp>
      <p:sp>
        <p:nvSpPr>
          <p:cNvPr id="3" name="Content Placeholder 2"/>
          <p:cNvSpPr>
            <a:spLocks noGrp="1"/>
          </p:cNvSpPr>
          <p:nvPr>
            <p:ph idx="1"/>
          </p:nvPr>
        </p:nvSpPr>
        <p:spPr/>
        <p:txBody>
          <a:bodyPr/>
          <a:lstStyle/>
          <a:p>
            <a:pPr>
              <a:buNone/>
            </a:pPr>
            <a:r>
              <a:rPr lang="en-CA" dirty="0" smtClean="0"/>
              <a:t>	In his ruling, Lord </a:t>
            </a:r>
            <a:r>
              <a:rPr lang="en-CA" dirty="0" err="1" smtClean="0"/>
              <a:t>Langdale</a:t>
            </a:r>
            <a:r>
              <a:rPr lang="en-CA" dirty="0" smtClean="0"/>
              <a:t> said:</a:t>
            </a:r>
          </a:p>
          <a:p>
            <a:pPr lvl="1" algn="just">
              <a:buNone/>
            </a:pPr>
            <a:r>
              <a:rPr lang="en-CA" dirty="0" smtClean="0"/>
              <a:t>   “Under the circumstances stated in this bill, I think there exists no valid binding contract between the parties for the purchase of this property. The defendant offered to sell it for £1000, and if that had been at once unconditionally accepted there would undoubtedly have been a perfect binding contract; instead of that, the plaintiff made an offer of his own, to purchase the property for £950, and he thereby rejected the offer previously made by the defendant. I think that it was not afterwards competent for him to revive the proposal of the defendant, by tendering an acceptance of it; and that, therefore, there exists no obligation of any sort between the parties.”</a:t>
            </a:r>
          </a:p>
        </p:txBody>
      </p:sp>
      <p:sp>
        <p:nvSpPr>
          <p:cNvPr id="7" name="Footer Placeholder 6"/>
          <p:cNvSpPr>
            <a:spLocks noGrp="1"/>
          </p:cNvSpPr>
          <p:nvPr>
            <p:ph type="ftr" sz="quarter" idx="12"/>
          </p:nvPr>
        </p:nvSpPr>
        <p:spPr/>
        <p:txBody>
          <a:bodyPr/>
          <a:lstStyle/>
          <a:p>
            <a:pPr>
              <a:defRPr/>
            </a:pPr>
            <a:r>
              <a:rPr lang="en-CA" smtClean="0"/>
              <a:t>Offer and Acceptance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
        <p:nvSpPr>
          <p:cNvPr id="6" name="Rectangle 5"/>
          <p:cNvSpPr/>
          <p:nvPr/>
        </p:nvSpPr>
        <p:spPr>
          <a:xfrm>
            <a:off x="5279721" y="6550223"/>
            <a:ext cx="3864279" cy="307777"/>
          </a:xfrm>
          <a:prstGeom prst="rect">
            <a:avLst/>
          </a:prstGeom>
        </p:spPr>
        <p:txBody>
          <a:bodyPr wrap="square">
            <a:spAutoFit/>
          </a:bodyPr>
          <a:lstStyle/>
          <a:p>
            <a:r>
              <a:rPr lang="en-CA" sz="1400" dirty="0" smtClean="0">
                <a:solidFill>
                  <a:schemeClr val="tx1">
                    <a:lumMod val="50000"/>
                    <a:lumOff val="50000"/>
                  </a:schemeClr>
                </a:solidFill>
              </a:rPr>
              <a:t>http://en.wikipedia.org/wiki/Hyde_v_Wrench</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Counter-Offers</a:t>
            </a:r>
            <a:endParaRPr lang="en-CA" dirty="0"/>
          </a:p>
        </p:txBody>
      </p:sp>
      <p:sp>
        <p:nvSpPr>
          <p:cNvPr id="3" name="Content Placeholder 2"/>
          <p:cNvSpPr>
            <a:spLocks noGrp="1"/>
          </p:cNvSpPr>
          <p:nvPr>
            <p:ph idx="1"/>
          </p:nvPr>
        </p:nvSpPr>
        <p:spPr/>
        <p:txBody>
          <a:bodyPr/>
          <a:lstStyle/>
          <a:p>
            <a:pPr>
              <a:buNone/>
            </a:pPr>
            <a:r>
              <a:rPr lang="en-CA" dirty="0" smtClean="0"/>
              <a:t>	A query for further information, however, does not constitute the rejection of the initial offer—the offer is still open</a:t>
            </a:r>
          </a:p>
          <a:p>
            <a:pPr lvl="1" algn="just">
              <a:buNone/>
            </a:pPr>
            <a:r>
              <a:rPr lang="en-CA" dirty="0" smtClean="0"/>
              <a:t>   “Under the circumstances stated in this bill, I think there exists no valid binding contract between the parties for the purchase of this property. The defendant offered to sell it for £1000, and if that had been at once unconditionally accepted there would undoubtedly have been a perfect binding contract; instead of that, the plaintiff made an offer of his own, to purchase the property for £950, and he thereby rejected the offer previously made by the defendant. I think that it was not afterwards competent for him to revive the proposal of the defendant, by tendering an acceptance of it; and that, therefore, there exists no obligation of any sort between the parties.”</a:t>
            </a:r>
          </a:p>
        </p:txBody>
      </p:sp>
      <p:sp>
        <p:nvSpPr>
          <p:cNvPr id="7" name="Footer Placeholder 6"/>
          <p:cNvSpPr>
            <a:spLocks noGrp="1"/>
          </p:cNvSpPr>
          <p:nvPr>
            <p:ph type="ftr" sz="quarter" idx="12"/>
          </p:nvPr>
        </p:nvSpPr>
        <p:spPr/>
        <p:txBody>
          <a:bodyPr/>
          <a:lstStyle/>
          <a:p>
            <a:pPr>
              <a:defRPr/>
            </a:pPr>
            <a:r>
              <a:rPr lang="en-CA" smtClean="0"/>
              <a:t>Offer and Acceptance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Withdrawing Offers</a:t>
            </a:r>
            <a:endParaRPr lang="en-CA" dirty="0"/>
          </a:p>
        </p:txBody>
      </p:sp>
      <p:sp>
        <p:nvSpPr>
          <p:cNvPr id="3" name="Content Placeholder 2"/>
          <p:cNvSpPr>
            <a:spLocks noGrp="1"/>
          </p:cNvSpPr>
          <p:nvPr>
            <p:ph idx="1"/>
          </p:nvPr>
        </p:nvSpPr>
        <p:spPr/>
        <p:txBody>
          <a:bodyPr/>
          <a:lstStyle/>
          <a:p>
            <a:pPr>
              <a:buNone/>
            </a:pPr>
            <a:r>
              <a:rPr lang="en-CA" dirty="0" smtClean="0"/>
              <a:t>	An offer can be withdrawn by the offeror at any time prior to the offer being accepted by the offeree</a:t>
            </a:r>
          </a:p>
          <a:p>
            <a:pPr lvl="1"/>
            <a:r>
              <a:rPr lang="en-CA" dirty="0" smtClean="0"/>
              <a:t>Once the offeree accepts the offer, the contract is established and all parties are bound by the terms of </a:t>
            </a:r>
            <a:r>
              <a:rPr lang="en-CA" smtClean="0"/>
              <a:t>the contract</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dirty="0"/>
          </a:p>
        </p:txBody>
      </p:sp>
      <p:sp>
        <p:nvSpPr>
          <p:cNvPr id="5" name="Footer Placeholder 4"/>
          <p:cNvSpPr>
            <a:spLocks noGrp="1"/>
          </p:cNvSpPr>
          <p:nvPr>
            <p:ph type="ftr" sz="quarter" idx="12"/>
          </p:nvPr>
        </p:nvSpPr>
        <p:spPr/>
        <p:txBody>
          <a:bodyPr/>
          <a:lstStyle/>
          <a:p>
            <a:pPr>
              <a:defRPr/>
            </a:pPr>
            <a:r>
              <a:rPr lang="en-CA" smtClean="0"/>
              <a:t>Offer and Acceptance</a:t>
            </a:r>
            <a:endParaRPr lang="en-US" dirty="0"/>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58680</TotalTime>
  <Words>151</Words>
  <Application>Microsoft Office PowerPoint</Application>
  <PresentationFormat>On-screen Show (4:3)</PresentationFormat>
  <Paragraphs>146</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Engineering_Colour</vt:lpstr>
      <vt:lpstr>Contract Law:  Offer and Acceptance</vt:lpstr>
      <vt:lpstr>Outline</vt:lpstr>
      <vt:lpstr>Contract Law</vt:lpstr>
      <vt:lpstr>Offer and Acceptance</vt:lpstr>
      <vt:lpstr>Offer and Acceptance</vt:lpstr>
      <vt:lpstr>Counter-Offers</vt:lpstr>
      <vt:lpstr>Counter-Offers</vt:lpstr>
      <vt:lpstr>Counter-Offers</vt:lpstr>
      <vt:lpstr>Withdrawing Offers</vt:lpstr>
      <vt:lpstr>Timing</vt:lpstr>
      <vt:lpstr>Timing</vt:lpstr>
      <vt:lpstr>Irrevocable Offers</vt:lpstr>
      <vt:lpstr>Irrevocable Offers</vt:lpstr>
      <vt:lpstr>Options</vt:lpstr>
      <vt:lpstr>Lifespan of an Offer</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Offer and Acceptance</dc:title>
  <dc:subject>Offer and acceptance in contract law</dc:subject>
  <dc:creator>Douglas Wilhelm Harder (dwharder@alumni.uwaterloo.ca)</dc:creator>
  <cp:lastModifiedBy>Douglas Wilhelm Harder</cp:lastModifiedBy>
  <cp:revision>4592</cp:revision>
  <cp:lastPrinted>2010-03-08T19:59:32Z</cp:lastPrinted>
  <dcterms:created xsi:type="dcterms:W3CDTF">2010-03-10T14:45:39Z</dcterms:created>
  <dcterms:modified xsi:type="dcterms:W3CDTF">2013-03-26T16:13:16Z</dcterms:modified>
</cp:coreProperties>
</file>