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6"/>
  </p:notesMasterIdLst>
  <p:handoutMasterIdLst>
    <p:handoutMasterId r:id="rId47"/>
  </p:handoutMasterIdLst>
  <p:sldIdLst>
    <p:sldId id="274" r:id="rId2"/>
    <p:sldId id="460" r:id="rId3"/>
    <p:sldId id="607" r:id="rId4"/>
    <p:sldId id="608" r:id="rId5"/>
    <p:sldId id="609" r:id="rId6"/>
    <p:sldId id="610" r:id="rId7"/>
    <p:sldId id="611" r:id="rId8"/>
    <p:sldId id="612" r:id="rId9"/>
    <p:sldId id="613" r:id="rId10"/>
    <p:sldId id="614" r:id="rId11"/>
    <p:sldId id="615" r:id="rId12"/>
    <p:sldId id="616" r:id="rId13"/>
    <p:sldId id="617" r:id="rId14"/>
    <p:sldId id="618" r:id="rId15"/>
    <p:sldId id="619" r:id="rId16"/>
    <p:sldId id="620" r:id="rId17"/>
    <p:sldId id="621" r:id="rId18"/>
    <p:sldId id="622" r:id="rId19"/>
    <p:sldId id="623" r:id="rId20"/>
    <p:sldId id="629" r:id="rId21"/>
    <p:sldId id="630" r:id="rId22"/>
    <p:sldId id="628" r:id="rId23"/>
    <p:sldId id="631" r:id="rId24"/>
    <p:sldId id="624" r:id="rId25"/>
    <p:sldId id="625" r:id="rId26"/>
    <p:sldId id="626" r:id="rId27"/>
    <p:sldId id="627" r:id="rId28"/>
    <p:sldId id="632" r:id="rId29"/>
    <p:sldId id="633" r:id="rId30"/>
    <p:sldId id="636" r:id="rId31"/>
    <p:sldId id="637" r:id="rId32"/>
    <p:sldId id="639" r:id="rId33"/>
    <p:sldId id="642" r:id="rId34"/>
    <p:sldId id="640" r:id="rId35"/>
    <p:sldId id="641" r:id="rId36"/>
    <p:sldId id="638" r:id="rId37"/>
    <p:sldId id="644" r:id="rId38"/>
    <p:sldId id="643" r:id="rId39"/>
    <p:sldId id="646" r:id="rId40"/>
    <p:sldId id="645" r:id="rId41"/>
    <p:sldId id="635" r:id="rId42"/>
    <p:sldId id="634" r:id="rId43"/>
    <p:sldId id="647" r:id="rId44"/>
    <p:sldId id="459" r:id="rId45"/>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51" autoAdjust="0"/>
  </p:normalViewPr>
  <p:slideViewPr>
    <p:cSldViewPr snapToGrid="0" snapToObjects="1">
      <p:cViewPr varScale="1">
        <p:scale>
          <a:sx n="72" d="100"/>
          <a:sy n="72" d="100"/>
        </p:scale>
        <p:origin x="-2754" y="-10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41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A60BA4-B84C-48F0-A6D8-3FE89682DDA7}" type="datetimeFigureOut">
              <a:rPr lang="en-CA" smtClean="0"/>
              <a:pPr/>
              <a:t>26/03/2013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C00FD-E510-4D85-A47B-650E91115B41}"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93415-B90A-4DEA-A858-08E608BCCF4F}" type="datetimeFigureOut">
              <a:rPr lang="en-CA" smtClean="0"/>
              <a:pPr/>
              <a:t>26/03/2013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20D4D-5654-485F-83FB-A8484997460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includes</a:t>
            </a:r>
            <a:r>
              <a:rPr lang="en-CA" baseline="0" dirty="0" smtClean="0"/>
              <a:t> domestic violence</a:t>
            </a:r>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21</a:t>
            </a:fld>
            <a:endParaRPr lang="en-CA"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includes</a:t>
            </a:r>
            <a:r>
              <a:rPr lang="en-CA" baseline="0" dirty="0" smtClean="0"/>
              <a:t> domestic violence</a:t>
            </a:r>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22</a:t>
            </a:fld>
            <a:endParaRPr lang="en-CA"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includes</a:t>
            </a:r>
            <a:r>
              <a:rPr lang="en-CA" baseline="0" dirty="0" smtClean="0"/>
              <a:t> domestic violence</a:t>
            </a:r>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23</a:t>
            </a:fld>
            <a:endParaRPr lang="en-CA"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dirty="0" err="1" smtClean="0"/>
              <a:t>Acrylonitrile</a:t>
            </a:r>
            <a:r>
              <a:rPr lang="en-CA" dirty="0" smtClean="0"/>
              <a:t>,</a:t>
            </a:r>
            <a:r>
              <a:rPr lang="en-CA" baseline="0" dirty="0" smtClean="0"/>
              <a:t> used in plastics</a:t>
            </a:r>
          </a:p>
          <a:p>
            <a:pPr marL="0" marR="0" lvl="1" indent="0" algn="l" defTabSz="914400" rtl="0" eaLnBrk="1" fontAlgn="auto" latinLnBrk="0" hangingPunct="1">
              <a:lnSpc>
                <a:spcPct val="100000"/>
              </a:lnSpc>
              <a:spcBef>
                <a:spcPts val="0"/>
              </a:spcBef>
              <a:spcAft>
                <a:spcPts val="0"/>
              </a:spcAft>
              <a:buClrTx/>
              <a:buSzTx/>
              <a:buFontTx/>
              <a:buNone/>
              <a:tabLst/>
              <a:defRPr/>
            </a:pPr>
            <a:r>
              <a:rPr lang="en-CA" dirty="0" smtClean="0"/>
              <a:t>Arsenic, </a:t>
            </a:r>
            <a:r>
              <a:rPr lang="en-CA" dirty="0" err="1" smtClean="0"/>
              <a:t>strenthening</a:t>
            </a:r>
            <a:r>
              <a:rPr lang="en-CA" dirty="0" smtClean="0"/>
              <a:t> copper and</a:t>
            </a:r>
            <a:r>
              <a:rPr lang="en-CA" baseline="0" dirty="0" smtClean="0"/>
              <a:t> lead, in semiconductors as a doping agent (gallium arsenide)</a:t>
            </a:r>
          </a:p>
          <a:p>
            <a:pPr marL="0" marR="0" lvl="1" indent="0" algn="l" defTabSz="914400" rtl="0" eaLnBrk="1" fontAlgn="auto" latinLnBrk="0" hangingPunct="1">
              <a:lnSpc>
                <a:spcPct val="100000"/>
              </a:lnSpc>
              <a:spcBef>
                <a:spcPts val="0"/>
              </a:spcBef>
              <a:spcAft>
                <a:spcPts val="0"/>
              </a:spcAft>
              <a:buClrTx/>
              <a:buSzTx/>
              <a:buFontTx/>
              <a:buNone/>
              <a:tabLst/>
              <a:defRPr/>
            </a:pPr>
            <a:r>
              <a:rPr lang="en-CA" baseline="0" dirty="0" smtClean="0"/>
              <a:t>Asbestos</a:t>
            </a:r>
          </a:p>
          <a:p>
            <a:pPr marL="0" marR="0" lvl="1" indent="0" algn="l" defTabSz="914400" rtl="0" eaLnBrk="1" fontAlgn="auto" latinLnBrk="0" hangingPunct="1">
              <a:lnSpc>
                <a:spcPct val="100000"/>
              </a:lnSpc>
              <a:spcBef>
                <a:spcPts val="0"/>
              </a:spcBef>
              <a:spcAft>
                <a:spcPts val="0"/>
              </a:spcAft>
              <a:buClrTx/>
              <a:buSzTx/>
              <a:buFontTx/>
              <a:buNone/>
              <a:tabLst/>
              <a:defRPr/>
            </a:pPr>
            <a:r>
              <a:rPr lang="en-CA" baseline="0" dirty="0" smtClean="0"/>
              <a:t>Benzene – an intermediate to other chemicals, e.g., styrene -&gt; polymers and plastics</a:t>
            </a:r>
          </a:p>
          <a:p>
            <a:pPr marL="0" marR="0" lvl="1" indent="0" algn="l" defTabSz="914400" rtl="0" eaLnBrk="1" fontAlgn="auto" latinLnBrk="0" hangingPunct="1">
              <a:lnSpc>
                <a:spcPct val="100000"/>
              </a:lnSpc>
              <a:spcBef>
                <a:spcPts val="0"/>
              </a:spcBef>
              <a:spcAft>
                <a:spcPts val="0"/>
              </a:spcAft>
              <a:buClrTx/>
              <a:buSzTx/>
              <a:buFontTx/>
              <a:buNone/>
              <a:tabLst/>
              <a:defRPr/>
            </a:pPr>
            <a:r>
              <a:rPr lang="en-CA" baseline="0" dirty="0" smtClean="0"/>
              <a:t>Coke ovens – a reducing agent in smelting iron ore</a:t>
            </a:r>
          </a:p>
          <a:p>
            <a:pPr marL="0" marR="0" lvl="1" indent="0" algn="l" defTabSz="914400" rtl="0" eaLnBrk="1" fontAlgn="auto" latinLnBrk="0" hangingPunct="1">
              <a:lnSpc>
                <a:spcPct val="100000"/>
              </a:lnSpc>
              <a:spcBef>
                <a:spcPts val="0"/>
              </a:spcBef>
              <a:spcAft>
                <a:spcPts val="0"/>
              </a:spcAft>
              <a:buClrTx/>
              <a:buSzTx/>
              <a:buFontTx/>
              <a:buNone/>
              <a:tabLst/>
              <a:defRPr/>
            </a:pPr>
            <a:r>
              <a:rPr lang="en-CA" baseline="0" dirty="0" smtClean="0"/>
              <a:t>Ethylene oxide, used, for example, to make ethylene glycol</a:t>
            </a:r>
          </a:p>
          <a:p>
            <a:pPr marL="0" marR="0" lvl="1" indent="0" algn="l" defTabSz="914400" rtl="0" eaLnBrk="1" fontAlgn="auto" latinLnBrk="0" hangingPunct="1">
              <a:lnSpc>
                <a:spcPct val="100000"/>
              </a:lnSpc>
              <a:spcBef>
                <a:spcPts val="0"/>
              </a:spcBef>
              <a:spcAft>
                <a:spcPts val="0"/>
              </a:spcAft>
              <a:buClrTx/>
              <a:buSzTx/>
              <a:buFontTx/>
              <a:buNone/>
              <a:tabLst/>
              <a:defRPr/>
            </a:pPr>
            <a:r>
              <a:rPr lang="en-CA" baseline="0" dirty="0" err="1" smtClean="0"/>
              <a:t>Isocyanates</a:t>
            </a:r>
            <a:r>
              <a:rPr lang="en-CA" baseline="0" dirty="0" smtClean="0"/>
              <a:t> – used, for example, in making polyurethane</a:t>
            </a:r>
          </a:p>
          <a:p>
            <a:pPr marL="0" marR="0" lvl="1" indent="0" algn="l" defTabSz="914400" rtl="0" eaLnBrk="1" fontAlgn="auto" latinLnBrk="0" hangingPunct="1">
              <a:lnSpc>
                <a:spcPct val="100000"/>
              </a:lnSpc>
              <a:spcBef>
                <a:spcPts val="0"/>
              </a:spcBef>
              <a:spcAft>
                <a:spcPts val="0"/>
              </a:spcAft>
              <a:buClrTx/>
              <a:buSzTx/>
              <a:buFontTx/>
              <a:buNone/>
              <a:tabLst/>
              <a:defRPr/>
            </a:pPr>
            <a:r>
              <a:rPr lang="en-CA" baseline="0" dirty="0" smtClean="0"/>
              <a:t>Lead and mercury</a:t>
            </a:r>
          </a:p>
          <a:p>
            <a:pPr marL="0" marR="0" lvl="1" indent="0" algn="l" defTabSz="914400" rtl="0" eaLnBrk="1" fontAlgn="auto" latinLnBrk="0" hangingPunct="1">
              <a:lnSpc>
                <a:spcPct val="100000"/>
              </a:lnSpc>
              <a:spcBef>
                <a:spcPts val="0"/>
              </a:spcBef>
              <a:spcAft>
                <a:spcPts val="0"/>
              </a:spcAft>
              <a:buClrTx/>
              <a:buSzTx/>
              <a:buFontTx/>
              <a:buNone/>
              <a:tabLst/>
              <a:defRPr/>
            </a:pPr>
            <a:r>
              <a:rPr lang="en-CA" baseline="0" dirty="0" smtClean="0"/>
              <a:t>Silica – glass</a:t>
            </a:r>
          </a:p>
          <a:p>
            <a:pPr marL="0" marR="0" lvl="1" indent="0" algn="l" defTabSz="914400" rtl="0" eaLnBrk="1" fontAlgn="auto" latinLnBrk="0" hangingPunct="1">
              <a:lnSpc>
                <a:spcPct val="100000"/>
              </a:lnSpc>
              <a:spcBef>
                <a:spcPts val="0"/>
              </a:spcBef>
              <a:spcAft>
                <a:spcPts val="0"/>
              </a:spcAft>
              <a:buClrTx/>
              <a:buSzTx/>
              <a:buFontTx/>
              <a:buNone/>
              <a:tabLst/>
              <a:defRPr/>
            </a:pPr>
            <a:r>
              <a:rPr lang="en-CA" baseline="0" dirty="0" smtClean="0"/>
              <a:t>Vinyl chloride – used, for example, in making PVC</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CA" dirty="0" smtClean="0"/>
          </a:p>
        </p:txBody>
      </p:sp>
      <p:sp>
        <p:nvSpPr>
          <p:cNvPr id="4" name="Slide Number Placeholder 3"/>
          <p:cNvSpPr>
            <a:spLocks noGrp="1"/>
          </p:cNvSpPr>
          <p:nvPr>
            <p:ph type="sldNum" sz="quarter" idx="10"/>
          </p:nvPr>
        </p:nvSpPr>
        <p:spPr/>
        <p:txBody>
          <a:bodyPr/>
          <a:lstStyle/>
          <a:p>
            <a:fld id="{82420D4D-5654-485F-83FB-A84849974609}" type="slidenum">
              <a:rPr lang="en-CA" smtClean="0"/>
              <a:pPr/>
              <a:t>25</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26</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27</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5D885F2-4B7E-442F-96D6-2F17B2F7DF6A}" type="slidenum">
              <a:rPr lang="en-CA" smtClean="0"/>
              <a:pPr>
                <a:defRPr/>
              </a:pPr>
              <a:t>44</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CC2140-02C2-4662-A5A4-CABC4A106374}"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CA" dirty="0" smtClean="0"/>
              <a:t>Harry </a:t>
            </a:r>
            <a:r>
              <a:rPr lang="en-CA" dirty="0" err="1" smtClean="0"/>
              <a:t>McShane</a:t>
            </a:r>
            <a:r>
              <a:rPr lang="en-CA" dirty="0" smtClean="0"/>
              <a:t> lost his arm in 1908 at the age of 16 during an</a:t>
            </a:r>
          </a:p>
          <a:p>
            <a:pPr lvl="1"/>
            <a:r>
              <a:rPr lang="en-CA" dirty="0" smtClean="0"/>
              <a:t>accident at in a furniture factory —he received no compensation whatsoever</a:t>
            </a:r>
          </a:p>
          <a:p>
            <a:pPr lvl="1"/>
            <a:r>
              <a:rPr lang="en-CA" dirty="0" smtClean="0"/>
              <a:t>Later, he found employment as a switch and flag operator at a railway</a:t>
            </a:r>
          </a:p>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4</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Everyone must</a:t>
            </a:r>
          </a:p>
          <a:p>
            <a:r>
              <a:rPr lang="en-CA" dirty="0" smtClean="0"/>
              <a:t>   have a sincere wish to prevent accidents and illnesses</a:t>
            </a:r>
          </a:p>
          <a:p>
            <a:r>
              <a:rPr lang="en-CA" dirty="0" smtClean="0"/>
              <a:t>   accept that accidents and illnesses have causes that can be eliminated or greatly reduced; </a:t>
            </a:r>
          </a:p>
          <a:p>
            <a:r>
              <a:rPr lang="en-CA" dirty="0" smtClean="0"/>
              <a:t>   accept that risk can be continually reduced, so that the time between accidents and illnesses get longer and longer; </a:t>
            </a:r>
          </a:p>
          <a:p>
            <a:r>
              <a:rPr lang="en-CA" dirty="0" smtClean="0"/>
              <a:t>   accept that health and safety is an essential part of doing his or her work (health and safety is not an extra, it is part of doing the job); </a:t>
            </a:r>
          </a:p>
          <a:p>
            <a:endParaRPr lang="en-CA" dirty="0" smtClean="0"/>
          </a:p>
          <a:p>
            <a:r>
              <a:rPr lang="en-CA" dirty="0" smtClean="0"/>
              <a:t>Every person must</a:t>
            </a:r>
          </a:p>
          <a:p>
            <a:r>
              <a:rPr lang="en-CA" dirty="0" smtClean="0"/>
              <a:t>     have a clear understanding of what he/she is responsible for; what he/she can do to change matters; and when things must be done; </a:t>
            </a:r>
          </a:p>
          <a:p>
            <a:r>
              <a:rPr lang="en-CA" dirty="0" smtClean="0"/>
              <a:t>    be regularly asked to explain what they have done to ensure health and safety on the job and in the workplace; </a:t>
            </a:r>
          </a:p>
          <a:p>
            <a:endParaRPr lang="en-CA" dirty="0" smtClean="0"/>
          </a:p>
          <a:p>
            <a:r>
              <a:rPr lang="en-CA" dirty="0" smtClean="0"/>
              <a:t>    have a clear understanding of their own skill, ability and limitations, and should have the capacity to carry out their responsibilities; </a:t>
            </a:r>
          </a:p>
          <a:p>
            <a:r>
              <a:rPr lang="en-CA" dirty="0" smtClean="0"/>
              <a:t>    attempt to avoid conflict when trying to reduce risk; </a:t>
            </a:r>
          </a:p>
          <a:p>
            <a:endParaRPr lang="en-CA" dirty="0" smtClean="0"/>
          </a:p>
          <a:p>
            <a:r>
              <a:rPr lang="en-CA" dirty="0" smtClean="0"/>
              <a:t>As an individual, each person must go beyond just complying with health and safety rules and standards, and strive to improve work processes to reduce risk; </a:t>
            </a:r>
          </a:p>
          <a:p>
            <a:r>
              <a:rPr lang="en-CA" dirty="0" smtClean="0"/>
              <a:t>When an individual cannot reduce risk by him/herself, then they must cooperate with others to go beyond just complying with health and safety rules and standards, and strive to improve work processes to reduce risk; </a:t>
            </a:r>
          </a:p>
          <a:p>
            <a:r>
              <a:rPr lang="en-CA" dirty="0" smtClean="0"/>
              <a:t>Everyone must understand the IRS process, believe in it, and take steps to make it effective at all levels in the organization; and </a:t>
            </a:r>
          </a:p>
          <a:p>
            <a:r>
              <a:rPr lang="en-CA" dirty="0" smtClean="0"/>
              <a:t>No one should be fearful of reprisals when using IRS processes. </a:t>
            </a:r>
          </a:p>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5</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9</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CA" dirty="0" smtClean="0">
                <a:solidFill>
                  <a:srgbClr val="FF0000"/>
                </a:solidFill>
              </a:rPr>
              <a:t>Some members may have to be certified by taking courses</a:t>
            </a:r>
          </a:p>
          <a:p>
            <a:r>
              <a:rPr lang="en-CA" dirty="0" smtClean="0">
                <a:solidFill>
                  <a:srgbClr val="00B0F0"/>
                </a:solidFill>
              </a:rPr>
              <a:t>Monitor:  monthly inspections,</a:t>
            </a:r>
          </a:p>
          <a:p>
            <a:r>
              <a:rPr lang="en-CA" dirty="0" smtClean="0">
                <a:solidFill>
                  <a:srgbClr val="00B0F0"/>
                </a:solidFill>
              </a:rPr>
              <a:t>investigates work refusals,</a:t>
            </a:r>
          </a:p>
          <a:p>
            <a:r>
              <a:rPr lang="en-CA" dirty="0" smtClean="0">
                <a:solidFill>
                  <a:srgbClr val="00B0F0"/>
                </a:solidFill>
              </a:rPr>
              <a:t>investigates critical injuries and fatalities</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solidFill>
                  <a:srgbClr val="00B0F0"/>
                </a:solidFill>
              </a:rPr>
              <a:t>Identify Hazards:  machinery, substances, production processes, working conditions, procedures, or anything else relevant</a:t>
            </a:r>
          </a:p>
          <a:p>
            <a:r>
              <a:rPr lang="en-CA" dirty="0" smtClean="0">
                <a:solidFill>
                  <a:srgbClr val="00B0F0"/>
                </a:solidFill>
              </a:rPr>
              <a:t>The employer has three weeks to respond</a:t>
            </a:r>
          </a:p>
          <a:p>
            <a:r>
              <a:rPr lang="en-CA" dirty="0" smtClean="0">
                <a:solidFill>
                  <a:srgbClr val="00B0F0"/>
                </a:solidFill>
              </a:rPr>
              <a:t>to any recommendations...</a:t>
            </a:r>
          </a:p>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13</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16</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includes</a:t>
            </a:r>
            <a:r>
              <a:rPr lang="en-CA" baseline="0" dirty="0" smtClean="0"/>
              <a:t> domestic violence</a:t>
            </a:r>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19</a:t>
            </a:fld>
            <a:endParaRPr lang="en-CA"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includes</a:t>
            </a:r>
            <a:r>
              <a:rPr lang="en-CA" baseline="0" dirty="0" smtClean="0"/>
              <a:t> domestic violence</a:t>
            </a:r>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20</a:t>
            </a:fld>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92799" y="4156363"/>
            <a:ext cx="3084137" cy="256770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50" name="Picture 2" descr="C:\Users\dwharder\Desktop\cc.png"/>
          <p:cNvPicPr>
            <a:picLocks noChangeAspect="1" noChangeArrowheads="1"/>
          </p:cNvPicPr>
          <p:nvPr userDrawn="1"/>
        </p:nvPicPr>
        <p:blipFill>
          <a:blip r:embed="rId3"/>
          <a:srcRect/>
          <a:stretch>
            <a:fillRect/>
          </a:stretch>
        </p:blipFill>
        <p:spPr bwMode="auto">
          <a:xfrm>
            <a:off x="8297867" y="6374196"/>
            <a:ext cx="679069" cy="329548"/>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1"/>
          </p:nvPr>
        </p:nvSpPr>
        <p:spPr>
          <a:xfrm>
            <a:off x="8126540" y="446469"/>
            <a:ext cx="785812" cy="365125"/>
          </a:xfrm>
        </p:spPr>
        <p:txBody>
          <a:bodyPr/>
          <a:lstStyle/>
          <a:p>
            <a:fld id="{9DB00347-C159-474C-B961-9625E0FB8F9F}" type="slidenum">
              <a:rPr lang="en-CA" smtClean="0"/>
              <a:pPr/>
              <a:t>‹#›</a:t>
            </a:fld>
            <a:endParaRPr lang="en-CA" dirty="0"/>
          </a:p>
        </p:txBody>
      </p:sp>
      <p:sp>
        <p:nvSpPr>
          <p:cNvPr id="16" name="Footer Placeholder 15"/>
          <p:cNvSpPr>
            <a:spLocks noGrp="1"/>
          </p:cNvSpPr>
          <p:nvPr>
            <p:ph type="ftr" sz="quarter" idx="12"/>
          </p:nvPr>
        </p:nvSpPr>
        <p:spPr/>
        <p:txBody>
          <a:bodyPr/>
          <a:lstStyle>
            <a:lvl1pPr>
              <a:defRPr/>
            </a:lvl1pPr>
          </a:lstStyle>
          <a:p>
            <a:pPr>
              <a:defRPr/>
            </a:pPr>
            <a:r>
              <a:rPr lang="en-US" smtClean="0"/>
              <a:t>Occupational Health and Safety</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2472" y="274638"/>
            <a:ext cx="714432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61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6" name="Slide Number Placeholder 5"/>
          <p:cNvSpPr>
            <a:spLocks noGrp="1"/>
          </p:cNvSpPr>
          <p:nvPr>
            <p:ph type="sldNum" sz="quarter" idx="4"/>
          </p:nvPr>
        </p:nvSpPr>
        <p:spPr>
          <a:xfrm>
            <a:off x="8358188" y="446469"/>
            <a:ext cx="785812" cy="365125"/>
          </a:xfrm>
          <a:prstGeom prst="rect">
            <a:avLst/>
          </a:prstGeom>
        </p:spPr>
        <p:txBody>
          <a:bodyPr vert="horz" wrap="square" lIns="91440" tIns="45720" rIns="91440" bIns="45720" numCol="1" anchor="b" anchorCtr="0" compatLnSpc="1">
            <a:prstTxWarp prst="textNoShape">
              <a:avLst/>
            </a:prstTxWarp>
          </a:bodyPr>
          <a:lstStyle>
            <a:lvl1pPr algn="r">
              <a:defRPr sz="1600">
                <a:solidFill>
                  <a:schemeClr val="tx1">
                    <a:lumMod val="65000"/>
                    <a:lumOff val="35000"/>
                  </a:schemeClr>
                </a:solidFill>
              </a:defRPr>
            </a:lvl1pPr>
          </a:lstStyle>
          <a:p>
            <a:fld id="{9DB00347-C159-474C-B961-9625E0FB8F9F}" type="slidenum">
              <a:rPr lang="en-CA" smtClean="0"/>
              <a:pPr/>
              <a:t>‹#›</a:t>
            </a:fld>
            <a:endParaRPr lang="en-CA" dirty="0"/>
          </a:p>
        </p:txBody>
      </p:sp>
      <p:sp>
        <p:nvSpPr>
          <p:cNvPr id="11" name="Footer Placeholder 4"/>
          <p:cNvSpPr>
            <a:spLocks noGrp="1"/>
          </p:cNvSpPr>
          <p:nvPr>
            <p:ph type="ftr" sz="quarter" idx="3"/>
          </p:nvPr>
        </p:nvSpPr>
        <p:spPr>
          <a:xfrm>
            <a:off x="3267456" y="152350"/>
            <a:ext cx="4267264" cy="257175"/>
          </a:xfrm>
          <a:prstGeom prst="rect">
            <a:avLst/>
          </a:prstGeom>
        </p:spPr>
        <p:txBody>
          <a:bodyPr vert="horz" lIns="91440" tIns="45720" rIns="91440" bIns="45720" rtlCol="0" anchor="t"/>
          <a:lstStyle>
            <a:lvl1pPr algn="r" fontAlgn="auto">
              <a:spcBef>
                <a:spcPts val="0"/>
              </a:spcBef>
              <a:spcAft>
                <a:spcPts val="0"/>
              </a:spcAft>
              <a:defRPr sz="1600" b="1">
                <a:solidFill>
                  <a:schemeClr val="tx1">
                    <a:lumMod val="65000"/>
                    <a:lumOff val="35000"/>
                  </a:schemeClr>
                </a:solidFill>
                <a:latin typeface="+mn-lt"/>
                <a:ea typeface="+mn-ea"/>
                <a:cs typeface="+mn-cs"/>
              </a:defRPr>
            </a:lvl1pPr>
          </a:lstStyle>
          <a:p>
            <a:pPr>
              <a:defRPr/>
            </a:pPr>
            <a:r>
              <a:rPr lang="en-US" smtClean="0"/>
              <a:t>Occupational Health and Safety</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32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816" y="2160104"/>
            <a:ext cx="7211568" cy="1329137"/>
          </a:xfrm>
        </p:spPr>
        <p:txBody>
          <a:bodyPr/>
          <a:lstStyle/>
          <a:p>
            <a:r>
              <a:rPr lang="en-CA" dirty="0" smtClean="0"/>
              <a:t>Occupational Health and Safety</a:t>
            </a:r>
            <a:endParaRPr lang="en-CA" dirty="0"/>
          </a:p>
        </p:txBody>
      </p:sp>
      <p:sp>
        <p:nvSpPr>
          <p:cNvPr id="4" name="Subtitle 3"/>
          <p:cNvSpPr>
            <a:spLocks noGrp="1"/>
          </p:cNvSpPr>
          <p:nvPr>
            <p:ph type="subTitle" idx="1"/>
          </p:nvPr>
        </p:nvSpPr>
        <p:spPr>
          <a:xfrm>
            <a:off x="5892799" y="4156363"/>
            <a:ext cx="3251201" cy="2567709"/>
          </a:xfrm>
        </p:spPr>
        <p:txBody>
          <a:bodyPr/>
          <a:lstStyle/>
          <a:p>
            <a:pPr>
              <a:defRPr/>
            </a:pPr>
            <a:r>
              <a:rPr lang="en-US" sz="1200" b="1" kern="0" dirty="0" smtClean="0">
                <a:latin typeface="Arial" pitchFamily="34" charset="0"/>
                <a:cs typeface="Arial" pitchFamily="34" charset="0"/>
              </a:rPr>
              <a:t>Douglas Wilhelm Harder, </a:t>
            </a:r>
            <a:r>
              <a:rPr lang="en-US" sz="1200" b="1" kern="0" dirty="0" err="1" smtClean="0">
                <a:latin typeface="Arial" pitchFamily="34" charset="0"/>
                <a:cs typeface="Arial" pitchFamily="34" charset="0"/>
              </a:rPr>
              <a:t>M.Math</a:t>
            </a:r>
            <a:r>
              <a:rPr lang="en-US" sz="1200" b="1" kern="0" dirty="0" smtClean="0">
                <a:latin typeface="Arial" pitchFamily="34" charset="0"/>
                <a:cs typeface="Arial" pitchFamily="34" charset="0"/>
              </a:rPr>
              <a:t>. LEL</a:t>
            </a:r>
          </a:p>
          <a:p>
            <a:pPr>
              <a:defRPr/>
            </a:pPr>
            <a:r>
              <a:rPr lang="en-US" sz="1100" kern="0" dirty="0" smtClean="0">
                <a:latin typeface="Arial" pitchFamily="34" charset="0"/>
                <a:cs typeface="Arial" pitchFamily="34" charset="0"/>
              </a:rPr>
              <a:t>Department of Electrical and Computer Engineering</a:t>
            </a:r>
          </a:p>
          <a:p>
            <a:pPr>
              <a:defRPr/>
            </a:pPr>
            <a:r>
              <a:rPr lang="en-US" sz="1100" kern="0" dirty="0" smtClean="0">
                <a:latin typeface="Arial" pitchFamily="34" charset="0"/>
                <a:cs typeface="Arial" pitchFamily="34" charset="0"/>
              </a:rPr>
              <a:t>University of Waterloo</a:t>
            </a:r>
          </a:p>
          <a:p>
            <a:pPr>
              <a:defRPr/>
            </a:pPr>
            <a:r>
              <a:rPr lang="en-US" sz="1100" kern="0" dirty="0" smtClean="0">
                <a:latin typeface="Arial" pitchFamily="34" charset="0"/>
                <a:cs typeface="Arial" pitchFamily="34" charset="0"/>
              </a:rPr>
              <a:t>Waterloo, Ontario, Canada</a:t>
            </a:r>
          </a:p>
          <a:p>
            <a:pPr>
              <a:defRPr/>
            </a:pPr>
            <a:endParaRPr lang="en-US" sz="1100" kern="0" dirty="0" smtClean="0">
              <a:latin typeface="Arial" pitchFamily="34" charset="0"/>
              <a:cs typeface="Arial" pitchFamily="34" charset="0"/>
            </a:endParaRPr>
          </a:p>
          <a:p>
            <a:pPr>
              <a:defRPr/>
            </a:pPr>
            <a:r>
              <a:rPr lang="en-US" sz="1100" kern="0" dirty="0" smtClean="0">
                <a:latin typeface="Arial" pitchFamily="34" charset="0"/>
                <a:cs typeface="Arial" pitchFamily="34" charset="0"/>
              </a:rPr>
              <a:t>ece.uwaterloo.ca</a:t>
            </a:r>
          </a:p>
          <a:p>
            <a:pPr>
              <a:defRPr/>
            </a:pPr>
            <a:r>
              <a:rPr lang="en-US" sz="1100" kern="0" dirty="0" smtClean="0">
                <a:latin typeface="Arial" pitchFamily="34" charset="0"/>
                <a:cs typeface="Arial" pitchFamily="34" charset="0"/>
              </a:rPr>
              <a:t>dwharder@alumni.uwaterloo.ca</a:t>
            </a:r>
          </a:p>
          <a:p>
            <a:pPr>
              <a:defRPr/>
            </a:pPr>
            <a:endParaRPr lang="en-CA" sz="900" dirty="0" smtClean="0"/>
          </a:p>
          <a:p>
            <a:pPr>
              <a:defRPr/>
            </a:pPr>
            <a:r>
              <a:rPr lang="en-CA" sz="900" dirty="0" smtClean="0"/>
              <a:t>© 2013 by Douglas Wilhelm Harder.  Some rights reserved.</a:t>
            </a:r>
            <a:endParaRPr lang="en-US" sz="900" kern="0" dirty="0" smtClean="0">
              <a:latin typeface="Arial" pitchFamily="34" charset="0"/>
              <a:cs typeface="Arial" pitchFamily="34" charset="0"/>
            </a:endParaRPr>
          </a:p>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Right to Know</a:t>
            </a:r>
            <a:endParaRPr lang="en-CA" dirty="0"/>
          </a:p>
        </p:txBody>
      </p:sp>
      <p:sp>
        <p:nvSpPr>
          <p:cNvPr id="3" name="Content Placeholder 2"/>
          <p:cNvSpPr>
            <a:spLocks noGrp="1"/>
          </p:cNvSpPr>
          <p:nvPr>
            <p:ph idx="1"/>
          </p:nvPr>
        </p:nvSpPr>
        <p:spPr/>
        <p:txBody>
          <a:bodyPr/>
          <a:lstStyle/>
          <a:p>
            <a:pPr>
              <a:buNone/>
            </a:pPr>
            <a:r>
              <a:rPr lang="en-CA" dirty="0" smtClean="0"/>
              <a:t>	Workers have the right to know about any potential hazards to which they may be exposed in the workplace</a:t>
            </a:r>
          </a:p>
          <a:p>
            <a:pPr>
              <a:buNone/>
            </a:pPr>
            <a:endParaRPr lang="en-CA" dirty="0" smtClean="0"/>
          </a:p>
          <a:p>
            <a:pPr>
              <a:buNone/>
            </a:pPr>
            <a:r>
              <a:rPr lang="en-CA" dirty="0" smtClean="0"/>
              <a:t>	Employers can facilitate this by</a:t>
            </a:r>
          </a:p>
          <a:p>
            <a:pPr lvl="1"/>
            <a:r>
              <a:rPr lang="en-CA" dirty="0" smtClean="0"/>
              <a:t>Providing information</a:t>
            </a:r>
          </a:p>
          <a:p>
            <a:pPr lvl="1"/>
            <a:r>
              <a:rPr lang="en-CA" dirty="0" smtClean="0"/>
              <a:t>Providing training</a:t>
            </a:r>
          </a:p>
          <a:p>
            <a:pPr lvl="1"/>
            <a:r>
              <a:rPr lang="en-CA" dirty="0" smtClean="0"/>
              <a:t>Supervision</a:t>
            </a:r>
          </a:p>
        </p:txBody>
      </p:sp>
      <p:sp>
        <p:nvSpPr>
          <p:cNvPr id="7" name="Footer Placeholder 6"/>
          <p:cNvSpPr>
            <a:spLocks noGrp="1"/>
          </p:cNvSpPr>
          <p:nvPr>
            <p:ph type="ftr" sz="quarter" idx="12"/>
          </p:nvPr>
        </p:nvSpPr>
        <p:spPr/>
        <p:txBody>
          <a:bodyPr/>
          <a:lstStyle/>
          <a:p>
            <a:pPr>
              <a:defRPr/>
            </a:pPr>
            <a:r>
              <a:rPr lang="en-US" smtClean="0"/>
              <a:t>Occupational Health and Safety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10</a:t>
            </a:fld>
            <a:endParaRPr lang="en-CA"/>
          </a:p>
        </p:txBody>
      </p:sp>
      <p:pic>
        <p:nvPicPr>
          <p:cNvPr id="13314" name="Picture 2" descr="File:HSA example.jpg"/>
          <p:cNvPicPr>
            <a:picLocks noChangeAspect="1" noChangeArrowheads="1"/>
          </p:cNvPicPr>
          <p:nvPr/>
        </p:nvPicPr>
        <p:blipFill>
          <a:blip r:embed="rId2"/>
          <a:srcRect l="28568" t="7749" r="38411" b="35613"/>
          <a:stretch>
            <a:fillRect/>
          </a:stretch>
        </p:blipFill>
        <p:spPr bwMode="auto">
          <a:xfrm>
            <a:off x="5832593" y="2719599"/>
            <a:ext cx="2516201" cy="3236850"/>
          </a:xfrm>
          <a:prstGeom prst="rect">
            <a:avLst/>
          </a:prstGeom>
          <a:noFill/>
        </p:spPr>
      </p:pic>
      <p:sp>
        <p:nvSpPr>
          <p:cNvPr id="10" name="Rectangle 9"/>
          <p:cNvSpPr/>
          <p:nvPr/>
        </p:nvSpPr>
        <p:spPr>
          <a:xfrm>
            <a:off x="6548301" y="5908873"/>
            <a:ext cx="1439818" cy="307777"/>
          </a:xfrm>
          <a:prstGeom prst="rect">
            <a:avLst/>
          </a:prstGeom>
        </p:spPr>
        <p:txBody>
          <a:bodyPr wrap="none">
            <a:spAutoFit/>
          </a:bodyPr>
          <a:lstStyle/>
          <a:p>
            <a:r>
              <a:rPr lang="en-CA" sz="1400" dirty="0" smtClean="0">
                <a:solidFill>
                  <a:schemeClr val="tx1">
                    <a:lumMod val="50000"/>
                    <a:lumOff val="50000"/>
                  </a:schemeClr>
                </a:solidFill>
              </a:rPr>
              <a:t>Patrick </a:t>
            </a:r>
            <a:r>
              <a:rPr lang="en-CA" sz="1400" dirty="0" err="1" smtClean="0">
                <a:solidFill>
                  <a:schemeClr val="tx1">
                    <a:lumMod val="50000"/>
                    <a:lumOff val="50000"/>
                  </a:schemeClr>
                </a:solidFill>
              </a:rPr>
              <a:t>McAleer</a:t>
            </a:r>
            <a:endParaRPr lang="en-CA" sz="14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Right to Participate</a:t>
            </a:r>
            <a:endParaRPr lang="en-CA" dirty="0"/>
          </a:p>
        </p:txBody>
      </p:sp>
      <p:sp>
        <p:nvSpPr>
          <p:cNvPr id="3" name="Content Placeholder 2"/>
          <p:cNvSpPr>
            <a:spLocks noGrp="1"/>
          </p:cNvSpPr>
          <p:nvPr>
            <p:ph idx="1"/>
          </p:nvPr>
        </p:nvSpPr>
        <p:spPr/>
        <p:txBody>
          <a:bodyPr/>
          <a:lstStyle/>
          <a:p>
            <a:pPr>
              <a:buNone/>
            </a:pPr>
            <a:r>
              <a:rPr lang="en-CA" dirty="0" smtClean="0"/>
              <a:t>	Workers have the right to participate in the process of identifying and resolving workplace health and safety concerns</a:t>
            </a:r>
          </a:p>
          <a:p>
            <a:pPr>
              <a:buNone/>
            </a:pPr>
            <a:endParaRPr lang="en-CA" dirty="0" smtClean="0"/>
          </a:p>
          <a:p>
            <a:pPr>
              <a:buNone/>
            </a:pPr>
            <a:r>
              <a:rPr lang="en-CA" dirty="0" smtClean="0"/>
              <a:t>	Participation is through</a:t>
            </a:r>
          </a:p>
          <a:p>
            <a:pPr lvl="1"/>
            <a:r>
              <a:rPr lang="en-CA" dirty="0" smtClean="0"/>
              <a:t>Worker membership on the Joint Health and Safety Committees</a:t>
            </a:r>
          </a:p>
          <a:p>
            <a:pPr lvl="1"/>
            <a:r>
              <a:rPr lang="en-CA" dirty="0" smtClean="0"/>
              <a:t>Worker Health and Safety Representatives</a:t>
            </a:r>
          </a:p>
        </p:txBody>
      </p:sp>
      <p:sp>
        <p:nvSpPr>
          <p:cNvPr id="7" name="Footer Placeholder 6"/>
          <p:cNvSpPr>
            <a:spLocks noGrp="1"/>
          </p:cNvSpPr>
          <p:nvPr>
            <p:ph type="ftr" sz="quarter" idx="12"/>
          </p:nvPr>
        </p:nvSpPr>
        <p:spPr/>
        <p:txBody>
          <a:bodyPr/>
          <a:lstStyle/>
          <a:p>
            <a:pPr>
              <a:defRPr/>
            </a:pPr>
            <a:r>
              <a:rPr lang="en-US" smtClean="0"/>
              <a:t>Occupational Health and Safety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11</a:t>
            </a:fld>
            <a:endParaRPr lang="en-CA"/>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Right to Refuse</a:t>
            </a:r>
            <a:endParaRPr lang="en-CA" dirty="0"/>
          </a:p>
        </p:txBody>
      </p:sp>
      <p:sp>
        <p:nvSpPr>
          <p:cNvPr id="3" name="Content Placeholder 2"/>
          <p:cNvSpPr>
            <a:spLocks noGrp="1"/>
          </p:cNvSpPr>
          <p:nvPr>
            <p:ph idx="1"/>
          </p:nvPr>
        </p:nvSpPr>
        <p:spPr/>
        <p:txBody>
          <a:bodyPr/>
          <a:lstStyle/>
          <a:p>
            <a:pPr>
              <a:buNone/>
            </a:pPr>
            <a:r>
              <a:rPr lang="en-CA" dirty="0" smtClean="0"/>
              <a:t>	Workers have the right to refuse work that they believe is dangerous to either their own health and safety or that of another worker</a:t>
            </a:r>
          </a:p>
          <a:p>
            <a:pPr>
              <a:buNone/>
            </a:pPr>
            <a:endParaRPr lang="en-CA" dirty="0" smtClean="0"/>
          </a:p>
          <a:p>
            <a:pPr>
              <a:buNone/>
            </a:pPr>
            <a:r>
              <a:rPr lang="en-CA" dirty="0" smtClean="0"/>
              <a:t>	Section 43 of the Act describes the exact process</a:t>
            </a:r>
          </a:p>
          <a:p>
            <a:pPr lvl="1"/>
            <a:r>
              <a:rPr lang="en-CA" dirty="0" smtClean="0"/>
              <a:t>Employers cannot engage in any act of reprisal against a worker who legitimately refuses to work</a:t>
            </a:r>
          </a:p>
        </p:txBody>
      </p:sp>
      <p:sp>
        <p:nvSpPr>
          <p:cNvPr id="7" name="Footer Placeholder 6"/>
          <p:cNvSpPr>
            <a:spLocks noGrp="1"/>
          </p:cNvSpPr>
          <p:nvPr>
            <p:ph type="ftr" sz="quarter" idx="12"/>
          </p:nvPr>
        </p:nvSpPr>
        <p:spPr/>
        <p:txBody>
          <a:bodyPr/>
          <a:lstStyle/>
          <a:p>
            <a:pPr>
              <a:defRPr/>
            </a:pPr>
            <a:r>
              <a:rPr lang="en-US" smtClean="0"/>
              <a:t>Occupational Health and Safety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12</a:t>
            </a:fld>
            <a:endParaRPr lang="en-CA"/>
          </a:p>
        </p:txBody>
      </p:sp>
      <p:pic>
        <p:nvPicPr>
          <p:cNvPr id="2051" name="Picture 3" descr="C:\Users\dwharder\Desktop\hs.png"/>
          <p:cNvPicPr>
            <a:picLocks noChangeAspect="1" noChangeArrowheads="1"/>
          </p:cNvPicPr>
          <p:nvPr/>
        </p:nvPicPr>
        <p:blipFill>
          <a:blip r:embed="rId2"/>
          <a:srcRect/>
          <a:stretch>
            <a:fillRect/>
          </a:stretch>
        </p:blipFill>
        <p:spPr bwMode="auto">
          <a:xfrm rot="1034313">
            <a:off x="6959474" y="4323220"/>
            <a:ext cx="1427838" cy="2237598"/>
          </a:xfrm>
          <a:prstGeom prst="rect">
            <a:avLst/>
          </a:prstGeom>
          <a:noFill/>
        </p:spPr>
      </p:pic>
      <p:sp>
        <p:nvSpPr>
          <p:cNvPr id="9" name="Rectangle 8"/>
          <p:cNvSpPr/>
          <p:nvPr/>
        </p:nvSpPr>
        <p:spPr>
          <a:xfrm>
            <a:off x="6266288" y="4496843"/>
            <a:ext cx="787395" cy="369332"/>
          </a:xfrm>
          <a:prstGeom prst="rect">
            <a:avLst/>
          </a:prstGeom>
        </p:spPr>
        <p:txBody>
          <a:bodyPr wrap="none">
            <a:spAutoFit/>
          </a:bodyPr>
          <a:lstStyle/>
          <a:p>
            <a:r>
              <a:rPr lang="en-CA" dirty="0" smtClean="0"/>
              <a:t>From:</a:t>
            </a:r>
            <a:endParaRPr lang="en-CA" dirty="0"/>
          </a:p>
        </p:txBody>
      </p:sp>
      <p:pic>
        <p:nvPicPr>
          <p:cNvPr id="12" name="Picture 2" descr="File:Stone Cutters working without any protection.jpg"/>
          <p:cNvPicPr>
            <a:picLocks noChangeAspect="1" noChangeArrowheads="1"/>
          </p:cNvPicPr>
          <p:nvPr/>
        </p:nvPicPr>
        <p:blipFill>
          <a:blip r:embed="rId3"/>
          <a:srcRect l="27190" t="14790" r="10526" b="38667"/>
          <a:stretch>
            <a:fillRect/>
          </a:stretch>
        </p:blipFill>
        <p:spPr bwMode="auto">
          <a:xfrm>
            <a:off x="1781907" y="4382736"/>
            <a:ext cx="3616809" cy="2033856"/>
          </a:xfrm>
          <a:prstGeom prst="rect">
            <a:avLst/>
          </a:prstGeom>
          <a:noFill/>
        </p:spPr>
      </p:pic>
      <p:sp>
        <p:nvSpPr>
          <p:cNvPr id="13" name="Rectangle 12"/>
          <p:cNvSpPr/>
          <p:nvPr/>
        </p:nvSpPr>
        <p:spPr>
          <a:xfrm>
            <a:off x="3710691" y="6378646"/>
            <a:ext cx="1688026" cy="307777"/>
          </a:xfrm>
          <a:prstGeom prst="rect">
            <a:avLst/>
          </a:prstGeom>
        </p:spPr>
        <p:txBody>
          <a:bodyPr wrap="none">
            <a:spAutoFit/>
          </a:bodyPr>
          <a:lstStyle/>
          <a:p>
            <a:r>
              <a:rPr lang="en-CA" sz="1400" dirty="0" smtClean="0">
                <a:solidFill>
                  <a:schemeClr val="tx1">
                    <a:lumMod val="50000"/>
                    <a:lumOff val="50000"/>
                  </a:schemeClr>
                </a:solidFill>
              </a:rPr>
              <a:t>User: Abhishek727</a:t>
            </a:r>
            <a:endParaRPr lang="en-CA" sz="14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JHSCs</a:t>
            </a:r>
            <a:endParaRPr lang="en-CA" dirty="0"/>
          </a:p>
        </p:txBody>
      </p:sp>
      <p:sp>
        <p:nvSpPr>
          <p:cNvPr id="3" name="Content Placeholder 2"/>
          <p:cNvSpPr>
            <a:spLocks noGrp="1"/>
          </p:cNvSpPr>
          <p:nvPr>
            <p:ph idx="1"/>
          </p:nvPr>
        </p:nvSpPr>
        <p:spPr/>
        <p:txBody>
          <a:bodyPr/>
          <a:lstStyle/>
          <a:p>
            <a:pPr>
              <a:buNone/>
            </a:pPr>
            <a:r>
              <a:rPr lang="en-CA" dirty="0" smtClean="0"/>
              <a:t>	The core of workplace safety are the </a:t>
            </a:r>
          </a:p>
          <a:p>
            <a:pPr algn="ctr">
              <a:buNone/>
            </a:pPr>
            <a:r>
              <a:rPr lang="en-CA" dirty="0" smtClean="0"/>
              <a:t>Joint Heath and Safety Committees (JHSCs)</a:t>
            </a:r>
          </a:p>
          <a:p>
            <a:pPr>
              <a:buNone/>
            </a:pPr>
            <a:endParaRPr lang="en-CA" dirty="0" smtClean="0"/>
          </a:p>
          <a:p>
            <a:pPr>
              <a:buNone/>
            </a:pPr>
            <a:r>
              <a:rPr lang="en-CA" dirty="0" smtClean="0"/>
              <a:t>	This committee comprises representatives of workers and management</a:t>
            </a:r>
          </a:p>
          <a:p>
            <a:pPr lvl="1"/>
            <a:r>
              <a:rPr lang="en-CA" dirty="0" smtClean="0"/>
              <a:t>Half of the members must be workers</a:t>
            </a:r>
            <a:endParaRPr lang="en-CA" dirty="0" smtClean="0">
              <a:solidFill>
                <a:srgbClr val="FF0000"/>
              </a:solidFill>
            </a:endParaRPr>
          </a:p>
          <a:p>
            <a:pPr lvl="1"/>
            <a:r>
              <a:rPr lang="en-CA" dirty="0" smtClean="0"/>
              <a:t>Two co-chairs</a:t>
            </a:r>
          </a:p>
          <a:p>
            <a:pPr lvl="1"/>
            <a:endParaRPr lang="en-CA" dirty="0" smtClean="0"/>
          </a:p>
          <a:p>
            <a:pPr>
              <a:buNone/>
            </a:pPr>
            <a:r>
              <a:rPr lang="en-CA" dirty="0" smtClean="0"/>
              <a:t>	Duties:</a:t>
            </a:r>
          </a:p>
          <a:p>
            <a:pPr lvl="1"/>
            <a:r>
              <a:rPr lang="en-CA" dirty="0" smtClean="0"/>
              <a:t>Monitor</a:t>
            </a:r>
          </a:p>
          <a:p>
            <a:pPr lvl="1"/>
            <a:r>
              <a:rPr lang="en-CA" dirty="0" smtClean="0"/>
              <a:t>Identify hazards</a:t>
            </a:r>
          </a:p>
          <a:p>
            <a:pPr lvl="1"/>
            <a:r>
              <a:rPr lang="en-CA" dirty="0" smtClean="0"/>
              <a:t>Recommend improvements</a:t>
            </a:r>
          </a:p>
        </p:txBody>
      </p:sp>
      <p:sp>
        <p:nvSpPr>
          <p:cNvPr id="7" name="Footer Placeholder 6"/>
          <p:cNvSpPr>
            <a:spLocks noGrp="1"/>
          </p:cNvSpPr>
          <p:nvPr>
            <p:ph type="ftr" sz="quarter" idx="12"/>
          </p:nvPr>
        </p:nvSpPr>
        <p:spPr/>
        <p:txBody>
          <a:bodyPr/>
          <a:lstStyle/>
          <a:p>
            <a:pPr>
              <a:defRPr/>
            </a:pPr>
            <a:r>
              <a:rPr lang="en-US" smtClean="0"/>
              <a:t>Occupational Health and Safety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13</a:t>
            </a:fld>
            <a:endParaRPr lang="en-CA"/>
          </a:p>
        </p:txBody>
      </p:sp>
      <p:pic>
        <p:nvPicPr>
          <p:cNvPr id="2051" name="Picture 3" descr="C:\Users\dwharder\Desktop\hs.png"/>
          <p:cNvPicPr>
            <a:picLocks noChangeAspect="1" noChangeArrowheads="1"/>
          </p:cNvPicPr>
          <p:nvPr/>
        </p:nvPicPr>
        <p:blipFill>
          <a:blip r:embed="rId3"/>
          <a:srcRect/>
          <a:stretch>
            <a:fillRect/>
          </a:stretch>
        </p:blipFill>
        <p:spPr bwMode="auto">
          <a:xfrm rot="1034313">
            <a:off x="6959474" y="4323220"/>
            <a:ext cx="1427838" cy="2237598"/>
          </a:xfrm>
          <a:prstGeom prst="rect">
            <a:avLst/>
          </a:prstGeom>
          <a:noFill/>
        </p:spPr>
      </p:pic>
      <p:sp>
        <p:nvSpPr>
          <p:cNvPr id="9" name="Rectangle 8"/>
          <p:cNvSpPr/>
          <p:nvPr/>
        </p:nvSpPr>
        <p:spPr>
          <a:xfrm>
            <a:off x="6266288" y="4496843"/>
            <a:ext cx="787395" cy="369332"/>
          </a:xfrm>
          <a:prstGeom prst="rect">
            <a:avLst/>
          </a:prstGeom>
        </p:spPr>
        <p:txBody>
          <a:bodyPr wrap="none">
            <a:spAutoFit/>
          </a:bodyPr>
          <a:lstStyle/>
          <a:p>
            <a:r>
              <a:rPr lang="en-CA" dirty="0" smtClean="0"/>
              <a:t>From:</a:t>
            </a:r>
            <a:endParaRPr lang="en-C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Health and Safety Representatives</a:t>
            </a:r>
            <a:endParaRPr lang="en-CA" dirty="0"/>
          </a:p>
        </p:txBody>
      </p:sp>
      <p:sp>
        <p:nvSpPr>
          <p:cNvPr id="3" name="Content Placeholder 2"/>
          <p:cNvSpPr>
            <a:spLocks noGrp="1"/>
          </p:cNvSpPr>
          <p:nvPr>
            <p:ph idx="1"/>
          </p:nvPr>
        </p:nvSpPr>
        <p:spPr/>
        <p:txBody>
          <a:bodyPr/>
          <a:lstStyle/>
          <a:p>
            <a:pPr>
              <a:buNone/>
            </a:pPr>
            <a:r>
              <a:rPr lang="en-CA" dirty="0" smtClean="0"/>
              <a:t>	Smaller workplaces require workers acting as a </a:t>
            </a:r>
            <a:r>
              <a:rPr lang="en-CA" i="1" dirty="0" smtClean="0"/>
              <a:t>Health and Safety Representative</a:t>
            </a:r>
          </a:p>
          <a:p>
            <a:pPr lvl="1"/>
            <a:r>
              <a:rPr lang="en-CA" dirty="0" smtClean="0"/>
              <a:t>Chosen by non-managerial workers or the union</a:t>
            </a:r>
          </a:p>
          <a:p>
            <a:pPr lvl="1"/>
            <a:endParaRPr lang="en-CA" dirty="0" smtClean="0"/>
          </a:p>
          <a:p>
            <a:pPr lvl="1"/>
            <a:endParaRPr lang="en-CA" dirty="0" smtClean="0"/>
          </a:p>
          <a:p>
            <a:pPr>
              <a:buNone/>
            </a:pPr>
            <a:r>
              <a:rPr lang="en-CA" dirty="0" smtClean="0"/>
              <a:t>	</a:t>
            </a:r>
          </a:p>
          <a:p>
            <a:pPr>
              <a:buNone/>
            </a:pPr>
            <a:endParaRPr lang="en-CA" dirty="0" smtClean="0"/>
          </a:p>
        </p:txBody>
      </p:sp>
      <p:sp>
        <p:nvSpPr>
          <p:cNvPr id="7" name="Footer Placeholder 6"/>
          <p:cNvSpPr>
            <a:spLocks noGrp="1"/>
          </p:cNvSpPr>
          <p:nvPr>
            <p:ph type="ftr" sz="quarter" idx="12"/>
          </p:nvPr>
        </p:nvSpPr>
        <p:spPr/>
        <p:txBody>
          <a:bodyPr/>
          <a:lstStyle/>
          <a:p>
            <a:pPr>
              <a:defRPr/>
            </a:pPr>
            <a:r>
              <a:rPr lang="en-US" smtClean="0"/>
              <a:t>Occupational Health and Safety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14</a:t>
            </a:fld>
            <a:endParaRPr lang="en-CA"/>
          </a:p>
        </p:txBody>
      </p:sp>
      <p:pic>
        <p:nvPicPr>
          <p:cNvPr id="2051" name="Picture 3" descr="C:\Users\dwharder\Desktop\hs.png"/>
          <p:cNvPicPr>
            <a:picLocks noChangeAspect="1" noChangeArrowheads="1"/>
          </p:cNvPicPr>
          <p:nvPr/>
        </p:nvPicPr>
        <p:blipFill>
          <a:blip r:embed="rId2"/>
          <a:srcRect/>
          <a:stretch>
            <a:fillRect/>
          </a:stretch>
        </p:blipFill>
        <p:spPr bwMode="auto">
          <a:xfrm rot="1034313">
            <a:off x="6959474" y="4323220"/>
            <a:ext cx="1427838" cy="2237598"/>
          </a:xfrm>
          <a:prstGeom prst="rect">
            <a:avLst/>
          </a:prstGeom>
          <a:noFill/>
        </p:spPr>
      </p:pic>
      <p:sp>
        <p:nvSpPr>
          <p:cNvPr id="9" name="Rectangle 8"/>
          <p:cNvSpPr/>
          <p:nvPr/>
        </p:nvSpPr>
        <p:spPr>
          <a:xfrm>
            <a:off x="6266288" y="4496843"/>
            <a:ext cx="787395" cy="369332"/>
          </a:xfrm>
          <a:prstGeom prst="rect">
            <a:avLst/>
          </a:prstGeom>
        </p:spPr>
        <p:txBody>
          <a:bodyPr wrap="none">
            <a:spAutoFit/>
          </a:bodyPr>
          <a:lstStyle/>
          <a:p>
            <a:r>
              <a:rPr lang="en-CA" dirty="0" smtClean="0"/>
              <a:t>From:</a:t>
            </a:r>
            <a:endParaRPr lang="en-C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Representatives and Committees</a:t>
            </a:r>
            <a:endParaRPr lang="en-CA" dirty="0"/>
          </a:p>
        </p:txBody>
      </p:sp>
      <p:sp>
        <p:nvSpPr>
          <p:cNvPr id="3" name="Content Placeholder 2"/>
          <p:cNvSpPr>
            <a:spLocks noGrp="1"/>
          </p:cNvSpPr>
          <p:nvPr>
            <p:ph idx="1"/>
          </p:nvPr>
        </p:nvSpPr>
        <p:spPr/>
        <p:txBody>
          <a:bodyPr/>
          <a:lstStyle/>
          <a:p>
            <a:pPr>
              <a:buNone/>
            </a:pPr>
            <a:r>
              <a:rPr lang="en-CA" dirty="0" smtClean="0"/>
              <a:t>	The Ministry of Labour publishes a guide for both JHSC and Health and Safety Representatives</a:t>
            </a:r>
          </a:p>
        </p:txBody>
      </p:sp>
      <p:sp>
        <p:nvSpPr>
          <p:cNvPr id="7" name="Footer Placeholder 6"/>
          <p:cNvSpPr>
            <a:spLocks noGrp="1"/>
          </p:cNvSpPr>
          <p:nvPr>
            <p:ph type="ftr" sz="quarter" idx="12"/>
          </p:nvPr>
        </p:nvSpPr>
        <p:spPr/>
        <p:txBody>
          <a:bodyPr/>
          <a:lstStyle/>
          <a:p>
            <a:pPr>
              <a:defRPr/>
            </a:pPr>
            <a:r>
              <a:rPr lang="en-US" smtClean="0"/>
              <a:t>Occupational Health and Safety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15</a:t>
            </a:fld>
            <a:endParaRPr lang="en-CA"/>
          </a:p>
        </p:txBody>
      </p:sp>
      <p:sp>
        <p:nvSpPr>
          <p:cNvPr id="9" name="Rectangle 8"/>
          <p:cNvSpPr/>
          <p:nvPr/>
        </p:nvSpPr>
        <p:spPr>
          <a:xfrm>
            <a:off x="6266288" y="4496843"/>
            <a:ext cx="787395" cy="369332"/>
          </a:xfrm>
          <a:prstGeom prst="rect">
            <a:avLst/>
          </a:prstGeom>
        </p:spPr>
        <p:txBody>
          <a:bodyPr wrap="none">
            <a:spAutoFit/>
          </a:bodyPr>
          <a:lstStyle/>
          <a:p>
            <a:r>
              <a:rPr lang="en-CA" dirty="0" smtClean="0"/>
              <a:t>From:</a:t>
            </a:r>
            <a:endParaRPr lang="en-CA" dirty="0"/>
          </a:p>
        </p:txBody>
      </p:sp>
      <p:pic>
        <p:nvPicPr>
          <p:cNvPr id="3074" name="Picture 2" descr="C:\Users\dwharder\Desktop\hs.png"/>
          <p:cNvPicPr>
            <a:picLocks noChangeAspect="1" noChangeArrowheads="1"/>
          </p:cNvPicPr>
          <p:nvPr/>
        </p:nvPicPr>
        <p:blipFill>
          <a:blip r:embed="rId2"/>
          <a:srcRect/>
          <a:stretch>
            <a:fillRect/>
          </a:stretch>
        </p:blipFill>
        <p:spPr bwMode="auto">
          <a:xfrm rot="1261476">
            <a:off x="5664901" y="2710638"/>
            <a:ext cx="2279598" cy="357241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Duties</a:t>
            </a:r>
            <a:endParaRPr lang="en-CA" dirty="0"/>
          </a:p>
        </p:txBody>
      </p:sp>
      <p:sp>
        <p:nvSpPr>
          <p:cNvPr id="3" name="Content Placeholder 2"/>
          <p:cNvSpPr>
            <a:spLocks noGrp="1"/>
          </p:cNvSpPr>
          <p:nvPr>
            <p:ph idx="1"/>
          </p:nvPr>
        </p:nvSpPr>
        <p:spPr/>
        <p:txBody>
          <a:bodyPr/>
          <a:lstStyle/>
          <a:p>
            <a:pPr>
              <a:buNone/>
            </a:pPr>
            <a:r>
              <a:rPr lang="en-CA" dirty="0" smtClean="0"/>
              <a:t>	Duties are specified for</a:t>
            </a:r>
            <a:endParaRPr lang="en-CA" i="1" dirty="0" smtClean="0"/>
          </a:p>
          <a:p>
            <a:pPr lvl="1"/>
            <a:r>
              <a:rPr lang="en-CA" dirty="0" smtClean="0"/>
              <a:t>Employers</a:t>
            </a:r>
          </a:p>
          <a:p>
            <a:pPr lvl="1"/>
            <a:r>
              <a:rPr lang="en-CA" dirty="0" smtClean="0"/>
              <a:t>Supervisors</a:t>
            </a:r>
          </a:p>
          <a:p>
            <a:pPr lvl="1"/>
            <a:r>
              <a:rPr lang="en-CA" dirty="0" smtClean="0"/>
              <a:t>Constructors</a:t>
            </a:r>
          </a:p>
          <a:p>
            <a:pPr lvl="1"/>
            <a:r>
              <a:rPr lang="en-CA" dirty="0" smtClean="0"/>
              <a:t>Owners</a:t>
            </a:r>
          </a:p>
          <a:p>
            <a:pPr lvl="1"/>
            <a:r>
              <a:rPr lang="en-CA" dirty="0" smtClean="0"/>
              <a:t>Suppliers</a:t>
            </a:r>
          </a:p>
          <a:p>
            <a:pPr lvl="1"/>
            <a:r>
              <a:rPr lang="en-CA" dirty="0" smtClean="0"/>
              <a:t>Corporate officers and directors</a:t>
            </a:r>
          </a:p>
          <a:p>
            <a:pPr lvl="1"/>
            <a:r>
              <a:rPr lang="en-CA" dirty="0" smtClean="0"/>
              <a:t>Workers</a:t>
            </a:r>
          </a:p>
        </p:txBody>
      </p:sp>
      <p:sp>
        <p:nvSpPr>
          <p:cNvPr id="7" name="Footer Placeholder 6"/>
          <p:cNvSpPr>
            <a:spLocks noGrp="1"/>
          </p:cNvSpPr>
          <p:nvPr>
            <p:ph type="ftr" sz="quarter" idx="12"/>
          </p:nvPr>
        </p:nvSpPr>
        <p:spPr/>
        <p:txBody>
          <a:bodyPr/>
          <a:lstStyle/>
          <a:p>
            <a:pPr>
              <a:defRPr/>
            </a:pPr>
            <a:r>
              <a:rPr lang="en-US" smtClean="0"/>
              <a:t>Occupational Health and Safety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16</a:t>
            </a:fld>
            <a:endParaRPr lang="en-CA"/>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Duties</a:t>
            </a:r>
            <a:endParaRPr lang="en-CA" dirty="0"/>
          </a:p>
        </p:txBody>
      </p:sp>
      <p:sp>
        <p:nvSpPr>
          <p:cNvPr id="3" name="Content Placeholder 2"/>
          <p:cNvSpPr>
            <a:spLocks noGrp="1"/>
          </p:cNvSpPr>
          <p:nvPr>
            <p:ph idx="1"/>
          </p:nvPr>
        </p:nvSpPr>
        <p:spPr/>
        <p:txBody>
          <a:bodyPr/>
          <a:lstStyle/>
          <a:p>
            <a:pPr>
              <a:buNone/>
            </a:pPr>
            <a:r>
              <a:rPr lang="en-CA" dirty="0" smtClean="0"/>
              <a:t>	The services of professional engineers may be required:</a:t>
            </a:r>
            <a:endParaRPr lang="en-CA" i="1" dirty="0" smtClean="0"/>
          </a:p>
          <a:p>
            <a:pPr lvl="1">
              <a:buNone/>
            </a:pPr>
            <a:endParaRPr lang="en-CA" dirty="0" smtClean="0"/>
          </a:p>
          <a:p>
            <a:pPr lvl="1">
              <a:buNone/>
            </a:pPr>
            <a:r>
              <a:rPr lang="en-CA" dirty="0" smtClean="0"/>
              <a:t>	54(1)(k)  An inspector may require an employer to have equipment, machinery or devices tested by a professional engineer and to provide a report bearing the seal and signature of the professional engineer stating that the equipment, machine or device is not likely to endanger a worker.</a:t>
            </a:r>
          </a:p>
        </p:txBody>
      </p:sp>
      <p:sp>
        <p:nvSpPr>
          <p:cNvPr id="7" name="Footer Placeholder 6"/>
          <p:cNvSpPr>
            <a:spLocks noGrp="1"/>
          </p:cNvSpPr>
          <p:nvPr>
            <p:ph type="ftr" sz="quarter" idx="12"/>
          </p:nvPr>
        </p:nvSpPr>
        <p:spPr/>
        <p:txBody>
          <a:bodyPr/>
          <a:lstStyle/>
          <a:p>
            <a:pPr>
              <a:defRPr/>
            </a:pPr>
            <a:r>
              <a:rPr lang="en-US" smtClean="0"/>
              <a:t>Occupational Health and Safety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17</a:t>
            </a:fld>
            <a:endParaRPr lang="en-C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Duties</a:t>
            </a:r>
            <a:endParaRPr lang="en-CA" dirty="0"/>
          </a:p>
        </p:txBody>
      </p:sp>
      <p:sp>
        <p:nvSpPr>
          <p:cNvPr id="3" name="Content Placeholder 2"/>
          <p:cNvSpPr>
            <a:spLocks noGrp="1"/>
          </p:cNvSpPr>
          <p:nvPr>
            <p:ph idx="1"/>
          </p:nvPr>
        </p:nvSpPr>
        <p:spPr/>
        <p:txBody>
          <a:bodyPr/>
          <a:lstStyle/>
          <a:p>
            <a:pPr>
              <a:buNone/>
            </a:pPr>
            <a:r>
              <a:rPr lang="en-CA" dirty="0" smtClean="0"/>
              <a:t>	</a:t>
            </a:r>
            <a:r>
              <a:rPr lang="en-CA" b="1" dirty="0" smtClean="0"/>
              <a:t>Contraventions by Architects and Engineers</a:t>
            </a:r>
          </a:p>
          <a:p>
            <a:pPr lvl="1">
              <a:buNone/>
            </a:pPr>
            <a:endParaRPr lang="en-CA" dirty="0" smtClean="0"/>
          </a:p>
          <a:p>
            <a:pPr lvl="1">
              <a:buNone/>
            </a:pPr>
            <a:r>
              <a:rPr lang="en-CA" dirty="0" smtClean="0"/>
              <a:t>	Architects and engineers are in contravention of the Act if they negligently or incompetently give advice or a certification required under the Act and, as a result, a worker is endangered.</a:t>
            </a:r>
          </a:p>
          <a:p>
            <a:pPr lvl="1">
              <a:buNone/>
            </a:pPr>
            <a:endParaRPr lang="en-CA" dirty="0" smtClean="0"/>
          </a:p>
          <a:p>
            <a:pPr lvl="1">
              <a:buNone/>
            </a:pPr>
            <a:r>
              <a:rPr lang="en-CA" dirty="0" smtClean="0"/>
              <a:t>												Subsection 31(2)</a:t>
            </a:r>
          </a:p>
          <a:p>
            <a:pPr lvl="1">
              <a:buNone/>
            </a:pPr>
            <a:endParaRPr lang="en-CA" dirty="0"/>
          </a:p>
          <a:p>
            <a:pPr>
              <a:buNone/>
            </a:pPr>
            <a:r>
              <a:rPr lang="en-CA" dirty="0" smtClean="0"/>
              <a:t>	Breaching the OHSA is immediately grounds for a charge of professional misconduct under 72(2)(d)</a:t>
            </a:r>
          </a:p>
        </p:txBody>
      </p:sp>
      <p:sp>
        <p:nvSpPr>
          <p:cNvPr id="7" name="Footer Placeholder 6"/>
          <p:cNvSpPr>
            <a:spLocks noGrp="1"/>
          </p:cNvSpPr>
          <p:nvPr>
            <p:ph type="ftr" sz="quarter" idx="12"/>
          </p:nvPr>
        </p:nvSpPr>
        <p:spPr/>
        <p:txBody>
          <a:bodyPr/>
          <a:lstStyle/>
          <a:p>
            <a:pPr>
              <a:defRPr/>
            </a:pPr>
            <a:r>
              <a:rPr lang="en-US" smtClean="0"/>
              <a:t>Occupational Health and Safety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18</a:t>
            </a:fld>
            <a:endParaRPr lang="en-C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Workplace Harassment</a:t>
            </a:r>
            <a:endParaRPr lang="en-CA" dirty="0"/>
          </a:p>
        </p:txBody>
      </p:sp>
      <p:sp>
        <p:nvSpPr>
          <p:cNvPr id="3" name="Content Placeholder 2"/>
          <p:cNvSpPr>
            <a:spLocks noGrp="1"/>
          </p:cNvSpPr>
          <p:nvPr>
            <p:ph idx="1"/>
          </p:nvPr>
        </p:nvSpPr>
        <p:spPr/>
        <p:txBody>
          <a:bodyPr/>
          <a:lstStyle/>
          <a:p>
            <a:pPr>
              <a:buNone/>
            </a:pPr>
            <a:r>
              <a:rPr lang="en-CA" dirty="0" smtClean="0"/>
              <a:t>	Part of workplace health and safety is reducing harassment</a:t>
            </a:r>
          </a:p>
          <a:p>
            <a:pPr lvl="1"/>
            <a:r>
              <a:rPr lang="en-CA" dirty="0" smtClean="0"/>
              <a:t>It is insufficient to reduce the threat of harm from the workplace</a:t>
            </a:r>
          </a:p>
          <a:p>
            <a:pPr lvl="2"/>
            <a:r>
              <a:rPr lang="en-CA" dirty="0" smtClean="0"/>
              <a:t>We live in a society where all members are human</a:t>
            </a:r>
          </a:p>
          <a:p>
            <a:pPr lvl="1"/>
            <a:endParaRPr lang="en-CA" dirty="0" smtClean="0"/>
          </a:p>
          <a:p>
            <a:pPr lvl="1"/>
            <a:r>
              <a:rPr lang="en-CA" dirty="0" smtClean="0"/>
              <a:t>Harassment is any course of vexatious comment or conduct</a:t>
            </a:r>
          </a:p>
          <a:p>
            <a:pPr lvl="2"/>
            <a:r>
              <a:rPr lang="en-CA" dirty="0" smtClean="0"/>
              <a:t>Unwelcome words or actions that are offensive, embarrassing, humiliating or demeaning including discrimination</a:t>
            </a:r>
          </a:p>
          <a:p>
            <a:pPr lvl="2"/>
            <a:endParaRPr lang="en-CA" dirty="0" smtClean="0"/>
          </a:p>
          <a:p>
            <a:pPr lvl="1"/>
            <a:r>
              <a:rPr lang="en-CA" dirty="0" smtClean="0"/>
              <a:t>It includes psychological and personal harassment</a:t>
            </a:r>
          </a:p>
        </p:txBody>
      </p:sp>
      <p:sp>
        <p:nvSpPr>
          <p:cNvPr id="7" name="Footer Placeholder 6"/>
          <p:cNvSpPr>
            <a:spLocks noGrp="1"/>
          </p:cNvSpPr>
          <p:nvPr>
            <p:ph type="ftr" sz="quarter" idx="12"/>
          </p:nvPr>
        </p:nvSpPr>
        <p:spPr/>
        <p:txBody>
          <a:bodyPr/>
          <a:lstStyle/>
          <a:p>
            <a:pPr>
              <a:defRPr/>
            </a:pPr>
            <a:r>
              <a:rPr lang="en-US" smtClean="0"/>
              <a:t>Occupational Health and Safety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19</a:t>
            </a:fld>
            <a:endParaRPr lang="en-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latin typeface="Arial" charset="0"/>
                <a:cs typeface="Arial" charset="0"/>
              </a:rPr>
              <a:t>Outline</a:t>
            </a:r>
          </a:p>
        </p:txBody>
      </p:sp>
      <p:sp>
        <p:nvSpPr>
          <p:cNvPr id="53251" name="Rectangle 3"/>
          <p:cNvSpPr>
            <a:spLocks noGrp="1" noChangeArrowheads="1"/>
          </p:cNvSpPr>
          <p:nvPr>
            <p:ph type="body" idx="1"/>
          </p:nvPr>
        </p:nvSpPr>
        <p:spPr/>
        <p:txBody>
          <a:bodyPr/>
          <a:lstStyle/>
          <a:p>
            <a:pPr>
              <a:buNone/>
            </a:pPr>
            <a:r>
              <a:rPr lang="en-US" dirty="0" smtClean="0">
                <a:latin typeface="Arial" charset="0"/>
                <a:cs typeface="Arial" charset="0"/>
              </a:rPr>
              <a:t>	</a:t>
            </a:r>
            <a:r>
              <a:rPr lang="en-CA" dirty="0" smtClean="0"/>
              <a:t>An introduction to the engineering profession, including:</a:t>
            </a:r>
          </a:p>
          <a:p>
            <a:pPr lvl="1"/>
            <a:r>
              <a:rPr lang="en-CA" dirty="0" smtClean="0"/>
              <a:t>Standards and safety</a:t>
            </a:r>
          </a:p>
          <a:p>
            <a:pPr lvl="1"/>
            <a:r>
              <a:rPr lang="en-CA" dirty="0" smtClean="0"/>
              <a:t>Law:  Charter of Rights and Freedoms, contracts, torts, negligent malpractice, forms of carrying on business</a:t>
            </a:r>
          </a:p>
          <a:p>
            <a:pPr lvl="1"/>
            <a:r>
              <a:rPr lang="en-CA" dirty="0" smtClean="0"/>
              <a:t>Intellectual property (patents, trade marks, copyrights and industrial designs)</a:t>
            </a:r>
          </a:p>
          <a:p>
            <a:pPr lvl="1"/>
            <a:r>
              <a:rPr lang="en-CA" dirty="0" smtClean="0"/>
              <a:t>Professional practice</a:t>
            </a:r>
          </a:p>
          <a:p>
            <a:pPr lvl="2"/>
            <a:r>
              <a:rPr lang="en-CA" dirty="0" smtClean="0"/>
              <a:t>Professional Engineers Act</a:t>
            </a:r>
          </a:p>
          <a:p>
            <a:pPr lvl="2"/>
            <a:r>
              <a:rPr lang="en-CA" dirty="0" smtClean="0"/>
              <a:t>Professional misconduct and sexual harassment</a:t>
            </a:r>
          </a:p>
          <a:p>
            <a:pPr lvl="1"/>
            <a:r>
              <a:rPr lang="en-CA" dirty="0" smtClean="0"/>
              <a:t>Alternative dispute resolution</a:t>
            </a:r>
          </a:p>
          <a:p>
            <a:pPr lvl="1"/>
            <a:r>
              <a:rPr lang="en-CA" dirty="0" smtClean="0"/>
              <a:t>Labour Relations and Employment Law</a:t>
            </a:r>
          </a:p>
          <a:p>
            <a:pPr lvl="1"/>
            <a:r>
              <a:rPr lang="en-CA" dirty="0" smtClean="0"/>
              <a:t>Environmental Law</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a:t>
            </a:fld>
            <a:endParaRPr lang="en-CA"/>
          </a:p>
        </p:txBody>
      </p:sp>
      <p:sp>
        <p:nvSpPr>
          <p:cNvPr id="5" name="Footer Placeholder 4"/>
          <p:cNvSpPr>
            <a:spLocks noGrp="1"/>
          </p:cNvSpPr>
          <p:nvPr>
            <p:ph type="ftr" sz="quarter" idx="12"/>
          </p:nvPr>
        </p:nvSpPr>
        <p:spPr/>
        <p:txBody>
          <a:bodyPr/>
          <a:lstStyle/>
          <a:p>
            <a:pPr>
              <a:defRPr/>
            </a:pPr>
            <a:r>
              <a:rPr lang="en-US" smtClean="0"/>
              <a:t>Occupational Health and Safety</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Workplace Harassment</a:t>
            </a:r>
            <a:endParaRPr lang="en-CA" dirty="0"/>
          </a:p>
        </p:txBody>
      </p:sp>
      <p:sp>
        <p:nvSpPr>
          <p:cNvPr id="3" name="Content Placeholder 2"/>
          <p:cNvSpPr>
            <a:spLocks noGrp="1"/>
          </p:cNvSpPr>
          <p:nvPr>
            <p:ph idx="1"/>
          </p:nvPr>
        </p:nvSpPr>
        <p:spPr/>
        <p:txBody>
          <a:bodyPr/>
          <a:lstStyle/>
          <a:p>
            <a:pPr>
              <a:buNone/>
            </a:pPr>
            <a:r>
              <a:rPr lang="en-CA" dirty="0" smtClean="0"/>
              <a:t>	Examples:</a:t>
            </a:r>
          </a:p>
          <a:p>
            <a:pPr lvl="1"/>
            <a:r>
              <a:rPr lang="en-CA" dirty="0" smtClean="0"/>
              <a:t>Making remarks, jokes or innuendos that</a:t>
            </a:r>
            <a:br>
              <a:rPr lang="en-CA" dirty="0" smtClean="0"/>
            </a:br>
            <a:r>
              <a:rPr lang="en-CA" dirty="0" smtClean="0"/>
              <a:t>demean, ridicule, intimidate, or offend</a:t>
            </a:r>
          </a:p>
          <a:p>
            <a:pPr lvl="1"/>
            <a:r>
              <a:rPr lang="en-CA" dirty="0" smtClean="0"/>
              <a:t>Displaying or circulating offensive</a:t>
            </a:r>
            <a:br>
              <a:rPr lang="en-CA" dirty="0" smtClean="0"/>
            </a:br>
            <a:r>
              <a:rPr lang="en-CA" dirty="0" smtClean="0"/>
              <a:t>pictures or materials in print or</a:t>
            </a:r>
            <a:br>
              <a:rPr lang="en-CA" dirty="0" smtClean="0"/>
            </a:br>
            <a:r>
              <a:rPr lang="en-CA" dirty="0" smtClean="0"/>
              <a:t>electronic form</a:t>
            </a:r>
          </a:p>
          <a:p>
            <a:pPr lvl="1"/>
            <a:r>
              <a:rPr lang="en-CA" dirty="0" smtClean="0"/>
              <a:t>Bullying</a:t>
            </a:r>
          </a:p>
          <a:p>
            <a:pPr lvl="1"/>
            <a:r>
              <a:rPr lang="en-CA" dirty="0" smtClean="0"/>
              <a:t>Repeated offensive or intimidating</a:t>
            </a:r>
            <a:br>
              <a:rPr lang="en-CA" dirty="0" smtClean="0"/>
            </a:br>
            <a:r>
              <a:rPr lang="en-CA" dirty="0" smtClean="0"/>
              <a:t>calls or e-mails</a:t>
            </a:r>
          </a:p>
          <a:p>
            <a:pPr lvl="1"/>
            <a:r>
              <a:rPr lang="en-CA" dirty="0" smtClean="0"/>
              <a:t>Inappropriate sexual touching,</a:t>
            </a:r>
            <a:br>
              <a:rPr lang="en-CA" dirty="0" smtClean="0"/>
            </a:br>
            <a:r>
              <a:rPr lang="en-CA" dirty="0" smtClean="0"/>
              <a:t>advances, suggestions or </a:t>
            </a:r>
            <a:br>
              <a:rPr lang="en-CA" dirty="0" smtClean="0"/>
            </a:br>
            <a:r>
              <a:rPr lang="en-CA" dirty="0" smtClean="0"/>
              <a:t>requests</a:t>
            </a:r>
          </a:p>
        </p:txBody>
      </p:sp>
      <p:sp>
        <p:nvSpPr>
          <p:cNvPr id="7" name="Footer Placeholder 6"/>
          <p:cNvSpPr>
            <a:spLocks noGrp="1"/>
          </p:cNvSpPr>
          <p:nvPr>
            <p:ph type="ftr" sz="quarter" idx="12"/>
          </p:nvPr>
        </p:nvSpPr>
        <p:spPr/>
        <p:txBody>
          <a:bodyPr/>
          <a:lstStyle/>
          <a:p>
            <a:pPr>
              <a:defRPr/>
            </a:pPr>
            <a:r>
              <a:rPr lang="en-US" smtClean="0"/>
              <a:t>Occupational Health and Safety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20</a:t>
            </a:fld>
            <a:endParaRPr lang="en-CA" dirty="0"/>
          </a:p>
        </p:txBody>
      </p:sp>
      <p:pic>
        <p:nvPicPr>
          <p:cNvPr id="8" name="Picture 2"/>
          <p:cNvPicPr>
            <a:picLocks noChangeAspect="1" noChangeArrowheads="1"/>
          </p:cNvPicPr>
          <p:nvPr/>
        </p:nvPicPr>
        <p:blipFill>
          <a:blip r:embed="rId3"/>
          <a:srcRect/>
          <a:stretch>
            <a:fillRect/>
          </a:stretch>
        </p:blipFill>
        <p:spPr bwMode="auto">
          <a:xfrm rot="938655">
            <a:off x="5682202" y="2414148"/>
            <a:ext cx="2706857" cy="40665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Workplace Harassment</a:t>
            </a:r>
            <a:endParaRPr lang="en-CA" dirty="0"/>
          </a:p>
        </p:txBody>
      </p:sp>
      <p:sp>
        <p:nvSpPr>
          <p:cNvPr id="3" name="Content Placeholder 2"/>
          <p:cNvSpPr>
            <a:spLocks noGrp="1"/>
          </p:cNvSpPr>
          <p:nvPr>
            <p:ph idx="1"/>
          </p:nvPr>
        </p:nvSpPr>
        <p:spPr/>
        <p:txBody>
          <a:bodyPr/>
          <a:lstStyle/>
          <a:p>
            <a:pPr>
              <a:buNone/>
            </a:pPr>
            <a:r>
              <a:rPr lang="en-CA" dirty="0" smtClean="0"/>
              <a:t>	The workplace harassment policy should:</a:t>
            </a:r>
          </a:p>
          <a:p>
            <a:pPr lvl="1"/>
            <a:r>
              <a:rPr lang="en-CA" dirty="0" smtClean="0"/>
              <a:t>Show the employer’s commitment</a:t>
            </a:r>
          </a:p>
          <a:p>
            <a:pPr lvl="1"/>
            <a:r>
              <a:rPr lang="en-CA" dirty="0" smtClean="0"/>
              <a:t>Consider all sources of workplace</a:t>
            </a:r>
            <a:br>
              <a:rPr lang="en-CA" dirty="0" smtClean="0"/>
            </a:br>
            <a:r>
              <a:rPr lang="en-CA" dirty="0" smtClean="0"/>
              <a:t>harassment including not only other</a:t>
            </a:r>
            <a:br>
              <a:rPr lang="en-CA" dirty="0" smtClean="0"/>
            </a:br>
            <a:r>
              <a:rPr lang="en-CA" dirty="0" smtClean="0"/>
              <a:t>employees and management but also</a:t>
            </a:r>
            <a:br>
              <a:rPr lang="en-CA" dirty="0" smtClean="0"/>
            </a:br>
            <a:r>
              <a:rPr lang="en-CA" dirty="0" smtClean="0"/>
              <a:t>customers, clients, strangers, and</a:t>
            </a:r>
            <a:br>
              <a:rPr lang="en-CA" dirty="0" smtClean="0"/>
            </a:br>
            <a:r>
              <a:rPr lang="en-CA" dirty="0" smtClean="0"/>
              <a:t>domestic/intimate partners</a:t>
            </a:r>
          </a:p>
          <a:p>
            <a:pPr lvl="1"/>
            <a:r>
              <a:rPr lang="en-CA" dirty="0" smtClean="0"/>
              <a:t>Outline the roles and responsibilities</a:t>
            </a:r>
            <a:br>
              <a:rPr lang="en-CA" dirty="0" smtClean="0"/>
            </a:br>
            <a:r>
              <a:rPr lang="en-CA" dirty="0" smtClean="0"/>
              <a:t>of those supporting the policy</a:t>
            </a:r>
          </a:p>
          <a:p>
            <a:pPr lvl="1"/>
            <a:r>
              <a:rPr lang="en-CA" dirty="0" smtClean="0"/>
              <a:t>Be signed and dated</a:t>
            </a:r>
          </a:p>
        </p:txBody>
      </p:sp>
      <p:sp>
        <p:nvSpPr>
          <p:cNvPr id="7" name="Footer Placeholder 6"/>
          <p:cNvSpPr>
            <a:spLocks noGrp="1"/>
          </p:cNvSpPr>
          <p:nvPr>
            <p:ph type="ftr" sz="quarter" idx="12"/>
          </p:nvPr>
        </p:nvSpPr>
        <p:spPr/>
        <p:txBody>
          <a:bodyPr/>
          <a:lstStyle/>
          <a:p>
            <a:pPr>
              <a:defRPr/>
            </a:pPr>
            <a:r>
              <a:rPr lang="en-US" smtClean="0"/>
              <a:t>Occupational Health and Safety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21</a:t>
            </a:fld>
            <a:endParaRPr lang="en-CA" dirty="0"/>
          </a:p>
        </p:txBody>
      </p:sp>
      <p:pic>
        <p:nvPicPr>
          <p:cNvPr id="8" name="Picture 2"/>
          <p:cNvPicPr>
            <a:picLocks noChangeAspect="1" noChangeArrowheads="1"/>
          </p:cNvPicPr>
          <p:nvPr/>
        </p:nvPicPr>
        <p:blipFill>
          <a:blip r:embed="rId3"/>
          <a:srcRect/>
          <a:stretch>
            <a:fillRect/>
          </a:stretch>
        </p:blipFill>
        <p:spPr bwMode="auto">
          <a:xfrm rot="938655">
            <a:off x="5682202" y="2414148"/>
            <a:ext cx="2706857" cy="40665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Workplace Violence</a:t>
            </a:r>
            <a:endParaRPr lang="en-CA" dirty="0"/>
          </a:p>
        </p:txBody>
      </p:sp>
      <p:sp>
        <p:nvSpPr>
          <p:cNvPr id="3" name="Content Placeholder 2"/>
          <p:cNvSpPr>
            <a:spLocks noGrp="1"/>
          </p:cNvSpPr>
          <p:nvPr>
            <p:ph idx="1"/>
          </p:nvPr>
        </p:nvSpPr>
        <p:spPr/>
        <p:txBody>
          <a:bodyPr/>
          <a:lstStyle/>
          <a:p>
            <a:pPr>
              <a:buNone/>
            </a:pPr>
            <a:r>
              <a:rPr lang="en-CA" dirty="0" smtClean="0"/>
              <a:t>	Part of workplace health and safety is also reducing violence</a:t>
            </a:r>
          </a:p>
          <a:p>
            <a:pPr lvl="1"/>
            <a:r>
              <a:rPr lang="en-CA" dirty="0" smtClean="0"/>
              <a:t>Violence is the exercise or attempted exercise of physical force that could cause injury or any statement or behaviour that threatens such force</a:t>
            </a:r>
          </a:p>
          <a:p>
            <a:pPr lvl="1"/>
            <a:r>
              <a:rPr lang="en-CA" dirty="0" smtClean="0"/>
              <a:t>This includes domestic violence</a:t>
            </a:r>
          </a:p>
        </p:txBody>
      </p:sp>
      <p:sp>
        <p:nvSpPr>
          <p:cNvPr id="7" name="Footer Placeholder 6"/>
          <p:cNvSpPr>
            <a:spLocks noGrp="1"/>
          </p:cNvSpPr>
          <p:nvPr>
            <p:ph type="ftr" sz="quarter" idx="12"/>
          </p:nvPr>
        </p:nvSpPr>
        <p:spPr/>
        <p:txBody>
          <a:bodyPr/>
          <a:lstStyle/>
          <a:p>
            <a:pPr>
              <a:defRPr/>
            </a:pPr>
            <a:r>
              <a:rPr lang="en-US" smtClean="0"/>
              <a:t>Occupational Health and Safety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22</a:t>
            </a:fld>
            <a:endParaRPr lang="en-C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Workplace Violence</a:t>
            </a:r>
            <a:endParaRPr lang="en-CA" dirty="0"/>
          </a:p>
        </p:txBody>
      </p:sp>
      <p:sp>
        <p:nvSpPr>
          <p:cNvPr id="3" name="Content Placeholder 2"/>
          <p:cNvSpPr>
            <a:spLocks noGrp="1"/>
          </p:cNvSpPr>
          <p:nvPr>
            <p:ph idx="1"/>
          </p:nvPr>
        </p:nvSpPr>
        <p:spPr/>
        <p:txBody>
          <a:bodyPr/>
          <a:lstStyle/>
          <a:p>
            <a:pPr>
              <a:buNone/>
            </a:pPr>
            <a:r>
              <a:rPr lang="en-CA" dirty="0" smtClean="0"/>
              <a:t>	Examples:</a:t>
            </a:r>
          </a:p>
          <a:p>
            <a:pPr lvl="1"/>
            <a:r>
              <a:rPr lang="en-CA" dirty="0" smtClean="0"/>
              <a:t>Verbally threatening to attack a worker</a:t>
            </a:r>
          </a:p>
          <a:p>
            <a:pPr lvl="1"/>
            <a:r>
              <a:rPr lang="en-CA" dirty="0" smtClean="0"/>
              <a:t>Leaving threatening notes at or sending threatening e-mails to a workplace</a:t>
            </a:r>
          </a:p>
          <a:p>
            <a:pPr lvl="1"/>
            <a:r>
              <a:rPr lang="en-CA" dirty="0" smtClean="0"/>
              <a:t>Shaking a fist in a worker’s face</a:t>
            </a:r>
          </a:p>
          <a:p>
            <a:pPr lvl="1"/>
            <a:r>
              <a:rPr lang="en-CA" dirty="0" smtClean="0"/>
              <a:t>Wielding a weapon at work</a:t>
            </a:r>
          </a:p>
          <a:p>
            <a:pPr lvl="1"/>
            <a:r>
              <a:rPr lang="en-CA" dirty="0" smtClean="0"/>
              <a:t>Hitting or trying to hit a worker</a:t>
            </a:r>
          </a:p>
          <a:p>
            <a:pPr lvl="1"/>
            <a:r>
              <a:rPr lang="en-CA" dirty="0" smtClean="0"/>
              <a:t>Throwing an object at a worker</a:t>
            </a:r>
          </a:p>
          <a:p>
            <a:pPr lvl="1"/>
            <a:r>
              <a:rPr lang="en-CA" dirty="0" smtClean="0"/>
              <a:t>Sexual violence against a worker</a:t>
            </a:r>
          </a:p>
          <a:p>
            <a:pPr lvl="1"/>
            <a:r>
              <a:rPr lang="en-CA" dirty="0" smtClean="0"/>
              <a:t>Kicking an object the worker is standing on such as a ladder</a:t>
            </a:r>
          </a:p>
          <a:p>
            <a:pPr lvl="1"/>
            <a:r>
              <a:rPr lang="en-CA" dirty="0" smtClean="0"/>
              <a:t>Trying to run down a worker using a vehicle or equipment such as a forklift</a:t>
            </a:r>
          </a:p>
        </p:txBody>
      </p:sp>
      <p:sp>
        <p:nvSpPr>
          <p:cNvPr id="7" name="Footer Placeholder 6"/>
          <p:cNvSpPr>
            <a:spLocks noGrp="1"/>
          </p:cNvSpPr>
          <p:nvPr>
            <p:ph type="ftr" sz="quarter" idx="12"/>
          </p:nvPr>
        </p:nvSpPr>
        <p:spPr/>
        <p:txBody>
          <a:bodyPr/>
          <a:lstStyle/>
          <a:p>
            <a:pPr>
              <a:defRPr/>
            </a:pPr>
            <a:r>
              <a:rPr lang="en-US" smtClean="0"/>
              <a:t>Occupational Health and Safety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23</a:t>
            </a:fld>
            <a:endParaRPr lang="en-C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Regulations</a:t>
            </a:r>
            <a:endParaRPr lang="en-CA" dirty="0"/>
          </a:p>
        </p:txBody>
      </p:sp>
      <p:sp>
        <p:nvSpPr>
          <p:cNvPr id="3" name="Content Placeholder 2"/>
          <p:cNvSpPr>
            <a:spLocks noGrp="1"/>
          </p:cNvSpPr>
          <p:nvPr>
            <p:ph idx="1"/>
          </p:nvPr>
        </p:nvSpPr>
        <p:spPr>
          <a:xfrm>
            <a:off x="457200" y="1600200"/>
            <a:ext cx="8229600" cy="4616450"/>
          </a:xfrm>
        </p:spPr>
        <p:txBody>
          <a:bodyPr/>
          <a:lstStyle/>
          <a:p>
            <a:pPr>
              <a:buNone/>
            </a:pPr>
            <a:r>
              <a:rPr lang="en-CA" dirty="0" smtClean="0"/>
              <a:t>	The OHSA makes provisions for numerous regulations:</a:t>
            </a:r>
          </a:p>
          <a:p>
            <a:pPr lvl="1">
              <a:buNone/>
            </a:pPr>
            <a:r>
              <a:rPr lang="en-CA" sz="1800" dirty="0" smtClean="0"/>
              <a:t>	</a:t>
            </a:r>
            <a:endParaRPr lang="en-CA" sz="1400" b="1" i="1" dirty="0"/>
          </a:p>
        </p:txBody>
      </p:sp>
      <p:sp>
        <p:nvSpPr>
          <p:cNvPr id="7" name="Footer Placeholder 6"/>
          <p:cNvSpPr>
            <a:spLocks noGrp="1"/>
          </p:cNvSpPr>
          <p:nvPr>
            <p:ph type="ftr" sz="quarter" idx="12"/>
          </p:nvPr>
        </p:nvSpPr>
        <p:spPr/>
        <p:txBody>
          <a:bodyPr/>
          <a:lstStyle/>
          <a:p>
            <a:pPr>
              <a:defRPr/>
            </a:pPr>
            <a:r>
              <a:rPr lang="en-US" smtClean="0"/>
              <a:t>Occupational Health and Safety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24</a:t>
            </a:fld>
            <a:endParaRPr lang="en-CA" dirty="0"/>
          </a:p>
        </p:txBody>
      </p:sp>
      <p:sp>
        <p:nvSpPr>
          <p:cNvPr id="6" name="Content Placeholder 2"/>
          <p:cNvSpPr txBox="1">
            <a:spLocks/>
          </p:cNvSpPr>
          <p:nvPr/>
        </p:nvSpPr>
        <p:spPr bwMode="auto">
          <a:xfrm>
            <a:off x="0" y="2379789"/>
            <a:ext cx="3339913" cy="39195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r>
              <a:rPr kumimoji="0" lang="en-CA" sz="1600" b="1" i="0" u="sng" strike="noStrike" kern="1200" cap="none" spc="0" normalizeH="0" baseline="0" noProof="0" dirty="0" smtClean="0">
                <a:ln>
                  <a:noFill/>
                </a:ln>
                <a:solidFill>
                  <a:schemeClr val="tx1"/>
                </a:solidFill>
                <a:effectLst/>
                <a:uLnTx/>
                <a:uFillTx/>
                <a:latin typeface="+mn-lt"/>
                <a:ea typeface="ＭＳ Ｐゴシック" charset="-128"/>
                <a:cs typeface="+mn-cs"/>
              </a:rPr>
              <a:t>Safety</a:t>
            </a:r>
          </a:p>
          <a:p>
            <a:pPr marL="685800" lvl="1" indent="-228600">
              <a:spcBef>
                <a:spcPct val="20000"/>
              </a:spcBef>
            </a:pPr>
            <a:r>
              <a:rPr kumimoji="0" lang="en-CA" sz="1400" b="1" i="0" u="none" strike="noStrike" kern="1200" cap="none" spc="0" normalizeH="0" baseline="0" noProof="0" dirty="0" smtClean="0">
                <a:ln>
                  <a:noFill/>
                </a:ln>
                <a:solidFill>
                  <a:schemeClr val="tx1"/>
                </a:solidFill>
                <a:effectLst/>
                <a:uLnTx/>
                <a:uFillTx/>
                <a:latin typeface="+mn-lt"/>
                <a:ea typeface="ＭＳ Ｐゴシック" charset="-128"/>
                <a:cs typeface="+mn-cs"/>
              </a:rPr>
              <a:t>Construction Projects</a:t>
            </a:r>
          </a:p>
          <a:p>
            <a:pPr marL="685800" lvl="1" indent="-228600">
              <a:spcBef>
                <a:spcPct val="20000"/>
              </a:spcBef>
            </a:pPr>
            <a:r>
              <a:rPr kumimoji="0" lang="en-CA" sz="1400" b="1" i="0" u="none" strike="noStrike" kern="1200" cap="none" spc="0" normalizeH="0" baseline="0" noProof="0" dirty="0" smtClean="0">
                <a:ln>
                  <a:noFill/>
                </a:ln>
                <a:solidFill>
                  <a:schemeClr val="tx1"/>
                </a:solidFill>
                <a:effectLst/>
                <a:uLnTx/>
                <a:uFillTx/>
                <a:latin typeface="+mn-lt"/>
                <a:ea typeface="ＭＳ Ｐゴシック" charset="-128"/>
                <a:cs typeface="+mn-cs"/>
              </a:rPr>
              <a:t>Industrial Establishments</a:t>
            </a:r>
          </a:p>
          <a:p>
            <a:pPr marL="685800" lvl="1" indent="-228600">
              <a:spcBef>
                <a:spcPct val="20000"/>
              </a:spcBef>
            </a:pPr>
            <a:r>
              <a:rPr kumimoji="0" lang="en-CA" sz="1400" b="1" i="0" u="none" strike="noStrike" kern="1200" cap="none" spc="0" normalizeH="0" baseline="0" noProof="0" dirty="0" smtClean="0">
                <a:ln>
                  <a:noFill/>
                </a:ln>
                <a:solidFill>
                  <a:schemeClr val="tx1"/>
                </a:solidFill>
                <a:effectLst/>
                <a:uLnTx/>
                <a:uFillTx/>
                <a:latin typeface="+mn-lt"/>
                <a:ea typeface="ＭＳ Ｐゴシック" charset="-128"/>
                <a:cs typeface="+mn-cs"/>
              </a:rPr>
              <a:t>Mines and Mining Plants</a:t>
            </a:r>
          </a:p>
          <a:p>
            <a:pPr marL="685800" lvl="1" indent="-228600">
              <a:spcBef>
                <a:spcPct val="20000"/>
              </a:spcBef>
            </a:pPr>
            <a:r>
              <a:rPr kumimoji="0" lang="en-CA" sz="1400" b="1" i="0" u="none" strike="noStrike" kern="1200" cap="none" spc="0" normalizeH="0" baseline="0" noProof="0" dirty="0" smtClean="0">
                <a:ln>
                  <a:noFill/>
                </a:ln>
                <a:solidFill>
                  <a:schemeClr val="tx1"/>
                </a:solidFill>
                <a:effectLst/>
                <a:uLnTx/>
                <a:uFillTx/>
                <a:latin typeface="+mn-lt"/>
                <a:ea typeface="ＭＳ Ｐゴシック" charset="-128"/>
                <a:cs typeface="+mn-cs"/>
              </a:rPr>
              <a:t>Critical Injury Defined</a:t>
            </a:r>
          </a:p>
          <a:p>
            <a:pPr marL="685800" lvl="1" indent="-228600">
              <a:spcBef>
                <a:spcPct val="20000"/>
              </a:spcBef>
            </a:pPr>
            <a:r>
              <a:rPr kumimoji="0" lang="en-CA" sz="1400" b="0" i="0" u="none" strike="noStrike" kern="1200" cap="none" spc="0" normalizeH="0" baseline="0" noProof="0" dirty="0" smtClean="0">
                <a:ln>
                  <a:noFill/>
                </a:ln>
                <a:solidFill>
                  <a:schemeClr val="tx1"/>
                </a:solidFill>
                <a:effectLst/>
                <a:uLnTx/>
                <a:uFillTx/>
                <a:latin typeface="+mn-lt"/>
                <a:ea typeface="ＭＳ Ｐゴシック" charset="-128"/>
                <a:cs typeface="+mn-cs"/>
              </a:rPr>
              <a:t>Diving Operations</a:t>
            </a:r>
          </a:p>
          <a:p>
            <a:pPr marL="685800" lvl="1" indent="-228600">
              <a:spcBef>
                <a:spcPct val="20000"/>
              </a:spcBef>
            </a:pPr>
            <a:r>
              <a:rPr kumimoji="0" lang="en-CA" sz="1400" b="0" i="0" u="none" strike="noStrike" kern="1200" cap="none" spc="0" normalizeH="0" baseline="0" noProof="0" dirty="0" smtClean="0">
                <a:ln>
                  <a:noFill/>
                </a:ln>
                <a:solidFill>
                  <a:schemeClr val="tx1"/>
                </a:solidFill>
                <a:effectLst/>
                <a:uLnTx/>
                <a:uFillTx/>
                <a:latin typeface="+mn-lt"/>
                <a:ea typeface="ＭＳ Ｐゴシック" charset="-128"/>
                <a:cs typeface="+mn-cs"/>
              </a:rPr>
              <a:t>Farming Operations</a:t>
            </a:r>
          </a:p>
          <a:p>
            <a:pPr marL="685800" lvl="1" indent="-228600">
              <a:spcBef>
                <a:spcPct val="20000"/>
              </a:spcBef>
            </a:pPr>
            <a:r>
              <a:rPr kumimoji="0" lang="en-CA" sz="1400" b="0" i="0" u="none" strike="noStrike" kern="1200" cap="none" spc="0" normalizeH="0" baseline="0" noProof="0" dirty="0" smtClean="0">
                <a:ln>
                  <a:noFill/>
                </a:ln>
                <a:solidFill>
                  <a:schemeClr val="tx1"/>
                </a:solidFill>
                <a:effectLst/>
                <a:uLnTx/>
                <a:uFillTx/>
                <a:latin typeface="+mn-lt"/>
                <a:ea typeface="ＭＳ Ｐゴシック" charset="-128"/>
                <a:cs typeface="+mn-cs"/>
              </a:rPr>
              <a:t>Firefighters</a:t>
            </a:r>
          </a:p>
          <a:p>
            <a:pPr marL="685800" lvl="1" indent="-228600">
              <a:spcBef>
                <a:spcPct val="20000"/>
              </a:spcBef>
            </a:pPr>
            <a:r>
              <a:rPr kumimoji="0" lang="en-CA" sz="1400" b="0" i="0" u="none" strike="noStrike" kern="1200" cap="none" spc="0" normalizeH="0" baseline="0" noProof="0" dirty="0" smtClean="0">
                <a:ln>
                  <a:noFill/>
                </a:ln>
                <a:solidFill>
                  <a:schemeClr val="tx1"/>
                </a:solidFill>
                <a:effectLst/>
                <a:uLnTx/>
                <a:uFillTx/>
                <a:latin typeface="+mn-lt"/>
                <a:ea typeface="ＭＳ Ｐゴシック" charset="-128"/>
                <a:cs typeface="+mn-cs"/>
              </a:rPr>
              <a:t>Health Care and Residential Facilities</a:t>
            </a:r>
          </a:p>
          <a:p>
            <a:pPr marL="685800" lvl="1" indent="-228600">
              <a:spcBef>
                <a:spcPct val="20000"/>
              </a:spcBef>
            </a:pPr>
            <a:r>
              <a:rPr kumimoji="0" lang="en-CA" sz="1400" b="0" i="0" u="none" strike="noStrike" kern="1200" cap="none" spc="0" normalizeH="0" baseline="0" noProof="0" dirty="0" smtClean="0">
                <a:ln>
                  <a:noFill/>
                </a:ln>
                <a:solidFill>
                  <a:schemeClr val="tx1"/>
                </a:solidFill>
                <a:effectLst/>
                <a:uLnTx/>
                <a:uFillTx/>
                <a:latin typeface="+mn-lt"/>
                <a:ea typeface="ＭＳ Ｐゴシック" charset="-128"/>
                <a:cs typeface="+mn-cs"/>
              </a:rPr>
              <a:t>Needle Safety</a:t>
            </a:r>
          </a:p>
          <a:p>
            <a:pPr marL="685800" lvl="1" indent="-228600">
              <a:spcBef>
                <a:spcPct val="20000"/>
              </a:spcBef>
            </a:pPr>
            <a:r>
              <a:rPr kumimoji="0" lang="en-CA" sz="1400" b="1" i="0" u="none" strike="noStrike" kern="1200" cap="none" spc="0" normalizeH="0" baseline="0" noProof="0" dirty="0" smtClean="0">
                <a:ln>
                  <a:noFill/>
                </a:ln>
                <a:solidFill>
                  <a:schemeClr val="tx1"/>
                </a:solidFill>
                <a:effectLst/>
                <a:uLnTx/>
                <a:uFillTx/>
                <a:latin typeface="+mn-lt"/>
                <a:ea typeface="ＭＳ Ｐゴシック" charset="-128"/>
                <a:cs typeface="+mn-cs"/>
              </a:rPr>
              <a:t>Oil and Gas—Offshore</a:t>
            </a:r>
          </a:p>
          <a:p>
            <a:pPr marL="685800" lvl="1" indent="-228600">
              <a:spcBef>
                <a:spcPct val="20000"/>
              </a:spcBef>
            </a:pPr>
            <a:r>
              <a:rPr kumimoji="0" lang="en-CA" sz="1400" b="0" i="0" u="none" strike="noStrike" kern="1200" cap="none" spc="0" normalizeH="0" baseline="0" noProof="0" dirty="0" smtClean="0">
                <a:ln>
                  <a:noFill/>
                </a:ln>
                <a:solidFill>
                  <a:schemeClr val="tx1"/>
                </a:solidFill>
                <a:effectLst/>
                <a:uLnTx/>
                <a:uFillTx/>
                <a:latin typeface="+mn-lt"/>
                <a:ea typeface="ＭＳ Ｐゴシック" charset="-128"/>
                <a:cs typeface="+mn-cs"/>
              </a:rPr>
              <a:t>Roll-over Protective Structures</a:t>
            </a:r>
          </a:p>
          <a:p>
            <a:pPr marL="685800" lvl="1" indent="-228600">
              <a:spcBef>
                <a:spcPct val="20000"/>
              </a:spcBef>
            </a:pPr>
            <a:r>
              <a:rPr kumimoji="0" lang="en-CA" sz="1400" b="0" i="0" u="none" strike="noStrike" kern="1200" cap="none" spc="0" normalizeH="0" baseline="0" noProof="0" dirty="0" smtClean="0">
                <a:ln>
                  <a:noFill/>
                </a:ln>
                <a:solidFill>
                  <a:schemeClr val="tx1"/>
                </a:solidFill>
                <a:effectLst/>
                <a:uLnTx/>
                <a:uFillTx/>
                <a:latin typeface="+mn-lt"/>
                <a:ea typeface="ＭＳ Ｐゴシック" charset="-128"/>
                <a:cs typeface="+mn-cs"/>
              </a:rPr>
              <a:t>University Academics and Teaching Assistants</a:t>
            </a:r>
          </a:p>
          <a:p>
            <a:pPr marL="685800" lvl="1" indent="-228600">
              <a:spcBef>
                <a:spcPct val="20000"/>
              </a:spcBef>
            </a:pPr>
            <a:r>
              <a:rPr kumimoji="0" lang="en-CA" sz="1400" b="0" i="0" u="none" strike="noStrike" kern="1200" cap="none" spc="0" normalizeH="0" baseline="0" noProof="0" dirty="0" smtClean="0">
                <a:ln>
                  <a:noFill/>
                </a:ln>
                <a:solidFill>
                  <a:schemeClr val="tx1"/>
                </a:solidFill>
                <a:effectLst/>
                <a:uLnTx/>
                <a:uFillTx/>
                <a:latin typeface="+mn-lt"/>
                <a:ea typeface="ＭＳ Ｐゴシック" charset="-128"/>
                <a:cs typeface="+mn-cs"/>
              </a:rPr>
              <a:t>Window Cleaning</a:t>
            </a:r>
            <a:endParaRPr kumimoji="0" lang="en-CA" sz="1200" b="1" i="1" u="none" strike="noStrike" kern="1200" cap="none" spc="0" normalizeH="0" baseline="0" noProof="0" dirty="0">
              <a:ln>
                <a:noFill/>
              </a:ln>
              <a:solidFill>
                <a:schemeClr val="tx1"/>
              </a:solidFill>
              <a:effectLst/>
              <a:uLnTx/>
              <a:uFillTx/>
              <a:latin typeface="+mn-lt"/>
              <a:ea typeface="ＭＳ Ｐゴシック" charset="-128"/>
              <a:cs typeface="+mn-cs"/>
            </a:endParaRPr>
          </a:p>
        </p:txBody>
      </p:sp>
      <p:sp>
        <p:nvSpPr>
          <p:cNvPr id="8" name="Content Placeholder 2"/>
          <p:cNvSpPr txBox="1">
            <a:spLocks/>
          </p:cNvSpPr>
          <p:nvPr/>
        </p:nvSpPr>
        <p:spPr bwMode="auto">
          <a:xfrm>
            <a:off x="3043825" y="2379789"/>
            <a:ext cx="6100175" cy="39195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Tx/>
              <a:buSzTx/>
              <a:buFont typeface="Arial" charset="0"/>
              <a:buNone/>
              <a:tabLst/>
              <a:defRPr/>
            </a:pPr>
            <a:r>
              <a:rPr kumimoji="0" lang="en-CA" sz="1600" b="1" i="0" u="sng" strike="noStrike" kern="1200" cap="none" spc="0" normalizeH="0" baseline="0" noProof="0" dirty="0" smtClean="0">
                <a:ln>
                  <a:noFill/>
                </a:ln>
                <a:solidFill>
                  <a:schemeClr val="tx1"/>
                </a:solidFill>
                <a:effectLst/>
                <a:uLnTx/>
                <a:uFillTx/>
                <a:latin typeface="+mn-lt"/>
                <a:ea typeface="ＭＳ Ｐゴシック" charset="-128"/>
                <a:cs typeface="+mn-cs"/>
              </a:rPr>
              <a:t>Designated Substances</a:t>
            </a:r>
          </a:p>
          <a:p>
            <a:pPr marL="685800" lvl="1" indent="-228600">
              <a:spcBef>
                <a:spcPct val="20000"/>
              </a:spcBef>
            </a:pPr>
            <a:r>
              <a:rPr kumimoji="0" lang="en-CA" sz="1400" b="1" i="0" u="none" strike="noStrike" kern="1200" cap="none" spc="0" normalizeH="0" baseline="0" noProof="0" dirty="0" smtClean="0">
                <a:ln>
                  <a:noFill/>
                </a:ln>
                <a:solidFill>
                  <a:schemeClr val="tx1"/>
                </a:solidFill>
                <a:effectLst/>
                <a:uLnTx/>
                <a:uFillTx/>
                <a:latin typeface="+mn-lt"/>
                <a:ea typeface="ＭＳ Ｐゴシック" charset="-128"/>
                <a:cs typeface="+mn-cs"/>
              </a:rPr>
              <a:t>Asbestos on Construction Projects</a:t>
            </a:r>
          </a:p>
          <a:p>
            <a:pPr marL="685800" lvl="1" indent="-228600">
              <a:spcBef>
                <a:spcPct val="20000"/>
              </a:spcBef>
            </a:pPr>
            <a:r>
              <a:rPr kumimoji="0" lang="en-CA" sz="1400" b="1" i="0" u="none" strike="noStrike" kern="1200" cap="none" spc="0" normalizeH="0" baseline="0" noProof="0" dirty="0" smtClean="0">
                <a:ln>
                  <a:noFill/>
                </a:ln>
                <a:solidFill>
                  <a:schemeClr val="tx1"/>
                </a:solidFill>
                <a:effectLst/>
                <a:uLnTx/>
                <a:uFillTx/>
                <a:latin typeface="+mn-lt"/>
                <a:ea typeface="ＭＳ Ｐゴシック" charset="-128"/>
                <a:cs typeface="+mn-cs"/>
              </a:rPr>
              <a:t>Designated Substances</a:t>
            </a:r>
          </a:p>
          <a:p>
            <a:pPr marL="342900" lvl="0" indent="-342900">
              <a:spcBef>
                <a:spcPct val="20000"/>
              </a:spcBef>
              <a:defRPr/>
            </a:pPr>
            <a:r>
              <a:rPr lang="en-CA" sz="1600" b="1" u="sng" dirty="0" smtClean="0"/>
              <a:t>General</a:t>
            </a:r>
          </a:p>
          <a:p>
            <a:pPr marL="685800" lvl="1" indent="-228600">
              <a:spcBef>
                <a:spcPct val="20000"/>
              </a:spcBef>
            </a:pPr>
            <a:r>
              <a:rPr lang="en-CA" sz="1400" b="1" dirty="0" smtClean="0"/>
              <a:t>Biological or Chemical Agents, Control of Exposure to</a:t>
            </a:r>
          </a:p>
          <a:p>
            <a:pPr marL="685800" lvl="1" indent="-228600">
              <a:spcBef>
                <a:spcPct val="20000"/>
              </a:spcBef>
            </a:pPr>
            <a:r>
              <a:rPr lang="en-CA" sz="1400" b="1" dirty="0" smtClean="0"/>
              <a:t>Hazardous Materials Inventories</a:t>
            </a:r>
          </a:p>
          <a:p>
            <a:pPr marL="685800" lvl="1" indent="-228600">
              <a:spcBef>
                <a:spcPct val="20000"/>
              </a:spcBef>
            </a:pPr>
            <a:r>
              <a:rPr lang="en-CA" sz="1400" b="1" dirty="0" smtClean="0"/>
              <a:t>Workplace Hazardous Materials Information System (WHMIS)</a:t>
            </a:r>
          </a:p>
          <a:p>
            <a:pPr marL="342900" lvl="0" indent="-342900">
              <a:spcBef>
                <a:spcPct val="20000"/>
              </a:spcBef>
              <a:defRPr/>
            </a:pPr>
            <a:r>
              <a:rPr lang="en-CA" sz="1600" b="1" u="sng" dirty="0" smtClean="0"/>
              <a:t>Hazardous Physical Agents</a:t>
            </a:r>
          </a:p>
          <a:p>
            <a:pPr marL="685800" lvl="1" indent="-228600">
              <a:spcBef>
                <a:spcPct val="20000"/>
              </a:spcBef>
            </a:pPr>
            <a:r>
              <a:rPr lang="en-CA" sz="1400" dirty="0" smtClean="0"/>
              <a:t>X-Ray Safety</a:t>
            </a:r>
          </a:p>
          <a:p>
            <a:pPr marL="342900" lvl="0" indent="-342900">
              <a:spcBef>
                <a:spcPct val="20000"/>
              </a:spcBef>
              <a:defRPr/>
            </a:pPr>
            <a:r>
              <a:rPr lang="en-CA" sz="1600" b="1" u="sng" dirty="0" smtClean="0"/>
              <a:t>Regulations that Directly Affect/Impact the Act</a:t>
            </a:r>
          </a:p>
          <a:p>
            <a:pPr marL="685800" lvl="1" indent="-228600">
              <a:spcBef>
                <a:spcPct val="20000"/>
              </a:spcBef>
            </a:pPr>
            <a:r>
              <a:rPr lang="en-CA" sz="1400" b="1" dirty="0" smtClean="0"/>
              <a:t>Confined Spaces</a:t>
            </a:r>
          </a:p>
          <a:p>
            <a:pPr marL="685800" lvl="1" indent="-228600">
              <a:spcBef>
                <a:spcPct val="20000"/>
              </a:spcBef>
            </a:pPr>
            <a:r>
              <a:rPr lang="en-CA" sz="1400" b="1" dirty="0" smtClean="0"/>
              <a:t>Training Programs</a:t>
            </a:r>
            <a:endParaRPr lang="en-CA" sz="1400" dirty="0" smtClean="0"/>
          </a:p>
          <a:p>
            <a:pPr marL="685800" lvl="1" indent="-228600">
              <a:spcBef>
                <a:spcPct val="20000"/>
              </a:spcBef>
            </a:pPr>
            <a:r>
              <a:rPr lang="en-CA" sz="1400" dirty="0" smtClean="0"/>
              <a:t>Unilateral Work Stoppage</a:t>
            </a:r>
          </a:p>
          <a:p>
            <a:pPr marL="685800" lvl="1" indent="-228600">
              <a:spcBef>
                <a:spcPct val="20000"/>
              </a:spcBef>
            </a:pPr>
            <a:r>
              <a:rPr lang="en-CA" sz="1400" dirty="0" smtClean="0"/>
              <a:t>Inventory of Agents or Combinations of Agents...</a:t>
            </a:r>
          </a:p>
          <a:p>
            <a:pPr marL="685800" lvl="1" indent="-228600">
              <a:spcBef>
                <a:spcPct val="20000"/>
              </a:spcBef>
            </a:pPr>
            <a:r>
              <a:rPr lang="en-CA" sz="1400" dirty="0" smtClean="0"/>
              <a:t>Joint Health and Safety Committees—Exemption from Requirements</a:t>
            </a:r>
          </a:p>
          <a:p>
            <a:pPr marL="685800" lvl="1" indent="-228600">
              <a:spcBef>
                <a:spcPct val="20000"/>
              </a:spcBef>
            </a:pPr>
            <a:endParaRPr lang="en-CA" sz="1400" b="1" dirty="0" smtClean="0"/>
          </a:p>
          <a:p>
            <a:pPr marL="685800" lvl="1" indent="-228600">
              <a:spcBef>
                <a:spcPct val="20000"/>
              </a:spcBef>
            </a:pPr>
            <a:endParaRPr lang="en-CA" sz="1400" b="1" dirty="0" smtClean="0"/>
          </a:p>
          <a:p>
            <a:pPr marL="685800" lvl="1" indent="-228600">
              <a:spcBef>
                <a:spcPct val="20000"/>
              </a:spcBef>
            </a:pPr>
            <a:endParaRPr kumimoji="0" lang="en-CA" sz="1400" b="1" i="0" u="none" strike="noStrike" kern="1200" cap="none" spc="0" normalizeH="0" baseline="0" noProof="0" dirty="0" smtClean="0">
              <a:ln>
                <a:noFill/>
              </a:ln>
              <a:solidFill>
                <a:schemeClr val="tx1"/>
              </a:solidFill>
              <a:effectLst/>
              <a:uLnTx/>
              <a:uFillTx/>
              <a:latin typeface="+mn-lt"/>
              <a:ea typeface="ＭＳ Ｐゴシック" charset="-128"/>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Designated Substances</a:t>
            </a:r>
            <a:endParaRPr lang="en-CA" dirty="0"/>
          </a:p>
        </p:txBody>
      </p:sp>
      <p:sp>
        <p:nvSpPr>
          <p:cNvPr id="3" name="Content Placeholder 2"/>
          <p:cNvSpPr>
            <a:spLocks noGrp="1"/>
          </p:cNvSpPr>
          <p:nvPr>
            <p:ph idx="1"/>
          </p:nvPr>
        </p:nvSpPr>
        <p:spPr>
          <a:xfrm>
            <a:off x="457200" y="1600200"/>
            <a:ext cx="8229600" cy="4616450"/>
          </a:xfrm>
        </p:spPr>
        <p:txBody>
          <a:bodyPr/>
          <a:lstStyle/>
          <a:p>
            <a:pPr>
              <a:buNone/>
            </a:pPr>
            <a:r>
              <a:rPr lang="en-CA" dirty="0" smtClean="0"/>
              <a:t>	For example, the regulations on designated substances focuses on</a:t>
            </a:r>
          </a:p>
          <a:p>
            <a:pPr lvl="1"/>
            <a:r>
              <a:rPr lang="en-CA" dirty="0" smtClean="0"/>
              <a:t>Acrylonitrile</a:t>
            </a:r>
          </a:p>
          <a:p>
            <a:pPr lvl="1"/>
            <a:r>
              <a:rPr lang="en-CA" dirty="0" smtClean="0"/>
              <a:t>Arsenic</a:t>
            </a:r>
          </a:p>
          <a:p>
            <a:pPr lvl="1"/>
            <a:r>
              <a:rPr lang="en-CA" dirty="0" smtClean="0"/>
              <a:t>Asbestos</a:t>
            </a:r>
          </a:p>
          <a:p>
            <a:pPr lvl="1"/>
            <a:r>
              <a:rPr lang="en-CA" dirty="0" smtClean="0"/>
              <a:t>Benzene</a:t>
            </a:r>
          </a:p>
          <a:p>
            <a:pPr lvl="1"/>
            <a:r>
              <a:rPr lang="en-CA" dirty="0" smtClean="0"/>
              <a:t>Coke oven emissions</a:t>
            </a:r>
          </a:p>
          <a:p>
            <a:pPr lvl="1"/>
            <a:r>
              <a:rPr lang="en-CA" dirty="0" smtClean="0"/>
              <a:t>Ethylene oxide</a:t>
            </a:r>
          </a:p>
          <a:p>
            <a:pPr lvl="1"/>
            <a:r>
              <a:rPr lang="en-CA" dirty="0" err="1" smtClean="0"/>
              <a:t>Isocyanates</a:t>
            </a:r>
            <a:endParaRPr lang="en-CA" dirty="0" smtClean="0"/>
          </a:p>
          <a:p>
            <a:pPr lvl="1"/>
            <a:r>
              <a:rPr lang="en-CA" dirty="0" smtClean="0"/>
              <a:t>Lead</a:t>
            </a:r>
          </a:p>
          <a:p>
            <a:pPr lvl="1"/>
            <a:r>
              <a:rPr lang="en-CA" dirty="0" smtClean="0"/>
              <a:t>Mercury</a:t>
            </a:r>
          </a:p>
          <a:p>
            <a:pPr lvl="1"/>
            <a:r>
              <a:rPr lang="en-CA" dirty="0" smtClean="0"/>
              <a:t>Silica</a:t>
            </a:r>
          </a:p>
          <a:p>
            <a:pPr lvl="1"/>
            <a:r>
              <a:rPr lang="en-CA" dirty="0" smtClean="0"/>
              <a:t>Vinyl chloride</a:t>
            </a:r>
          </a:p>
        </p:txBody>
      </p:sp>
      <p:sp>
        <p:nvSpPr>
          <p:cNvPr id="7" name="Footer Placeholder 6"/>
          <p:cNvSpPr>
            <a:spLocks noGrp="1"/>
          </p:cNvSpPr>
          <p:nvPr>
            <p:ph type="ftr" sz="quarter" idx="12"/>
          </p:nvPr>
        </p:nvSpPr>
        <p:spPr/>
        <p:txBody>
          <a:bodyPr/>
          <a:lstStyle/>
          <a:p>
            <a:pPr>
              <a:defRPr/>
            </a:pPr>
            <a:r>
              <a:rPr lang="en-US" smtClean="0"/>
              <a:t>Occupational Health and Safety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25</a:t>
            </a:fld>
            <a:endParaRPr lang="en-CA"/>
          </a:p>
        </p:txBody>
      </p:sp>
      <p:pic>
        <p:nvPicPr>
          <p:cNvPr id="4098" name="Picture 2" descr="File:Acrylonitrile-3D-balls.png"/>
          <p:cNvPicPr>
            <a:picLocks noChangeAspect="1" noChangeArrowheads="1"/>
          </p:cNvPicPr>
          <p:nvPr/>
        </p:nvPicPr>
        <p:blipFill>
          <a:blip r:embed="rId3"/>
          <a:srcRect/>
          <a:stretch>
            <a:fillRect/>
          </a:stretch>
        </p:blipFill>
        <p:spPr bwMode="auto">
          <a:xfrm>
            <a:off x="4698396" y="2850610"/>
            <a:ext cx="3552649" cy="2517940"/>
          </a:xfrm>
          <a:prstGeom prst="rect">
            <a:avLst/>
          </a:prstGeom>
          <a:noFill/>
        </p:spPr>
      </p:pic>
      <p:sp>
        <p:nvSpPr>
          <p:cNvPr id="10" name="Rectangle 9"/>
          <p:cNvSpPr/>
          <p:nvPr/>
        </p:nvSpPr>
        <p:spPr>
          <a:xfrm>
            <a:off x="5191222" y="3231302"/>
            <a:ext cx="1812034" cy="923330"/>
          </a:xfrm>
          <a:prstGeom prst="rect">
            <a:avLst/>
          </a:prstGeom>
        </p:spPr>
        <p:txBody>
          <a:bodyPr wrap="square">
            <a:spAutoFit/>
          </a:bodyPr>
          <a:lstStyle/>
          <a:p>
            <a:r>
              <a:rPr lang="en-CA" sz="5400" b="1" dirty="0" smtClean="0"/>
              <a:t>As</a:t>
            </a:r>
            <a:endParaRPr lang="en-CA" sz="5400" b="1" dirty="0"/>
          </a:p>
        </p:txBody>
      </p:sp>
      <p:pic>
        <p:nvPicPr>
          <p:cNvPr id="4100" name="Picture 4" descr="File:Asbestos with muscovite.jpg"/>
          <p:cNvPicPr>
            <a:picLocks noChangeAspect="1" noChangeArrowheads="1"/>
          </p:cNvPicPr>
          <p:nvPr/>
        </p:nvPicPr>
        <p:blipFill>
          <a:blip r:embed="rId4"/>
          <a:srcRect/>
          <a:stretch>
            <a:fillRect/>
          </a:stretch>
        </p:blipFill>
        <p:spPr bwMode="auto">
          <a:xfrm>
            <a:off x="4876628" y="2767332"/>
            <a:ext cx="2563831" cy="3025885"/>
          </a:xfrm>
          <a:prstGeom prst="rect">
            <a:avLst/>
          </a:prstGeom>
          <a:noFill/>
        </p:spPr>
      </p:pic>
      <p:pic>
        <p:nvPicPr>
          <p:cNvPr id="4102" name="Picture 6" descr="File:Benzene-aromatic-3D-balls.png"/>
          <p:cNvPicPr>
            <a:picLocks noChangeAspect="1" noChangeArrowheads="1"/>
          </p:cNvPicPr>
          <p:nvPr/>
        </p:nvPicPr>
        <p:blipFill>
          <a:blip r:embed="rId5"/>
          <a:srcRect/>
          <a:stretch>
            <a:fillRect/>
          </a:stretch>
        </p:blipFill>
        <p:spPr bwMode="auto">
          <a:xfrm>
            <a:off x="5036652" y="3029554"/>
            <a:ext cx="2435829" cy="2691996"/>
          </a:xfrm>
          <a:prstGeom prst="rect">
            <a:avLst/>
          </a:prstGeom>
          <a:noFill/>
        </p:spPr>
      </p:pic>
      <p:pic>
        <p:nvPicPr>
          <p:cNvPr id="4103" name="Picture 7" descr="C:\Users\dwharder\Desktop\hs.png"/>
          <p:cNvPicPr>
            <a:picLocks noChangeAspect="1" noChangeArrowheads="1"/>
          </p:cNvPicPr>
          <p:nvPr/>
        </p:nvPicPr>
        <p:blipFill>
          <a:blip r:embed="rId6"/>
          <a:srcRect/>
          <a:stretch>
            <a:fillRect/>
          </a:stretch>
        </p:blipFill>
        <p:spPr bwMode="auto">
          <a:xfrm>
            <a:off x="4876628" y="2769637"/>
            <a:ext cx="3100457" cy="2598913"/>
          </a:xfrm>
          <a:prstGeom prst="rect">
            <a:avLst/>
          </a:prstGeom>
          <a:noFill/>
        </p:spPr>
      </p:pic>
      <p:pic>
        <p:nvPicPr>
          <p:cNvPr id="4105" name="Picture 9" descr="File:Ethylene-oxide-from-xtal-3D-balls.png"/>
          <p:cNvPicPr>
            <a:picLocks noChangeAspect="1" noChangeArrowheads="1"/>
          </p:cNvPicPr>
          <p:nvPr/>
        </p:nvPicPr>
        <p:blipFill>
          <a:blip r:embed="rId7"/>
          <a:srcRect/>
          <a:stretch>
            <a:fillRect/>
          </a:stretch>
        </p:blipFill>
        <p:spPr bwMode="auto">
          <a:xfrm>
            <a:off x="4820716" y="2767332"/>
            <a:ext cx="3080272" cy="2490787"/>
          </a:xfrm>
          <a:prstGeom prst="rect">
            <a:avLst/>
          </a:prstGeom>
          <a:noFill/>
        </p:spPr>
      </p:pic>
      <p:pic>
        <p:nvPicPr>
          <p:cNvPr id="4107" name="Picture 11" descr="File:Isocyanate group.svg"/>
          <p:cNvPicPr>
            <a:picLocks noChangeAspect="1" noChangeArrowheads="1"/>
          </p:cNvPicPr>
          <p:nvPr/>
        </p:nvPicPr>
        <p:blipFill>
          <a:blip r:embed="rId8"/>
          <a:srcRect/>
          <a:stretch>
            <a:fillRect/>
          </a:stretch>
        </p:blipFill>
        <p:spPr bwMode="auto">
          <a:xfrm>
            <a:off x="5323854" y="3459790"/>
            <a:ext cx="2579805" cy="1370522"/>
          </a:xfrm>
          <a:prstGeom prst="rect">
            <a:avLst/>
          </a:prstGeom>
          <a:noFill/>
        </p:spPr>
      </p:pic>
      <p:sp>
        <p:nvSpPr>
          <p:cNvPr id="16" name="Rectangle 15"/>
          <p:cNvSpPr/>
          <p:nvPr/>
        </p:nvSpPr>
        <p:spPr>
          <a:xfrm>
            <a:off x="5929823" y="3906982"/>
            <a:ext cx="1510636" cy="923330"/>
          </a:xfrm>
          <a:prstGeom prst="rect">
            <a:avLst/>
          </a:prstGeom>
        </p:spPr>
        <p:txBody>
          <a:bodyPr wrap="square">
            <a:spAutoFit/>
          </a:bodyPr>
          <a:lstStyle/>
          <a:p>
            <a:r>
              <a:rPr lang="en-CA" sz="5400" b="1" dirty="0" err="1" smtClean="0"/>
              <a:t>Pb</a:t>
            </a:r>
            <a:endParaRPr lang="en-CA" sz="5400" b="1" dirty="0"/>
          </a:p>
        </p:txBody>
      </p:sp>
      <p:sp>
        <p:nvSpPr>
          <p:cNvPr id="17" name="Rectangle 16"/>
          <p:cNvSpPr/>
          <p:nvPr/>
        </p:nvSpPr>
        <p:spPr>
          <a:xfrm>
            <a:off x="6165627" y="3231302"/>
            <a:ext cx="1811458" cy="923330"/>
          </a:xfrm>
          <a:prstGeom prst="rect">
            <a:avLst/>
          </a:prstGeom>
        </p:spPr>
        <p:txBody>
          <a:bodyPr wrap="square">
            <a:spAutoFit/>
          </a:bodyPr>
          <a:lstStyle/>
          <a:p>
            <a:r>
              <a:rPr lang="en-CA" sz="5400" b="1" dirty="0" smtClean="0"/>
              <a:t>Hg</a:t>
            </a:r>
            <a:endParaRPr lang="en-CA" sz="5400" b="1" dirty="0"/>
          </a:p>
        </p:txBody>
      </p:sp>
      <p:pic>
        <p:nvPicPr>
          <p:cNvPr id="4111" name="Picture 15" descr="File:Fibreoptic.jpg"/>
          <p:cNvPicPr>
            <a:picLocks noChangeAspect="1" noChangeArrowheads="1"/>
          </p:cNvPicPr>
          <p:nvPr/>
        </p:nvPicPr>
        <p:blipFill>
          <a:blip r:embed="rId9"/>
          <a:srcRect/>
          <a:stretch>
            <a:fillRect/>
          </a:stretch>
        </p:blipFill>
        <p:spPr bwMode="auto">
          <a:xfrm>
            <a:off x="5411501" y="2850610"/>
            <a:ext cx="1591755" cy="2405824"/>
          </a:xfrm>
          <a:prstGeom prst="rect">
            <a:avLst/>
          </a:prstGeom>
          <a:noFill/>
        </p:spPr>
      </p:pic>
      <p:sp>
        <p:nvSpPr>
          <p:cNvPr id="20" name="Rectangle 19"/>
          <p:cNvSpPr/>
          <p:nvPr/>
        </p:nvSpPr>
        <p:spPr>
          <a:xfrm>
            <a:off x="5771829" y="5214661"/>
            <a:ext cx="1231427" cy="307777"/>
          </a:xfrm>
          <a:prstGeom prst="rect">
            <a:avLst/>
          </a:prstGeom>
        </p:spPr>
        <p:txBody>
          <a:bodyPr wrap="none">
            <a:spAutoFit/>
          </a:bodyPr>
          <a:lstStyle/>
          <a:p>
            <a:r>
              <a:rPr lang="en-CA" sz="1400" dirty="0" smtClean="0">
                <a:solidFill>
                  <a:schemeClr val="tx1">
                    <a:lumMod val="50000"/>
                    <a:lumOff val="50000"/>
                  </a:schemeClr>
                </a:solidFill>
              </a:rPr>
              <a:t>User:  </a:t>
            </a:r>
            <a:r>
              <a:rPr lang="en-CA" sz="1400" dirty="0" err="1" smtClean="0">
                <a:solidFill>
                  <a:schemeClr val="tx1">
                    <a:lumMod val="50000"/>
                    <a:lumOff val="50000"/>
                  </a:schemeClr>
                </a:solidFill>
              </a:rPr>
              <a:t>BigRiz</a:t>
            </a:r>
            <a:endParaRPr lang="en-CA" sz="1400" dirty="0">
              <a:solidFill>
                <a:schemeClr val="tx1">
                  <a:lumMod val="50000"/>
                  <a:lumOff val="50000"/>
                </a:schemeClr>
              </a:solidFill>
            </a:endParaRPr>
          </a:p>
        </p:txBody>
      </p:sp>
      <p:pic>
        <p:nvPicPr>
          <p:cNvPr id="4113" name="Picture 17" descr="File:PVC-3D-vdW.png"/>
          <p:cNvPicPr>
            <a:picLocks noChangeAspect="1" noChangeArrowheads="1"/>
          </p:cNvPicPr>
          <p:nvPr/>
        </p:nvPicPr>
        <p:blipFill>
          <a:blip r:embed="rId10"/>
          <a:srcRect/>
          <a:stretch>
            <a:fillRect/>
          </a:stretch>
        </p:blipFill>
        <p:spPr bwMode="auto">
          <a:xfrm>
            <a:off x="4541239" y="3459790"/>
            <a:ext cx="3443545" cy="13705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4098"/>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410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4100"/>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410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4102"/>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410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105"/>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410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107"/>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410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par>
                                <p:cTn id="63" presetID="1" presetClass="exit" presetSubtype="0" fill="hold" nodeType="withEffect">
                                  <p:stCondLst>
                                    <p:cond delay="0"/>
                                  </p:stCondLst>
                                  <p:childTnLst>
                                    <p:set>
                                      <p:cBhvr>
                                        <p:cTn id="64" dur="1" fill="hold">
                                          <p:stCondLst>
                                            <p:cond delay="0"/>
                                          </p:stCondLst>
                                        </p:cTn>
                                        <p:tgtEl>
                                          <p:spTgt spid="4107"/>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childTnLst>
                                </p:cTn>
                              </p:par>
                              <p:par>
                                <p:cTn id="69" presetID="1" presetClass="exit" presetSubtype="0" fill="hold" grpId="1" nodeType="withEffect">
                                  <p:stCondLst>
                                    <p:cond delay="0"/>
                                  </p:stCondLst>
                                  <p:childTnLst>
                                    <p:set>
                                      <p:cBhvr>
                                        <p:cTn id="70" dur="1" fill="hold">
                                          <p:stCondLst>
                                            <p:cond delay="0"/>
                                          </p:stCondLst>
                                        </p:cTn>
                                        <p:tgtEl>
                                          <p:spTgt spid="16"/>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par>
                                <p:cTn id="79" presetID="1" presetClass="exit" presetSubtype="0" fill="hold" grpId="1" nodeType="withEffect">
                                  <p:stCondLst>
                                    <p:cond delay="0"/>
                                  </p:stCondLst>
                                  <p:childTnLst>
                                    <p:set>
                                      <p:cBhvr>
                                        <p:cTn id="80" dur="1" fill="hold">
                                          <p:stCondLst>
                                            <p:cond delay="0"/>
                                          </p:stCondLst>
                                        </p:cTn>
                                        <p:tgtEl>
                                          <p:spTgt spid="17"/>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411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
                                            <p:txEl>
                                              <p:pRg st="11" end="11"/>
                                            </p:txEl>
                                          </p:spTgt>
                                        </p:tgtEl>
                                        <p:attrNameLst>
                                          <p:attrName>style.visibility</p:attrName>
                                        </p:attrNameLst>
                                      </p:cBhvr>
                                      <p:to>
                                        <p:strVal val="visible"/>
                                      </p:to>
                                    </p:set>
                                  </p:childTnLst>
                                </p:cTn>
                              </p:par>
                              <p:par>
                                <p:cTn id="87" presetID="1" presetClass="exit" presetSubtype="0" fill="hold" grpId="1" nodeType="withEffect">
                                  <p:stCondLst>
                                    <p:cond delay="0"/>
                                  </p:stCondLst>
                                  <p:childTnLst>
                                    <p:set>
                                      <p:cBhvr>
                                        <p:cTn id="88" dur="1" fill="hold">
                                          <p:stCondLst>
                                            <p:cond delay="0"/>
                                          </p:stCondLst>
                                        </p:cTn>
                                        <p:tgtEl>
                                          <p:spTgt spid="20"/>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4111"/>
                                        </p:tgtEl>
                                        <p:attrNameLst>
                                          <p:attrName>style.visibility</p:attrName>
                                        </p:attrNameLst>
                                      </p:cBhvr>
                                      <p:to>
                                        <p:strVal val="hidden"/>
                                      </p:to>
                                    </p:set>
                                  </p:childTnLst>
                                </p:cTn>
                              </p:par>
                              <p:par>
                                <p:cTn id="91" presetID="1" presetClass="entr" presetSubtype="0" fill="hold" nodeType="withEffect">
                                  <p:stCondLst>
                                    <p:cond delay="0"/>
                                  </p:stCondLst>
                                  <p:childTnLst>
                                    <p:set>
                                      <p:cBhvr>
                                        <p:cTn id="92" dur="1" fill="hold">
                                          <p:stCondLst>
                                            <p:cond delay="0"/>
                                          </p:stCondLst>
                                        </p:cTn>
                                        <p:tgtEl>
                                          <p:spTgt spid="4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6" grpId="0"/>
      <p:bldP spid="16" grpId="1"/>
      <p:bldP spid="17" grpId="0"/>
      <p:bldP spid="17" grpId="1"/>
      <p:bldP spid="20" grpId="0"/>
      <p:bldP spid="20"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WHMIS</a:t>
            </a:r>
            <a:endParaRPr lang="en-CA" dirty="0"/>
          </a:p>
        </p:txBody>
      </p:sp>
      <p:sp>
        <p:nvSpPr>
          <p:cNvPr id="7" name="Footer Placeholder 6"/>
          <p:cNvSpPr>
            <a:spLocks noGrp="1"/>
          </p:cNvSpPr>
          <p:nvPr>
            <p:ph type="ftr" sz="quarter" idx="12"/>
          </p:nvPr>
        </p:nvSpPr>
        <p:spPr/>
        <p:txBody>
          <a:bodyPr/>
          <a:lstStyle/>
          <a:p>
            <a:pPr>
              <a:defRPr/>
            </a:pPr>
            <a:r>
              <a:rPr lang="en-US" smtClean="0"/>
              <a:t>Occupational Health and Safety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26</a:t>
            </a:fld>
            <a:endParaRPr lang="en-CA"/>
          </a:p>
        </p:txBody>
      </p:sp>
      <p:pic>
        <p:nvPicPr>
          <p:cNvPr id="26645" name="Picture 21" descr="C:\Users\dwharder\Desktop\hs.png"/>
          <p:cNvPicPr>
            <a:picLocks noChangeAspect="1" noChangeArrowheads="1"/>
          </p:cNvPicPr>
          <p:nvPr/>
        </p:nvPicPr>
        <p:blipFill>
          <a:blip r:embed="rId3"/>
          <a:srcRect/>
          <a:stretch>
            <a:fillRect/>
          </a:stretch>
        </p:blipFill>
        <p:spPr bwMode="auto">
          <a:xfrm>
            <a:off x="1432152" y="1365746"/>
            <a:ext cx="6196359" cy="5191543"/>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WHMIS</a:t>
            </a:r>
            <a:endParaRPr lang="en-CA" dirty="0"/>
          </a:p>
        </p:txBody>
      </p:sp>
      <p:sp>
        <p:nvSpPr>
          <p:cNvPr id="3" name="Content Placeholder 2"/>
          <p:cNvSpPr>
            <a:spLocks noGrp="1"/>
          </p:cNvSpPr>
          <p:nvPr>
            <p:ph idx="1"/>
          </p:nvPr>
        </p:nvSpPr>
        <p:spPr/>
        <p:txBody>
          <a:bodyPr/>
          <a:lstStyle/>
          <a:p>
            <a:pPr>
              <a:buNone/>
            </a:pPr>
            <a:r>
              <a:rPr lang="en-CA" dirty="0" smtClean="0"/>
              <a:t>	Workplace Hazardous Materials Information System </a:t>
            </a:r>
            <a:endParaRPr lang="en-CA" i="1" dirty="0" smtClean="0"/>
          </a:p>
          <a:p>
            <a:pPr lvl="1"/>
            <a:r>
              <a:rPr lang="en-CA" dirty="0" smtClean="0"/>
              <a:t>Canada's national workplace hazard communication standard</a:t>
            </a:r>
          </a:p>
          <a:p>
            <a:pPr lvl="1"/>
            <a:r>
              <a:rPr lang="en-CA" dirty="0" smtClean="0"/>
              <a:t>Labeling of controlled products</a:t>
            </a:r>
          </a:p>
          <a:p>
            <a:pPr lvl="1"/>
            <a:r>
              <a:rPr lang="en-CA" dirty="0" smtClean="0"/>
              <a:t>Material safety data sheets (MSDS)</a:t>
            </a:r>
          </a:p>
          <a:p>
            <a:pPr lvl="1"/>
            <a:r>
              <a:rPr lang="en-CA" dirty="0" smtClean="0"/>
              <a:t>Worker education and site-specific training</a:t>
            </a:r>
          </a:p>
        </p:txBody>
      </p:sp>
      <p:sp>
        <p:nvSpPr>
          <p:cNvPr id="7" name="Footer Placeholder 6"/>
          <p:cNvSpPr>
            <a:spLocks noGrp="1"/>
          </p:cNvSpPr>
          <p:nvPr>
            <p:ph type="ftr" sz="quarter" idx="12"/>
          </p:nvPr>
        </p:nvSpPr>
        <p:spPr/>
        <p:txBody>
          <a:bodyPr/>
          <a:lstStyle/>
          <a:p>
            <a:pPr>
              <a:defRPr/>
            </a:pPr>
            <a:r>
              <a:rPr lang="en-US" smtClean="0"/>
              <a:t>Occupational Health and Safety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27</a:t>
            </a:fld>
            <a:endParaRPr lang="en-CA"/>
          </a:p>
        </p:txBody>
      </p:sp>
      <p:pic>
        <p:nvPicPr>
          <p:cNvPr id="26628" name="Picture 4" descr="WHMIS Class A.svg"/>
          <p:cNvPicPr>
            <a:picLocks noChangeAspect="1" noChangeArrowheads="1"/>
          </p:cNvPicPr>
          <p:nvPr/>
        </p:nvPicPr>
        <p:blipFill>
          <a:blip r:embed="rId3"/>
          <a:srcRect/>
          <a:stretch>
            <a:fillRect/>
          </a:stretch>
        </p:blipFill>
        <p:spPr bwMode="auto">
          <a:xfrm>
            <a:off x="155575" y="5419771"/>
            <a:ext cx="974552" cy="974552"/>
          </a:xfrm>
          <a:prstGeom prst="rect">
            <a:avLst/>
          </a:prstGeom>
          <a:noFill/>
        </p:spPr>
      </p:pic>
      <p:pic>
        <p:nvPicPr>
          <p:cNvPr id="26630" name="Picture 6" descr="WHMIS Class D-2.svg"/>
          <p:cNvPicPr>
            <a:picLocks noChangeAspect="1" noChangeArrowheads="1"/>
          </p:cNvPicPr>
          <p:nvPr/>
        </p:nvPicPr>
        <p:blipFill>
          <a:blip r:embed="rId4"/>
          <a:srcRect/>
          <a:stretch>
            <a:fillRect/>
          </a:stretch>
        </p:blipFill>
        <p:spPr bwMode="auto">
          <a:xfrm>
            <a:off x="642851" y="4603923"/>
            <a:ext cx="974552" cy="974552"/>
          </a:xfrm>
          <a:prstGeom prst="rect">
            <a:avLst/>
          </a:prstGeom>
          <a:noFill/>
        </p:spPr>
      </p:pic>
      <p:pic>
        <p:nvPicPr>
          <p:cNvPr id="26632" name="Picture 8" descr="WHMIS Class B.svg"/>
          <p:cNvPicPr>
            <a:picLocks noChangeAspect="1" noChangeArrowheads="1"/>
          </p:cNvPicPr>
          <p:nvPr/>
        </p:nvPicPr>
        <p:blipFill>
          <a:blip r:embed="rId5"/>
          <a:srcRect/>
          <a:stretch>
            <a:fillRect/>
          </a:stretch>
        </p:blipFill>
        <p:spPr bwMode="auto">
          <a:xfrm>
            <a:off x="2104679" y="5578475"/>
            <a:ext cx="974552" cy="974552"/>
          </a:xfrm>
          <a:prstGeom prst="rect">
            <a:avLst/>
          </a:prstGeom>
          <a:noFill/>
        </p:spPr>
      </p:pic>
      <p:pic>
        <p:nvPicPr>
          <p:cNvPr id="26634" name="Picture 10" descr="WHMIS Class D-3.svg"/>
          <p:cNvPicPr>
            <a:picLocks noChangeAspect="1" noChangeArrowheads="1"/>
          </p:cNvPicPr>
          <p:nvPr/>
        </p:nvPicPr>
        <p:blipFill>
          <a:blip r:embed="rId6"/>
          <a:srcRect/>
          <a:stretch>
            <a:fillRect/>
          </a:stretch>
        </p:blipFill>
        <p:spPr bwMode="auto">
          <a:xfrm>
            <a:off x="155575" y="3714796"/>
            <a:ext cx="974552" cy="974552"/>
          </a:xfrm>
          <a:prstGeom prst="rect">
            <a:avLst/>
          </a:prstGeom>
          <a:noFill/>
        </p:spPr>
      </p:pic>
      <p:pic>
        <p:nvPicPr>
          <p:cNvPr id="26636" name="Picture 12" descr="WHMIS Class E.svg"/>
          <p:cNvPicPr>
            <a:picLocks noChangeAspect="1" noChangeArrowheads="1"/>
          </p:cNvPicPr>
          <p:nvPr/>
        </p:nvPicPr>
        <p:blipFill>
          <a:blip r:embed="rId7"/>
          <a:srcRect/>
          <a:stretch>
            <a:fillRect/>
          </a:stretch>
        </p:blipFill>
        <p:spPr bwMode="auto">
          <a:xfrm>
            <a:off x="1870075" y="4689348"/>
            <a:ext cx="974552" cy="974552"/>
          </a:xfrm>
          <a:prstGeom prst="rect">
            <a:avLst/>
          </a:prstGeom>
          <a:noFill/>
        </p:spPr>
      </p:pic>
      <p:pic>
        <p:nvPicPr>
          <p:cNvPr id="26638" name="Picture 14" descr="WHMIS Class C.svg"/>
          <p:cNvPicPr>
            <a:picLocks noChangeAspect="1" noChangeArrowheads="1"/>
          </p:cNvPicPr>
          <p:nvPr/>
        </p:nvPicPr>
        <p:blipFill>
          <a:blip r:embed="rId8"/>
          <a:srcRect/>
          <a:stretch>
            <a:fillRect/>
          </a:stretch>
        </p:blipFill>
        <p:spPr bwMode="auto">
          <a:xfrm>
            <a:off x="1130127" y="3629371"/>
            <a:ext cx="974552" cy="974552"/>
          </a:xfrm>
          <a:prstGeom prst="rect">
            <a:avLst/>
          </a:prstGeom>
          <a:noFill/>
        </p:spPr>
      </p:pic>
      <p:pic>
        <p:nvPicPr>
          <p:cNvPr id="26640" name="Picture 16" descr="WHMIS Class D-1.svg"/>
          <p:cNvPicPr>
            <a:picLocks noChangeAspect="1" noChangeArrowheads="1"/>
          </p:cNvPicPr>
          <p:nvPr/>
        </p:nvPicPr>
        <p:blipFill>
          <a:blip r:embed="rId9"/>
          <a:srcRect/>
          <a:stretch>
            <a:fillRect/>
          </a:stretch>
        </p:blipFill>
        <p:spPr bwMode="auto">
          <a:xfrm>
            <a:off x="1130127" y="5578475"/>
            <a:ext cx="974552" cy="974552"/>
          </a:xfrm>
          <a:prstGeom prst="rect">
            <a:avLst/>
          </a:prstGeom>
          <a:noFill/>
        </p:spPr>
      </p:pic>
      <p:pic>
        <p:nvPicPr>
          <p:cNvPr id="26642" name="Picture 18" descr="http://upload.wikimedia.org/wikipedia/commons/thumb/2/2f/WHMIS_Class_F.svg/150px-WHMIS_Class_F.svg.png"/>
          <p:cNvPicPr>
            <a:picLocks noChangeAspect="1" noChangeArrowheads="1"/>
          </p:cNvPicPr>
          <p:nvPr/>
        </p:nvPicPr>
        <p:blipFill>
          <a:blip r:embed="rId10"/>
          <a:srcRect/>
          <a:stretch>
            <a:fillRect/>
          </a:stretch>
        </p:blipFill>
        <p:spPr bwMode="auto">
          <a:xfrm>
            <a:off x="2357351" y="3629371"/>
            <a:ext cx="974552" cy="974552"/>
          </a:xfrm>
          <a:prstGeom prst="rect">
            <a:avLst/>
          </a:prstGeom>
          <a:noFill/>
        </p:spPr>
      </p:pic>
      <p:pic>
        <p:nvPicPr>
          <p:cNvPr id="26644" name="Picture 20" descr="File:Material safety data sheet.JPG"/>
          <p:cNvPicPr>
            <a:picLocks noChangeAspect="1" noChangeArrowheads="1"/>
          </p:cNvPicPr>
          <p:nvPr/>
        </p:nvPicPr>
        <p:blipFill>
          <a:blip r:embed="rId11"/>
          <a:srcRect/>
          <a:stretch>
            <a:fillRect/>
          </a:stretch>
        </p:blipFill>
        <p:spPr bwMode="auto">
          <a:xfrm>
            <a:off x="6292533" y="2603500"/>
            <a:ext cx="2667827" cy="3412998"/>
          </a:xfrm>
          <a:prstGeom prst="rect">
            <a:avLst/>
          </a:prstGeom>
          <a:noFill/>
        </p:spPr>
      </p:pic>
      <p:sp>
        <p:nvSpPr>
          <p:cNvPr id="17" name="Rectangle 16"/>
          <p:cNvSpPr/>
          <p:nvPr/>
        </p:nvSpPr>
        <p:spPr>
          <a:xfrm>
            <a:off x="6292533" y="6086546"/>
            <a:ext cx="1620828" cy="307777"/>
          </a:xfrm>
          <a:prstGeom prst="rect">
            <a:avLst/>
          </a:prstGeom>
        </p:spPr>
        <p:txBody>
          <a:bodyPr wrap="none">
            <a:spAutoFit/>
          </a:bodyPr>
          <a:lstStyle/>
          <a:p>
            <a:r>
              <a:rPr lang="en-CA" sz="1400" dirty="0" smtClean="0">
                <a:solidFill>
                  <a:schemeClr val="tx1">
                    <a:lumMod val="50000"/>
                    <a:lumOff val="50000"/>
                  </a:schemeClr>
                </a:solidFill>
              </a:rPr>
              <a:t>Jeffrey M. </a:t>
            </a:r>
            <a:r>
              <a:rPr lang="en-CA" sz="1400" dirty="0" err="1" smtClean="0">
                <a:solidFill>
                  <a:schemeClr val="tx1">
                    <a:lumMod val="50000"/>
                    <a:lumOff val="50000"/>
                  </a:schemeClr>
                </a:solidFill>
              </a:rPr>
              <a:t>Vinocur</a:t>
            </a:r>
            <a:endParaRPr lang="en-CA" sz="14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Westray Mine Disaster</a:t>
            </a:r>
            <a:endParaRPr lang="en-CA" dirty="0"/>
          </a:p>
        </p:txBody>
      </p:sp>
      <p:sp>
        <p:nvSpPr>
          <p:cNvPr id="3" name="Content Placeholder 2"/>
          <p:cNvSpPr>
            <a:spLocks noGrp="1"/>
          </p:cNvSpPr>
          <p:nvPr>
            <p:ph idx="1"/>
          </p:nvPr>
        </p:nvSpPr>
        <p:spPr/>
        <p:txBody>
          <a:bodyPr/>
          <a:lstStyle/>
          <a:p>
            <a:pPr>
              <a:buNone/>
            </a:pPr>
            <a:r>
              <a:rPr lang="en-CA" dirty="0" smtClean="0"/>
              <a:t>	Late 1980s, Nova Scotia:</a:t>
            </a:r>
          </a:p>
          <a:p>
            <a:pPr lvl="1"/>
            <a:r>
              <a:rPr lang="en-CA" dirty="0" smtClean="0"/>
              <a:t>The </a:t>
            </a:r>
            <a:r>
              <a:rPr lang="en-CA" dirty="0" err="1" smtClean="0"/>
              <a:t>Pictou</a:t>
            </a:r>
            <a:r>
              <a:rPr lang="en-CA" dirty="0" smtClean="0"/>
              <a:t> mine coalfield had</a:t>
            </a:r>
            <a:br>
              <a:rPr lang="en-CA" dirty="0" smtClean="0"/>
            </a:br>
            <a:r>
              <a:rPr lang="en-CA" dirty="0" smtClean="0"/>
              <a:t>been mined for 200 years</a:t>
            </a:r>
          </a:p>
          <a:p>
            <a:pPr lvl="1"/>
            <a:r>
              <a:rPr lang="en-CA" dirty="0" smtClean="0"/>
              <a:t>The </a:t>
            </a:r>
            <a:r>
              <a:rPr lang="en-CA" dirty="0" err="1" smtClean="0"/>
              <a:t>Foord</a:t>
            </a:r>
            <a:r>
              <a:rPr lang="en-CA" dirty="0" smtClean="0"/>
              <a:t> coal seam tended to</a:t>
            </a:r>
            <a:br>
              <a:rPr lang="en-CA" dirty="0" smtClean="0"/>
            </a:br>
            <a:r>
              <a:rPr lang="en-CA" dirty="0" smtClean="0"/>
              <a:t>produce significant amounts of</a:t>
            </a:r>
            <a:br>
              <a:rPr lang="en-CA" dirty="0" smtClean="0"/>
            </a:br>
            <a:r>
              <a:rPr lang="en-CA" dirty="0" smtClean="0"/>
              <a:t>methane gas</a:t>
            </a:r>
          </a:p>
          <a:p>
            <a:pPr lvl="1"/>
            <a:r>
              <a:rPr lang="en-CA" dirty="0" smtClean="0"/>
              <a:t>The previous mine, closed 50 years prior, had experienced eight</a:t>
            </a:r>
            <a:br>
              <a:rPr lang="en-CA" dirty="0" smtClean="0"/>
            </a:br>
            <a:r>
              <a:rPr lang="en-CA" dirty="0" smtClean="0"/>
              <a:t>methane explosions</a:t>
            </a:r>
          </a:p>
          <a:p>
            <a:pPr lvl="1"/>
            <a:r>
              <a:rPr lang="en-CA" dirty="0" smtClean="0"/>
              <a:t>246 miners had been killed between 1838 to 1952 in such explosions</a:t>
            </a:r>
          </a:p>
          <a:p>
            <a:pPr lvl="1">
              <a:buNone/>
            </a:pPr>
            <a:endParaRPr lang="en-CA"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28</a:t>
            </a:fld>
            <a:endParaRPr lang="en-CA" dirty="0"/>
          </a:p>
        </p:txBody>
      </p:sp>
      <p:sp>
        <p:nvSpPr>
          <p:cNvPr id="5" name="Footer Placeholder 4"/>
          <p:cNvSpPr>
            <a:spLocks noGrp="1"/>
          </p:cNvSpPr>
          <p:nvPr>
            <p:ph type="ftr" sz="quarter" idx="12"/>
          </p:nvPr>
        </p:nvSpPr>
        <p:spPr/>
        <p:txBody>
          <a:bodyPr/>
          <a:lstStyle/>
          <a:p>
            <a:pPr>
              <a:defRPr/>
            </a:pPr>
            <a:r>
              <a:rPr lang="en-US" smtClean="0"/>
              <a:t>Occupational Health and Safety</a:t>
            </a:r>
            <a:endParaRPr lang="en-US" dirty="0"/>
          </a:p>
        </p:txBody>
      </p:sp>
      <p:pic>
        <p:nvPicPr>
          <p:cNvPr id="1028" name="Picture 4" descr="C:\Users\dwharder\Desktop\a.png"/>
          <p:cNvPicPr>
            <a:picLocks noChangeAspect="1" noChangeArrowheads="1"/>
          </p:cNvPicPr>
          <p:nvPr/>
        </p:nvPicPr>
        <p:blipFill>
          <a:blip r:embed="rId2"/>
          <a:srcRect/>
          <a:stretch>
            <a:fillRect/>
          </a:stretch>
        </p:blipFill>
        <p:spPr bwMode="auto">
          <a:xfrm>
            <a:off x="5679583" y="1417638"/>
            <a:ext cx="2846403" cy="2271860"/>
          </a:xfrm>
          <a:prstGeom prst="rect">
            <a:avLst/>
          </a:prstGeom>
          <a:noFill/>
        </p:spPr>
      </p:pic>
      <p:sp>
        <p:nvSpPr>
          <p:cNvPr id="9" name="TextBox 8"/>
          <p:cNvSpPr txBox="1"/>
          <p:nvPr/>
        </p:nvSpPr>
        <p:spPr>
          <a:xfrm rot="16200000">
            <a:off x="7192480" y="2479945"/>
            <a:ext cx="2974789" cy="307777"/>
          </a:xfrm>
          <a:prstGeom prst="rect">
            <a:avLst/>
          </a:prstGeom>
          <a:noFill/>
        </p:spPr>
        <p:txBody>
          <a:bodyPr wrap="none" rtlCol="0">
            <a:spAutoFit/>
          </a:bodyPr>
          <a:lstStyle/>
          <a:p>
            <a:r>
              <a:rPr lang="en-CA" sz="1400" dirty="0" smtClean="0">
                <a:solidFill>
                  <a:schemeClr val="tx1">
                    <a:lumMod val="50000"/>
                    <a:lumOff val="50000"/>
                  </a:schemeClr>
                </a:solidFill>
              </a:rPr>
              <a:t>Background:  (c) 2013 </a:t>
            </a:r>
            <a:r>
              <a:rPr lang="en-CA" sz="1400" dirty="0" err="1" smtClean="0">
                <a:solidFill>
                  <a:schemeClr val="tx1">
                    <a:lumMod val="50000"/>
                    <a:lumOff val="50000"/>
                  </a:schemeClr>
                </a:solidFill>
              </a:rPr>
              <a:t>TerraMetrics</a:t>
            </a:r>
            <a:endParaRPr lang="en-CA" sz="1400" dirty="0">
              <a:solidFill>
                <a:schemeClr val="tx1">
                  <a:lumMod val="50000"/>
                  <a:lumOff val="50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Case:  Westray Mine Disaster</a:t>
            </a:r>
            <a:endParaRPr lang="en-CA" dirty="0"/>
          </a:p>
        </p:txBody>
      </p:sp>
      <p:sp>
        <p:nvSpPr>
          <p:cNvPr id="3" name="Content Placeholder 2"/>
          <p:cNvSpPr>
            <a:spLocks noGrp="1"/>
          </p:cNvSpPr>
          <p:nvPr>
            <p:ph idx="1"/>
          </p:nvPr>
        </p:nvSpPr>
        <p:spPr/>
        <p:txBody>
          <a:bodyPr/>
          <a:lstStyle/>
          <a:p>
            <a:pPr>
              <a:buNone/>
            </a:pPr>
            <a:r>
              <a:rPr lang="en-CA" dirty="0" smtClean="0"/>
              <a:t>	With high unemployment, </a:t>
            </a:r>
            <a:r>
              <a:rPr lang="en-CA" dirty="0" err="1" smtClean="0"/>
              <a:t>Curragh</a:t>
            </a:r>
            <a:r>
              <a:rPr lang="en-CA" dirty="0" smtClean="0"/>
              <a:t> Resources Inc. obtained provincial and federal funding to open a new coal mine</a:t>
            </a:r>
          </a:p>
          <a:p>
            <a:pPr lvl="1"/>
            <a:r>
              <a:rPr lang="en-CA" dirty="0" smtClean="0"/>
              <a:t>Prime Minister Brian Mulroney was elected in the federal riding</a:t>
            </a:r>
          </a:p>
          <a:p>
            <a:pPr lvl="1"/>
            <a:r>
              <a:rPr lang="en-CA" dirty="0" smtClean="0"/>
              <a:t>Premier Donald Cameron was also from the provincial riding</a:t>
            </a:r>
          </a:p>
          <a:p>
            <a:pPr lvl="1"/>
            <a:endParaRPr lang="en-CA" dirty="0" smtClean="0"/>
          </a:p>
          <a:p>
            <a:pPr lvl="1"/>
            <a:endParaRPr lang="en-CA" dirty="0" smtClean="0"/>
          </a:p>
          <a:p>
            <a:pPr lvl="1"/>
            <a:endParaRPr lang="en-CA" dirty="0" smtClean="0"/>
          </a:p>
          <a:p>
            <a:pPr lvl="1"/>
            <a:endParaRPr lang="en-CA" dirty="0" smtClean="0"/>
          </a:p>
          <a:p>
            <a:pPr lvl="1"/>
            <a:r>
              <a:rPr lang="en-CA" dirty="0" smtClean="0"/>
              <a:t>300 jobs for 15 years were promised by the company</a:t>
            </a:r>
          </a:p>
          <a:p>
            <a:pPr lvl="1"/>
            <a:r>
              <a:rPr lang="en-CA" dirty="0" smtClean="0"/>
              <a:t>The announcement was five days before a provincial election</a:t>
            </a:r>
          </a:p>
          <a:p>
            <a:pPr lvl="1"/>
            <a:r>
              <a:rPr lang="en-CA" dirty="0" smtClean="0"/>
              <a:t>Nova Scotia Power Corp. entered into a contract to buy 700,000 tonnes of coal a year for 15 years</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29</a:t>
            </a:fld>
            <a:endParaRPr lang="en-CA" dirty="0"/>
          </a:p>
        </p:txBody>
      </p:sp>
      <p:sp>
        <p:nvSpPr>
          <p:cNvPr id="5" name="Footer Placeholder 4"/>
          <p:cNvSpPr>
            <a:spLocks noGrp="1"/>
          </p:cNvSpPr>
          <p:nvPr>
            <p:ph type="ftr" sz="quarter" idx="12"/>
          </p:nvPr>
        </p:nvSpPr>
        <p:spPr/>
        <p:txBody>
          <a:bodyPr/>
          <a:lstStyle/>
          <a:p>
            <a:pPr>
              <a:defRPr/>
            </a:pPr>
            <a:r>
              <a:rPr lang="en-US" smtClean="0"/>
              <a:t>Occupational Health and Safety</a:t>
            </a:r>
            <a:endParaRPr lang="en-US" dirty="0"/>
          </a:p>
        </p:txBody>
      </p:sp>
      <p:pic>
        <p:nvPicPr>
          <p:cNvPr id="2050" name="Picture 2" descr="http://upload.wikimedia.org/wikipedia/en/thumb/f/fd/PC_Party_logo_1984.png/200px-PC_Party_logo_1984.png"/>
          <p:cNvPicPr>
            <a:picLocks noChangeAspect="1" noChangeArrowheads="1"/>
          </p:cNvPicPr>
          <p:nvPr/>
        </p:nvPicPr>
        <p:blipFill>
          <a:blip r:embed="rId2"/>
          <a:srcRect/>
          <a:stretch>
            <a:fillRect/>
          </a:stretch>
        </p:blipFill>
        <p:spPr bwMode="auto">
          <a:xfrm>
            <a:off x="6781800" y="3610844"/>
            <a:ext cx="1905000" cy="130492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pPr>
              <a:buNone/>
            </a:pPr>
            <a:r>
              <a:rPr lang="en-CA" dirty="0" smtClean="0"/>
              <a:t>	The rules and regulations regarding workplace health and safety</a:t>
            </a:r>
          </a:p>
          <a:p>
            <a:pPr lvl="1"/>
            <a:r>
              <a:rPr lang="en-CA" dirty="0" smtClean="0"/>
              <a:t>Internal Responsibility System</a:t>
            </a:r>
          </a:p>
          <a:p>
            <a:pPr lvl="1"/>
            <a:r>
              <a:rPr lang="en-CA" dirty="0" smtClean="0"/>
              <a:t>Occupational Health and Safety Act</a:t>
            </a:r>
          </a:p>
          <a:p>
            <a:pPr lvl="1"/>
            <a:r>
              <a:rPr lang="en-CA" dirty="0" smtClean="0"/>
              <a:t>The three rights of workers</a:t>
            </a:r>
          </a:p>
          <a:p>
            <a:pPr lvl="1"/>
            <a:r>
              <a:rPr lang="en-CA" dirty="0" smtClean="0"/>
              <a:t>Joint Health and Safety Committees</a:t>
            </a:r>
          </a:p>
          <a:p>
            <a:pPr lvl="1"/>
            <a:r>
              <a:rPr lang="en-CA" dirty="0" smtClean="0"/>
              <a:t>Health and Safety Representatives</a:t>
            </a:r>
          </a:p>
          <a:p>
            <a:pPr lvl="1"/>
            <a:r>
              <a:rPr lang="en-CA" dirty="0" smtClean="0"/>
              <a:t>Duties, including duties of the engineer</a:t>
            </a:r>
          </a:p>
          <a:p>
            <a:pPr lvl="1"/>
            <a:r>
              <a:rPr lang="en-CA" dirty="0" smtClean="0"/>
              <a:t>Harassment and violence</a:t>
            </a:r>
          </a:p>
          <a:p>
            <a:pPr lvl="1"/>
            <a:r>
              <a:rPr lang="en-CA" dirty="0" smtClean="0"/>
              <a:t>Regulations</a:t>
            </a:r>
          </a:p>
          <a:p>
            <a:pPr lvl="2"/>
            <a:r>
              <a:rPr lang="en-CA" dirty="0" smtClean="0"/>
              <a:t>Examples:  Designated substances and WHMIS</a:t>
            </a:r>
          </a:p>
          <a:p>
            <a:pPr lvl="1"/>
            <a:endParaRPr lang="en-CA" dirty="0" smtClean="0"/>
          </a:p>
        </p:txBody>
      </p:sp>
      <p:sp>
        <p:nvSpPr>
          <p:cNvPr id="9" name="Footer Placeholder 8"/>
          <p:cNvSpPr>
            <a:spLocks noGrp="1"/>
          </p:cNvSpPr>
          <p:nvPr>
            <p:ph type="ftr" sz="quarter" idx="12"/>
          </p:nvPr>
        </p:nvSpPr>
        <p:spPr/>
        <p:txBody>
          <a:bodyPr/>
          <a:lstStyle/>
          <a:p>
            <a:pPr>
              <a:defRPr/>
            </a:pPr>
            <a:r>
              <a:rPr lang="en-US" smtClean="0"/>
              <a:t>Occupational Health and Safety</a:t>
            </a:r>
            <a:endParaRPr lang="en-US" dirty="0"/>
          </a:p>
        </p:txBody>
      </p:sp>
      <p:sp>
        <p:nvSpPr>
          <p:cNvPr id="5" name="Slide Number Placeholder 4"/>
          <p:cNvSpPr>
            <a:spLocks noGrp="1"/>
          </p:cNvSpPr>
          <p:nvPr>
            <p:ph type="sldNum" sz="quarter" idx="11"/>
          </p:nvPr>
        </p:nvSpPr>
        <p:spPr/>
        <p:txBody>
          <a:bodyPr/>
          <a:lstStyle/>
          <a:p>
            <a:fld id="{9DB00347-C159-474C-B961-9625E0FB8F9F}" type="slidenum">
              <a:rPr lang="en-CA" smtClean="0"/>
              <a:pPr/>
              <a:t>3</a:t>
            </a:fld>
            <a:endParaRPr lang="en-CA"/>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Threats</a:t>
            </a:r>
            <a:endParaRPr lang="en-CA" dirty="0"/>
          </a:p>
        </p:txBody>
      </p:sp>
      <p:sp>
        <p:nvSpPr>
          <p:cNvPr id="3" name="Content Placeholder 2"/>
          <p:cNvSpPr>
            <a:spLocks noGrp="1"/>
          </p:cNvSpPr>
          <p:nvPr>
            <p:ph idx="1"/>
          </p:nvPr>
        </p:nvSpPr>
        <p:spPr/>
        <p:txBody>
          <a:bodyPr/>
          <a:lstStyle/>
          <a:p>
            <a:pPr>
              <a:buNone/>
            </a:pPr>
            <a:r>
              <a:rPr lang="en-CA" dirty="0" smtClean="0"/>
              <a:t>	Two significant threats in any coal mine:</a:t>
            </a:r>
          </a:p>
          <a:p>
            <a:pPr lvl="1"/>
            <a:r>
              <a:rPr lang="en-CA" dirty="0" smtClean="0"/>
              <a:t>Methane gas</a:t>
            </a:r>
          </a:p>
          <a:p>
            <a:pPr lvl="1"/>
            <a:r>
              <a:rPr lang="en-CA" dirty="0" smtClean="0"/>
              <a:t>Coal dust</a:t>
            </a:r>
          </a:p>
          <a:p>
            <a:pPr lvl="1"/>
            <a:r>
              <a:rPr lang="en-CA" dirty="0" smtClean="0"/>
              <a:t>Cave ins</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30</a:t>
            </a:fld>
            <a:endParaRPr lang="en-CA" dirty="0"/>
          </a:p>
        </p:txBody>
      </p:sp>
      <p:sp>
        <p:nvSpPr>
          <p:cNvPr id="5" name="Footer Placeholder 4"/>
          <p:cNvSpPr>
            <a:spLocks noGrp="1"/>
          </p:cNvSpPr>
          <p:nvPr>
            <p:ph type="ftr" sz="quarter" idx="12"/>
          </p:nvPr>
        </p:nvSpPr>
        <p:spPr/>
        <p:txBody>
          <a:bodyPr/>
          <a:lstStyle/>
          <a:p>
            <a:pPr>
              <a:defRPr/>
            </a:pPr>
            <a:r>
              <a:rPr lang="en-US" smtClean="0"/>
              <a:t>Occupational Health and Safety</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Coal Dust</a:t>
            </a:r>
            <a:endParaRPr lang="en-CA" dirty="0"/>
          </a:p>
        </p:txBody>
      </p:sp>
      <p:sp>
        <p:nvSpPr>
          <p:cNvPr id="3" name="Content Placeholder 2"/>
          <p:cNvSpPr>
            <a:spLocks noGrp="1"/>
          </p:cNvSpPr>
          <p:nvPr>
            <p:ph idx="1"/>
          </p:nvPr>
        </p:nvSpPr>
        <p:spPr/>
        <p:txBody>
          <a:bodyPr/>
          <a:lstStyle/>
          <a:p>
            <a:pPr>
              <a:buNone/>
            </a:pPr>
            <a:r>
              <a:rPr lang="en-CA" dirty="0" smtClean="0"/>
              <a:t>	A methane explosion by itself is serious enough</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31</a:t>
            </a:fld>
            <a:endParaRPr lang="en-CA" dirty="0"/>
          </a:p>
        </p:txBody>
      </p:sp>
      <p:sp>
        <p:nvSpPr>
          <p:cNvPr id="5" name="Footer Placeholder 4"/>
          <p:cNvSpPr>
            <a:spLocks noGrp="1"/>
          </p:cNvSpPr>
          <p:nvPr>
            <p:ph type="ftr" sz="quarter" idx="12"/>
          </p:nvPr>
        </p:nvSpPr>
        <p:spPr/>
        <p:txBody>
          <a:bodyPr/>
          <a:lstStyle/>
          <a:p>
            <a:pPr>
              <a:defRPr/>
            </a:pPr>
            <a:r>
              <a:rPr lang="en-US" smtClean="0"/>
              <a:t>Occupational Health and Safety</a:t>
            </a:r>
            <a:endParaRPr lang="en-US" dirty="0"/>
          </a:p>
        </p:txBody>
      </p:sp>
      <p:pic>
        <p:nvPicPr>
          <p:cNvPr id="53250" name="Picture 2" descr="C:\Users\dwharder\Desktop\a1.png"/>
          <p:cNvPicPr>
            <a:picLocks noChangeAspect="1" noChangeArrowheads="1"/>
          </p:cNvPicPr>
          <p:nvPr/>
        </p:nvPicPr>
        <p:blipFill>
          <a:blip r:embed="rId2"/>
          <a:srcRect/>
          <a:stretch>
            <a:fillRect/>
          </a:stretch>
        </p:blipFill>
        <p:spPr bwMode="auto">
          <a:xfrm>
            <a:off x="2663825" y="3913427"/>
            <a:ext cx="3814763" cy="15113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Coal Dust</a:t>
            </a:r>
            <a:endParaRPr lang="en-CA" dirty="0"/>
          </a:p>
        </p:txBody>
      </p:sp>
      <p:sp>
        <p:nvSpPr>
          <p:cNvPr id="3" name="Content Placeholder 2"/>
          <p:cNvSpPr>
            <a:spLocks noGrp="1"/>
          </p:cNvSpPr>
          <p:nvPr>
            <p:ph idx="1"/>
          </p:nvPr>
        </p:nvSpPr>
        <p:spPr/>
        <p:txBody>
          <a:bodyPr/>
          <a:lstStyle/>
          <a:p>
            <a:pPr>
              <a:buNone/>
            </a:pPr>
            <a:r>
              <a:rPr lang="en-CA" dirty="0" smtClean="0"/>
              <a:t>	A methane explosion by itself is serious enough</a:t>
            </a:r>
          </a:p>
          <a:p>
            <a:pPr lvl="1"/>
            <a:r>
              <a:rPr lang="en-CA" dirty="0" smtClean="0"/>
              <a:t>A shock wave will travel up the tunnel where the force diminishes only slightly as it travels down the tunnel</a:t>
            </a:r>
          </a:p>
          <a:p>
            <a:pPr lvl="1"/>
            <a:r>
              <a:rPr lang="en-CA" dirty="0" smtClean="0"/>
              <a:t>In the open, the force of an explosion drops by </a:t>
            </a:r>
            <a:r>
              <a:rPr lang="en-CA" dirty="0" smtClean="0">
                <a:latin typeface="Times New Roman" pitchFamily="18" charset="0"/>
                <a:cs typeface="Times New Roman" pitchFamily="18" charset="0"/>
              </a:rPr>
              <a:t>1/</a:t>
            </a:r>
            <a:r>
              <a:rPr lang="en-CA" i="1" dirty="0" smtClean="0">
                <a:latin typeface="Times New Roman" pitchFamily="18" charset="0"/>
                <a:cs typeface="Times New Roman" pitchFamily="18" charset="0"/>
              </a:rPr>
              <a:t>r</a:t>
            </a:r>
            <a:r>
              <a:rPr lang="en-CA" baseline="30000" dirty="0" smtClean="0">
                <a:latin typeface="Times New Roman" pitchFamily="18" charset="0"/>
                <a:cs typeface="Times New Roman" pitchFamily="18" charset="0"/>
              </a:rPr>
              <a:t>2</a:t>
            </a:r>
          </a:p>
          <a:p>
            <a:pPr lvl="1"/>
            <a:r>
              <a:rPr lang="en-CA" dirty="0" smtClean="0"/>
              <a:t>Confined to two dimensions, the force drops by </a:t>
            </a:r>
            <a:r>
              <a:rPr lang="en-CA" dirty="0" smtClean="0">
                <a:latin typeface="Times New Roman" pitchFamily="18" charset="0"/>
                <a:cs typeface="Times New Roman" pitchFamily="18" charset="0"/>
              </a:rPr>
              <a:t>1/</a:t>
            </a:r>
            <a:r>
              <a:rPr lang="en-CA" i="1" dirty="0" smtClean="0">
                <a:latin typeface="Times New Roman" pitchFamily="18" charset="0"/>
                <a:cs typeface="Times New Roman" pitchFamily="18" charset="0"/>
              </a:rPr>
              <a:t>r</a:t>
            </a:r>
            <a:endParaRPr lang="en-CA" dirty="0" smtClean="0">
              <a:latin typeface="Times New Roman" pitchFamily="18" charset="0"/>
              <a:cs typeface="Times New Roman" pitchFamily="18" charset="0"/>
            </a:endParaRPr>
          </a:p>
          <a:p>
            <a:pPr lvl="1"/>
            <a:r>
              <a:rPr lang="en-CA" dirty="0" smtClean="0"/>
              <a:t>In one dimension, the force does not drop unless absorbed by the walls</a:t>
            </a:r>
          </a:p>
        </p:txBody>
      </p:sp>
      <p:sp>
        <p:nvSpPr>
          <p:cNvPr id="4" name="Slide Number Placeholder 3"/>
          <p:cNvSpPr>
            <a:spLocks noGrp="1"/>
          </p:cNvSpPr>
          <p:nvPr>
            <p:ph type="sldNum" sz="quarter" idx="11"/>
          </p:nvPr>
        </p:nvSpPr>
        <p:spPr/>
        <p:txBody>
          <a:bodyPr/>
          <a:lstStyle/>
          <a:p>
            <a:fld id="{9DB00347-C159-474C-B961-9625E0FB8F9F}" type="slidenum">
              <a:rPr lang="en-CA" smtClean="0"/>
              <a:pPr/>
              <a:t>32</a:t>
            </a:fld>
            <a:endParaRPr lang="en-CA" dirty="0"/>
          </a:p>
        </p:txBody>
      </p:sp>
      <p:sp>
        <p:nvSpPr>
          <p:cNvPr id="5" name="Footer Placeholder 4"/>
          <p:cNvSpPr>
            <a:spLocks noGrp="1"/>
          </p:cNvSpPr>
          <p:nvPr>
            <p:ph type="ftr" sz="quarter" idx="12"/>
          </p:nvPr>
        </p:nvSpPr>
        <p:spPr/>
        <p:txBody>
          <a:bodyPr/>
          <a:lstStyle/>
          <a:p>
            <a:pPr>
              <a:defRPr/>
            </a:pPr>
            <a:r>
              <a:rPr lang="en-US" smtClean="0"/>
              <a:t>Occupational Health and Safety</a:t>
            </a:r>
            <a:endParaRPr lang="en-US" dirty="0"/>
          </a:p>
        </p:txBody>
      </p:sp>
      <p:pic>
        <p:nvPicPr>
          <p:cNvPr id="6" name="Picture 6" descr="C:\Users\dwharder\Desktop\a2.png"/>
          <p:cNvPicPr>
            <a:picLocks noChangeAspect="1" noChangeArrowheads="1"/>
          </p:cNvPicPr>
          <p:nvPr/>
        </p:nvPicPr>
        <p:blipFill>
          <a:blip r:embed="rId2"/>
          <a:srcRect/>
          <a:stretch>
            <a:fillRect/>
          </a:stretch>
        </p:blipFill>
        <p:spPr bwMode="auto">
          <a:xfrm>
            <a:off x="2663825" y="3913427"/>
            <a:ext cx="3814763" cy="15113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Coal Dust</a:t>
            </a:r>
            <a:endParaRPr lang="en-CA" dirty="0"/>
          </a:p>
        </p:txBody>
      </p:sp>
      <p:sp>
        <p:nvSpPr>
          <p:cNvPr id="3" name="Content Placeholder 2"/>
          <p:cNvSpPr>
            <a:spLocks noGrp="1"/>
          </p:cNvSpPr>
          <p:nvPr>
            <p:ph idx="1"/>
          </p:nvPr>
        </p:nvSpPr>
        <p:spPr/>
        <p:txBody>
          <a:bodyPr/>
          <a:lstStyle/>
          <a:p>
            <a:pPr>
              <a:buNone/>
            </a:pPr>
            <a:r>
              <a:rPr lang="en-CA" dirty="0" smtClean="0"/>
              <a:t>	Consider what happens when you add flour to a flame:</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33</a:t>
            </a:fld>
            <a:endParaRPr lang="en-CA" dirty="0"/>
          </a:p>
        </p:txBody>
      </p:sp>
      <p:sp>
        <p:nvSpPr>
          <p:cNvPr id="5" name="Footer Placeholder 4"/>
          <p:cNvSpPr>
            <a:spLocks noGrp="1"/>
          </p:cNvSpPr>
          <p:nvPr>
            <p:ph type="ftr" sz="quarter" idx="12"/>
          </p:nvPr>
        </p:nvSpPr>
        <p:spPr/>
        <p:txBody>
          <a:bodyPr/>
          <a:lstStyle/>
          <a:p>
            <a:pPr>
              <a:defRPr/>
            </a:pPr>
            <a:r>
              <a:rPr lang="en-US" smtClean="0"/>
              <a:t>Occupational Health and Safety</a:t>
            </a:r>
            <a:endParaRPr lang="en-US" dirty="0"/>
          </a:p>
        </p:txBody>
      </p:sp>
      <p:pic>
        <p:nvPicPr>
          <p:cNvPr id="54274" name="Picture 2"/>
          <p:cNvPicPr>
            <a:picLocks noChangeAspect="1" noChangeArrowheads="1"/>
          </p:cNvPicPr>
          <p:nvPr/>
        </p:nvPicPr>
        <p:blipFill>
          <a:blip r:embed="rId2"/>
          <a:srcRect/>
          <a:stretch>
            <a:fillRect/>
          </a:stretch>
        </p:blipFill>
        <p:spPr bwMode="auto">
          <a:xfrm>
            <a:off x="2137307" y="2417219"/>
            <a:ext cx="4890761" cy="2839797"/>
          </a:xfrm>
          <a:prstGeom prst="rect">
            <a:avLst/>
          </a:prstGeom>
          <a:noFill/>
          <a:ln w="9525">
            <a:noFill/>
            <a:miter lim="800000"/>
            <a:headEnd/>
            <a:tailEnd/>
          </a:ln>
        </p:spPr>
      </p:pic>
      <p:sp>
        <p:nvSpPr>
          <p:cNvPr id="7" name="Rectangle 6"/>
          <p:cNvSpPr/>
          <p:nvPr/>
        </p:nvSpPr>
        <p:spPr>
          <a:xfrm>
            <a:off x="2881070" y="6216650"/>
            <a:ext cx="6031282" cy="369332"/>
          </a:xfrm>
          <a:prstGeom prst="rect">
            <a:avLst/>
          </a:prstGeom>
        </p:spPr>
        <p:txBody>
          <a:bodyPr wrap="square">
            <a:spAutoFit/>
          </a:bodyPr>
          <a:lstStyle/>
          <a:p>
            <a:r>
              <a:rPr lang="en-CA" dirty="0" smtClean="0"/>
              <a:t>http://www.youtube.com/watch?v=F49r9wFkDgo</a:t>
            </a:r>
            <a:endParaRPr lang="en-CA"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Coal Dust</a:t>
            </a:r>
            <a:endParaRPr lang="en-CA" dirty="0"/>
          </a:p>
        </p:txBody>
      </p:sp>
      <p:sp>
        <p:nvSpPr>
          <p:cNvPr id="3" name="Content Placeholder 2"/>
          <p:cNvSpPr>
            <a:spLocks noGrp="1"/>
          </p:cNvSpPr>
          <p:nvPr>
            <p:ph idx="1"/>
          </p:nvPr>
        </p:nvSpPr>
        <p:spPr/>
        <p:txBody>
          <a:bodyPr/>
          <a:lstStyle/>
          <a:p>
            <a:pPr>
              <a:buNone/>
            </a:pPr>
            <a:r>
              <a:rPr lang="en-CA" dirty="0" smtClean="0"/>
              <a:t>	A floor covered in coal dust causes positive feedback</a:t>
            </a:r>
          </a:p>
          <a:p>
            <a:pPr>
              <a:buNone/>
            </a:pP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34</a:t>
            </a:fld>
            <a:endParaRPr lang="en-CA" dirty="0"/>
          </a:p>
        </p:txBody>
      </p:sp>
      <p:sp>
        <p:nvSpPr>
          <p:cNvPr id="5" name="Footer Placeholder 4"/>
          <p:cNvSpPr>
            <a:spLocks noGrp="1"/>
          </p:cNvSpPr>
          <p:nvPr>
            <p:ph type="ftr" sz="quarter" idx="12"/>
          </p:nvPr>
        </p:nvSpPr>
        <p:spPr/>
        <p:txBody>
          <a:bodyPr/>
          <a:lstStyle/>
          <a:p>
            <a:pPr>
              <a:defRPr/>
            </a:pPr>
            <a:r>
              <a:rPr lang="en-US" smtClean="0"/>
              <a:t>Occupational Health and Safety</a:t>
            </a:r>
            <a:endParaRPr lang="en-US" dirty="0"/>
          </a:p>
        </p:txBody>
      </p:sp>
      <p:pic>
        <p:nvPicPr>
          <p:cNvPr id="6" name="Picture 5" descr="C:\Users\dwharder\Desktop\a3.png"/>
          <p:cNvPicPr>
            <a:picLocks noChangeAspect="1" noChangeArrowheads="1"/>
          </p:cNvPicPr>
          <p:nvPr/>
        </p:nvPicPr>
        <p:blipFill>
          <a:blip r:embed="rId2"/>
          <a:srcRect/>
          <a:stretch>
            <a:fillRect/>
          </a:stretch>
        </p:blipFill>
        <p:spPr bwMode="auto">
          <a:xfrm>
            <a:off x="2663825" y="3913427"/>
            <a:ext cx="3814763" cy="15113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Coal Dust</a:t>
            </a:r>
            <a:endParaRPr lang="en-CA" dirty="0"/>
          </a:p>
        </p:txBody>
      </p:sp>
      <p:sp>
        <p:nvSpPr>
          <p:cNvPr id="3" name="Content Placeholder 2"/>
          <p:cNvSpPr>
            <a:spLocks noGrp="1"/>
          </p:cNvSpPr>
          <p:nvPr>
            <p:ph idx="1"/>
          </p:nvPr>
        </p:nvSpPr>
        <p:spPr/>
        <p:txBody>
          <a:bodyPr/>
          <a:lstStyle/>
          <a:p>
            <a:pPr>
              <a:buNone/>
            </a:pPr>
            <a:r>
              <a:rPr lang="en-CA" dirty="0" smtClean="0"/>
              <a:t>	A floor covered in coal dust causes positive feedback</a:t>
            </a:r>
          </a:p>
          <a:p>
            <a:pPr lvl="1"/>
            <a:r>
              <a:rPr lang="en-CA" dirty="0" smtClean="0"/>
              <a:t>The shockwave stirs up the coal dust</a:t>
            </a:r>
          </a:p>
          <a:p>
            <a:pPr>
              <a:buNone/>
            </a:pP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35</a:t>
            </a:fld>
            <a:endParaRPr lang="en-CA" dirty="0"/>
          </a:p>
        </p:txBody>
      </p:sp>
      <p:sp>
        <p:nvSpPr>
          <p:cNvPr id="5" name="Footer Placeholder 4"/>
          <p:cNvSpPr>
            <a:spLocks noGrp="1"/>
          </p:cNvSpPr>
          <p:nvPr>
            <p:ph type="ftr" sz="quarter" idx="12"/>
          </p:nvPr>
        </p:nvSpPr>
        <p:spPr/>
        <p:txBody>
          <a:bodyPr/>
          <a:lstStyle/>
          <a:p>
            <a:pPr>
              <a:defRPr/>
            </a:pPr>
            <a:r>
              <a:rPr lang="en-US" smtClean="0"/>
              <a:t>Occupational Health and Safety</a:t>
            </a:r>
            <a:endParaRPr lang="en-US" dirty="0"/>
          </a:p>
        </p:txBody>
      </p:sp>
      <p:pic>
        <p:nvPicPr>
          <p:cNvPr id="6" name="Picture 4" descr="C:\Users\dwharder\Desktop\a4.png"/>
          <p:cNvPicPr>
            <a:picLocks noChangeAspect="1" noChangeArrowheads="1"/>
          </p:cNvPicPr>
          <p:nvPr/>
        </p:nvPicPr>
        <p:blipFill>
          <a:blip r:embed="rId2"/>
          <a:srcRect/>
          <a:stretch>
            <a:fillRect/>
          </a:stretch>
        </p:blipFill>
        <p:spPr bwMode="auto">
          <a:xfrm>
            <a:off x="2663825" y="3913427"/>
            <a:ext cx="3814763" cy="15113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Coal Dust</a:t>
            </a:r>
            <a:endParaRPr lang="en-CA" dirty="0"/>
          </a:p>
        </p:txBody>
      </p:sp>
      <p:sp>
        <p:nvSpPr>
          <p:cNvPr id="3" name="Content Placeholder 2"/>
          <p:cNvSpPr>
            <a:spLocks noGrp="1"/>
          </p:cNvSpPr>
          <p:nvPr>
            <p:ph idx="1"/>
          </p:nvPr>
        </p:nvSpPr>
        <p:spPr/>
        <p:txBody>
          <a:bodyPr/>
          <a:lstStyle/>
          <a:p>
            <a:pPr>
              <a:buNone/>
            </a:pPr>
            <a:r>
              <a:rPr lang="en-CA" dirty="0" smtClean="0"/>
              <a:t>	A floor covered in coal dust causes positive feedback</a:t>
            </a:r>
          </a:p>
          <a:p>
            <a:pPr lvl="1"/>
            <a:r>
              <a:rPr lang="en-CA" dirty="0" smtClean="0"/>
              <a:t>The shockwave stirs up the coal dust</a:t>
            </a:r>
          </a:p>
          <a:p>
            <a:pPr lvl="1"/>
            <a:r>
              <a:rPr lang="en-CA" dirty="0" smtClean="0"/>
              <a:t>The coal dust, in turn, explodes amplifying the shock wave</a:t>
            </a:r>
          </a:p>
          <a:p>
            <a:pPr>
              <a:buNone/>
            </a:pP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36</a:t>
            </a:fld>
            <a:endParaRPr lang="en-CA" dirty="0"/>
          </a:p>
        </p:txBody>
      </p:sp>
      <p:sp>
        <p:nvSpPr>
          <p:cNvPr id="5" name="Footer Placeholder 4"/>
          <p:cNvSpPr>
            <a:spLocks noGrp="1"/>
          </p:cNvSpPr>
          <p:nvPr>
            <p:ph type="ftr" sz="quarter" idx="12"/>
          </p:nvPr>
        </p:nvSpPr>
        <p:spPr/>
        <p:txBody>
          <a:bodyPr/>
          <a:lstStyle/>
          <a:p>
            <a:pPr>
              <a:defRPr/>
            </a:pPr>
            <a:r>
              <a:rPr lang="en-US" smtClean="0"/>
              <a:t>Occupational Health and Safety</a:t>
            </a:r>
            <a:endParaRPr lang="en-US" dirty="0"/>
          </a:p>
        </p:txBody>
      </p:sp>
      <p:pic>
        <p:nvPicPr>
          <p:cNvPr id="7" name="Picture 3" descr="C:\Users\dwharder\Desktop\a5.png"/>
          <p:cNvPicPr>
            <a:picLocks noChangeAspect="1" noChangeArrowheads="1"/>
          </p:cNvPicPr>
          <p:nvPr/>
        </p:nvPicPr>
        <p:blipFill>
          <a:blip r:embed="rId2"/>
          <a:srcRect/>
          <a:stretch>
            <a:fillRect/>
          </a:stretch>
        </p:blipFill>
        <p:spPr bwMode="auto">
          <a:xfrm>
            <a:off x="2663825" y="3913427"/>
            <a:ext cx="3814763" cy="15113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Coal Dust</a:t>
            </a:r>
            <a:endParaRPr lang="en-CA" dirty="0"/>
          </a:p>
        </p:txBody>
      </p:sp>
      <p:sp>
        <p:nvSpPr>
          <p:cNvPr id="3" name="Content Placeholder 2"/>
          <p:cNvSpPr>
            <a:spLocks noGrp="1"/>
          </p:cNvSpPr>
          <p:nvPr>
            <p:ph idx="1"/>
          </p:nvPr>
        </p:nvSpPr>
        <p:spPr/>
        <p:txBody>
          <a:bodyPr/>
          <a:lstStyle/>
          <a:p>
            <a:pPr>
              <a:buNone/>
            </a:pPr>
            <a:r>
              <a:rPr lang="en-CA" dirty="0" smtClean="0"/>
              <a:t>	Additional issues:</a:t>
            </a:r>
          </a:p>
          <a:p>
            <a:pPr lvl="1"/>
            <a:r>
              <a:rPr lang="en-CA" dirty="0" smtClean="0"/>
              <a:t>The atmosphere is already oxygen poor</a:t>
            </a:r>
          </a:p>
          <a:p>
            <a:pPr lvl="1"/>
            <a:r>
              <a:rPr lang="en-CA" dirty="0" smtClean="0"/>
              <a:t>This results in high concentrations of carbon monoxide</a:t>
            </a:r>
          </a:p>
          <a:p>
            <a:pPr lvl="1"/>
            <a:r>
              <a:rPr lang="en-CA" dirty="0" err="1" smtClean="0"/>
              <a:t>Drägerers</a:t>
            </a:r>
            <a:r>
              <a:rPr lang="en-CA" dirty="0" smtClean="0"/>
              <a:t>, mining rescue workers, must operate in extremely dangerous conditions</a:t>
            </a:r>
          </a:p>
          <a:p>
            <a:pPr>
              <a:buNone/>
            </a:pP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37</a:t>
            </a:fld>
            <a:endParaRPr lang="en-CA" dirty="0"/>
          </a:p>
        </p:txBody>
      </p:sp>
      <p:sp>
        <p:nvSpPr>
          <p:cNvPr id="5" name="Footer Placeholder 4"/>
          <p:cNvSpPr>
            <a:spLocks noGrp="1"/>
          </p:cNvSpPr>
          <p:nvPr>
            <p:ph type="ftr" sz="quarter" idx="12"/>
          </p:nvPr>
        </p:nvSpPr>
        <p:spPr/>
        <p:txBody>
          <a:bodyPr/>
          <a:lstStyle/>
          <a:p>
            <a:pPr>
              <a:defRPr/>
            </a:pPr>
            <a:r>
              <a:rPr lang="en-US" smtClean="0"/>
              <a:t>Occupational Health and Safety</a:t>
            </a:r>
            <a:endParaRPr lang="en-US" dirty="0"/>
          </a:p>
        </p:txBody>
      </p:sp>
      <p:pic>
        <p:nvPicPr>
          <p:cNvPr id="7" name="Picture 3" descr="C:\Users\dwharder\Desktop\a5.png"/>
          <p:cNvPicPr>
            <a:picLocks noChangeAspect="1" noChangeArrowheads="1"/>
          </p:cNvPicPr>
          <p:nvPr/>
        </p:nvPicPr>
        <p:blipFill>
          <a:blip r:embed="rId2"/>
          <a:srcRect/>
          <a:stretch>
            <a:fillRect/>
          </a:stretch>
        </p:blipFill>
        <p:spPr bwMode="auto">
          <a:xfrm>
            <a:off x="2663825" y="3913427"/>
            <a:ext cx="3814763" cy="15113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Coal Dust</a:t>
            </a:r>
            <a:endParaRPr lang="en-CA" dirty="0"/>
          </a:p>
        </p:txBody>
      </p:sp>
      <p:sp>
        <p:nvSpPr>
          <p:cNvPr id="3" name="Content Placeholder 2"/>
          <p:cNvSpPr>
            <a:spLocks noGrp="1"/>
          </p:cNvSpPr>
          <p:nvPr>
            <p:ph idx="1"/>
          </p:nvPr>
        </p:nvSpPr>
        <p:spPr/>
        <p:txBody>
          <a:bodyPr/>
          <a:lstStyle/>
          <a:p>
            <a:pPr>
              <a:buNone/>
            </a:pPr>
            <a:r>
              <a:rPr lang="en-CA" dirty="0" smtClean="0"/>
              <a:t>	The solution is to mix coal dust with </a:t>
            </a:r>
            <a:r>
              <a:rPr lang="en-CA" i="1" dirty="0" smtClean="0"/>
              <a:t>stone dust</a:t>
            </a:r>
            <a:r>
              <a:rPr lang="en-CA" dirty="0" smtClean="0"/>
              <a:t> </a:t>
            </a:r>
          </a:p>
          <a:p>
            <a:pPr lvl="1"/>
            <a:r>
              <a:rPr lang="en-CA" dirty="0" smtClean="0"/>
              <a:t>This leaves the coal dust non-hazardous</a:t>
            </a:r>
          </a:p>
          <a:p>
            <a:pPr lvl="1"/>
            <a:r>
              <a:rPr lang="en-CA" dirty="0" smtClean="0"/>
              <a:t>At Westray, </a:t>
            </a:r>
            <a:r>
              <a:rPr lang="en-CA" dirty="0" err="1" smtClean="0"/>
              <a:t>stonedusting</a:t>
            </a:r>
            <a:r>
              <a:rPr lang="en-CA" dirty="0" smtClean="0"/>
              <a:t> was done sporadically—often prior to inspections</a:t>
            </a:r>
          </a:p>
          <a:p>
            <a:pPr lvl="1"/>
            <a:r>
              <a:rPr lang="en-CA" dirty="0" smtClean="0"/>
              <a:t>Miners volunteered to do </a:t>
            </a:r>
            <a:r>
              <a:rPr lang="en-CA" dirty="0" err="1" smtClean="0"/>
              <a:t>stonedusting</a:t>
            </a:r>
            <a:r>
              <a:rPr lang="en-CA" dirty="0" smtClean="0"/>
              <a:t> after finishing 12-hour shifts</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38</a:t>
            </a:fld>
            <a:endParaRPr lang="en-CA" dirty="0"/>
          </a:p>
        </p:txBody>
      </p:sp>
      <p:sp>
        <p:nvSpPr>
          <p:cNvPr id="5" name="Footer Placeholder 4"/>
          <p:cNvSpPr>
            <a:spLocks noGrp="1"/>
          </p:cNvSpPr>
          <p:nvPr>
            <p:ph type="ftr" sz="quarter" idx="12"/>
          </p:nvPr>
        </p:nvSpPr>
        <p:spPr/>
        <p:txBody>
          <a:bodyPr/>
          <a:lstStyle/>
          <a:p>
            <a:pPr>
              <a:defRPr/>
            </a:pPr>
            <a:r>
              <a:rPr lang="en-US" smtClean="0"/>
              <a:t>Occupational Health and Safety</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Methane</a:t>
            </a:r>
            <a:endParaRPr lang="en-CA" dirty="0"/>
          </a:p>
        </p:txBody>
      </p:sp>
      <p:sp>
        <p:nvSpPr>
          <p:cNvPr id="3" name="Content Placeholder 2"/>
          <p:cNvSpPr>
            <a:spLocks noGrp="1"/>
          </p:cNvSpPr>
          <p:nvPr>
            <p:ph idx="1"/>
          </p:nvPr>
        </p:nvSpPr>
        <p:spPr/>
        <p:txBody>
          <a:bodyPr/>
          <a:lstStyle/>
          <a:p>
            <a:pPr>
              <a:buNone/>
            </a:pPr>
            <a:r>
              <a:rPr lang="en-CA" dirty="0" smtClean="0"/>
              <a:t>	The only solution to deal with methane gas is adequate ventilation</a:t>
            </a:r>
          </a:p>
          <a:p>
            <a:pPr lvl="1"/>
            <a:r>
              <a:rPr lang="en-CA" dirty="0" smtClean="0"/>
              <a:t>From Judge Richards’s report:</a:t>
            </a:r>
          </a:p>
          <a:p>
            <a:pPr lvl="1"/>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39</a:t>
            </a:fld>
            <a:endParaRPr lang="en-CA" dirty="0"/>
          </a:p>
        </p:txBody>
      </p:sp>
      <p:sp>
        <p:nvSpPr>
          <p:cNvPr id="5" name="Footer Placeholder 4"/>
          <p:cNvSpPr>
            <a:spLocks noGrp="1"/>
          </p:cNvSpPr>
          <p:nvPr>
            <p:ph type="ftr" sz="quarter" idx="12"/>
          </p:nvPr>
        </p:nvSpPr>
        <p:spPr/>
        <p:txBody>
          <a:bodyPr/>
          <a:lstStyle/>
          <a:p>
            <a:pPr>
              <a:defRPr/>
            </a:pPr>
            <a:r>
              <a:rPr lang="en-US" smtClean="0"/>
              <a:t>Occupational Health and Safety</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Background</a:t>
            </a:r>
            <a:endParaRPr lang="en-CA" dirty="0"/>
          </a:p>
        </p:txBody>
      </p:sp>
      <p:sp>
        <p:nvSpPr>
          <p:cNvPr id="3" name="Content Placeholder 2"/>
          <p:cNvSpPr>
            <a:spLocks noGrp="1"/>
          </p:cNvSpPr>
          <p:nvPr>
            <p:ph idx="1"/>
          </p:nvPr>
        </p:nvSpPr>
        <p:spPr/>
        <p:txBody>
          <a:bodyPr/>
          <a:lstStyle/>
          <a:p>
            <a:pPr>
              <a:buNone/>
            </a:pPr>
            <a:r>
              <a:rPr lang="en-CA" dirty="0" smtClean="0"/>
              <a:t>	Harry </a:t>
            </a:r>
            <a:r>
              <a:rPr lang="en-CA" dirty="0" err="1" smtClean="0"/>
              <a:t>McShane</a:t>
            </a:r>
            <a:r>
              <a:rPr lang="en-CA" dirty="0" smtClean="0"/>
              <a:t>, 16 years old</a:t>
            </a:r>
          </a:p>
          <a:p>
            <a:pPr lvl="1"/>
            <a:r>
              <a:rPr lang="en-CA" dirty="0" smtClean="0"/>
              <a:t>1908</a:t>
            </a:r>
          </a:p>
        </p:txBody>
      </p:sp>
      <p:sp>
        <p:nvSpPr>
          <p:cNvPr id="7" name="Footer Placeholder 6"/>
          <p:cNvSpPr>
            <a:spLocks noGrp="1"/>
          </p:cNvSpPr>
          <p:nvPr>
            <p:ph type="ftr" sz="quarter" idx="12"/>
          </p:nvPr>
        </p:nvSpPr>
        <p:spPr/>
        <p:txBody>
          <a:bodyPr/>
          <a:lstStyle/>
          <a:p>
            <a:pPr>
              <a:defRPr/>
            </a:pPr>
            <a:r>
              <a:rPr lang="en-US" smtClean="0"/>
              <a:t>Occupational Health and Safety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4</a:t>
            </a:fld>
            <a:endParaRPr lang="en-CA"/>
          </a:p>
        </p:txBody>
      </p:sp>
      <p:pic>
        <p:nvPicPr>
          <p:cNvPr id="8" name="Picture 2" descr="http://upload.wikimedia.org/wikipedia/commons/thumb/6/69/Lewis_Wickes_Hines_-_Harry_McShane_1908.jpg/220px-Lewis_Wickes_Hines_-_Harry_McShane_1908.jpg"/>
          <p:cNvPicPr>
            <a:picLocks noChangeAspect="1" noChangeArrowheads="1"/>
          </p:cNvPicPr>
          <p:nvPr/>
        </p:nvPicPr>
        <p:blipFill>
          <a:blip r:embed="rId3"/>
          <a:srcRect/>
          <a:stretch>
            <a:fillRect/>
          </a:stretch>
        </p:blipFill>
        <p:spPr bwMode="auto">
          <a:xfrm>
            <a:off x="5982353" y="1893627"/>
            <a:ext cx="2704446" cy="3798518"/>
          </a:xfrm>
          <a:prstGeom prst="rect">
            <a:avLst/>
          </a:prstGeom>
          <a:noFill/>
        </p:spPr>
      </p:pic>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Westray Mine Disaster</a:t>
            </a:r>
            <a:endParaRPr lang="en-CA" dirty="0"/>
          </a:p>
        </p:txBody>
      </p:sp>
      <p:sp>
        <p:nvSpPr>
          <p:cNvPr id="3" name="Content Placeholder 2"/>
          <p:cNvSpPr>
            <a:spLocks noGrp="1"/>
          </p:cNvSpPr>
          <p:nvPr>
            <p:ph idx="1"/>
          </p:nvPr>
        </p:nvSpPr>
        <p:spPr/>
        <p:txBody>
          <a:bodyPr/>
          <a:lstStyle/>
          <a:p>
            <a:pPr>
              <a:buNone/>
            </a:pPr>
            <a:r>
              <a:rPr lang="en-CA" dirty="0" smtClean="0"/>
              <a:t>	At 5:18 a.m. on May 9</a:t>
            </a:r>
            <a:r>
              <a:rPr lang="en-CA" baseline="30000" dirty="0" smtClean="0"/>
              <a:t>th</a:t>
            </a:r>
            <a:r>
              <a:rPr lang="en-CA" dirty="0" smtClean="0"/>
              <a:t>, 1992, a spark over a kilometre underground ignited methane gas</a:t>
            </a:r>
          </a:p>
          <a:p>
            <a:pPr lvl="1"/>
            <a:r>
              <a:rPr lang="en-CA" dirty="0" smtClean="0"/>
              <a:t>The explosion shattered windows in </a:t>
            </a:r>
            <a:r>
              <a:rPr lang="en-CA" dirty="0" err="1" smtClean="0"/>
              <a:t>Stellarton</a:t>
            </a:r>
            <a:r>
              <a:rPr lang="en-CA" dirty="0" smtClean="0"/>
              <a:t>—half a kilometre away from the mine entrance and shook houses over a kilometre from the site</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40</a:t>
            </a:fld>
            <a:endParaRPr lang="en-CA" dirty="0"/>
          </a:p>
        </p:txBody>
      </p:sp>
      <p:sp>
        <p:nvSpPr>
          <p:cNvPr id="5" name="Footer Placeholder 4"/>
          <p:cNvSpPr>
            <a:spLocks noGrp="1"/>
          </p:cNvSpPr>
          <p:nvPr>
            <p:ph type="ftr" sz="quarter" idx="12"/>
          </p:nvPr>
        </p:nvSpPr>
        <p:spPr/>
        <p:txBody>
          <a:bodyPr/>
          <a:lstStyle/>
          <a:p>
            <a:pPr>
              <a:defRPr/>
            </a:pPr>
            <a:r>
              <a:rPr lang="en-US" smtClean="0"/>
              <a:t>Occupational Health and Safety</a:t>
            </a:r>
            <a:endParaRPr lang="en-US" dirty="0"/>
          </a:p>
        </p:txBody>
      </p:sp>
      <p:pic>
        <p:nvPicPr>
          <p:cNvPr id="6146" name="Picture 2" descr="An aerial view of the entrance to the Westray mine is shown in this May 11, 1992 photo. It was May 9, 1992. At 5:18 a.m., far beneath the small town of Plymouth, N.S., a sudden gush of methane gas escaped from the Foord coal seam and erupted into flames. Within seconds, a huge fireball raced through the mine, stirring up coal dust that exploded in a thundering blast.THE CANADIAN PRESS/Kerry Doubleday"/>
          <p:cNvPicPr>
            <a:picLocks noChangeAspect="1" noChangeArrowheads="1"/>
          </p:cNvPicPr>
          <p:nvPr/>
        </p:nvPicPr>
        <p:blipFill>
          <a:blip r:embed="rId2"/>
          <a:srcRect/>
          <a:stretch>
            <a:fillRect/>
          </a:stretch>
        </p:blipFill>
        <p:spPr bwMode="auto">
          <a:xfrm>
            <a:off x="2971799" y="3211674"/>
            <a:ext cx="5715000" cy="3209926"/>
          </a:xfrm>
          <a:prstGeom prst="rect">
            <a:avLst/>
          </a:prstGeom>
          <a:noFill/>
        </p:spPr>
      </p:pic>
      <p:sp>
        <p:nvSpPr>
          <p:cNvPr id="7" name="Rectangle 6"/>
          <p:cNvSpPr/>
          <p:nvPr/>
        </p:nvSpPr>
        <p:spPr>
          <a:xfrm>
            <a:off x="5119798" y="6421600"/>
            <a:ext cx="3567002" cy="307777"/>
          </a:xfrm>
          <a:prstGeom prst="rect">
            <a:avLst/>
          </a:prstGeom>
        </p:spPr>
        <p:txBody>
          <a:bodyPr wrap="none">
            <a:spAutoFit/>
          </a:bodyPr>
          <a:lstStyle/>
          <a:p>
            <a:r>
              <a:rPr lang="en-CA" sz="1400" dirty="0" smtClean="0">
                <a:solidFill>
                  <a:schemeClr val="tx1">
                    <a:lumMod val="50000"/>
                    <a:lumOff val="50000"/>
                  </a:schemeClr>
                </a:solidFill>
              </a:rPr>
              <a:t>THE CANADIAN PRESS/Kerry Doubleday</a:t>
            </a:r>
            <a:endParaRPr lang="en-CA" sz="1400" dirty="0">
              <a:solidFill>
                <a:schemeClr val="tx1">
                  <a:lumMod val="50000"/>
                  <a:lumOff val="50000"/>
                </a:schemeClr>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Westray Mine Disaster</a:t>
            </a:r>
            <a:endParaRPr lang="en-CA" dirty="0"/>
          </a:p>
        </p:txBody>
      </p:sp>
      <p:sp>
        <p:nvSpPr>
          <p:cNvPr id="3" name="Content Placeholder 2"/>
          <p:cNvSpPr>
            <a:spLocks noGrp="1"/>
          </p:cNvSpPr>
          <p:nvPr>
            <p:ph idx="1"/>
          </p:nvPr>
        </p:nvSpPr>
        <p:spPr/>
        <p:txBody>
          <a:bodyPr/>
          <a:lstStyle/>
          <a:p>
            <a:pPr>
              <a:buNone/>
            </a:pPr>
            <a:r>
              <a:rPr lang="en-CA" dirty="0" smtClean="0"/>
              <a:t>   “A safe workplace demands a responsible and conscientious commitment from management—from the Chief Executive Officer down.  Such a commitment was sadly lacking at the Westray mine.”</a:t>
            </a:r>
          </a:p>
          <a:p>
            <a:pPr lvl="1">
              <a:buNone/>
            </a:pPr>
            <a:r>
              <a:rPr lang="en-CA" dirty="0" smtClean="0"/>
              <a:t>											Judge Richards</a:t>
            </a:r>
          </a:p>
        </p:txBody>
      </p:sp>
      <p:sp>
        <p:nvSpPr>
          <p:cNvPr id="4" name="Slide Number Placeholder 3"/>
          <p:cNvSpPr>
            <a:spLocks noGrp="1"/>
          </p:cNvSpPr>
          <p:nvPr>
            <p:ph type="sldNum" sz="quarter" idx="11"/>
          </p:nvPr>
        </p:nvSpPr>
        <p:spPr/>
        <p:txBody>
          <a:bodyPr/>
          <a:lstStyle/>
          <a:p>
            <a:fld id="{9DB00347-C159-474C-B961-9625E0FB8F9F}" type="slidenum">
              <a:rPr lang="en-CA" smtClean="0"/>
              <a:pPr/>
              <a:t>41</a:t>
            </a:fld>
            <a:endParaRPr lang="en-CA" dirty="0"/>
          </a:p>
        </p:txBody>
      </p:sp>
      <p:sp>
        <p:nvSpPr>
          <p:cNvPr id="5" name="Footer Placeholder 4"/>
          <p:cNvSpPr>
            <a:spLocks noGrp="1"/>
          </p:cNvSpPr>
          <p:nvPr>
            <p:ph type="ftr" sz="quarter" idx="12"/>
          </p:nvPr>
        </p:nvSpPr>
        <p:spPr/>
        <p:txBody>
          <a:bodyPr/>
          <a:lstStyle/>
          <a:p>
            <a:pPr>
              <a:defRPr/>
            </a:pPr>
            <a:r>
              <a:rPr lang="en-US" smtClean="0"/>
              <a:t>Occupational Health and Safety</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26 Miners</a:t>
            </a:r>
            <a:endParaRPr lang="en-CA" dirty="0"/>
          </a:p>
        </p:txBody>
      </p:sp>
      <p:sp>
        <p:nvSpPr>
          <p:cNvPr id="3" name="Content Placeholder 2"/>
          <p:cNvSpPr>
            <a:spLocks noGrp="1"/>
          </p:cNvSpPr>
          <p:nvPr>
            <p:ph idx="1"/>
          </p:nvPr>
        </p:nvSpPr>
        <p:spPr>
          <a:xfrm>
            <a:off x="181628" y="1600200"/>
            <a:ext cx="4540685" cy="4616450"/>
          </a:xfrm>
        </p:spPr>
        <p:txBody>
          <a:bodyPr/>
          <a:lstStyle/>
          <a:p>
            <a:pPr>
              <a:buNone/>
            </a:pPr>
            <a:r>
              <a:rPr lang="en-CA" sz="2000" dirty="0" smtClean="0"/>
              <a:t>	John Thomas Bates		56</a:t>
            </a:r>
            <a:br>
              <a:rPr lang="en-CA" sz="2000" dirty="0" smtClean="0"/>
            </a:br>
            <a:r>
              <a:rPr lang="en-CA" sz="2000" dirty="0" smtClean="0"/>
              <a:t>Larry Arthur Bell			25</a:t>
            </a:r>
            <a:br>
              <a:rPr lang="en-CA" sz="2000" dirty="0" smtClean="0"/>
            </a:br>
            <a:r>
              <a:rPr lang="en-CA" sz="2000" dirty="0" smtClean="0"/>
              <a:t>Bennie Joseph Benoit	42</a:t>
            </a:r>
            <a:br>
              <a:rPr lang="en-CA" sz="2000" dirty="0" smtClean="0"/>
            </a:br>
            <a:r>
              <a:rPr lang="en-CA" sz="2000" dirty="0" smtClean="0"/>
              <a:t>Wayne Michael Conway	38</a:t>
            </a:r>
            <a:br>
              <a:rPr lang="en-CA" sz="2000" dirty="0" smtClean="0"/>
            </a:br>
            <a:r>
              <a:rPr lang="en-CA" sz="2000" dirty="0" smtClean="0"/>
              <a:t>Ferris Todd </a:t>
            </a:r>
            <a:r>
              <a:rPr lang="en-CA" sz="2000" dirty="0" err="1" smtClean="0"/>
              <a:t>Dewan</a:t>
            </a:r>
            <a:r>
              <a:rPr lang="en-CA" sz="2000" dirty="0" smtClean="0"/>
              <a:t>		35</a:t>
            </a:r>
            <a:br>
              <a:rPr lang="en-CA" sz="2000" dirty="0" smtClean="0"/>
            </a:br>
            <a:r>
              <a:rPr lang="en-CA" sz="2000" dirty="0" smtClean="0"/>
              <a:t>Adonis J. </a:t>
            </a:r>
            <a:r>
              <a:rPr lang="en-CA" sz="2000" dirty="0" err="1" smtClean="0"/>
              <a:t>Dollimont</a:t>
            </a:r>
            <a:r>
              <a:rPr lang="en-CA" sz="2000" dirty="0" smtClean="0"/>
              <a:t>		36</a:t>
            </a:r>
            <a:br>
              <a:rPr lang="en-CA" sz="2000" dirty="0" smtClean="0"/>
            </a:br>
            <a:r>
              <a:rPr lang="en-CA" sz="2000" b="1" dirty="0" smtClean="0"/>
              <a:t>Robert Steven Doyle	22</a:t>
            </a:r>
            <a:r>
              <a:rPr lang="en-CA" sz="2000" dirty="0" smtClean="0"/>
              <a:t/>
            </a:r>
            <a:br>
              <a:rPr lang="en-CA" sz="2000" dirty="0" smtClean="0"/>
            </a:br>
            <a:r>
              <a:rPr lang="en-CA" sz="2000" dirty="0" err="1" smtClean="0"/>
              <a:t>Remi</a:t>
            </a:r>
            <a:r>
              <a:rPr lang="en-CA" sz="2000" dirty="0" smtClean="0"/>
              <a:t> Joseph </a:t>
            </a:r>
            <a:r>
              <a:rPr lang="en-CA" sz="2000" dirty="0" err="1" smtClean="0"/>
              <a:t>Drolet</a:t>
            </a:r>
            <a:r>
              <a:rPr lang="en-CA" sz="2000" dirty="0" smtClean="0"/>
              <a:t>		38</a:t>
            </a:r>
            <a:br>
              <a:rPr lang="en-CA" sz="2000" dirty="0" smtClean="0"/>
            </a:br>
            <a:r>
              <a:rPr lang="en-CA" sz="2000" dirty="0" smtClean="0"/>
              <a:t>Roy Edward </a:t>
            </a:r>
            <a:r>
              <a:rPr lang="en-CA" sz="2000" dirty="0" err="1" smtClean="0"/>
              <a:t>Feltmate</a:t>
            </a:r>
            <a:r>
              <a:rPr lang="en-CA" sz="2000" dirty="0" smtClean="0"/>
              <a:t>	33 </a:t>
            </a:r>
            <a:br>
              <a:rPr lang="en-CA" sz="2000" dirty="0" smtClean="0"/>
            </a:br>
            <a:r>
              <a:rPr lang="en-CA" sz="2000" dirty="0" smtClean="0"/>
              <a:t>Charles Robert Fraser	29</a:t>
            </a:r>
            <a:br>
              <a:rPr lang="en-CA" sz="2000" dirty="0" smtClean="0"/>
            </a:br>
            <a:r>
              <a:rPr lang="en-CA" sz="2000" dirty="0" smtClean="0"/>
              <a:t>Myles </a:t>
            </a:r>
            <a:r>
              <a:rPr lang="en-CA" sz="2000" dirty="0" err="1" smtClean="0"/>
              <a:t>Danial</a:t>
            </a:r>
            <a:r>
              <a:rPr lang="en-CA" sz="2000" dirty="0" smtClean="0"/>
              <a:t> Gillis		32</a:t>
            </a:r>
            <a:br>
              <a:rPr lang="en-CA" sz="2000" dirty="0" smtClean="0"/>
            </a:br>
            <a:r>
              <a:rPr lang="en-CA" sz="2000" dirty="0" smtClean="0"/>
              <a:t>John Philip Halloran		33</a:t>
            </a:r>
            <a:br>
              <a:rPr lang="en-CA" sz="2000" dirty="0" smtClean="0"/>
            </a:br>
            <a:r>
              <a:rPr lang="en-CA" sz="2000" dirty="0" smtClean="0"/>
              <a:t>Randolph Brian House	27</a:t>
            </a:r>
            <a:br>
              <a:rPr lang="en-CA" sz="2000" dirty="0" smtClean="0"/>
            </a:br>
            <a:endParaRPr lang="en-CA" sz="2000"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42</a:t>
            </a:fld>
            <a:endParaRPr lang="en-CA" dirty="0"/>
          </a:p>
        </p:txBody>
      </p:sp>
      <p:sp>
        <p:nvSpPr>
          <p:cNvPr id="5" name="Footer Placeholder 4"/>
          <p:cNvSpPr>
            <a:spLocks noGrp="1"/>
          </p:cNvSpPr>
          <p:nvPr>
            <p:ph type="ftr" sz="quarter" idx="12"/>
          </p:nvPr>
        </p:nvSpPr>
        <p:spPr/>
        <p:txBody>
          <a:bodyPr/>
          <a:lstStyle/>
          <a:p>
            <a:pPr>
              <a:defRPr/>
            </a:pPr>
            <a:r>
              <a:rPr lang="en-US" smtClean="0"/>
              <a:t>Occupational Health and Safety</a:t>
            </a:r>
            <a:endParaRPr lang="en-US" dirty="0"/>
          </a:p>
        </p:txBody>
      </p:sp>
      <p:sp>
        <p:nvSpPr>
          <p:cNvPr id="6" name="Content Placeholder 2"/>
          <p:cNvSpPr txBox="1">
            <a:spLocks/>
          </p:cNvSpPr>
          <p:nvPr/>
        </p:nvSpPr>
        <p:spPr bwMode="auto">
          <a:xfrm>
            <a:off x="4308952" y="1600200"/>
            <a:ext cx="4766238" cy="461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pPr>
            <a:r>
              <a:rPr kumimoji="0" lang="en-CA" sz="20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	</a:t>
            </a:r>
            <a:r>
              <a:rPr lang="en-CA" sz="2000" dirty="0" smtClean="0"/>
              <a:t>Trevor Martian </a:t>
            </a:r>
            <a:r>
              <a:rPr lang="en-CA" sz="2000" dirty="0" err="1" smtClean="0"/>
              <a:t>Jahn</a:t>
            </a:r>
            <a:r>
              <a:rPr lang="en-CA" sz="2000" dirty="0" smtClean="0"/>
              <a:t>			36</a:t>
            </a:r>
            <a:br>
              <a:rPr lang="en-CA" sz="2000" dirty="0" smtClean="0"/>
            </a:br>
            <a:r>
              <a:rPr kumimoji="0" lang="en-CA" sz="20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Laurence </a:t>
            </a:r>
            <a:r>
              <a:rPr kumimoji="0" lang="en-CA" sz="2000" b="0" i="0" u="none" strike="noStrike" kern="1200" cap="none" spc="0" normalizeH="0" baseline="0" noProof="0" dirty="0" err="1" smtClean="0">
                <a:ln>
                  <a:noFill/>
                </a:ln>
                <a:solidFill>
                  <a:schemeClr val="tx1"/>
                </a:solidFill>
                <a:effectLst/>
                <a:uLnTx/>
                <a:uFillTx/>
                <a:latin typeface="+mn-lt"/>
                <a:ea typeface="ＭＳ Ｐゴシック" charset="-128"/>
                <a:cs typeface="ＭＳ Ｐゴシック" charset="-128"/>
              </a:rPr>
              <a:t>Elwyn</a:t>
            </a:r>
            <a:r>
              <a:rPr kumimoji="0" lang="en-CA" sz="20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 James		34</a:t>
            </a:r>
            <a:br>
              <a:rPr kumimoji="0" lang="en-CA" sz="20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br>
            <a:r>
              <a:rPr kumimoji="0" lang="en-CA" sz="20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Eugene W. Johnson			33</a:t>
            </a:r>
            <a:br>
              <a:rPr kumimoji="0" lang="en-CA" sz="20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br>
            <a:r>
              <a:rPr kumimoji="0" lang="en-CA" sz="20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Stephen Paul Lilley			40</a:t>
            </a:r>
            <a:br>
              <a:rPr kumimoji="0" lang="en-CA" sz="20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br>
            <a:r>
              <a:rPr kumimoji="0" lang="en-CA" sz="2000" b="0" i="0" u="none" strike="noStrike" kern="1200" cap="none" spc="0" normalizeH="0" baseline="0" noProof="0" dirty="0" err="1" smtClean="0">
                <a:ln>
                  <a:noFill/>
                </a:ln>
                <a:solidFill>
                  <a:schemeClr val="tx1"/>
                </a:solidFill>
                <a:effectLst/>
                <a:uLnTx/>
                <a:uFillTx/>
                <a:latin typeface="+mn-lt"/>
                <a:ea typeface="ＭＳ Ｐゴシック" charset="-128"/>
                <a:cs typeface="ＭＳ Ｐゴシック" charset="-128"/>
              </a:rPr>
              <a:t>Micheal</a:t>
            </a:r>
            <a:r>
              <a:rPr kumimoji="0" lang="en-CA" sz="20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 Frederick MacKay	38</a:t>
            </a:r>
            <a:br>
              <a:rPr kumimoji="0" lang="en-CA" sz="20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br>
            <a:r>
              <a:rPr kumimoji="0" lang="en-CA" sz="20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Angus Joseph </a:t>
            </a:r>
            <a:r>
              <a:rPr kumimoji="0" lang="en-CA" sz="2000" b="0" i="0" u="none" strike="noStrike" kern="1200" cap="none" spc="0" normalizeH="0" baseline="0" noProof="0" dirty="0" err="1" smtClean="0">
                <a:ln>
                  <a:noFill/>
                </a:ln>
                <a:solidFill>
                  <a:schemeClr val="tx1"/>
                </a:solidFill>
                <a:effectLst/>
                <a:uLnTx/>
                <a:uFillTx/>
                <a:latin typeface="+mn-lt"/>
                <a:ea typeface="ＭＳ Ｐゴシック" charset="-128"/>
                <a:cs typeface="ＭＳ Ｐゴシック" charset="-128"/>
              </a:rPr>
              <a:t>MacNeil</a:t>
            </a:r>
            <a:r>
              <a:rPr kumimoji="0" lang="en-CA" sz="20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		39</a:t>
            </a:r>
            <a:br>
              <a:rPr kumimoji="0" lang="en-CA" sz="20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br>
            <a:r>
              <a:rPr kumimoji="0" lang="en-CA" sz="20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Glenn David Martin			35</a:t>
            </a:r>
            <a:br>
              <a:rPr kumimoji="0" lang="en-CA" sz="20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br>
            <a:r>
              <a:rPr kumimoji="0" lang="en-CA" sz="20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Harry </a:t>
            </a:r>
            <a:r>
              <a:rPr kumimoji="0" lang="en-CA" sz="2000" b="0" i="0" u="none" strike="noStrike" kern="1200" cap="none" spc="0" normalizeH="0" baseline="0" noProof="0" dirty="0" err="1" smtClean="0">
                <a:ln>
                  <a:noFill/>
                </a:ln>
                <a:solidFill>
                  <a:schemeClr val="tx1"/>
                </a:solidFill>
                <a:effectLst/>
                <a:uLnTx/>
                <a:uFillTx/>
                <a:latin typeface="+mn-lt"/>
                <a:ea typeface="ＭＳ Ｐゴシック" charset="-128"/>
                <a:cs typeface="ＭＳ Ｐゴシック" charset="-128"/>
              </a:rPr>
              <a:t>Alliston</a:t>
            </a:r>
            <a:r>
              <a:rPr kumimoji="0" lang="en-CA" sz="20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 McCallum		41</a:t>
            </a:r>
            <a:br>
              <a:rPr kumimoji="0" lang="en-CA" sz="20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br>
            <a:r>
              <a:rPr kumimoji="0" lang="en-CA" sz="20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Eric Earl </a:t>
            </a:r>
            <a:r>
              <a:rPr kumimoji="0" lang="en-CA" sz="2000" b="0" i="0" u="none" strike="noStrike" kern="1200" cap="none" spc="0" normalizeH="0" baseline="0" noProof="0" dirty="0" err="1" smtClean="0">
                <a:ln>
                  <a:noFill/>
                </a:ln>
                <a:solidFill>
                  <a:schemeClr val="tx1"/>
                </a:solidFill>
                <a:effectLst/>
                <a:uLnTx/>
                <a:uFillTx/>
                <a:latin typeface="+mn-lt"/>
                <a:ea typeface="ＭＳ Ｐゴシック" charset="-128"/>
                <a:cs typeface="ＭＳ Ｐゴシック" charset="-128"/>
              </a:rPr>
              <a:t>McIsaac</a:t>
            </a:r>
            <a:r>
              <a:rPr kumimoji="0" lang="en-CA" sz="20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			38</a:t>
            </a:r>
            <a:br>
              <a:rPr kumimoji="0" lang="en-CA" sz="20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br>
            <a:r>
              <a:rPr kumimoji="0" lang="en-CA" sz="20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George James Munroe		38</a:t>
            </a:r>
            <a:br>
              <a:rPr kumimoji="0" lang="en-CA" sz="20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br>
            <a:r>
              <a:rPr kumimoji="0" lang="en-CA" sz="20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Danny James Poplar			39</a:t>
            </a:r>
            <a:br>
              <a:rPr kumimoji="0" lang="en-CA" sz="20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br>
            <a:r>
              <a:rPr kumimoji="0" lang="en-CA" sz="20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Romeo Andrew Short		35</a:t>
            </a:r>
            <a:br>
              <a:rPr kumimoji="0" lang="en-CA" sz="20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br>
            <a:r>
              <a:rPr kumimoji="0" lang="en-CA" sz="20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Peter Francis Vickers		38</a:t>
            </a:r>
            <a:endParaRPr kumimoji="0" lang="en-CA" sz="2000" b="0" i="0" u="none" strike="noStrike" kern="1200" cap="none" spc="0" normalizeH="0" baseline="0" noProof="0" dirty="0">
              <a:ln>
                <a:noFill/>
              </a:ln>
              <a:solidFill>
                <a:schemeClr val="tx1"/>
              </a:solidFill>
              <a:effectLst/>
              <a:uLnTx/>
              <a:uFillTx/>
              <a:latin typeface="+mn-lt"/>
              <a:ea typeface="ＭＳ Ｐゴシック" charset="-128"/>
              <a:cs typeface="ＭＳ Ｐゴシック" charset="-12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Aftermath</a:t>
            </a:r>
            <a:endParaRPr lang="en-CA" dirty="0"/>
          </a:p>
        </p:txBody>
      </p:sp>
      <p:sp>
        <p:nvSpPr>
          <p:cNvPr id="3" name="Content Placeholder 2"/>
          <p:cNvSpPr>
            <a:spLocks noGrp="1"/>
          </p:cNvSpPr>
          <p:nvPr>
            <p:ph idx="1"/>
          </p:nvPr>
        </p:nvSpPr>
        <p:spPr/>
        <p:txBody>
          <a:bodyPr/>
          <a:lstStyle/>
          <a:p>
            <a:pPr>
              <a:buNone/>
            </a:pPr>
            <a:r>
              <a:rPr lang="en-CA" dirty="0" smtClean="0"/>
              <a:t>	Bill C-45 was passed into federal statute in 2004:</a:t>
            </a:r>
          </a:p>
          <a:p>
            <a:pPr lvl="1">
              <a:buNone/>
            </a:pPr>
            <a:r>
              <a:rPr lang="en-CA" sz="1200" b="1" dirty="0" smtClean="0"/>
              <a:t>	</a:t>
            </a:r>
            <a:r>
              <a:rPr lang="en-CA" sz="1600" b="1" dirty="0" smtClean="0"/>
              <a:t>217.1</a:t>
            </a:r>
            <a:r>
              <a:rPr lang="en-CA" sz="1600" dirty="0" smtClean="0"/>
              <a:t> Every one who undertakes, or has the authority, to direct how another person does work or performs a task is under a legal duty to take reasonable steps to prevent bodily harm to that person, or any other person, arising from that work or task</a:t>
            </a:r>
          </a:p>
          <a:p>
            <a:pPr lvl="1">
              <a:buNone/>
            </a:pPr>
            <a:endParaRPr lang="en-CA" sz="1600" dirty="0" smtClean="0"/>
          </a:p>
          <a:p>
            <a:pPr lvl="1" fontAlgn="b">
              <a:buNone/>
            </a:pPr>
            <a:r>
              <a:rPr lang="en-CA" sz="1600" b="1" dirty="0" smtClean="0"/>
              <a:t>	Person counselling offence</a:t>
            </a:r>
          </a:p>
          <a:p>
            <a:pPr lvl="1">
              <a:buNone/>
            </a:pPr>
            <a:r>
              <a:rPr lang="en-CA" sz="1600" b="1" dirty="0" smtClean="0"/>
              <a:t>	22.</a:t>
            </a:r>
            <a:r>
              <a:rPr lang="en-CA" sz="1600" dirty="0" smtClean="0"/>
              <a:t> (1) Where a person counsels another person to be a party to an offence and that other person is afterwards a party to that offence, the person who counselled is a party to that offence, notwithstanding that the offence was committed in a way different from that which was counselled.</a:t>
            </a:r>
          </a:p>
          <a:p>
            <a:pPr lvl="1" fontAlgn="b">
              <a:buNone/>
            </a:pPr>
            <a:r>
              <a:rPr lang="en-CA" sz="1600" b="1" dirty="0" smtClean="0"/>
              <a:t>	Idem</a:t>
            </a:r>
          </a:p>
          <a:p>
            <a:pPr lvl="1">
              <a:buNone/>
            </a:pPr>
            <a:r>
              <a:rPr lang="en-CA" sz="1600" dirty="0" smtClean="0"/>
              <a:t>	(2) Every one who counsels another person to be a party to an offence is a party to every offence that the other commits in consequence of the counselling that the person who counselled knew or ought to have known was likely to be committed in consequence of the counselling.</a:t>
            </a:r>
          </a:p>
          <a:p>
            <a:pPr lvl="1">
              <a:buNone/>
            </a:pPr>
            <a:r>
              <a:rPr lang="en-CA" sz="1600" dirty="0" smtClean="0"/>
              <a:t>	</a:t>
            </a:r>
            <a:r>
              <a:rPr lang="en-CA" sz="1600" b="1" dirty="0" smtClean="0"/>
              <a:t>Definition of “counsel”</a:t>
            </a:r>
          </a:p>
          <a:p>
            <a:pPr lvl="1">
              <a:buNone/>
            </a:pPr>
            <a:r>
              <a:rPr lang="en-CA" sz="1600" dirty="0" smtClean="0"/>
              <a:t>	(3) For the purposes of this Act, “counsel” includes procure, solicit or incite.</a:t>
            </a:r>
          </a:p>
          <a:p>
            <a:pPr lvl="1">
              <a:buNone/>
            </a:pPr>
            <a:endParaRPr lang="en-CA" sz="1800"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43</a:t>
            </a:fld>
            <a:endParaRPr lang="en-CA" dirty="0"/>
          </a:p>
        </p:txBody>
      </p:sp>
      <p:sp>
        <p:nvSpPr>
          <p:cNvPr id="5" name="Footer Placeholder 4"/>
          <p:cNvSpPr>
            <a:spLocks noGrp="1"/>
          </p:cNvSpPr>
          <p:nvPr>
            <p:ph type="ftr" sz="quarter" idx="12"/>
          </p:nvPr>
        </p:nvSpPr>
        <p:spPr/>
        <p:txBody>
          <a:bodyPr/>
          <a:lstStyle/>
          <a:p>
            <a:pPr>
              <a:defRPr/>
            </a:pPr>
            <a:r>
              <a:rPr lang="en-US" dirty="0" smtClean="0"/>
              <a:t>Occupational Health and Safety</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53251" name="Rectangle 3"/>
          <p:cNvSpPr>
            <a:spLocks noGrp="1" noChangeArrowheads="1"/>
          </p:cNvSpPr>
          <p:nvPr>
            <p:ph type="body" idx="1"/>
          </p:nvPr>
        </p:nvSpPr>
        <p:spPr/>
        <p:txBody>
          <a:bodyPr/>
          <a:lstStyle/>
          <a:p>
            <a:pPr marL="533400" indent="-533400">
              <a:buFontTx/>
              <a:buNone/>
            </a:pPr>
            <a:r>
              <a:rPr lang="en-CA" sz="1800" dirty="0" smtClean="0">
                <a:latin typeface="Arial" charset="0"/>
                <a:cs typeface="Arial" charset="0"/>
              </a:rPr>
              <a:t>[1]	Julie Vale, ECE 290 Course Notes, 2011.</a:t>
            </a:r>
          </a:p>
          <a:p>
            <a:pPr marL="533400" indent="-533400">
              <a:buFontTx/>
              <a:buNone/>
            </a:pPr>
            <a:r>
              <a:rPr lang="en-CA" sz="1800" dirty="0" smtClean="0">
                <a:latin typeface="Arial" charset="0"/>
                <a:cs typeface="Arial" charset="0"/>
              </a:rPr>
              <a:t>[2]	 Wikipedia, http://www.wikipedia.org/</a:t>
            </a:r>
          </a:p>
          <a:p>
            <a:pPr marL="533400" indent="-533400">
              <a:buFontTx/>
              <a:buNone/>
            </a:pPr>
            <a:r>
              <a:rPr lang="en-CA" sz="1800" dirty="0" smtClean="0">
                <a:latin typeface="Arial" charset="0"/>
                <a:cs typeface="Arial" charset="0"/>
              </a:rPr>
              <a:t>[3]	Occupational Health and Safety Act</a:t>
            </a:r>
          </a:p>
          <a:p>
            <a:pPr marL="533400" indent="-533400">
              <a:buFontTx/>
              <a:buNone/>
            </a:pPr>
            <a:r>
              <a:rPr lang="en-CA" sz="1600" dirty="0" smtClean="0">
                <a:latin typeface="Arial" charset="0"/>
                <a:cs typeface="Arial" charset="0"/>
              </a:rPr>
              <a:t>		http://www.e-laws.gov.on.ca/html/statutes/english/elaws_statutes_90o01_e.htm</a:t>
            </a:r>
          </a:p>
          <a:p>
            <a:pPr marL="533400" indent="-533400">
              <a:buFontTx/>
              <a:buNone/>
            </a:pPr>
            <a:endParaRPr lang="en-CA" sz="1800" dirty="0" smtClean="0">
              <a:latin typeface="Arial" charset="0"/>
              <a:cs typeface="Arial" charset="0"/>
            </a:endParaRPr>
          </a:p>
          <a:p>
            <a:pPr marL="533400" indent="-533400" algn="just">
              <a:buFontTx/>
              <a:buNone/>
            </a:pPr>
            <a:r>
              <a:rPr lang="en-CA" sz="1600" dirty="0" smtClean="0">
                <a:solidFill>
                  <a:schemeClr val="tx1">
                    <a:lumMod val="65000"/>
                    <a:lumOff val="35000"/>
                  </a:schemeClr>
                </a:solidFill>
                <a:latin typeface="Arial" charset="0"/>
                <a:cs typeface="Arial" charset="0"/>
              </a:rPr>
              <a:t>	These course slides are provided for the ECE 290 class.  The material in it reflects Douglas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
        <p:nvSpPr>
          <p:cNvPr id="4" name="Slide Number Placeholder 3"/>
          <p:cNvSpPr>
            <a:spLocks noGrp="1"/>
          </p:cNvSpPr>
          <p:nvPr>
            <p:ph type="sldNum" sz="quarter" idx="11"/>
          </p:nvPr>
        </p:nvSpPr>
        <p:spPr/>
        <p:txBody>
          <a:bodyPr/>
          <a:lstStyle/>
          <a:p>
            <a:fld id="{9DB00347-C159-474C-B961-9625E0FB8F9F}" type="slidenum">
              <a:rPr lang="en-CA" smtClean="0"/>
              <a:pPr/>
              <a:t>44</a:t>
            </a:fld>
            <a:endParaRPr lang="en-CA"/>
          </a:p>
        </p:txBody>
      </p:sp>
      <p:sp>
        <p:nvSpPr>
          <p:cNvPr id="5" name="Footer Placeholder 4"/>
          <p:cNvSpPr>
            <a:spLocks noGrp="1"/>
          </p:cNvSpPr>
          <p:nvPr>
            <p:ph type="ftr" sz="quarter" idx="12"/>
          </p:nvPr>
        </p:nvSpPr>
        <p:spPr/>
        <p:txBody>
          <a:bodyPr/>
          <a:lstStyle/>
          <a:p>
            <a:pPr>
              <a:defRPr/>
            </a:pPr>
            <a:r>
              <a:rPr lang="en-US" dirty="0" smtClean="0"/>
              <a:t>Occupational Health and Safety</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Internal Responsibility System</a:t>
            </a:r>
            <a:endParaRPr lang="en-CA" dirty="0"/>
          </a:p>
        </p:txBody>
      </p:sp>
      <p:sp>
        <p:nvSpPr>
          <p:cNvPr id="3" name="Content Placeholder 2"/>
          <p:cNvSpPr>
            <a:spLocks noGrp="1"/>
          </p:cNvSpPr>
          <p:nvPr>
            <p:ph idx="1"/>
          </p:nvPr>
        </p:nvSpPr>
        <p:spPr/>
        <p:txBody>
          <a:bodyPr/>
          <a:lstStyle/>
          <a:p>
            <a:pPr>
              <a:buNone/>
            </a:pPr>
            <a:r>
              <a:rPr lang="en-CA" dirty="0" smtClean="0"/>
              <a:t>	The core philosophy of the government’s approach to health and safety is to use a three-party approach</a:t>
            </a:r>
          </a:p>
          <a:p>
            <a:pPr lvl="1"/>
            <a:r>
              <a:rPr lang="en-CA" dirty="0" smtClean="0"/>
              <a:t>Everyone has a role to play in keeping the workplace safe and healthy</a:t>
            </a:r>
          </a:p>
          <a:p>
            <a:pPr lvl="1"/>
            <a:r>
              <a:rPr lang="en-CA" dirty="0" smtClean="0"/>
              <a:t>Workers have a duty to report</a:t>
            </a:r>
            <a:br>
              <a:rPr lang="en-CA" dirty="0" smtClean="0"/>
            </a:br>
            <a:r>
              <a:rPr lang="en-CA" dirty="0" smtClean="0"/>
              <a:t>while following safe practices</a:t>
            </a:r>
          </a:p>
          <a:p>
            <a:pPr lvl="1"/>
            <a:r>
              <a:rPr lang="en-CA" dirty="0" smtClean="0"/>
              <a:t>Employers and supervisors</a:t>
            </a:r>
            <a:br>
              <a:rPr lang="en-CA" dirty="0" smtClean="0"/>
            </a:br>
            <a:r>
              <a:rPr lang="en-CA" dirty="0" smtClean="0"/>
              <a:t>are required to educate</a:t>
            </a:r>
            <a:br>
              <a:rPr lang="en-CA" dirty="0" smtClean="0"/>
            </a:br>
            <a:r>
              <a:rPr lang="en-CA" dirty="0" smtClean="0"/>
              <a:t>workers and facilitate a safe</a:t>
            </a:r>
            <a:br>
              <a:rPr lang="en-CA" dirty="0" smtClean="0"/>
            </a:br>
            <a:r>
              <a:rPr lang="en-CA" dirty="0" smtClean="0"/>
              <a:t>workplace</a:t>
            </a:r>
          </a:p>
          <a:p>
            <a:pPr algn="ctr">
              <a:buNone/>
            </a:pP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5</a:t>
            </a:fld>
            <a:endParaRPr lang="en-CA"/>
          </a:p>
        </p:txBody>
      </p:sp>
      <p:sp>
        <p:nvSpPr>
          <p:cNvPr id="5" name="Footer Placeholder 4"/>
          <p:cNvSpPr>
            <a:spLocks noGrp="1"/>
          </p:cNvSpPr>
          <p:nvPr>
            <p:ph type="ftr" sz="quarter" idx="12"/>
          </p:nvPr>
        </p:nvSpPr>
        <p:spPr/>
        <p:txBody>
          <a:bodyPr/>
          <a:lstStyle/>
          <a:p>
            <a:pPr>
              <a:defRPr/>
            </a:pPr>
            <a:r>
              <a:rPr lang="en-US" smtClean="0"/>
              <a:t>Occupational Health and Safety</a:t>
            </a:r>
            <a:endParaRPr lang="en-US" dirty="0"/>
          </a:p>
        </p:txBody>
      </p:sp>
      <p:pic>
        <p:nvPicPr>
          <p:cNvPr id="7" name="Picture 2" descr="File:Construction workers not wearing fall protection equipment.jpg"/>
          <p:cNvPicPr>
            <a:picLocks noChangeAspect="1" noChangeArrowheads="1"/>
          </p:cNvPicPr>
          <p:nvPr/>
        </p:nvPicPr>
        <p:blipFill>
          <a:blip r:embed="rId3"/>
          <a:srcRect/>
          <a:stretch>
            <a:fillRect/>
          </a:stretch>
        </p:blipFill>
        <p:spPr bwMode="auto">
          <a:xfrm>
            <a:off x="4759891" y="3203351"/>
            <a:ext cx="4171167" cy="311794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Health and Safety</a:t>
            </a:r>
            <a:endParaRPr lang="en-CA" dirty="0"/>
          </a:p>
        </p:txBody>
      </p:sp>
      <p:sp>
        <p:nvSpPr>
          <p:cNvPr id="3" name="Content Placeholder 2"/>
          <p:cNvSpPr>
            <a:spLocks noGrp="1"/>
          </p:cNvSpPr>
          <p:nvPr>
            <p:ph idx="1"/>
          </p:nvPr>
        </p:nvSpPr>
        <p:spPr/>
        <p:txBody>
          <a:bodyPr/>
          <a:lstStyle/>
          <a:p>
            <a:pPr>
              <a:buNone/>
            </a:pPr>
            <a:r>
              <a:rPr lang="en-CA" dirty="0" smtClean="0"/>
              <a:t>	The Act of the Provincial Parliament ensuring a safe workplace is the</a:t>
            </a:r>
          </a:p>
          <a:p>
            <a:pPr algn="ctr">
              <a:buNone/>
            </a:pPr>
            <a:r>
              <a:rPr lang="en-CA" b="1" dirty="0" smtClean="0"/>
              <a:t>Occupational Health and Safety Act</a:t>
            </a:r>
          </a:p>
          <a:p>
            <a:pPr algn="ctr">
              <a:buNone/>
            </a:pPr>
            <a:endParaRPr lang="en-CA" dirty="0" smtClean="0"/>
          </a:p>
          <a:p>
            <a:pPr>
              <a:buNone/>
            </a:pPr>
            <a:r>
              <a:rPr lang="en-CA" dirty="0" smtClean="0"/>
              <a:t>	In federal workplaces, the statute is the</a:t>
            </a:r>
          </a:p>
          <a:p>
            <a:pPr algn="ctr">
              <a:buNone/>
            </a:pPr>
            <a:r>
              <a:rPr lang="en-CA" b="1" dirty="0" smtClean="0"/>
              <a:t>Canada Labour Code</a:t>
            </a:r>
          </a:p>
          <a:p>
            <a:pPr algn="ctr">
              <a:buNone/>
            </a:pPr>
            <a:endParaRPr lang="en-CA" dirty="0" smtClean="0"/>
          </a:p>
          <a:p>
            <a:pPr algn="ctr">
              <a:buNone/>
            </a:pP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6</a:t>
            </a:fld>
            <a:endParaRPr lang="en-CA"/>
          </a:p>
        </p:txBody>
      </p:sp>
      <p:sp>
        <p:nvSpPr>
          <p:cNvPr id="5" name="Footer Placeholder 4"/>
          <p:cNvSpPr>
            <a:spLocks noGrp="1"/>
          </p:cNvSpPr>
          <p:nvPr>
            <p:ph type="ftr" sz="quarter" idx="12"/>
          </p:nvPr>
        </p:nvSpPr>
        <p:spPr/>
        <p:txBody>
          <a:bodyPr/>
          <a:lstStyle/>
          <a:p>
            <a:pPr>
              <a:defRPr/>
            </a:pPr>
            <a:r>
              <a:rPr lang="en-US" smtClean="0"/>
              <a:t>Occupational Health and Safety</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Health and Safety</a:t>
            </a:r>
            <a:endParaRPr lang="en-CA" dirty="0"/>
          </a:p>
        </p:txBody>
      </p:sp>
      <p:sp>
        <p:nvSpPr>
          <p:cNvPr id="3" name="Content Placeholder 2"/>
          <p:cNvSpPr>
            <a:spLocks noGrp="1"/>
          </p:cNvSpPr>
          <p:nvPr>
            <p:ph idx="1"/>
          </p:nvPr>
        </p:nvSpPr>
        <p:spPr/>
        <p:txBody>
          <a:bodyPr/>
          <a:lstStyle/>
          <a:p>
            <a:pPr>
              <a:buNone/>
            </a:pPr>
            <a:r>
              <a:rPr lang="en-CA" dirty="0" smtClean="0"/>
              <a:t>	The statute covers:</a:t>
            </a:r>
          </a:p>
          <a:p>
            <a:pPr lvl="1"/>
            <a:r>
              <a:rPr lang="en-CA" dirty="0" smtClean="0"/>
              <a:t>Workplace Health and Safety officers and committees</a:t>
            </a:r>
          </a:p>
          <a:p>
            <a:pPr lvl="1"/>
            <a:r>
              <a:rPr lang="en-CA" dirty="0" smtClean="0"/>
              <a:t>Duties of employers and others</a:t>
            </a:r>
          </a:p>
          <a:p>
            <a:pPr lvl="1"/>
            <a:r>
              <a:rPr lang="en-CA" dirty="0" smtClean="0"/>
              <a:t>Violence and harassment</a:t>
            </a:r>
          </a:p>
          <a:p>
            <a:pPr lvl="1"/>
            <a:r>
              <a:rPr lang="en-CA" dirty="0" smtClean="0"/>
              <a:t>Codes of Practice</a:t>
            </a:r>
          </a:p>
          <a:p>
            <a:pPr lvl="1"/>
            <a:r>
              <a:rPr lang="en-CA" dirty="0" smtClean="0"/>
              <a:t>Toxic Substances</a:t>
            </a:r>
          </a:p>
          <a:p>
            <a:pPr lvl="1"/>
            <a:r>
              <a:rPr lang="en-CA" dirty="0" smtClean="0"/>
              <a:t>Right to refuse or to stop work </a:t>
            </a:r>
          </a:p>
          <a:p>
            <a:pPr lvl="1"/>
            <a:r>
              <a:rPr lang="en-CA" dirty="0" smtClean="0"/>
              <a:t>Reprisals by the employer are prohibited </a:t>
            </a:r>
          </a:p>
          <a:p>
            <a:pPr lvl="1"/>
            <a:r>
              <a:rPr lang="en-CA" dirty="0" smtClean="0"/>
              <a:t>Notices, enforcement, offences, penalties, and regulations</a:t>
            </a:r>
            <a:endParaRPr lang="en-CA" sz="1600" b="1" i="1" dirty="0"/>
          </a:p>
        </p:txBody>
      </p:sp>
      <p:sp>
        <p:nvSpPr>
          <p:cNvPr id="7" name="Footer Placeholder 6"/>
          <p:cNvSpPr>
            <a:spLocks noGrp="1"/>
          </p:cNvSpPr>
          <p:nvPr>
            <p:ph type="ftr" sz="quarter" idx="12"/>
          </p:nvPr>
        </p:nvSpPr>
        <p:spPr/>
        <p:txBody>
          <a:bodyPr/>
          <a:lstStyle/>
          <a:p>
            <a:pPr>
              <a:defRPr/>
            </a:pPr>
            <a:r>
              <a:rPr lang="en-US" smtClean="0"/>
              <a:t>Occupational Health and Safety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7</a:t>
            </a:fld>
            <a:endParaRPr lang="en-CA"/>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Health and Safety</a:t>
            </a:r>
            <a:endParaRPr lang="en-CA" dirty="0"/>
          </a:p>
        </p:txBody>
      </p:sp>
      <p:sp>
        <p:nvSpPr>
          <p:cNvPr id="3" name="Content Placeholder 2"/>
          <p:cNvSpPr>
            <a:spLocks noGrp="1"/>
          </p:cNvSpPr>
          <p:nvPr>
            <p:ph idx="1"/>
          </p:nvPr>
        </p:nvSpPr>
        <p:spPr/>
        <p:txBody>
          <a:bodyPr/>
          <a:lstStyle/>
          <a:p>
            <a:pPr>
              <a:buNone/>
            </a:pPr>
            <a:r>
              <a:rPr lang="en-CA" dirty="0" smtClean="0"/>
              <a:t>	The government issues a guide</a:t>
            </a:r>
            <a:br>
              <a:rPr lang="en-CA" dirty="0" smtClean="0"/>
            </a:br>
            <a:r>
              <a:rPr lang="en-CA" dirty="0" smtClean="0"/>
              <a:t>that describes the Act</a:t>
            </a:r>
          </a:p>
        </p:txBody>
      </p:sp>
      <p:sp>
        <p:nvSpPr>
          <p:cNvPr id="7" name="Footer Placeholder 6"/>
          <p:cNvSpPr>
            <a:spLocks noGrp="1"/>
          </p:cNvSpPr>
          <p:nvPr>
            <p:ph type="ftr" sz="quarter" idx="12"/>
          </p:nvPr>
        </p:nvSpPr>
        <p:spPr/>
        <p:txBody>
          <a:bodyPr/>
          <a:lstStyle/>
          <a:p>
            <a:pPr>
              <a:defRPr/>
            </a:pPr>
            <a:r>
              <a:rPr lang="en-US" smtClean="0"/>
              <a:t>Occupational Health and Safety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8</a:t>
            </a:fld>
            <a:endParaRPr lang="en-CA"/>
          </a:p>
        </p:txBody>
      </p:sp>
      <p:pic>
        <p:nvPicPr>
          <p:cNvPr id="2051" name="Picture 3" descr="C:\Users\dwharder\Desktop\hs.png"/>
          <p:cNvPicPr>
            <a:picLocks noChangeAspect="1" noChangeArrowheads="1"/>
          </p:cNvPicPr>
          <p:nvPr/>
        </p:nvPicPr>
        <p:blipFill>
          <a:blip r:embed="rId2"/>
          <a:srcRect/>
          <a:stretch>
            <a:fillRect/>
          </a:stretch>
        </p:blipFill>
        <p:spPr bwMode="auto">
          <a:xfrm rot="1034313">
            <a:off x="5325173" y="2017795"/>
            <a:ext cx="2778779" cy="4354690"/>
          </a:xfrm>
          <a:prstGeom prst="rect">
            <a:avLst/>
          </a:prstGeom>
          <a:noFill/>
        </p:spPr>
      </p:pic>
      <p:pic>
        <p:nvPicPr>
          <p:cNvPr id="2053" name="Picture 5" descr="File:Occupational Safety Equipment.jpg"/>
          <p:cNvPicPr>
            <a:picLocks noChangeAspect="1" noChangeArrowheads="1"/>
          </p:cNvPicPr>
          <p:nvPr/>
        </p:nvPicPr>
        <p:blipFill>
          <a:blip r:embed="rId3"/>
          <a:srcRect/>
          <a:stretch>
            <a:fillRect/>
          </a:stretch>
        </p:blipFill>
        <p:spPr bwMode="auto">
          <a:xfrm>
            <a:off x="457200" y="2840598"/>
            <a:ext cx="3523511" cy="3742169"/>
          </a:xfrm>
          <a:prstGeom prst="rect">
            <a:avLst/>
          </a:prstGeom>
          <a:noFill/>
        </p:spPr>
      </p:pic>
      <p:sp>
        <p:nvSpPr>
          <p:cNvPr id="10" name="Rectangle 9"/>
          <p:cNvSpPr/>
          <p:nvPr/>
        </p:nvSpPr>
        <p:spPr>
          <a:xfrm>
            <a:off x="1566267" y="6428878"/>
            <a:ext cx="2414444" cy="307777"/>
          </a:xfrm>
          <a:prstGeom prst="rect">
            <a:avLst/>
          </a:prstGeom>
        </p:spPr>
        <p:txBody>
          <a:bodyPr wrap="none">
            <a:spAutoFit/>
          </a:bodyPr>
          <a:lstStyle/>
          <a:p>
            <a:r>
              <a:rPr lang="en-CA" sz="1400" dirty="0" smtClean="0">
                <a:solidFill>
                  <a:schemeClr val="tx1">
                    <a:lumMod val="50000"/>
                    <a:lumOff val="50000"/>
                  </a:schemeClr>
                </a:solidFill>
              </a:rPr>
              <a:t>Compliance and Safety LLC</a:t>
            </a:r>
            <a:endParaRPr lang="en-CA" sz="14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Health and Safety</a:t>
            </a:r>
            <a:endParaRPr lang="en-CA" dirty="0"/>
          </a:p>
        </p:txBody>
      </p:sp>
      <p:sp>
        <p:nvSpPr>
          <p:cNvPr id="3" name="Content Placeholder 2"/>
          <p:cNvSpPr>
            <a:spLocks noGrp="1"/>
          </p:cNvSpPr>
          <p:nvPr>
            <p:ph idx="1"/>
          </p:nvPr>
        </p:nvSpPr>
        <p:spPr/>
        <p:txBody>
          <a:bodyPr/>
          <a:lstStyle/>
          <a:p>
            <a:pPr>
              <a:buNone/>
            </a:pPr>
            <a:r>
              <a:rPr lang="en-CA" dirty="0" smtClean="0"/>
              <a:t>	The guidelines start with the</a:t>
            </a:r>
            <a:br>
              <a:rPr lang="en-CA" dirty="0" smtClean="0"/>
            </a:br>
            <a:r>
              <a:rPr lang="en-CA" dirty="0" smtClean="0"/>
              <a:t>three rights of workers</a:t>
            </a:r>
          </a:p>
          <a:p>
            <a:pPr lvl="1"/>
            <a:r>
              <a:rPr lang="en-CA" dirty="0" smtClean="0"/>
              <a:t>The right to know</a:t>
            </a:r>
          </a:p>
          <a:p>
            <a:pPr lvl="1"/>
            <a:r>
              <a:rPr lang="en-CA" dirty="0" smtClean="0"/>
              <a:t>The right to participate</a:t>
            </a:r>
          </a:p>
          <a:p>
            <a:pPr lvl="1"/>
            <a:r>
              <a:rPr lang="en-CA" dirty="0" smtClean="0"/>
              <a:t>The right to refuse</a:t>
            </a:r>
          </a:p>
        </p:txBody>
      </p:sp>
      <p:sp>
        <p:nvSpPr>
          <p:cNvPr id="7" name="Footer Placeholder 6"/>
          <p:cNvSpPr>
            <a:spLocks noGrp="1"/>
          </p:cNvSpPr>
          <p:nvPr>
            <p:ph type="ftr" sz="quarter" idx="12"/>
          </p:nvPr>
        </p:nvSpPr>
        <p:spPr/>
        <p:txBody>
          <a:bodyPr/>
          <a:lstStyle/>
          <a:p>
            <a:pPr>
              <a:defRPr/>
            </a:pPr>
            <a:r>
              <a:rPr lang="en-US" smtClean="0"/>
              <a:t>Occupational Health and Safety</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9</a:t>
            </a:fld>
            <a:endParaRPr lang="en-CA"/>
          </a:p>
        </p:txBody>
      </p:sp>
      <p:pic>
        <p:nvPicPr>
          <p:cNvPr id="9" name="Picture 3" descr="C:\Users\dwharder\Desktop\hs.png"/>
          <p:cNvPicPr>
            <a:picLocks noChangeAspect="1" noChangeArrowheads="1"/>
          </p:cNvPicPr>
          <p:nvPr/>
        </p:nvPicPr>
        <p:blipFill>
          <a:blip r:embed="rId3"/>
          <a:srcRect/>
          <a:stretch>
            <a:fillRect/>
          </a:stretch>
        </p:blipFill>
        <p:spPr bwMode="auto">
          <a:xfrm rot="1034313">
            <a:off x="5325173" y="2017795"/>
            <a:ext cx="2778779" cy="435469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ngineering_Colour">
  <a:themeElements>
    <a:clrScheme name="Waterloo 1">
      <a:dk1>
        <a:sysClr val="windowText" lastClr="000000"/>
      </a:dk1>
      <a:lt1>
        <a:srgbClr val="FFFFFF"/>
      </a:lt1>
      <a:dk2>
        <a:srgbClr val="57068C"/>
      </a:dk2>
      <a:lt2>
        <a:srgbClr val="FFFFFF"/>
      </a:lt2>
      <a:accent1>
        <a:srgbClr val="0073CF"/>
      </a:accent1>
      <a:accent2>
        <a:srgbClr val="E98300"/>
      </a:accent2>
      <a:accent3>
        <a:srgbClr val="E0249A"/>
      </a:accent3>
      <a:accent4>
        <a:srgbClr val="009AA6"/>
      </a:accent4>
      <a:accent5>
        <a:srgbClr val="B6BF00"/>
      </a:accent5>
      <a:accent6>
        <a:srgbClr val="96172E"/>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51570</TotalTime>
  <Words>1015</Words>
  <Application>Microsoft Office PowerPoint</Application>
  <PresentationFormat>On-screen Show (4:3)</PresentationFormat>
  <Paragraphs>451</Paragraphs>
  <Slides>44</Slides>
  <Notes>16</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Engineering_Colour</vt:lpstr>
      <vt:lpstr>Occupational Health and Safety</vt:lpstr>
      <vt:lpstr>Outline</vt:lpstr>
      <vt:lpstr>Outline</vt:lpstr>
      <vt:lpstr>Background</vt:lpstr>
      <vt:lpstr>Internal Responsibility System</vt:lpstr>
      <vt:lpstr>Health and Safety</vt:lpstr>
      <vt:lpstr>Health and Safety</vt:lpstr>
      <vt:lpstr>Health and Safety</vt:lpstr>
      <vt:lpstr>Health and Safety</vt:lpstr>
      <vt:lpstr>The Right to Know</vt:lpstr>
      <vt:lpstr>The Right to Participate</vt:lpstr>
      <vt:lpstr>The Right to Refuse</vt:lpstr>
      <vt:lpstr>JHSCs</vt:lpstr>
      <vt:lpstr>Health and Safety Representatives</vt:lpstr>
      <vt:lpstr>Representatives and Committees</vt:lpstr>
      <vt:lpstr>Duties</vt:lpstr>
      <vt:lpstr>Duties</vt:lpstr>
      <vt:lpstr>Duties</vt:lpstr>
      <vt:lpstr>Workplace Harassment</vt:lpstr>
      <vt:lpstr>Workplace Harassment</vt:lpstr>
      <vt:lpstr>Workplace Harassment</vt:lpstr>
      <vt:lpstr>Workplace Violence</vt:lpstr>
      <vt:lpstr>Workplace Violence</vt:lpstr>
      <vt:lpstr>Regulations</vt:lpstr>
      <vt:lpstr>Designated Substances</vt:lpstr>
      <vt:lpstr>WHMIS</vt:lpstr>
      <vt:lpstr>WHMIS</vt:lpstr>
      <vt:lpstr>Case:  Westray Mine Disaster</vt:lpstr>
      <vt:lpstr>Case:  Westray Mine Disaster</vt:lpstr>
      <vt:lpstr>Threats</vt:lpstr>
      <vt:lpstr>Coal Dust</vt:lpstr>
      <vt:lpstr>Coal Dust</vt:lpstr>
      <vt:lpstr>Coal Dust</vt:lpstr>
      <vt:lpstr>Coal Dust</vt:lpstr>
      <vt:lpstr>Coal Dust</vt:lpstr>
      <vt:lpstr>Coal Dust</vt:lpstr>
      <vt:lpstr>Coal Dust</vt:lpstr>
      <vt:lpstr>Coal Dust</vt:lpstr>
      <vt:lpstr>Methane</vt:lpstr>
      <vt:lpstr>Westray Mine Disaster</vt:lpstr>
      <vt:lpstr>Westray Mine Disaster</vt:lpstr>
      <vt:lpstr>The 26 Miners</vt:lpstr>
      <vt:lpstr>Aftermath</vt:lpstr>
      <vt:lpstr>References</vt:lpstr>
    </vt:vector>
  </TitlesOfParts>
  <Company>University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Occupational Health and Safety Act</dc:title>
  <dc:subject>Ontario Occupational Health and Safety Act</dc:subject>
  <dc:creator>Douglas Wilhelm Harder (dwharder@alumni.uwaterloo.ca)</dc:creator>
  <cp:lastModifiedBy>Douglas Wilhelm Harder</cp:lastModifiedBy>
  <cp:revision>4269</cp:revision>
  <cp:lastPrinted>2010-03-08T19:59:32Z</cp:lastPrinted>
  <dcterms:created xsi:type="dcterms:W3CDTF">2010-03-10T14:45:39Z</dcterms:created>
  <dcterms:modified xsi:type="dcterms:W3CDTF">2013-03-26T16:32:49Z</dcterms:modified>
</cp:coreProperties>
</file>