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74" r:id="rId2"/>
    <p:sldId id="460" r:id="rId3"/>
    <p:sldId id="668" r:id="rId4"/>
    <p:sldId id="753" r:id="rId5"/>
    <p:sldId id="756" r:id="rId6"/>
    <p:sldId id="754" r:id="rId7"/>
    <p:sldId id="755" r:id="rId8"/>
    <p:sldId id="767" r:id="rId9"/>
    <p:sldId id="766" r:id="rId10"/>
    <p:sldId id="768" r:id="rId11"/>
    <p:sldId id="769" r:id="rId12"/>
    <p:sldId id="669" r:id="rId13"/>
    <p:sldId id="757" r:id="rId14"/>
    <p:sldId id="758" r:id="rId15"/>
    <p:sldId id="706" r:id="rId16"/>
    <p:sldId id="759" r:id="rId17"/>
    <p:sldId id="760" r:id="rId18"/>
    <p:sldId id="761" r:id="rId19"/>
    <p:sldId id="762" r:id="rId20"/>
    <p:sldId id="763" r:id="rId21"/>
    <p:sldId id="764" r:id="rId22"/>
    <p:sldId id="765" r:id="rId23"/>
    <p:sldId id="459" r:id="rId24"/>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5" autoAdjust="0"/>
    <p:restoredTop sz="77851" autoAdjust="0"/>
  </p:normalViewPr>
  <p:slideViewPr>
    <p:cSldViewPr snapToGrid="0" snapToObjects="1">
      <p:cViewPr varScale="1">
        <p:scale>
          <a:sx n="50" d="100"/>
          <a:sy n="50" d="100"/>
        </p:scale>
        <p:origin x="-2688"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14</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15</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16</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17</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18</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19</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20</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21</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22</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23</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12</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13</a:t>
            </a:fld>
            <a:endParaRPr lang="en-CA"/>
          </a:p>
        </p:txBody>
      </p:sp>
    </p:spTree>
    <p:extLst>
      <p:ext uri="{BB962C8B-B14F-4D97-AF65-F5344CB8AC3E}">
        <p14:creationId xmlns="" xmlns:p14="http://schemas.microsoft.com/office/powerpoint/2010/main"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Negligent Misstatement</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Negligent Misstatement</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Tort Law:</a:t>
            </a:r>
            <a:br>
              <a:rPr lang="en-CA" dirty="0" smtClean="0"/>
            </a:br>
            <a:r>
              <a:rPr lang="en-CA" dirty="0" smtClean="0"/>
              <a:t>Negligent Misstatement</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 Clauses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Wolverine Tube (Canada) Inc. v </a:t>
            </a:r>
            <a:r>
              <a:rPr lang="en-CA" i="1" dirty="0" err="1" smtClean="0"/>
              <a:t>Noranda</a:t>
            </a:r>
            <a:r>
              <a:rPr lang="en-CA" i="1" dirty="0" smtClean="0"/>
              <a:t> Metal Industries Ltd. et al.</a:t>
            </a:r>
            <a:r>
              <a:rPr lang="en-CA" dirty="0" smtClean="0"/>
              <a:t>, 1994, the report contained the disclaimer:</a:t>
            </a:r>
          </a:p>
          <a:p>
            <a:pPr lvl="1" algn="just">
              <a:buNone/>
            </a:pPr>
            <a:r>
              <a:rPr lang="en-CA" dirty="0" smtClean="0"/>
              <a:t>   “This report was prepared by Arthur D. Little of Canada, Limited for the account of </a:t>
            </a:r>
            <a:r>
              <a:rPr lang="en-CA" dirty="0" err="1" smtClean="0"/>
              <a:t>Noranda</a:t>
            </a:r>
            <a:r>
              <a:rPr lang="en-CA" dirty="0" smtClean="0"/>
              <a:t>, Inc. The material in it reflects Arthur D. Little’s best judgment in light of the information available to it at the time of preparation. Any use which a third party makes of this report, or any reliance on or decisions to be made based on it, are the responsibility of such third parties. Arthur D. Little accepts no responsibility for damages, if any, suffered by any third party as a result of decisions made or actions based on this report.”</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dirty="0"/>
          </a:p>
        </p:txBody>
      </p:sp>
      <p:sp>
        <p:nvSpPr>
          <p:cNvPr id="5" name="Footer Placeholder 4"/>
          <p:cNvSpPr>
            <a:spLocks noGrp="1"/>
          </p:cNvSpPr>
          <p:nvPr>
            <p:ph type="ftr" sz="quarter" idx="12"/>
          </p:nvPr>
        </p:nvSpPr>
        <p:spPr/>
        <p:txBody>
          <a:bodyPr/>
          <a:lstStyle/>
          <a:p>
            <a:pPr>
              <a:defRPr/>
            </a:pPr>
            <a:r>
              <a:rPr lang="en-CA" smtClean="0"/>
              <a:t>Negligent Misstatement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 Clauses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Wolverine Tube (Canada) Inc. v </a:t>
            </a:r>
            <a:r>
              <a:rPr lang="en-CA" i="1" dirty="0" err="1" smtClean="0"/>
              <a:t>Noranda</a:t>
            </a:r>
            <a:r>
              <a:rPr lang="en-CA" i="1" dirty="0" smtClean="0"/>
              <a:t> Metal Industries Ltd. et al.</a:t>
            </a:r>
            <a:r>
              <a:rPr lang="en-CA" dirty="0" smtClean="0"/>
              <a:t>, 1994, the court found that the limitation clause was more than sufficient when compared to “without responsibility on the part of this bank”</a:t>
            </a:r>
          </a:p>
          <a:p>
            <a:pPr>
              <a:buNone/>
            </a:pPr>
            <a:endParaRPr lang="en-CA" dirty="0" smtClean="0"/>
          </a:p>
          <a:p>
            <a:pPr>
              <a:buNone/>
            </a:pPr>
            <a:r>
              <a:rPr lang="en-CA" dirty="0" smtClean="0"/>
              <a:t>	Had the report not contained that clause, would the consultant have been liable?</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dirty="0"/>
          </a:p>
        </p:txBody>
      </p:sp>
      <p:sp>
        <p:nvSpPr>
          <p:cNvPr id="5" name="Footer Placeholder 4"/>
          <p:cNvSpPr>
            <a:spLocks noGrp="1"/>
          </p:cNvSpPr>
          <p:nvPr>
            <p:ph type="ftr" sz="quarter" idx="12"/>
          </p:nvPr>
        </p:nvSpPr>
        <p:spPr/>
        <p:txBody>
          <a:bodyPr/>
          <a:lstStyle/>
          <a:p>
            <a:pPr>
              <a:defRPr/>
            </a:pPr>
            <a:r>
              <a:rPr lang="en-CA" smtClean="0"/>
              <a:t>Negligent Misstatement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Preparing Tendering Packages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Brown &amp; Hudson Ltd. v The Corporation of the City of York et al.</a:t>
            </a:r>
            <a:r>
              <a:rPr lang="en-CA" dirty="0" smtClean="0"/>
              <a:t>, 1983, a consulting engineer prepared a tendering package</a:t>
            </a:r>
          </a:p>
          <a:p>
            <a:pPr lvl="1"/>
            <a:r>
              <a:rPr lang="en-CA" dirty="0" smtClean="0"/>
              <a:t>The package omitted information relevant to the soil and ground-water levels</a:t>
            </a:r>
          </a:p>
          <a:p>
            <a:pPr lvl="1"/>
            <a:r>
              <a:rPr lang="en-CA" dirty="0" smtClean="0"/>
              <a:t>The contractor assumed that, as no such information was included in the package, there would be no issues with respect to water during construction</a:t>
            </a:r>
          </a:p>
          <a:p>
            <a:pPr lvl="1"/>
            <a:r>
              <a:rPr lang="en-CA" dirty="0" smtClean="0"/>
              <a:t>The contractor did not specifically ask for such reports in preparing his tender</a:t>
            </a:r>
          </a:p>
        </p:txBody>
      </p:sp>
      <p:sp>
        <p:nvSpPr>
          <p:cNvPr id="7" name="Footer Placeholder 6"/>
          <p:cNvSpPr>
            <a:spLocks noGrp="1"/>
          </p:cNvSpPr>
          <p:nvPr>
            <p:ph type="ftr" sz="quarter" idx="12"/>
          </p:nvPr>
        </p:nvSpPr>
        <p:spPr/>
        <p:txBody>
          <a:bodyPr/>
          <a:lstStyle/>
          <a:p>
            <a:pPr>
              <a:defRPr/>
            </a:pPr>
            <a:r>
              <a:rPr lang="en-CA" smtClean="0"/>
              <a:t>Negligent Misstatement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12</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Preparing Tendering Packages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Brown &amp; Hudson Ltd. v The Corporation of the City of York et al.</a:t>
            </a:r>
            <a:r>
              <a:rPr lang="en-CA" dirty="0" smtClean="0"/>
              <a:t>, 1983, a consulting engineer prepared a tendering package</a:t>
            </a:r>
          </a:p>
          <a:p>
            <a:pPr lvl="1"/>
            <a:r>
              <a:rPr lang="en-CA" dirty="0" smtClean="0"/>
              <a:t>The court determined the contractor was partially negligent for not having done so</a:t>
            </a:r>
          </a:p>
          <a:p>
            <a:pPr lvl="1"/>
            <a:r>
              <a:rPr lang="en-CA" dirty="0" smtClean="0"/>
              <a:t>The consulting engineer, however, was also found liable</a:t>
            </a:r>
          </a:p>
          <a:p>
            <a:pPr lvl="1">
              <a:buNone/>
            </a:pPr>
            <a:r>
              <a:rPr lang="en-CA" dirty="0" smtClean="0"/>
              <a:t>			Contractor:				25 %</a:t>
            </a:r>
          </a:p>
          <a:p>
            <a:pPr lvl="1">
              <a:buNone/>
            </a:pPr>
            <a:r>
              <a:rPr lang="en-CA" dirty="0" smtClean="0"/>
              <a:t>			Consulting engineer:	75 %</a:t>
            </a:r>
          </a:p>
          <a:p>
            <a:pPr lvl="1">
              <a:buNone/>
            </a:pPr>
            <a:endParaRPr lang="en-CA" dirty="0" smtClean="0"/>
          </a:p>
          <a:p>
            <a:pPr lvl="1"/>
            <a:r>
              <a:rPr lang="en-CA" dirty="0" smtClean="0"/>
              <a:t>Question:  75 % of what?</a:t>
            </a:r>
          </a:p>
        </p:txBody>
      </p:sp>
      <p:sp>
        <p:nvSpPr>
          <p:cNvPr id="7" name="Footer Placeholder 6"/>
          <p:cNvSpPr>
            <a:spLocks noGrp="1"/>
          </p:cNvSpPr>
          <p:nvPr>
            <p:ph type="ftr" sz="quarter" idx="12"/>
          </p:nvPr>
        </p:nvSpPr>
        <p:spPr/>
        <p:txBody>
          <a:bodyPr/>
          <a:lstStyle/>
          <a:p>
            <a:pPr>
              <a:defRPr/>
            </a:pPr>
            <a:r>
              <a:rPr lang="en-CA" smtClean="0"/>
              <a:t>Negligent Misstatement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13</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Preparing Tendering Packages</a:t>
            </a:r>
            <a:endParaRPr lang="en-CA" dirty="0"/>
          </a:p>
        </p:txBody>
      </p:sp>
      <p:sp>
        <p:nvSpPr>
          <p:cNvPr id="3" name="Content Placeholder 2"/>
          <p:cNvSpPr>
            <a:spLocks noGrp="1"/>
          </p:cNvSpPr>
          <p:nvPr>
            <p:ph idx="1"/>
          </p:nvPr>
        </p:nvSpPr>
        <p:spPr/>
        <p:txBody>
          <a:bodyPr/>
          <a:lstStyle/>
          <a:p>
            <a:pPr>
              <a:buNone/>
            </a:pPr>
            <a:r>
              <a:rPr lang="en-CA" dirty="0" smtClean="0"/>
              <a:t>	In the judgment, the court indicated that</a:t>
            </a:r>
          </a:p>
          <a:p>
            <a:pPr lvl="1" algn="just">
              <a:buNone/>
            </a:pPr>
            <a:r>
              <a:rPr lang="en-CA" dirty="0" smtClean="0"/>
              <a:t>   “The engineer must have known that tenderers would rely on the tender package; particularly when the contract documents did not require the contractor to satisfy itself about the subsurface conditions.</a:t>
            </a:r>
          </a:p>
          <a:p>
            <a:pPr lvl="1" algn="just">
              <a:buNone/>
            </a:pPr>
            <a:endParaRPr lang="en-CA" dirty="0" smtClean="0"/>
          </a:p>
          <a:p>
            <a:pPr lvl="1" algn="just">
              <a:buNone/>
            </a:pPr>
            <a:r>
              <a:rPr lang="en-CA" dirty="0" smtClean="0"/>
              <a:t>   “Was the lack of reference to the soil reports and the change of a sketch and plan a negligent omission to convey necessary information?  Information concerning the water and sub-surface conditions was of great significance to any </a:t>
            </a:r>
            <a:r>
              <a:rPr lang="en-CA" dirty="0" err="1" smtClean="0"/>
              <a:t>tenderer</a:t>
            </a:r>
            <a:r>
              <a:rPr lang="en-CA" dirty="0" smtClean="0"/>
              <a:t>.  I can think of no good reason why the engineers did not refer to the soils reports in the tender package and no reason for this omission was advanced at trial.”</a:t>
            </a:r>
          </a:p>
        </p:txBody>
      </p:sp>
      <p:sp>
        <p:nvSpPr>
          <p:cNvPr id="7" name="Footer Placeholder 6"/>
          <p:cNvSpPr>
            <a:spLocks noGrp="1"/>
          </p:cNvSpPr>
          <p:nvPr>
            <p:ph type="ftr" sz="quarter" idx="12"/>
          </p:nvPr>
        </p:nvSpPr>
        <p:spPr/>
        <p:txBody>
          <a:bodyPr/>
          <a:lstStyle/>
          <a:p>
            <a:pPr>
              <a:defRPr/>
            </a:pPr>
            <a:r>
              <a:rPr lang="en-CA" smtClean="0"/>
              <a:t>Negligent Misstatement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14</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Negligent Comments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err="1" smtClean="0"/>
              <a:t>Canama</a:t>
            </a:r>
            <a:r>
              <a:rPr lang="en-CA" i="1" dirty="0" smtClean="0"/>
              <a:t> Contracting Ltd. v Huffman et al.</a:t>
            </a:r>
            <a:r>
              <a:rPr lang="en-CA" dirty="0" smtClean="0"/>
              <a:t>, 1983, we see the following:</a:t>
            </a:r>
          </a:p>
          <a:p>
            <a:pPr lvl="1"/>
            <a:r>
              <a:rPr lang="en-CA" dirty="0" smtClean="0"/>
              <a:t>An engineer is employed by the Dept. of Agriculture of Ontario</a:t>
            </a:r>
          </a:p>
          <a:p>
            <a:pPr lvl="1"/>
            <a:r>
              <a:rPr lang="en-CA" dirty="0" smtClean="0"/>
              <a:t>A contractor had occasionally relied on his advice</a:t>
            </a:r>
          </a:p>
          <a:p>
            <a:pPr lvl="1"/>
            <a:r>
              <a:rPr lang="en-CA" dirty="0" smtClean="0"/>
              <a:t>The contractor passed on its design of a barn to be built over a manure pit</a:t>
            </a:r>
          </a:p>
          <a:p>
            <a:pPr lvl="1"/>
            <a:r>
              <a:rPr lang="en-CA" dirty="0" smtClean="0"/>
              <a:t>The only communications were by phone, but the engineer looked at the plans and sent the message:</a:t>
            </a:r>
          </a:p>
          <a:p>
            <a:pPr lvl="1">
              <a:buNone/>
            </a:pPr>
            <a:r>
              <a:rPr lang="en-CA" dirty="0" smtClean="0"/>
              <a:t>	     “Good set of plans.  I like the detail.  Wish I could spend that 	    amount of time on each project.  Keep up the good work.”</a:t>
            </a:r>
          </a:p>
          <a:p>
            <a:pPr lvl="1"/>
            <a:r>
              <a:rPr lang="en-CA" dirty="0" smtClean="0">
                <a:solidFill>
                  <a:prstClr val="black"/>
                </a:solidFill>
              </a:rPr>
              <a:t>The engineer, however, failed to note deficiencies in the plan with respect to the placement of rebar</a:t>
            </a:r>
          </a:p>
          <a:p>
            <a:pPr lvl="1"/>
            <a:r>
              <a:rPr lang="en-CA" dirty="0" smtClean="0">
                <a:solidFill>
                  <a:prstClr val="black"/>
                </a:solidFill>
              </a:rPr>
              <a:t>Part of the walls failed as a result</a:t>
            </a:r>
            <a:endParaRPr lang="en-CA" dirty="0" smtClean="0"/>
          </a:p>
        </p:txBody>
      </p:sp>
      <p:sp>
        <p:nvSpPr>
          <p:cNvPr id="7" name="Footer Placeholder 6"/>
          <p:cNvSpPr>
            <a:spLocks noGrp="1"/>
          </p:cNvSpPr>
          <p:nvPr>
            <p:ph type="ftr" sz="quarter" idx="12"/>
          </p:nvPr>
        </p:nvSpPr>
        <p:spPr/>
        <p:txBody>
          <a:bodyPr/>
          <a:lstStyle/>
          <a:p>
            <a:pPr>
              <a:defRPr/>
            </a:pPr>
            <a:r>
              <a:rPr lang="en-CA" smtClean="0"/>
              <a:t>Negligent Misstatement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15</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Negligent Comments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err="1" smtClean="0"/>
              <a:t>Canama</a:t>
            </a:r>
            <a:r>
              <a:rPr lang="en-CA" i="1" dirty="0" smtClean="0"/>
              <a:t> Contracting Ltd. v Huffman et al.</a:t>
            </a:r>
            <a:r>
              <a:rPr lang="en-CA" dirty="0" smtClean="0"/>
              <a:t>, 1983, we see the following:</a:t>
            </a:r>
          </a:p>
          <a:p>
            <a:pPr lvl="1"/>
            <a:r>
              <a:rPr lang="en-CA" dirty="0" smtClean="0"/>
              <a:t>The engineer claimed that he was not under the impression he was being consulted by the contractor</a:t>
            </a:r>
          </a:p>
          <a:p>
            <a:pPr lvl="1"/>
            <a:r>
              <a:rPr lang="en-CA" dirty="0" smtClean="0"/>
              <a:t>The court, however, found that the engineer did refer to the plans as “good”, which would consequently “lull the plaintiff into thinking the plans were adequate.”</a:t>
            </a:r>
          </a:p>
          <a:p>
            <a:pPr lvl="1"/>
            <a:r>
              <a:rPr lang="en-CA" dirty="0" smtClean="0"/>
              <a:t>With regard to the impression of the consultant, to be</a:t>
            </a:r>
          </a:p>
          <a:p>
            <a:pPr lvl="1"/>
            <a:endParaRPr lang="en-CA" dirty="0" smtClean="0"/>
          </a:p>
          <a:p>
            <a:pPr lvl="1" algn="just">
              <a:buNone/>
            </a:pPr>
            <a:r>
              <a:rPr lang="en-CA" dirty="0" smtClean="0"/>
              <a:t>  “held to account for negligence, it is not what we subjectively feel or think but what our conduct objectively makes the other person believe we feel or think”</a:t>
            </a:r>
          </a:p>
        </p:txBody>
      </p:sp>
      <p:sp>
        <p:nvSpPr>
          <p:cNvPr id="7" name="Footer Placeholder 6"/>
          <p:cNvSpPr>
            <a:spLocks noGrp="1"/>
          </p:cNvSpPr>
          <p:nvPr>
            <p:ph type="ftr" sz="quarter" idx="12"/>
          </p:nvPr>
        </p:nvSpPr>
        <p:spPr/>
        <p:txBody>
          <a:bodyPr/>
          <a:lstStyle/>
          <a:p>
            <a:pPr>
              <a:defRPr/>
            </a:pPr>
            <a:r>
              <a:rPr lang="en-CA" smtClean="0"/>
              <a:t>Negligent Misstatement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16</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Negligent Comments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err="1" smtClean="0"/>
              <a:t>Canama</a:t>
            </a:r>
            <a:r>
              <a:rPr lang="en-CA" i="1" dirty="0" smtClean="0"/>
              <a:t> Contracting Ltd. v Huffman et al.</a:t>
            </a:r>
            <a:r>
              <a:rPr lang="en-CA" dirty="0" smtClean="0"/>
              <a:t>, 1983, we see the following:</a:t>
            </a:r>
          </a:p>
          <a:p>
            <a:pPr lvl="1"/>
            <a:r>
              <a:rPr lang="en-CA" dirty="0" smtClean="0"/>
              <a:t>The engineer claimed that he was not under the impression he was being consulted by the contractor</a:t>
            </a:r>
          </a:p>
          <a:p>
            <a:pPr lvl="1"/>
            <a:r>
              <a:rPr lang="en-CA" dirty="0" smtClean="0"/>
              <a:t>The court, however, found that the engineer did refer to the plans as “good”, which would consequently “lull the plaintiff into thinking the plans were adequate.”</a:t>
            </a:r>
          </a:p>
          <a:p>
            <a:pPr lvl="1"/>
            <a:r>
              <a:rPr lang="en-CA" dirty="0" smtClean="0"/>
              <a:t>With regard to the impression of the consultant, to be</a:t>
            </a:r>
          </a:p>
          <a:p>
            <a:pPr lvl="1"/>
            <a:endParaRPr lang="en-CA" dirty="0" smtClean="0"/>
          </a:p>
          <a:p>
            <a:pPr lvl="1" algn="just">
              <a:buNone/>
            </a:pPr>
            <a:r>
              <a:rPr lang="en-CA" dirty="0" smtClean="0"/>
              <a:t>  “held to account for negligence, it is not what we subjectively feel or think but what our conduct objectively makes the other person believe we feel or think”</a:t>
            </a:r>
          </a:p>
        </p:txBody>
      </p:sp>
      <p:sp>
        <p:nvSpPr>
          <p:cNvPr id="7" name="Footer Placeholder 6"/>
          <p:cNvSpPr>
            <a:spLocks noGrp="1"/>
          </p:cNvSpPr>
          <p:nvPr>
            <p:ph type="ftr" sz="quarter" idx="12"/>
          </p:nvPr>
        </p:nvSpPr>
        <p:spPr/>
        <p:txBody>
          <a:bodyPr/>
          <a:lstStyle/>
          <a:p>
            <a:pPr>
              <a:defRPr/>
            </a:pPr>
            <a:r>
              <a:rPr lang="en-CA" smtClean="0"/>
              <a:t>Negligent Misstatement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17</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Negligent Comments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err="1" smtClean="0"/>
              <a:t>Canama</a:t>
            </a:r>
            <a:r>
              <a:rPr lang="en-CA" i="1" dirty="0" smtClean="0"/>
              <a:t> Contracting Ltd. v Huffman et al.</a:t>
            </a:r>
            <a:r>
              <a:rPr lang="en-CA" dirty="0" smtClean="0"/>
              <a:t>, 1983, we see the following:</a:t>
            </a:r>
          </a:p>
          <a:p>
            <a:pPr lvl="1"/>
            <a:r>
              <a:rPr lang="en-CA" dirty="0" smtClean="0"/>
              <a:t>The consulting engineer, however, was also found liable</a:t>
            </a:r>
          </a:p>
          <a:p>
            <a:pPr lvl="1">
              <a:buNone/>
            </a:pPr>
            <a:r>
              <a:rPr lang="en-CA" dirty="0" smtClean="0"/>
              <a:t>			Contractor:				25 %</a:t>
            </a:r>
          </a:p>
          <a:p>
            <a:pPr lvl="1">
              <a:buNone/>
            </a:pPr>
            <a:r>
              <a:rPr lang="en-CA" dirty="0" smtClean="0"/>
              <a:t>			Engineer:				75 %</a:t>
            </a:r>
          </a:p>
          <a:p>
            <a:pPr lvl="1">
              <a:buNone/>
            </a:pPr>
            <a:endParaRPr lang="en-CA" dirty="0" smtClean="0"/>
          </a:p>
          <a:p>
            <a:pPr lvl="1"/>
            <a:r>
              <a:rPr lang="en-CA" dirty="0" smtClean="0"/>
              <a:t>Question:  75 % of what?</a:t>
            </a:r>
          </a:p>
        </p:txBody>
      </p:sp>
      <p:sp>
        <p:nvSpPr>
          <p:cNvPr id="7" name="Footer Placeholder 6"/>
          <p:cNvSpPr>
            <a:spLocks noGrp="1"/>
          </p:cNvSpPr>
          <p:nvPr>
            <p:ph type="ftr" sz="quarter" idx="12"/>
          </p:nvPr>
        </p:nvSpPr>
        <p:spPr/>
        <p:txBody>
          <a:bodyPr/>
          <a:lstStyle/>
          <a:p>
            <a:pPr>
              <a:defRPr/>
            </a:pPr>
            <a:r>
              <a:rPr lang="en-CA" smtClean="0"/>
              <a:t>Negligent Misstatement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18</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Negligent Design</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SEDCO and Hospital Laundry Services of Regina v William Kelly Holdings Ltd. et al.</a:t>
            </a:r>
            <a:r>
              <a:rPr lang="en-CA" dirty="0" smtClean="0"/>
              <a:t>, 1988, we see the following:</a:t>
            </a:r>
          </a:p>
          <a:p>
            <a:pPr lvl="1"/>
            <a:r>
              <a:rPr lang="en-CA" dirty="0" smtClean="0"/>
              <a:t>The owner hired an architect to design a building</a:t>
            </a:r>
          </a:p>
          <a:p>
            <a:pPr lvl="1"/>
            <a:r>
              <a:rPr lang="en-CA" dirty="0" smtClean="0"/>
              <a:t>The architect subcontracted with mechanical engineers to design the ventilation system</a:t>
            </a:r>
          </a:p>
          <a:p>
            <a:pPr lvl="1"/>
            <a:r>
              <a:rPr lang="en-CA" dirty="0" smtClean="0"/>
              <a:t>The cooling system was deficient and this resulted in workers having to take “heat breaks” throughout the day</a:t>
            </a:r>
          </a:p>
          <a:p>
            <a:pPr lvl="1"/>
            <a:r>
              <a:rPr lang="en-CA" dirty="0" smtClean="0"/>
              <a:t>This resulted in financial losses for the owner who sued the engineers for negligence</a:t>
            </a:r>
          </a:p>
        </p:txBody>
      </p:sp>
      <p:sp>
        <p:nvSpPr>
          <p:cNvPr id="7" name="Footer Placeholder 6"/>
          <p:cNvSpPr>
            <a:spLocks noGrp="1"/>
          </p:cNvSpPr>
          <p:nvPr>
            <p:ph type="ftr" sz="quarter" idx="12"/>
          </p:nvPr>
        </p:nvSpPr>
        <p:spPr/>
        <p:txBody>
          <a:bodyPr/>
          <a:lstStyle/>
          <a:p>
            <a:pPr>
              <a:defRPr/>
            </a:pPr>
            <a:r>
              <a:rPr lang="en-CA" smtClean="0"/>
              <a:t>Negligent Misstatement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19</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Negligent Misstatement</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Negligent Design</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SEDCO and Hospital Laundry Services of Regina v William Kelly Holdings Ltd. et al.</a:t>
            </a:r>
            <a:r>
              <a:rPr lang="en-CA" dirty="0" smtClean="0"/>
              <a:t>, 1988, we see the following:</a:t>
            </a:r>
          </a:p>
          <a:p>
            <a:pPr lvl="1"/>
            <a:r>
              <a:rPr lang="en-CA" dirty="0" smtClean="0"/>
              <a:t>The courts found that the engineers:</a:t>
            </a:r>
          </a:p>
          <a:p>
            <a:pPr lvl="2"/>
            <a:r>
              <a:rPr lang="en-CA" dirty="0" smtClean="0"/>
              <a:t>Were aware of the working conditions</a:t>
            </a:r>
          </a:p>
          <a:p>
            <a:pPr lvl="2"/>
            <a:r>
              <a:rPr lang="en-CA" dirty="0" smtClean="0"/>
              <a:t>Were or should have been aware that such a defect would have been detrimental to the working environment</a:t>
            </a:r>
          </a:p>
          <a:p>
            <a:pPr lvl="1"/>
            <a:r>
              <a:rPr lang="en-CA" dirty="0" smtClean="0"/>
              <a:t>Consequently, the there was a breach in a duty of care that resulted in a pure economic loss of the owner</a:t>
            </a:r>
          </a:p>
        </p:txBody>
      </p:sp>
      <p:sp>
        <p:nvSpPr>
          <p:cNvPr id="7" name="Footer Placeholder 6"/>
          <p:cNvSpPr>
            <a:spLocks noGrp="1"/>
          </p:cNvSpPr>
          <p:nvPr>
            <p:ph type="ftr" sz="quarter" idx="12"/>
          </p:nvPr>
        </p:nvSpPr>
        <p:spPr/>
        <p:txBody>
          <a:bodyPr/>
          <a:lstStyle/>
          <a:p>
            <a:pPr>
              <a:defRPr/>
            </a:pPr>
            <a:r>
              <a:rPr lang="en-CA" smtClean="0"/>
              <a:t>Negligent Misstatement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20</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Negligent Design</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err="1" smtClean="0"/>
              <a:t>Edgeworth</a:t>
            </a:r>
            <a:r>
              <a:rPr lang="en-CA" i="1" dirty="0" smtClean="0"/>
              <a:t> Construction Ltd. v N.D. Lea &amp; Associates Ltd.</a:t>
            </a:r>
            <a:r>
              <a:rPr lang="en-CA" dirty="0" smtClean="0"/>
              <a:t>, 1993, we see the following:</a:t>
            </a:r>
          </a:p>
          <a:p>
            <a:pPr lvl="1"/>
            <a:r>
              <a:rPr lang="en-CA" dirty="0" smtClean="0"/>
              <a:t>There were errors in specifications and construction drawings prepared by the engineering firm for an owner</a:t>
            </a:r>
          </a:p>
          <a:p>
            <a:pPr lvl="1"/>
            <a:r>
              <a:rPr lang="en-CA" dirty="0" smtClean="0"/>
              <a:t>A contractor who made a tender based on the erroneous documents lost money because of the errors</a:t>
            </a:r>
          </a:p>
          <a:p>
            <a:pPr lvl="1"/>
            <a:r>
              <a:rPr lang="en-CA" dirty="0" smtClean="0"/>
              <a:t>The tendering package specifically stated that the documents were “furnished merely for the general information of bidders and is not in anyway warranted or guaranteed by or on behalf of the Minister.”</a:t>
            </a:r>
          </a:p>
          <a:p>
            <a:pPr lvl="1"/>
            <a:r>
              <a:rPr lang="en-CA" dirty="0" smtClean="0"/>
              <a:t>There was no contract between the contractor and the engineering firm</a:t>
            </a:r>
          </a:p>
          <a:p>
            <a:pPr lvl="1"/>
            <a:r>
              <a:rPr lang="en-CA" dirty="0" smtClean="0"/>
              <a:t>Is there a duty of care?</a:t>
            </a:r>
            <a:br>
              <a:rPr lang="en-CA" dirty="0" smtClean="0"/>
            </a:br>
            <a:r>
              <a:rPr lang="en-CA" dirty="0" smtClean="0"/>
              <a:t>That is, is there the possibility for liability in tort?</a:t>
            </a:r>
          </a:p>
        </p:txBody>
      </p:sp>
      <p:sp>
        <p:nvSpPr>
          <p:cNvPr id="7" name="Footer Placeholder 6"/>
          <p:cNvSpPr>
            <a:spLocks noGrp="1"/>
          </p:cNvSpPr>
          <p:nvPr>
            <p:ph type="ftr" sz="quarter" idx="12"/>
          </p:nvPr>
        </p:nvSpPr>
        <p:spPr/>
        <p:txBody>
          <a:bodyPr/>
          <a:lstStyle/>
          <a:p>
            <a:pPr>
              <a:defRPr/>
            </a:pPr>
            <a:r>
              <a:rPr lang="en-CA" smtClean="0"/>
              <a:t>Negligent Misstatement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21</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Negligent Design</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err="1" smtClean="0"/>
              <a:t>Edgeworth</a:t>
            </a:r>
            <a:r>
              <a:rPr lang="en-CA" i="1" dirty="0" smtClean="0"/>
              <a:t> Construction Ltd. v N.D. Lea &amp; Associates Ltd.</a:t>
            </a:r>
            <a:r>
              <a:rPr lang="en-CA" dirty="0" smtClean="0"/>
              <a:t>, 1993, the court found:</a:t>
            </a:r>
          </a:p>
          <a:p>
            <a:pPr lvl="1" algn="just">
              <a:buNone/>
            </a:pPr>
            <a:r>
              <a:rPr lang="en-CA" dirty="0" smtClean="0"/>
              <a:t>   “Liability for negligent misrepresentation arises where a person makes a representation knowing that another may rely on it, and the plaintiff in fact relies on the representation to its detriment.</a:t>
            </a:r>
          </a:p>
          <a:p>
            <a:pPr lvl="1" algn="just">
              <a:buNone/>
            </a:pPr>
            <a:endParaRPr lang="en-CA" dirty="0" smtClean="0"/>
          </a:p>
          <a:p>
            <a:pPr lvl="1" algn="just">
              <a:buNone/>
            </a:pPr>
            <a:r>
              <a:rPr lang="en-CA" dirty="0" smtClean="0"/>
              <a:t>   “The facts alleged in this case meet this test, leaving the contract between the contractor and the province to one side.  The engineers undertook to provide information (the tender package) for use by a definable group of persons with whom it did not have any contractual relationship.  The purpose of supplying the information was to allow tenderers to prepare a price to be submitted.  The engineers knew this.”</a:t>
            </a:r>
          </a:p>
        </p:txBody>
      </p:sp>
      <p:sp>
        <p:nvSpPr>
          <p:cNvPr id="7" name="Footer Placeholder 6"/>
          <p:cNvSpPr>
            <a:spLocks noGrp="1"/>
          </p:cNvSpPr>
          <p:nvPr>
            <p:ph type="ftr" sz="quarter" idx="12"/>
          </p:nvPr>
        </p:nvSpPr>
        <p:spPr/>
        <p:txBody>
          <a:bodyPr/>
          <a:lstStyle/>
          <a:p>
            <a:pPr>
              <a:defRPr/>
            </a:pPr>
            <a:r>
              <a:rPr lang="en-CA" smtClean="0"/>
              <a:t>Negligent Misstatement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22</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23</a:t>
            </a:fld>
            <a:endParaRPr lang="en-CA"/>
          </a:p>
        </p:txBody>
      </p:sp>
      <p:sp>
        <p:nvSpPr>
          <p:cNvPr id="5" name="Footer Placeholder 4"/>
          <p:cNvSpPr>
            <a:spLocks noGrp="1"/>
          </p:cNvSpPr>
          <p:nvPr>
            <p:ph type="ftr" sz="quarter" idx="12"/>
          </p:nvPr>
        </p:nvSpPr>
        <p:spPr/>
        <p:txBody>
          <a:bodyPr/>
          <a:lstStyle/>
          <a:p>
            <a:pPr>
              <a:defRPr/>
            </a:pPr>
            <a:r>
              <a:rPr lang="en-CA" smtClean="0"/>
              <a:t>Negligent Misstatement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Misstatements</a:t>
            </a:r>
            <a:endParaRPr lang="en-CA" dirty="0"/>
          </a:p>
        </p:txBody>
      </p:sp>
      <p:sp>
        <p:nvSpPr>
          <p:cNvPr id="3" name="Content Placeholder 2"/>
          <p:cNvSpPr>
            <a:spLocks noGrp="1"/>
          </p:cNvSpPr>
          <p:nvPr>
            <p:ph idx="1"/>
          </p:nvPr>
        </p:nvSpPr>
        <p:spPr/>
        <p:txBody>
          <a:bodyPr/>
          <a:lstStyle/>
          <a:p>
            <a:pPr>
              <a:buNone/>
            </a:pPr>
            <a:r>
              <a:rPr lang="en-CA" dirty="0" smtClean="0"/>
              <a:t>	What happens if an engineer says something that is incorrect and someone else acts on that information?</a:t>
            </a:r>
          </a:p>
          <a:p>
            <a:pPr lvl="1"/>
            <a:r>
              <a:rPr lang="en-CA" dirty="0" smtClean="0"/>
              <a:t>Of course, inside a contract, one might be liable for damages if another party is affected</a:t>
            </a:r>
          </a:p>
          <a:p>
            <a:pPr lvl="1"/>
            <a:r>
              <a:rPr lang="en-CA" dirty="0" smtClean="0"/>
              <a:t>What happens if there is no contract?</a:t>
            </a:r>
          </a:p>
          <a:p>
            <a:pPr lvl="1"/>
            <a:r>
              <a:rPr lang="en-CA" dirty="0" smtClean="0"/>
              <a:t>Does a professional have a responsibility to others?</a:t>
            </a:r>
          </a:p>
        </p:txBody>
      </p:sp>
      <p:sp>
        <p:nvSpPr>
          <p:cNvPr id="7" name="Footer Placeholder 6"/>
          <p:cNvSpPr>
            <a:spLocks noGrp="1"/>
          </p:cNvSpPr>
          <p:nvPr>
            <p:ph type="ftr" sz="quarter" idx="12"/>
          </p:nvPr>
        </p:nvSpPr>
        <p:spPr/>
        <p:txBody>
          <a:bodyPr/>
          <a:lstStyle/>
          <a:p>
            <a:pPr>
              <a:defRPr/>
            </a:pPr>
            <a:r>
              <a:rPr lang="en-CA" smtClean="0"/>
              <a:t>Negligent Misstatement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Hedley Byrne v Heller</a:t>
            </a:r>
            <a:endParaRPr lang="en-CA" dirty="0"/>
          </a:p>
        </p:txBody>
      </p:sp>
      <p:sp>
        <p:nvSpPr>
          <p:cNvPr id="3" name="Content Placeholder 2"/>
          <p:cNvSpPr>
            <a:spLocks noGrp="1"/>
          </p:cNvSpPr>
          <p:nvPr>
            <p:ph idx="1"/>
          </p:nvPr>
        </p:nvSpPr>
        <p:spPr/>
        <p:txBody>
          <a:bodyPr/>
          <a:lstStyle/>
          <a:p>
            <a:pPr>
              <a:buNone/>
            </a:pPr>
            <a:r>
              <a:rPr lang="en-CA" dirty="0" smtClean="0"/>
              <a:t>	Consider the case of </a:t>
            </a:r>
            <a:r>
              <a:rPr lang="en-CA" i="1" dirty="0" smtClean="0"/>
              <a:t>Hedley Byrne &amp; Co. Ltd. v Heller &amp; Partners</a:t>
            </a:r>
            <a:r>
              <a:rPr lang="en-CA" dirty="0" smtClean="0"/>
              <a:t>, 1964</a:t>
            </a:r>
          </a:p>
          <a:p>
            <a:pPr lvl="1"/>
            <a:r>
              <a:rPr lang="en-CA" dirty="0" smtClean="0"/>
              <a:t>Hedley Byrne was an advertising firm and a client, </a:t>
            </a:r>
            <a:r>
              <a:rPr lang="en-CA" dirty="0" err="1" smtClean="0"/>
              <a:t>Easipower</a:t>
            </a:r>
            <a:r>
              <a:rPr lang="en-CA" dirty="0" smtClean="0"/>
              <a:t> Ltd., placed a large order</a:t>
            </a:r>
          </a:p>
          <a:p>
            <a:pPr lvl="1"/>
            <a:r>
              <a:rPr lang="en-CA" dirty="0" smtClean="0"/>
              <a:t>Hedley Byrne requested a check of </a:t>
            </a:r>
            <a:r>
              <a:rPr lang="en-CA" dirty="0" err="1" smtClean="0"/>
              <a:t>Easipower’s</a:t>
            </a:r>
            <a:r>
              <a:rPr lang="en-CA" dirty="0" smtClean="0"/>
              <a:t> financial situation and creditworthiness</a:t>
            </a:r>
          </a:p>
          <a:p>
            <a:pPr lvl="1"/>
            <a:r>
              <a:rPr lang="en-CA" dirty="0" smtClean="0"/>
              <a:t>Without consideration, Heller replied with a letter indicating that </a:t>
            </a:r>
            <a:r>
              <a:rPr lang="en-CA" dirty="0" err="1" smtClean="0"/>
              <a:t>Easipower</a:t>
            </a:r>
            <a:r>
              <a:rPr lang="en-CA" dirty="0" smtClean="0"/>
              <a:t> was</a:t>
            </a:r>
          </a:p>
          <a:p>
            <a:pPr lvl="1" algn="ctr">
              <a:buNone/>
            </a:pPr>
            <a:r>
              <a:rPr lang="en-CA" dirty="0" smtClean="0"/>
              <a:t>“considered good for its ordinary business engagements.”</a:t>
            </a:r>
          </a:p>
          <a:p>
            <a:pPr lvl="1"/>
            <a:r>
              <a:rPr lang="en-CA" dirty="0" smtClean="0"/>
              <a:t>Heller’s letter included the statement</a:t>
            </a:r>
          </a:p>
          <a:p>
            <a:pPr lvl="1" algn="ctr">
              <a:buNone/>
            </a:pPr>
            <a:r>
              <a:rPr lang="en-CA" dirty="0" smtClean="0"/>
              <a:t>“without responsibility on the part of this bank”</a:t>
            </a:r>
          </a:p>
        </p:txBody>
      </p:sp>
      <p:sp>
        <p:nvSpPr>
          <p:cNvPr id="7" name="Footer Placeholder 6"/>
          <p:cNvSpPr>
            <a:spLocks noGrp="1"/>
          </p:cNvSpPr>
          <p:nvPr>
            <p:ph type="ftr" sz="quarter" idx="12"/>
          </p:nvPr>
        </p:nvSpPr>
        <p:spPr/>
        <p:txBody>
          <a:bodyPr/>
          <a:lstStyle/>
          <a:p>
            <a:pPr>
              <a:defRPr/>
            </a:pPr>
            <a:r>
              <a:rPr lang="en-CA" smtClean="0"/>
              <a:t>Negligent Misstatement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Hedley Byrne v Heller</a:t>
            </a:r>
            <a:endParaRPr lang="en-CA" dirty="0"/>
          </a:p>
        </p:txBody>
      </p:sp>
      <p:sp>
        <p:nvSpPr>
          <p:cNvPr id="3" name="Content Placeholder 2"/>
          <p:cNvSpPr>
            <a:spLocks noGrp="1"/>
          </p:cNvSpPr>
          <p:nvPr>
            <p:ph idx="1"/>
          </p:nvPr>
        </p:nvSpPr>
        <p:spPr/>
        <p:txBody>
          <a:bodyPr/>
          <a:lstStyle/>
          <a:p>
            <a:pPr>
              <a:buNone/>
            </a:pPr>
            <a:r>
              <a:rPr lang="en-CA" dirty="0" smtClean="0"/>
              <a:t>	Consider the case of </a:t>
            </a:r>
            <a:r>
              <a:rPr lang="en-CA" i="1" dirty="0" smtClean="0"/>
              <a:t>Hedley Byrne &amp; Co. Ltd. v Heller &amp; Partners</a:t>
            </a:r>
            <a:r>
              <a:rPr lang="en-CA" dirty="0" smtClean="0"/>
              <a:t>, 1964</a:t>
            </a:r>
          </a:p>
          <a:p>
            <a:pPr lvl="1"/>
            <a:r>
              <a:rPr lang="en-CA" dirty="0" smtClean="0"/>
              <a:t>Soon thereafter, </a:t>
            </a:r>
            <a:r>
              <a:rPr lang="en-CA" dirty="0" err="1" smtClean="0"/>
              <a:t>Easipower</a:t>
            </a:r>
            <a:r>
              <a:rPr lang="en-CA" dirty="0" smtClean="0"/>
              <a:t> liquidated and Hedley Byrne lost £17,000 on contracts</a:t>
            </a:r>
          </a:p>
          <a:p>
            <a:pPr lvl="1"/>
            <a:r>
              <a:rPr lang="en-CA" dirty="0" smtClean="0"/>
              <a:t>This is the equivalent of half a million Canadian dollars</a:t>
            </a:r>
          </a:p>
          <a:p>
            <a:pPr lvl="1"/>
            <a:r>
              <a:rPr lang="en-CA" dirty="0" smtClean="0"/>
              <a:t>Hedley Byrne sued for negligent and misleading information</a:t>
            </a:r>
          </a:p>
          <a:p>
            <a:pPr lvl="1"/>
            <a:r>
              <a:rPr lang="en-CA" dirty="0" smtClean="0"/>
              <a:t>Heller &amp; Partners had the position that:</a:t>
            </a:r>
          </a:p>
          <a:p>
            <a:pPr lvl="2"/>
            <a:r>
              <a:rPr lang="en-CA" dirty="0" smtClean="0"/>
              <a:t>There was no duty of care</a:t>
            </a:r>
          </a:p>
          <a:p>
            <a:pPr lvl="2"/>
            <a:r>
              <a:rPr lang="en-CA" dirty="0" smtClean="0"/>
              <a:t>Liability was excluded</a:t>
            </a:r>
          </a:p>
        </p:txBody>
      </p:sp>
      <p:sp>
        <p:nvSpPr>
          <p:cNvPr id="7" name="Footer Placeholder 6"/>
          <p:cNvSpPr>
            <a:spLocks noGrp="1"/>
          </p:cNvSpPr>
          <p:nvPr>
            <p:ph type="ftr" sz="quarter" idx="12"/>
          </p:nvPr>
        </p:nvSpPr>
        <p:spPr/>
        <p:txBody>
          <a:bodyPr/>
          <a:lstStyle/>
          <a:p>
            <a:pPr>
              <a:defRPr/>
            </a:pPr>
            <a:r>
              <a:rPr lang="en-CA" smtClean="0"/>
              <a:t>Negligent Misstatement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Hedley Byrne v Heller</a:t>
            </a:r>
            <a:endParaRPr lang="en-CA" dirty="0"/>
          </a:p>
        </p:txBody>
      </p:sp>
      <p:sp>
        <p:nvSpPr>
          <p:cNvPr id="3" name="Content Placeholder 2"/>
          <p:cNvSpPr>
            <a:spLocks noGrp="1"/>
          </p:cNvSpPr>
          <p:nvPr>
            <p:ph idx="1"/>
          </p:nvPr>
        </p:nvSpPr>
        <p:spPr/>
        <p:txBody>
          <a:bodyPr/>
          <a:lstStyle/>
          <a:p>
            <a:pPr>
              <a:buNone/>
            </a:pPr>
            <a:r>
              <a:rPr lang="en-CA" dirty="0" smtClean="0"/>
              <a:t>	This case went to the House of Lords which found:</a:t>
            </a:r>
          </a:p>
          <a:p>
            <a:pPr lvl="1"/>
            <a:r>
              <a:rPr lang="en-CA" dirty="0" smtClean="0"/>
              <a:t>The disclaimer was sufficient to limit any liability</a:t>
            </a:r>
          </a:p>
          <a:p>
            <a:pPr lvl="1"/>
            <a:r>
              <a:rPr lang="en-CA" dirty="0" smtClean="0"/>
              <a:t>Also, the relationship was sufficiently proximate so as to establish a duty of care</a:t>
            </a:r>
          </a:p>
          <a:p>
            <a:pPr lvl="1"/>
            <a:endParaRPr lang="en-CA" dirty="0" smtClean="0"/>
          </a:p>
          <a:p>
            <a:pPr>
              <a:buNone/>
            </a:pPr>
            <a:r>
              <a:rPr lang="en-CA" dirty="0" smtClean="0"/>
              <a:t>	However, they also set new precedence:</a:t>
            </a:r>
          </a:p>
          <a:p>
            <a:pPr lvl="1"/>
            <a:r>
              <a:rPr lang="en-CA" dirty="0" smtClean="0"/>
              <a:t>It would be possible to sue for tort even if the loss is purely economic in nature</a:t>
            </a:r>
          </a:p>
          <a:p>
            <a:pPr lvl="1"/>
            <a:r>
              <a:rPr lang="en-CA" dirty="0" smtClean="0"/>
              <a:t>Professionals and others would now be liable for statements that are made</a:t>
            </a:r>
          </a:p>
        </p:txBody>
      </p:sp>
      <p:sp>
        <p:nvSpPr>
          <p:cNvPr id="7" name="Footer Placeholder 6"/>
          <p:cNvSpPr>
            <a:spLocks noGrp="1"/>
          </p:cNvSpPr>
          <p:nvPr>
            <p:ph type="ftr" sz="quarter" idx="12"/>
          </p:nvPr>
        </p:nvSpPr>
        <p:spPr/>
        <p:txBody>
          <a:bodyPr/>
          <a:lstStyle/>
          <a:p>
            <a:pPr>
              <a:defRPr/>
            </a:pPr>
            <a:r>
              <a:rPr lang="en-CA" smtClean="0"/>
              <a:t>Negligent Misstatement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Hedley Byrne v Heller</a:t>
            </a:r>
            <a:endParaRPr lang="en-CA" dirty="0"/>
          </a:p>
        </p:txBody>
      </p:sp>
      <p:sp>
        <p:nvSpPr>
          <p:cNvPr id="3" name="Content Placeholder 2"/>
          <p:cNvSpPr>
            <a:spLocks noGrp="1"/>
          </p:cNvSpPr>
          <p:nvPr>
            <p:ph idx="1"/>
          </p:nvPr>
        </p:nvSpPr>
        <p:spPr/>
        <p:txBody>
          <a:bodyPr/>
          <a:lstStyle/>
          <a:p>
            <a:pPr>
              <a:buNone/>
            </a:pPr>
            <a:r>
              <a:rPr lang="en-CA" dirty="0" smtClean="0"/>
              <a:t>	In the ruling, Lord Morris said:</a:t>
            </a:r>
          </a:p>
          <a:p>
            <a:pPr lvl="1" algn="just">
              <a:buNone/>
            </a:pPr>
            <a:r>
              <a:rPr lang="en-CA" dirty="0" smtClean="0"/>
              <a:t>   “I consider that it follows and that it should now be regarded as settled that if someone possessing special skill undertakes, quite irrespective of contract, to apply that skill for the assistance of another person who relies upon such skill, a duty of care will arise. The fact that the service is to be given by means of or by the instrumentality of words can make no difference. Furthermore, if in a sphere in which a person is so placed that others could reasonably rely upon his judgment or his skill or upon his ability to make careful inquiry, a person takes it upon himself to give information or advice to, or allows his information or advice to be passed on to, another person who, as he knows or should know, will place reliance upon it, then a duty of care will arise.”</a:t>
            </a:r>
          </a:p>
        </p:txBody>
      </p:sp>
      <p:sp>
        <p:nvSpPr>
          <p:cNvPr id="7" name="Footer Placeholder 6"/>
          <p:cNvSpPr>
            <a:spLocks noGrp="1"/>
          </p:cNvSpPr>
          <p:nvPr>
            <p:ph type="ftr" sz="quarter" idx="12"/>
          </p:nvPr>
        </p:nvSpPr>
        <p:spPr/>
        <p:txBody>
          <a:bodyPr/>
          <a:lstStyle/>
          <a:p>
            <a:pPr>
              <a:defRPr/>
            </a:pPr>
            <a:r>
              <a:rPr lang="en-CA" smtClean="0"/>
              <a:t>Negligent Misstatement</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Negligent Misstatements</a:t>
            </a:r>
            <a:endParaRPr lang="en-CA" dirty="0"/>
          </a:p>
        </p:txBody>
      </p:sp>
      <p:sp>
        <p:nvSpPr>
          <p:cNvPr id="3" name="Content Placeholder 2"/>
          <p:cNvSpPr>
            <a:spLocks noGrp="1"/>
          </p:cNvSpPr>
          <p:nvPr>
            <p:ph idx="1"/>
          </p:nvPr>
        </p:nvSpPr>
        <p:spPr/>
        <p:txBody>
          <a:bodyPr/>
          <a:lstStyle/>
          <a:p>
            <a:pPr>
              <a:buNone/>
            </a:pPr>
            <a:r>
              <a:rPr lang="en-CA" dirty="0" smtClean="0"/>
              <a:t>	Thus is established the duty of care by professionals to individuals with whom they have no established contract</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8</a:t>
            </a:fld>
            <a:endParaRPr lang="en-CA" dirty="0"/>
          </a:p>
        </p:txBody>
      </p:sp>
      <p:sp>
        <p:nvSpPr>
          <p:cNvPr id="5" name="Footer Placeholder 4"/>
          <p:cNvSpPr>
            <a:spLocks noGrp="1"/>
          </p:cNvSpPr>
          <p:nvPr>
            <p:ph type="ftr" sz="quarter" idx="12"/>
          </p:nvPr>
        </p:nvSpPr>
        <p:spPr/>
        <p:txBody>
          <a:bodyPr/>
          <a:lstStyle/>
          <a:p>
            <a:pPr>
              <a:defRPr/>
            </a:pPr>
            <a:r>
              <a:rPr lang="en-CA" smtClean="0"/>
              <a:t>Negligent Misstatement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 Clauses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Wolverine Tube (Canada) Inc. v </a:t>
            </a:r>
            <a:r>
              <a:rPr lang="en-CA" i="1" dirty="0" err="1" smtClean="0"/>
              <a:t>Noranda</a:t>
            </a:r>
            <a:r>
              <a:rPr lang="en-CA" i="1" dirty="0" smtClean="0"/>
              <a:t> Metal Industries Ltd. et al.</a:t>
            </a:r>
            <a:r>
              <a:rPr lang="en-CA" dirty="0" smtClean="0"/>
              <a:t>, 1994, we have the following:</a:t>
            </a:r>
          </a:p>
          <a:p>
            <a:pPr lvl="1"/>
            <a:r>
              <a:rPr lang="en-CA" dirty="0" smtClean="0"/>
              <a:t>An environmental consultant prepared a report with respect to environmental compliance audits and the possibility of any environmental liabilities on the lands</a:t>
            </a:r>
          </a:p>
          <a:p>
            <a:pPr lvl="1"/>
            <a:r>
              <a:rPr lang="en-CA" dirty="0" smtClean="0"/>
              <a:t>The report was prepared for the owner, </a:t>
            </a:r>
            <a:r>
              <a:rPr lang="en-CA" dirty="0" err="1" smtClean="0"/>
              <a:t>Noranda</a:t>
            </a:r>
            <a:r>
              <a:rPr lang="en-CA" dirty="0" smtClean="0"/>
              <a:t> Metal Industries</a:t>
            </a:r>
          </a:p>
          <a:p>
            <a:pPr lvl="1"/>
            <a:r>
              <a:rPr lang="en-CA" dirty="0" smtClean="0"/>
              <a:t>When selling the land to Wolverine Tube, </a:t>
            </a:r>
            <a:r>
              <a:rPr lang="en-CA" dirty="0" err="1" smtClean="0"/>
              <a:t>Noranda</a:t>
            </a:r>
            <a:r>
              <a:rPr lang="en-CA" dirty="0" smtClean="0"/>
              <a:t> passed on the report and indicated that Wolverine could rely on the report</a:t>
            </a:r>
          </a:p>
          <a:p>
            <a:pPr lvl="1"/>
            <a:r>
              <a:rPr lang="en-CA" dirty="0" smtClean="0"/>
              <a:t>Five years after the report was prepared, Wolverine determined that the report had errors and those errors detrimentally affected Wolverine who then sued </a:t>
            </a:r>
            <a:r>
              <a:rPr lang="en-CA" dirty="0" err="1" smtClean="0"/>
              <a:t>Noranda</a:t>
            </a:r>
            <a:r>
              <a:rPr lang="en-CA" dirty="0" smtClean="0"/>
              <a:t> and the consultant</a:t>
            </a:r>
          </a:p>
          <a:p>
            <a:pPr lvl="1"/>
            <a:r>
              <a:rPr lang="en-CA" dirty="0" smtClean="0"/>
              <a:t>Wolverine claimed the consultant was negligent</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dirty="0"/>
          </a:p>
        </p:txBody>
      </p:sp>
      <p:sp>
        <p:nvSpPr>
          <p:cNvPr id="5" name="Footer Placeholder 4"/>
          <p:cNvSpPr>
            <a:spLocks noGrp="1"/>
          </p:cNvSpPr>
          <p:nvPr>
            <p:ph type="ftr" sz="quarter" idx="12"/>
          </p:nvPr>
        </p:nvSpPr>
        <p:spPr/>
        <p:txBody>
          <a:bodyPr/>
          <a:lstStyle/>
          <a:p>
            <a:pPr>
              <a:defRPr/>
            </a:pPr>
            <a:r>
              <a:rPr lang="en-CA" smtClean="0"/>
              <a:t>Negligent Misstatement</a:t>
            </a:r>
            <a:endParaRPr lang="en-US" dirty="0"/>
          </a:p>
        </p:txBody>
      </p:sp>
    </p:spTree>
  </p:cSld>
  <p:clrMapOvr>
    <a:masterClrMapping/>
  </p:clrMapOvr>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69668</TotalTime>
  <Words>177</Words>
  <Application>Microsoft Office PowerPoint</Application>
  <PresentationFormat>On-screen Show (4:3)</PresentationFormat>
  <Paragraphs>210</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Engineering_Colour</vt:lpstr>
      <vt:lpstr>Tort Law: Negligent Misstatement</vt:lpstr>
      <vt:lpstr>Outline</vt:lpstr>
      <vt:lpstr>Misstatements</vt:lpstr>
      <vt:lpstr>Hedley Byrne v Heller</vt:lpstr>
      <vt:lpstr>Hedley Byrne v Heller</vt:lpstr>
      <vt:lpstr>Hedley Byrne v Heller</vt:lpstr>
      <vt:lpstr>Hedley Byrne v Heller</vt:lpstr>
      <vt:lpstr>Negligent Misstatements</vt:lpstr>
      <vt:lpstr>Limitation Clauses</vt:lpstr>
      <vt:lpstr>Limitation Clauses</vt:lpstr>
      <vt:lpstr>Limitation Clauses</vt:lpstr>
      <vt:lpstr>Preparing Tendering Packages</vt:lpstr>
      <vt:lpstr>Preparing Tendering Packages</vt:lpstr>
      <vt:lpstr>Preparing Tendering Packages</vt:lpstr>
      <vt:lpstr>Negligent Comments</vt:lpstr>
      <vt:lpstr>Negligent Comments</vt:lpstr>
      <vt:lpstr>Negligent Comments</vt:lpstr>
      <vt:lpstr>Negligent Comments</vt:lpstr>
      <vt:lpstr>Negligent Design</vt:lpstr>
      <vt:lpstr>Negligent Design</vt:lpstr>
      <vt:lpstr>Negligent Design</vt:lpstr>
      <vt:lpstr>Negligent Design</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Tort Law:  Negligent Misstatement</dc:title>
  <dc:subject>Negligent misstatements in tort law</dc:subject>
  <dc:creator>Douglas Wilhelm Harder (dwharder@alumni.uwaterloo.ca)</dc:creator>
  <cp:lastModifiedBy>Douglas Wilhelm Harder</cp:lastModifiedBy>
  <cp:revision>5409</cp:revision>
  <cp:lastPrinted>2010-03-08T19:59:32Z</cp:lastPrinted>
  <dcterms:created xsi:type="dcterms:W3CDTF">2010-03-10T14:45:39Z</dcterms:created>
  <dcterms:modified xsi:type="dcterms:W3CDTF">2013-03-26T16:12:44Z</dcterms:modified>
</cp:coreProperties>
</file>