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74" r:id="rId2"/>
    <p:sldId id="460" r:id="rId3"/>
    <p:sldId id="485" r:id="rId4"/>
    <p:sldId id="486" r:id="rId5"/>
    <p:sldId id="475" r:id="rId6"/>
    <p:sldId id="470" r:id="rId7"/>
    <p:sldId id="491" r:id="rId8"/>
    <p:sldId id="492" r:id="rId9"/>
    <p:sldId id="493" r:id="rId10"/>
    <p:sldId id="494" r:id="rId11"/>
    <p:sldId id="495" r:id="rId12"/>
    <p:sldId id="488" r:id="rId13"/>
    <p:sldId id="489" r:id="rId14"/>
    <p:sldId id="490" r:id="rId15"/>
    <p:sldId id="472" r:id="rId16"/>
    <p:sldId id="487" r:id="rId17"/>
    <p:sldId id="496" r:id="rId18"/>
    <p:sldId id="498" r:id="rId19"/>
    <p:sldId id="497" r:id="rId20"/>
    <p:sldId id="499" r:id="rId21"/>
    <p:sldId id="503" r:id="rId22"/>
    <p:sldId id="502" r:id="rId23"/>
    <p:sldId id="500" r:id="rId24"/>
    <p:sldId id="501" r:id="rId25"/>
    <p:sldId id="459" r:id="rId2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60" d="100"/>
          <a:sy n="60" d="100"/>
        </p:scale>
        <p:origin x="-237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938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Modern Normative Ethical Theories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Modern Normative Ethical Theories:</a:t>
            </a:r>
            <a:br>
              <a:rPr lang="en-US" dirty="0" smtClean="0">
                <a:latin typeface="Arial" charset="0"/>
                <a:cs typeface="Arial" charset="0"/>
              </a:rPr>
            </a:br>
            <a:r>
              <a:rPr lang="en-US" dirty="0" smtClean="0">
                <a:latin typeface="Arial" charset="0"/>
                <a:cs typeface="Arial" charset="0"/>
              </a:rPr>
              <a:t>Deontology and Teleology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Kant formulated three maxims:</a:t>
            </a:r>
          </a:p>
          <a:p>
            <a:pPr lvl="1">
              <a:buNone/>
            </a:pPr>
            <a:r>
              <a:rPr lang="en-CA" dirty="0" smtClean="0"/>
              <a:t>   “Act only on the maxim whereby thou canst at the same time will that it should become a universal law.”</a:t>
            </a:r>
          </a:p>
          <a:p>
            <a:pPr lvl="1">
              <a:buNone/>
            </a:pPr>
            <a:endParaRPr lang="en-CA" dirty="0" smtClean="0"/>
          </a:p>
          <a:p>
            <a:pPr lvl="1">
              <a:buNone/>
            </a:pPr>
            <a:r>
              <a:rPr lang="en-CA" dirty="0" smtClean="0"/>
              <a:t>  “So act as to treat humanity, whether in </a:t>
            </a:r>
            <a:r>
              <a:rPr lang="en-CA" dirty="0" err="1" smtClean="0"/>
              <a:t>thine</a:t>
            </a:r>
            <a:r>
              <a:rPr lang="en-CA" dirty="0" smtClean="0"/>
              <a:t> own person or in that of any other, in every case as an end withal, never as means only.”</a:t>
            </a:r>
          </a:p>
          <a:p>
            <a:pPr lvl="1">
              <a:buNone/>
            </a:pPr>
            <a:endParaRPr lang="en-CA" dirty="0" smtClean="0"/>
          </a:p>
          <a:p>
            <a:pPr lvl="1">
              <a:buNone/>
            </a:pPr>
            <a:r>
              <a:rPr lang="en-CA" dirty="0" smtClean="0"/>
              <a:t>   “A rational being must always regard himself as giving laws either as member or as sovereign in a kingdom of ends which is rendered possible by the freedom of will.”</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Deontology has continued to evolve as a theory of normative ethics</a:t>
            </a:r>
          </a:p>
          <a:p>
            <a:pPr>
              <a:buNone/>
            </a:pPr>
            <a:endParaRPr lang="en-CA" dirty="0" smtClean="0"/>
          </a:p>
          <a:p>
            <a:pPr>
              <a:buNone/>
            </a:pPr>
            <a:r>
              <a:rPr lang="en-CA" dirty="0" smtClean="0"/>
              <a:t>	Later, we will see that John Rawls uses the concepts of deontology not to form a theory of normative ethics, but rather, to form a theory of justice</a:t>
            </a:r>
          </a:p>
          <a:p>
            <a:pPr>
              <a:buNone/>
            </a:pPr>
            <a:endParaRPr lang="en-CA" dirty="0" smtClean="0"/>
          </a:p>
          <a:p>
            <a:pPr>
              <a:buNone/>
            </a:pPr>
            <a:r>
              <a:rPr lang="en-CA" dirty="0" smtClean="0"/>
              <a:t>	Frances </a:t>
            </a:r>
            <a:r>
              <a:rPr lang="en-CA" dirty="0" err="1" smtClean="0"/>
              <a:t>Kamm</a:t>
            </a:r>
            <a:r>
              <a:rPr lang="en-CA" dirty="0" smtClean="0"/>
              <a:t> of Harvard continues to use this approach</a:t>
            </a:r>
          </a:p>
          <a:p>
            <a:pPr lvl="1"/>
            <a:r>
              <a:rPr lang="en-CA" dirty="0" smtClean="0"/>
              <a:t>But first some background...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Necessity and Sufficiency</a:t>
            </a:r>
            <a:endParaRPr lang="en-CA" dirty="0"/>
          </a:p>
        </p:txBody>
      </p:sp>
      <p:sp>
        <p:nvSpPr>
          <p:cNvPr id="3" name="Content Placeholder 2"/>
          <p:cNvSpPr>
            <a:spLocks noGrp="1"/>
          </p:cNvSpPr>
          <p:nvPr>
            <p:ph idx="1"/>
          </p:nvPr>
        </p:nvSpPr>
        <p:spPr/>
        <p:txBody>
          <a:bodyPr/>
          <a:lstStyle/>
          <a:p>
            <a:pPr>
              <a:buNone/>
            </a:pPr>
            <a:r>
              <a:rPr lang="en-CA" dirty="0" smtClean="0"/>
              <a:t>	</a:t>
            </a:r>
            <a:r>
              <a:rPr lang="en-CA" sz="2000" dirty="0" smtClean="0"/>
              <a:t>A condition </a:t>
            </a:r>
            <a:r>
              <a:rPr lang="en-CA" sz="2000" i="1" dirty="0" smtClean="0">
                <a:latin typeface="Times New Roman" pitchFamily="18" charset="0"/>
                <a:cs typeface="Times New Roman" pitchFamily="18" charset="0"/>
              </a:rPr>
              <a:t>a</a:t>
            </a:r>
            <a:r>
              <a:rPr lang="en-CA" sz="2000" dirty="0" smtClean="0"/>
              <a:t> is </a:t>
            </a:r>
            <a:r>
              <a:rPr lang="en-CA" sz="2000" b="1" i="1" dirty="0" smtClean="0"/>
              <a:t>sufficient</a:t>
            </a:r>
            <a:r>
              <a:rPr lang="en-CA" sz="2000" i="1" dirty="0" smtClean="0"/>
              <a:t> </a:t>
            </a:r>
            <a:r>
              <a:rPr lang="en-CA" sz="2000" dirty="0" smtClean="0"/>
              <a:t>for </a:t>
            </a:r>
            <a:r>
              <a:rPr lang="en-CA" sz="2000" i="1" dirty="0" smtClean="0">
                <a:latin typeface="Times New Roman" pitchFamily="18" charset="0"/>
                <a:cs typeface="Times New Roman" pitchFamily="18" charset="0"/>
              </a:rPr>
              <a:t>z</a:t>
            </a:r>
            <a:r>
              <a:rPr lang="en-CA" sz="2000" dirty="0" smtClean="0"/>
              <a:t> if </a:t>
            </a:r>
          </a:p>
          <a:p>
            <a:pPr algn="ctr">
              <a:buNone/>
            </a:pPr>
            <a:r>
              <a:rPr lang="en-CA" sz="2000" i="1" dirty="0" smtClean="0">
                <a:latin typeface="Times New Roman" pitchFamily="18" charset="0"/>
                <a:cs typeface="Times New Roman" pitchFamily="18" charset="0"/>
              </a:rPr>
              <a:t>a → z</a:t>
            </a:r>
          </a:p>
          <a:p>
            <a:pPr>
              <a:buNone/>
            </a:pPr>
            <a:r>
              <a:rPr lang="en-CA" sz="2000" dirty="0" smtClean="0"/>
              <a:t>	but it is also possible that </a:t>
            </a:r>
            <a:r>
              <a:rPr lang="en-CA" sz="2000" i="1" dirty="0" smtClean="0">
                <a:latin typeface="Times New Roman" pitchFamily="18" charset="0"/>
                <a:cs typeface="Times New Roman" pitchFamily="18" charset="0"/>
              </a:rPr>
              <a:t>b → z</a:t>
            </a:r>
            <a:r>
              <a:rPr lang="en-CA" sz="2000" dirty="0" smtClean="0"/>
              <a:t>, </a:t>
            </a:r>
            <a:r>
              <a:rPr lang="en-CA" sz="2000" i="1" dirty="0" smtClean="0">
                <a:latin typeface="Times New Roman" pitchFamily="18" charset="0"/>
                <a:cs typeface="Times New Roman" pitchFamily="18" charset="0"/>
              </a:rPr>
              <a:t>c → z</a:t>
            </a:r>
            <a:r>
              <a:rPr lang="en-CA" sz="2000" dirty="0" smtClean="0"/>
              <a:t>, </a:t>
            </a:r>
            <a:r>
              <a:rPr lang="en-CA" sz="2000" i="1" dirty="0" smtClean="0"/>
              <a:t>etc</a:t>
            </a:r>
            <a:r>
              <a:rPr lang="en-CA" sz="2000" dirty="0" smtClean="0"/>
              <a:t>.  That is,</a:t>
            </a:r>
          </a:p>
          <a:p>
            <a:pPr algn="ctr">
              <a:buNone/>
            </a:pPr>
            <a:r>
              <a:rPr lang="en-CA" sz="2000" i="1" dirty="0" smtClean="0">
                <a:latin typeface="Times New Roman" pitchFamily="18" charset="0"/>
                <a:cs typeface="Times New Roman" pitchFamily="18" charset="0"/>
              </a:rPr>
              <a:t>a </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b</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c</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 → z</a:t>
            </a:r>
          </a:p>
          <a:p>
            <a:pPr>
              <a:buNone/>
            </a:pPr>
            <a:r>
              <a:rPr lang="en-CA" sz="2000" dirty="0" smtClean="0"/>
              <a:t>	Note the </a:t>
            </a:r>
            <a:r>
              <a:rPr lang="en-CA" sz="2000" dirty="0" err="1" smtClean="0"/>
              <a:t>contrapositive</a:t>
            </a:r>
            <a:r>
              <a:rPr lang="en-CA" sz="2000" dirty="0" smtClean="0"/>
              <a:t>:</a:t>
            </a:r>
            <a:endParaRPr lang="en-CA" sz="2000" i="1" dirty="0" smtClean="0">
              <a:latin typeface="Times New Roman" pitchFamily="18" charset="0"/>
              <a:cs typeface="Times New Roman" pitchFamily="18" charset="0"/>
            </a:endParaRPr>
          </a:p>
          <a:p>
            <a:pPr algn="ctr">
              <a:buNone/>
            </a:pPr>
            <a:r>
              <a:rPr lang="en-CA" sz="2000" i="1" dirty="0" smtClean="0">
                <a:latin typeface="Times New Roman" pitchFamily="18" charset="0"/>
                <a:cs typeface="Times New Roman" pitchFamily="18" charset="0"/>
              </a:rPr>
              <a:t>¬z → ¬</a:t>
            </a:r>
            <a:r>
              <a:rPr lang="en-CA" sz="2000" dirty="0" smtClean="0">
                <a:latin typeface="Times New Roman" pitchFamily="18" charset="0"/>
                <a:cs typeface="Times New Roman" pitchFamily="18" charset="0"/>
              </a:rPr>
              <a:t>(</a:t>
            </a:r>
            <a:r>
              <a:rPr lang="en-CA" sz="2000" i="1" dirty="0" smtClean="0">
                <a:latin typeface="Times New Roman" pitchFamily="18" charset="0"/>
                <a:cs typeface="Times New Roman" pitchFamily="18" charset="0"/>
              </a:rPr>
              <a:t>a </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b</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c</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 ↔ ¬a </a:t>
            </a:r>
            <a:r>
              <a:rPr lang="en-CA" sz="2000" dirty="0" smtClean="0"/>
              <a:t>∧</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¬b</a:t>
            </a:r>
            <a:r>
              <a:rPr lang="en-CA" sz="2000" dirty="0" smtClean="0">
                <a:latin typeface="Times New Roman" pitchFamily="18" charset="0"/>
                <a:cs typeface="Times New Roman" pitchFamily="18" charset="0"/>
              </a:rPr>
              <a:t> </a:t>
            </a:r>
            <a:r>
              <a:rPr lang="en-CA" sz="2000" dirty="0" smtClean="0"/>
              <a:t>∧</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¬c</a:t>
            </a:r>
            <a:r>
              <a:rPr lang="en-CA" sz="2000" dirty="0" smtClean="0">
                <a:latin typeface="Times New Roman" pitchFamily="18" charset="0"/>
                <a:cs typeface="Times New Roman" pitchFamily="18" charset="0"/>
              </a:rPr>
              <a:t> </a:t>
            </a:r>
            <a:r>
              <a:rPr lang="en-CA" sz="2000" dirty="0" smtClean="0"/>
              <a:t>∧</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 </a:t>
            </a:r>
          </a:p>
          <a:p>
            <a:pPr>
              <a:buNone/>
            </a:pPr>
            <a:endParaRPr lang="en-CA" sz="2000" i="1" dirty="0" smtClean="0">
              <a:latin typeface="Times New Roman" pitchFamily="18" charset="0"/>
              <a:cs typeface="Times New Roman" pitchFamily="18" charset="0"/>
            </a:endParaRPr>
          </a:p>
          <a:p>
            <a:pPr>
              <a:buNone/>
            </a:pPr>
            <a:r>
              <a:rPr lang="en-CA" sz="2000" dirty="0" smtClean="0"/>
              <a:t>	A condition </a:t>
            </a:r>
            <a:r>
              <a:rPr lang="en-CA" sz="2000" i="1" dirty="0" smtClean="0">
                <a:latin typeface="Times New Roman" pitchFamily="18" charset="0"/>
                <a:cs typeface="Times New Roman" pitchFamily="18" charset="0"/>
              </a:rPr>
              <a:t>a</a:t>
            </a:r>
            <a:r>
              <a:rPr lang="en-CA" sz="2000" dirty="0" smtClean="0"/>
              <a:t> is </a:t>
            </a:r>
            <a:r>
              <a:rPr lang="en-CA" sz="2000" b="1" i="1" dirty="0" smtClean="0"/>
              <a:t>necessary</a:t>
            </a:r>
            <a:r>
              <a:rPr lang="en-CA" sz="2000" i="1" dirty="0" smtClean="0"/>
              <a:t> </a:t>
            </a:r>
            <a:r>
              <a:rPr lang="en-CA" sz="2000" dirty="0" smtClean="0"/>
              <a:t>for </a:t>
            </a:r>
            <a:r>
              <a:rPr lang="en-CA" sz="2000" i="1" dirty="0" smtClean="0">
                <a:latin typeface="Times New Roman" pitchFamily="18" charset="0"/>
                <a:cs typeface="Times New Roman" pitchFamily="18" charset="0"/>
              </a:rPr>
              <a:t>z</a:t>
            </a:r>
            <a:r>
              <a:rPr lang="en-CA" sz="2000" dirty="0" smtClean="0"/>
              <a:t> if</a:t>
            </a:r>
          </a:p>
          <a:p>
            <a:pPr algn="ctr">
              <a:buNone/>
            </a:pPr>
            <a:r>
              <a:rPr lang="en-CA" sz="2000" i="1" dirty="0" smtClean="0">
                <a:latin typeface="Times New Roman" pitchFamily="18" charset="0"/>
                <a:cs typeface="Times New Roman" pitchFamily="18" charset="0"/>
              </a:rPr>
              <a:t>¬a → ¬z</a:t>
            </a:r>
          </a:p>
          <a:p>
            <a:pPr>
              <a:buNone/>
            </a:pPr>
            <a:r>
              <a:rPr lang="en-CA" sz="2000" dirty="0" smtClean="0"/>
              <a:t>	but it is also possible that </a:t>
            </a:r>
            <a:r>
              <a:rPr lang="en-CA" sz="2000" i="1" dirty="0" smtClean="0">
                <a:latin typeface="Times New Roman" pitchFamily="18" charset="0"/>
                <a:cs typeface="Times New Roman" pitchFamily="18" charset="0"/>
              </a:rPr>
              <a:t>¬b → ¬z</a:t>
            </a:r>
            <a:r>
              <a:rPr lang="en-CA" sz="2000" dirty="0" smtClean="0"/>
              <a:t>, </a:t>
            </a:r>
            <a:r>
              <a:rPr lang="en-CA" sz="2000" i="1" dirty="0" smtClean="0">
                <a:latin typeface="Times New Roman" pitchFamily="18" charset="0"/>
                <a:cs typeface="Times New Roman" pitchFamily="18" charset="0"/>
              </a:rPr>
              <a:t>¬c → ¬z</a:t>
            </a:r>
            <a:r>
              <a:rPr lang="en-CA" sz="2000" dirty="0" smtClean="0"/>
              <a:t>, </a:t>
            </a:r>
            <a:r>
              <a:rPr lang="en-CA" sz="2000" i="1" dirty="0" smtClean="0"/>
              <a:t>etc</a:t>
            </a:r>
            <a:r>
              <a:rPr lang="en-CA" sz="2000" dirty="0" smtClean="0"/>
              <a:t>. That is,</a:t>
            </a:r>
          </a:p>
          <a:p>
            <a:pPr algn="ctr">
              <a:buNone/>
            </a:pPr>
            <a:r>
              <a:rPr lang="en-CA" sz="2000" i="1" dirty="0" smtClean="0">
                <a:latin typeface="Times New Roman" pitchFamily="18" charset="0"/>
                <a:cs typeface="Times New Roman" pitchFamily="18" charset="0"/>
              </a:rPr>
              <a:t>¬a </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¬b</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¬c</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 → ¬z</a:t>
            </a:r>
          </a:p>
          <a:p>
            <a:pPr>
              <a:buNone/>
            </a:pPr>
            <a:r>
              <a:rPr lang="en-CA" sz="2000" i="1" dirty="0" smtClean="0">
                <a:latin typeface="Times New Roman" pitchFamily="18" charset="0"/>
                <a:cs typeface="Times New Roman" pitchFamily="18" charset="0"/>
              </a:rPr>
              <a:t>	</a:t>
            </a:r>
            <a:r>
              <a:rPr lang="en-CA" sz="2000" dirty="0" smtClean="0"/>
              <a:t>Note the </a:t>
            </a:r>
            <a:r>
              <a:rPr lang="en-CA" sz="2000" dirty="0" err="1" smtClean="0"/>
              <a:t>contrapositive</a:t>
            </a:r>
            <a:r>
              <a:rPr lang="en-CA" sz="2000" dirty="0" smtClean="0"/>
              <a:t>:</a:t>
            </a:r>
            <a:endParaRPr lang="en-CA" sz="2000" i="1" dirty="0" smtClean="0">
              <a:latin typeface="Times New Roman" pitchFamily="18" charset="0"/>
              <a:cs typeface="Times New Roman" pitchFamily="18" charset="0"/>
            </a:endParaRPr>
          </a:p>
          <a:p>
            <a:pPr algn="ctr">
              <a:buNone/>
            </a:pPr>
            <a:r>
              <a:rPr lang="en-CA" sz="2000" i="1" dirty="0" smtClean="0">
                <a:latin typeface="Times New Roman" pitchFamily="18" charset="0"/>
                <a:cs typeface="Times New Roman" pitchFamily="18" charset="0"/>
              </a:rPr>
              <a:t>z → ¬</a:t>
            </a:r>
            <a:r>
              <a:rPr lang="en-CA" sz="2000" dirty="0" smtClean="0">
                <a:latin typeface="Times New Roman" pitchFamily="18" charset="0"/>
                <a:cs typeface="Times New Roman" pitchFamily="18" charset="0"/>
              </a:rPr>
              <a:t>(</a:t>
            </a:r>
            <a:r>
              <a:rPr lang="en-CA" sz="2000" i="1" dirty="0" smtClean="0">
                <a:latin typeface="Times New Roman" pitchFamily="18" charset="0"/>
                <a:cs typeface="Times New Roman" pitchFamily="18" charset="0"/>
              </a:rPr>
              <a:t>¬a </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¬b</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¬c</a:t>
            </a:r>
            <a:r>
              <a:rPr lang="en-CA" sz="2000" dirty="0" smtClean="0">
                <a:latin typeface="Times New Roman" pitchFamily="18" charset="0"/>
                <a:cs typeface="Times New Roman" pitchFamily="18" charset="0"/>
              </a:rPr>
              <a:t> ∨ ···)</a:t>
            </a:r>
            <a:r>
              <a:rPr lang="en-CA" sz="2000" i="1" dirty="0" smtClean="0">
                <a:latin typeface="Times New Roman" pitchFamily="18" charset="0"/>
                <a:cs typeface="Times New Roman" pitchFamily="18" charset="0"/>
              </a:rPr>
              <a:t> ↔ a </a:t>
            </a:r>
            <a:r>
              <a:rPr lang="en-CA" sz="2000" dirty="0" smtClean="0"/>
              <a:t>∧</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b</a:t>
            </a:r>
            <a:r>
              <a:rPr lang="en-CA" sz="2000" dirty="0" smtClean="0">
                <a:latin typeface="Times New Roman" pitchFamily="18" charset="0"/>
                <a:cs typeface="Times New Roman" pitchFamily="18" charset="0"/>
              </a:rPr>
              <a:t> </a:t>
            </a:r>
            <a:r>
              <a:rPr lang="en-CA" sz="2000" dirty="0" smtClean="0"/>
              <a:t>∧</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c</a:t>
            </a:r>
            <a:r>
              <a:rPr lang="en-CA" sz="2000" dirty="0" smtClean="0">
                <a:latin typeface="Times New Roman" pitchFamily="18" charset="0"/>
                <a:cs typeface="Times New Roman" pitchFamily="18" charset="0"/>
              </a:rPr>
              <a:t> </a:t>
            </a:r>
            <a:r>
              <a:rPr lang="en-CA" sz="2000" dirty="0" smtClean="0"/>
              <a:t>∧</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 </a:t>
            </a:r>
            <a:endParaRPr lang="en-CA" i="1" dirty="0" smtClean="0">
              <a:latin typeface="Times New Roman" pitchFamily="18" charset="0"/>
              <a:cs typeface="Times New Roman" pitchFamily="18" charset="0"/>
            </a:endParaRPr>
          </a:p>
          <a:p>
            <a:pPr>
              <a:buNone/>
            </a:pPr>
            <a:endParaRPr lang="en-CA" i="1" dirty="0" smtClean="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Necessity and Sufficiency</a:t>
            </a:r>
            <a:endParaRPr lang="en-CA" dirty="0"/>
          </a:p>
        </p:txBody>
      </p:sp>
      <p:sp>
        <p:nvSpPr>
          <p:cNvPr id="3" name="Content Placeholder 2"/>
          <p:cNvSpPr>
            <a:spLocks noGrp="1"/>
          </p:cNvSpPr>
          <p:nvPr>
            <p:ph idx="1"/>
          </p:nvPr>
        </p:nvSpPr>
        <p:spPr/>
        <p:txBody>
          <a:bodyPr/>
          <a:lstStyle/>
          <a:p>
            <a:pPr>
              <a:buNone/>
            </a:pPr>
            <a:r>
              <a:rPr lang="en-CA" dirty="0" smtClean="0"/>
              <a:t>	</a:t>
            </a:r>
            <a:r>
              <a:rPr lang="en-CA" sz="2000" dirty="0" smtClean="0"/>
              <a:t>Thus note that if both</a:t>
            </a:r>
          </a:p>
          <a:p>
            <a:pPr algn="ctr">
              <a:buNone/>
            </a:pPr>
            <a:r>
              <a:rPr lang="en-CA" sz="2000" i="1" dirty="0" smtClean="0">
                <a:latin typeface="Times New Roman" pitchFamily="18" charset="0"/>
                <a:cs typeface="Times New Roman" pitchFamily="18" charset="0"/>
              </a:rPr>
              <a:t>a → z</a:t>
            </a:r>
          </a:p>
          <a:p>
            <a:pPr algn="ctr">
              <a:buNone/>
            </a:pPr>
            <a:r>
              <a:rPr lang="en-CA" sz="2000" i="1" dirty="0" smtClean="0">
                <a:latin typeface="Times New Roman" pitchFamily="18" charset="0"/>
                <a:cs typeface="Times New Roman" pitchFamily="18" charset="0"/>
              </a:rPr>
              <a:t>¬a → ¬z</a:t>
            </a:r>
          </a:p>
          <a:p>
            <a:pPr>
              <a:buNone/>
            </a:pPr>
            <a:r>
              <a:rPr lang="en-CA" sz="2000" dirty="0" smtClean="0"/>
              <a:t>	it follows that </a:t>
            </a:r>
            <a:r>
              <a:rPr lang="en-CA" sz="2000" i="1" dirty="0" smtClean="0">
                <a:latin typeface="Times New Roman" pitchFamily="18" charset="0"/>
                <a:cs typeface="Times New Roman" pitchFamily="18" charset="0"/>
              </a:rPr>
              <a:t>z → a </a:t>
            </a:r>
            <a:r>
              <a:rPr lang="en-CA" sz="2000" dirty="0" smtClean="0"/>
              <a:t>and therefore we write </a:t>
            </a:r>
          </a:p>
          <a:p>
            <a:pPr algn="ctr">
              <a:buNone/>
            </a:pPr>
            <a:r>
              <a:rPr lang="en-CA" sz="2000" i="1" dirty="0" smtClean="0">
                <a:latin typeface="Times New Roman" pitchFamily="18" charset="0"/>
                <a:cs typeface="Times New Roman" pitchFamily="18" charset="0"/>
              </a:rPr>
              <a:t>a ↔ z</a:t>
            </a:r>
          </a:p>
          <a:p>
            <a:pPr>
              <a:buNone/>
            </a:pPr>
            <a:r>
              <a:rPr lang="en-CA" sz="2000" i="1" dirty="0" smtClean="0">
                <a:latin typeface="Times New Roman" pitchFamily="18" charset="0"/>
                <a:cs typeface="Times New Roman" pitchFamily="18" charset="0"/>
              </a:rPr>
              <a:t>	</a:t>
            </a:r>
            <a:r>
              <a:rPr lang="en-CA" sz="2000" dirty="0" smtClean="0"/>
              <a:t>and we say</a:t>
            </a:r>
          </a:p>
          <a:p>
            <a:pPr algn="ctr">
              <a:buNone/>
            </a:pPr>
            <a:r>
              <a:rPr lang="en-CA" sz="2000" i="1" dirty="0" smtClean="0">
                <a:latin typeface="Times New Roman" pitchFamily="18" charset="0"/>
                <a:cs typeface="Times New Roman" pitchFamily="18" charset="0"/>
              </a:rPr>
              <a:t>a </a:t>
            </a:r>
            <a:r>
              <a:rPr lang="en-CA" sz="2000" dirty="0" smtClean="0"/>
              <a:t>is </a:t>
            </a:r>
            <a:r>
              <a:rPr lang="en-CA" sz="2000" b="1" i="1" dirty="0" smtClean="0"/>
              <a:t>necessary and sufficient</a:t>
            </a:r>
            <a:r>
              <a:rPr lang="en-CA" sz="2000" i="1" dirty="0" smtClean="0"/>
              <a:t> </a:t>
            </a:r>
            <a:r>
              <a:rPr lang="en-CA" sz="2000" dirty="0" smtClean="0"/>
              <a:t>for </a:t>
            </a:r>
            <a:r>
              <a:rPr lang="en-CA" sz="2000" i="1" dirty="0" smtClean="0">
                <a:latin typeface="Times New Roman" pitchFamily="18" charset="0"/>
                <a:cs typeface="Times New Roman" pitchFamily="18" charset="0"/>
              </a:rPr>
              <a:t>z</a:t>
            </a:r>
            <a:r>
              <a:rPr lang="en-CA" sz="2000" dirty="0" smtClean="0"/>
              <a:t> </a:t>
            </a:r>
          </a:p>
          <a:p>
            <a:pPr>
              <a:buNone/>
            </a:pPr>
            <a:r>
              <a:rPr lang="en-CA" sz="2000" dirty="0" smtClean="0"/>
              <a:t>	or</a:t>
            </a:r>
          </a:p>
          <a:p>
            <a:pPr algn="ctr">
              <a:buNone/>
            </a:pPr>
            <a:r>
              <a:rPr lang="en-CA" sz="2000" i="1" dirty="0" smtClean="0">
                <a:latin typeface="Times New Roman" pitchFamily="18" charset="0"/>
                <a:cs typeface="Times New Roman" pitchFamily="18" charset="0"/>
              </a:rPr>
              <a:t>a </a:t>
            </a:r>
            <a:r>
              <a:rPr lang="en-CA" sz="2000" b="1" i="1" dirty="0" smtClean="0"/>
              <a:t>if</a:t>
            </a:r>
            <a:r>
              <a:rPr lang="en-CA" sz="2000" i="1" dirty="0" smtClean="0"/>
              <a:t> </a:t>
            </a:r>
            <a:r>
              <a:rPr lang="en-CA" sz="2000" b="1" i="1" dirty="0" smtClean="0"/>
              <a:t>and only if</a:t>
            </a:r>
            <a:r>
              <a:rPr lang="en-CA" sz="2000" dirty="0" smtClean="0"/>
              <a:t> </a:t>
            </a:r>
            <a:r>
              <a:rPr lang="en-CA" sz="2000" i="1" dirty="0" smtClean="0">
                <a:latin typeface="Times New Roman" pitchFamily="18" charset="0"/>
                <a:cs typeface="Times New Roman" pitchFamily="18" charset="0"/>
              </a:rPr>
              <a:t>z</a:t>
            </a:r>
          </a:p>
          <a:p>
            <a:pPr>
              <a:buNone/>
            </a:pPr>
            <a:r>
              <a:rPr lang="en-CA" sz="2000" i="1" dirty="0" smtClean="0">
                <a:latin typeface="Times New Roman" pitchFamily="18" charset="0"/>
                <a:cs typeface="Times New Roman" pitchFamily="18" charset="0"/>
              </a:rPr>
              <a:t> 	</a:t>
            </a:r>
          </a:p>
          <a:p>
            <a:pPr>
              <a:buNone/>
            </a:pPr>
            <a:r>
              <a:rPr lang="en-CA" sz="2000" i="1" dirty="0" smtClean="0">
                <a:latin typeface="Times New Roman" pitchFamily="18" charset="0"/>
                <a:cs typeface="Times New Roman" pitchFamily="18" charset="0"/>
              </a:rPr>
              <a:t>	</a:t>
            </a:r>
            <a:r>
              <a:rPr lang="en-CA" sz="2000" dirty="0" smtClean="0"/>
              <a:t> We note the equivalence:</a:t>
            </a:r>
          </a:p>
          <a:p>
            <a:pPr lvl="1">
              <a:buNone/>
            </a:pPr>
            <a:r>
              <a:rPr lang="en-CA" i="1" dirty="0" smtClean="0">
                <a:latin typeface="Times New Roman" pitchFamily="18" charset="0"/>
                <a:cs typeface="Times New Roman" pitchFamily="18" charset="0"/>
              </a:rPr>
              <a:t>		a </a:t>
            </a:r>
            <a:r>
              <a:rPr lang="en-CA" dirty="0" smtClean="0"/>
              <a:t>is necessary for </a:t>
            </a:r>
            <a:r>
              <a:rPr lang="en-CA" i="1" dirty="0" smtClean="0">
                <a:latin typeface="Times New Roman" pitchFamily="18" charset="0"/>
                <a:cs typeface="Times New Roman" pitchFamily="18" charset="0"/>
              </a:rPr>
              <a:t>z</a:t>
            </a:r>
            <a:r>
              <a:rPr lang="en-CA" dirty="0" smtClean="0"/>
              <a:t>    if and only if    </a:t>
            </a:r>
            <a:r>
              <a:rPr lang="en-CA" i="1" dirty="0" smtClean="0">
                <a:latin typeface="Times New Roman" pitchFamily="18" charset="0"/>
                <a:cs typeface="Times New Roman" pitchFamily="18" charset="0"/>
              </a:rPr>
              <a:t>z </a:t>
            </a:r>
            <a:r>
              <a:rPr lang="en-CA" dirty="0" smtClean="0"/>
              <a:t>is sufficient for </a:t>
            </a:r>
            <a:r>
              <a:rPr lang="en-CA" i="1" dirty="0" smtClean="0">
                <a:latin typeface="Times New Roman" pitchFamily="18" charset="0"/>
                <a:cs typeface="Times New Roman" pitchFamily="18" charset="0"/>
              </a:rPr>
              <a:t>a</a:t>
            </a:r>
          </a:p>
          <a:p>
            <a:pPr lvl="1">
              <a:buNone/>
            </a:pPr>
            <a:r>
              <a:rPr lang="en-CA" i="1" dirty="0" smtClean="0">
                <a:latin typeface="Times New Roman" pitchFamily="18" charset="0"/>
                <a:cs typeface="Times New Roman" pitchFamily="18" charset="0"/>
              </a:rPr>
              <a:t>		  </a:t>
            </a:r>
            <a:r>
              <a:rPr lang="en-CA" sz="1200" i="1"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a </a:t>
            </a:r>
            <a:r>
              <a:rPr lang="en-CA" dirty="0" smtClean="0"/>
              <a:t>is sufficient for </a:t>
            </a:r>
            <a:r>
              <a:rPr lang="en-CA" i="1" dirty="0" smtClean="0">
                <a:latin typeface="Times New Roman" pitchFamily="18" charset="0"/>
                <a:cs typeface="Times New Roman" pitchFamily="18" charset="0"/>
              </a:rPr>
              <a:t>z</a:t>
            </a:r>
            <a:r>
              <a:rPr lang="en-CA" dirty="0" smtClean="0"/>
              <a:t>    if and only if    </a:t>
            </a:r>
            <a:r>
              <a:rPr lang="en-CA" i="1" dirty="0" smtClean="0">
                <a:latin typeface="Times New Roman" pitchFamily="18" charset="0"/>
                <a:cs typeface="Times New Roman" pitchFamily="18" charset="0"/>
              </a:rPr>
              <a:t>z </a:t>
            </a:r>
            <a:r>
              <a:rPr lang="en-CA" dirty="0" smtClean="0"/>
              <a:t>is necessary for </a:t>
            </a:r>
            <a:r>
              <a:rPr lang="en-CA" i="1" dirty="0" smtClean="0">
                <a:latin typeface="Times New Roman" pitchFamily="18" charset="0"/>
                <a:cs typeface="Times New Roman" pitchFamily="18" charset="0"/>
              </a:rPr>
              <a:t>a</a:t>
            </a:r>
            <a:endParaRPr lang="en-CA" dirty="0" smtClean="0"/>
          </a:p>
          <a:p>
            <a:pPr lvl="1" algn="ctr">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Necessity and Sufficiency</a:t>
            </a:r>
            <a:endParaRPr lang="en-CA" dirty="0"/>
          </a:p>
        </p:txBody>
      </p:sp>
      <p:sp>
        <p:nvSpPr>
          <p:cNvPr id="3" name="Content Placeholder 2"/>
          <p:cNvSpPr>
            <a:spLocks noGrp="1"/>
          </p:cNvSpPr>
          <p:nvPr>
            <p:ph idx="1"/>
          </p:nvPr>
        </p:nvSpPr>
        <p:spPr/>
        <p:txBody>
          <a:bodyPr/>
          <a:lstStyle/>
          <a:p>
            <a:pPr>
              <a:buNone/>
            </a:pPr>
            <a:r>
              <a:rPr lang="en-CA" dirty="0" smtClean="0"/>
              <a:t>	Example:</a:t>
            </a:r>
          </a:p>
          <a:p>
            <a:pPr lvl="1"/>
            <a:r>
              <a:rPr lang="en-CA" dirty="0" smtClean="0"/>
              <a:t>A matrix has determinant of zero implies it is not invertible</a:t>
            </a:r>
          </a:p>
          <a:p>
            <a:pPr lvl="2"/>
            <a:r>
              <a:rPr lang="en-CA" dirty="0" smtClean="0"/>
              <a:t>Having determinant of zero is sufficient for a matrix to be not invertible</a:t>
            </a:r>
          </a:p>
          <a:p>
            <a:pPr lvl="1"/>
            <a:r>
              <a:rPr lang="en-CA" dirty="0" smtClean="0"/>
              <a:t>A matrix not having determinant of zero implies it is invertible</a:t>
            </a:r>
          </a:p>
          <a:p>
            <a:pPr lvl="2"/>
            <a:r>
              <a:rPr lang="en-CA" dirty="0" smtClean="0"/>
              <a:t>Having determinant of zero is necessary for a matrix to be not invertible</a:t>
            </a:r>
          </a:p>
          <a:p>
            <a:pPr lvl="1"/>
            <a:r>
              <a:rPr lang="en-CA" dirty="0" smtClean="0"/>
              <a:t>Thus, a having a determinant of zero is necessary and sufficient for a matrix to be not invertible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Frances </a:t>
            </a:r>
            <a:r>
              <a:rPr lang="en-CA" dirty="0" err="1" smtClean="0"/>
              <a:t>Kamm</a:t>
            </a:r>
            <a:endParaRPr lang="en-CA" dirty="0"/>
          </a:p>
        </p:txBody>
      </p:sp>
      <p:sp>
        <p:nvSpPr>
          <p:cNvPr id="3" name="Content Placeholder 2"/>
          <p:cNvSpPr>
            <a:spLocks noGrp="1"/>
          </p:cNvSpPr>
          <p:nvPr>
            <p:ph idx="1"/>
          </p:nvPr>
        </p:nvSpPr>
        <p:spPr/>
        <p:txBody>
          <a:bodyPr/>
          <a:lstStyle/>
          <a:p>
            <a:pPr>
              <a:buNone/>
            </a:pPr>
            <a:r>
              <a:rPr lang="en-CA" dirty="0" smtClean="0"/>
              <a:t>	The Principle of Permissible Harm</a:t>
            </a:r>
          </a:p>
          <a:p>
            <a:pPr lvl="1">
              <a:buNone/>
            </a:pPr>
            <a:r>
              <a:rPr lang="en-CA" dirty="0" smtClean="0"/>
              <a:t>	One may harm in order to save more if and only if the harm is an effect or an aspect of the greater good itself.</a:t>
            </a:r>
          </a:p>
          <a:p>
            <a:pPr lvl="1">
              <a:buNone/>
            </a:pPr>
            <a:endParaRPr lang="en-CA" dirty="0" smtClean="0"/>
          </a:p>
          <a:p>
            <a:pPr>
              <a:buNone/>
            </a:pPr>
            <a:r>
              <a:rPr lang="en-CA" dirty="0" smtClean="0"/>
              <a:t>	Evil is contrasted with wrong or harm by </a:t>
            </a:r>
            <a:r>
              <a:rPr lang="en-CA" dirty="0" err="1" smtClean="0"/>
              <a:t>Kamm</a:t>
            </a:r>
            <a:r>
              <a:rPr lang="en-CA" dirty="0" smtClean="0"/>
              <a:t> as:</a:t>
            </a:r>
          </a:p>
          <a:p>
            <a:pPr lvl="1"/>
            <a:r>
              <a:rPr lang="en-CA" dirty="0" smtClean="0"/>
              <a:t>The involvement of persons without their consent when </a:t>
            </a:r>
            <a:r>
              <a:rPr lang="en-CA" dirty="0" err="1" smtClean="0"/>
              <a:t>foreseeably</a:t>
            </a:r>
            <a:r>
              <a:rPr lang="en-CA" dirty="0" smtClean="0"/>
              <a:t> this will lead to a wrong or harm to them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pic>
        <p:nvPicPr>
          <p:cNvPr id="1026" name="Picture 2"/>
          <p:cNvPicPr>
            <a:picLocks noChangeAspect="1" noChangeArrowheads="1"/>
          </p:cNvPicPr>
          <p:nvPr/>
        </p:nvPicPr>
        <p:blipFill>
          <a:blip r:embed="rId2"/>
          <a:srcRect/>
          <a:stretch>
            <a:fillRect/>
          </a:stretch>
        </p:blipFill>
        <p:spPr bwMode="auto">
          <a:xfrm>
            <a:off x="7206532" y="549501"/>
            <a:ext cx="1428750" cy="1428750"/>
          </a:xfrm>
          <a:prstGeom prst="rect">
            <a:avLst/>
          </a:prstGeom>
          <a:noFill/>
          <a:ln w="9525">
            <a:noFill/>
            <a:miter lim="800000"/>
            <a:headEnd/>
            <a:tailEnd/>
          </a:ln>
        </p:spPr>
      </p:pic>
      <p:sp>
        <p:nvSpPr>
          <p:cNvPr id="7" name="Rectangle 6"/>
          <p:cNvSpPr/>
          <p:nvPr/>
        </p:nvSpPr>
        <p:spPr>
          <a:xfrm rot="5400000">
            <a:off x="6554687" y="3223771"/>
            <a:ext cx="4572000" cy="307777"/>
          </a:xfrm>
          <a:prstGeom prst="rect">
            <a:avLst/>
          </a:prstGeom>
        </p:spPr>
        <p:txBody>
          <a:bodyPr>
            <a:spAutoFit/>
          </a:bodyPr>
          <a:lstStyle/>
          <a:p>
            <a:r>
              <a:rPr lang="en-CA" sz="1400" dirty="0" smtClean="0">
                <a:solidFill>
                  <a:schemeClr val="tx1">
                    <a:lumMod val="65000"/>
                    <a:lumOff val="35000"/>
                  </a:schemeClr>
                </a:solidFill>
              </a:rPr>
              <a:t>http://www.fas.harvard.edu/~phildept/kamm.html</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Frances </a:t>
            </a:r>
            <a:r>
              <a:rPr lang="en-CA" dirty="0" err="1" smtClean="0"/>
              <a:t>Kamm</a:t>
            </a:r>
            <a:endParaRPr lang="en-CA" dirty="0"/>
          </a:p>
        </p:txBody>
      </p:sp>
      <p:sp>
        <p:nvSpPr>
          <p:cNvPr id="3" name="Content Placeholder 2"/>
          <p:cNvSpPr>
            <a:spLocks noGrp="1"/>
          </p:cNvSpPr>
          <p:nvPr>
            <p:ph idx="1"/>
          </p:nvPr>
        </p:nvSpPr>
        <p:spPr/>
        <p:txBody>
          <a:bodyPr/>
          <a:lstStyle/>
          <a:p>
            <a:pPr>
              <a:buNone/>
            </a:pPr>
            <a:r>
              <a:rPr lang="en-CA" dirty="0" smtClean="0"/>
              <a:t>	The Doctrine of Productive Purity</a:t>
            </a:r>
          </a:p>
          <a:p>
            <a:pPr marL="914400" lvl="1" indent="-457200">
              <a:buFont typeface="+mj-lt"/>
              <a:buAutoNum type="arabicPeriod"/>
            </a:pPr>
            <a:r>
              <a:rPr lang="en-CA" dirty="0" smtClean="0"/>
              <a:t>If an evil cannot be at least initially sufficiently justified, it cannot be justified by the greater good that it is necessary (given our act) to causally </a:t>
            </a:r>
            <a:r>
              <a:rPr lang="en-CA" i="1" dirty="0" smtClean="0"/>
              <a:t>produce</a:t>
            </a:r>
            <a:r>
              <a:rPr lang="en-CA" dirty="0" smtClean="0"/>
              <a:t>.  However, such an evil can be justified by the greater good whose component(s) cause it, even if the evil is causally necessary to help </a:t>
            </a:r>
            <a:r>
              <a:rPr lang="en-CA" i="1" dirty="0" smtClean="0"/>
              <a:t>sustain</a:t>
            </a:r>
            <a:r>
              <a:rPr lang="en-CA" dirty="0" smtClean="0"/>
              <a:t> the greater good or its components.</a:t>
            </a:r>
          </a:p>
          <a:p>
            <a:pPr marL="914400" lvl="1" indent="-457200">
              <a:buFont typeface="+mj-lt"/>
              <a:buAutoNum type="arabicPeriod"/>
            </a:pPr>
            <a:r>
              <a:rPr lang="en-CA" dirty="0" smtClean="0"/>
              <a:t>In order for an act to be permissible, it should be possible for any evil side effect (except possibly indirect side effects) of what we do, or evil causal means that we must use (given our act) to bring about the greater good, to be at least the effect of a [greater good that] is working itself out (or the effect of means that are </a:t>
            </a:r>
            <a:r>
              <a:rPr lang="en-CA" dirty="0" err="1" smtClean="0"/>
              <a:t>noncausally</a:t>
            </a:r>
            <a:r>
              <a:rPr lang="en-CA" dirty="0" smtClean="0"/>
              <a:t> related to that greater good that is working itself out).</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pic>
        <p:nvPicPr>
          <p:cNvPr id="7" name="Picture 2"/>
          <p:cNvPicPr>
            <a:picLocks noChangeAspect="1" noChangeArrowheads="1"/>
          </p:cNvPicPr>
          <p:nvPr/>
        </p:nvPicPr>
        <p:blipFill>
          <a:blip r:embed="rId2"/>
          <a:srcRect/>
          <a:stretch>
            <a:fillRect/>
          </a:stretch>
        </p:blipFill>
        <p:spPr bwMode="auto">
          <a:xfrm>
            <a:off x="7206532" y="549501"/>
            <a:ext cx="1428750" cy="1428750"/>
          </a:xfrm>
          <a:prstGeom prst="rect">
            <a:avLst/>
          </a:prstGeom>
          <a:noFill/>
          <a:ln w="9525">
            <a:noFill/>
            <a:miter lim="800000"/>
            <a:headEnd/>
            <a:tailEnd/>
          </a:ln>
        </p:spPr>
      </p:pic>
      <p:sp>
        <p:nvSpPr>
          <p:cNvPr id="8" name="Rectangle 7"/>
          <p:cNvSpPr/>
          <p:nvPr/>
        </p:nvSpPr>
        <p:spPr>
          <a:xfrm rot="5400000">
            <a:off x="6554687" y="3223771"/>
            <a:ext cx="4572000" cy="307777"/>
          </a:xfrm>
          <a:prstGeom prst="rect">
            <a:avLst/>
          </a:prstGeom>
        </p:spPr>
        <p:txBody>
          <a:bodyPr>
            <a:spAutoFit/>
          </a:bodyPr>
          <a:lstStyle/>
          <a:p>
            <a:r>
              <a:rPr lang="en-CA" sz="1400" dirty="0" smtClean="0">
                <a:solidFill>
                  <a:schemeClr val="tx1">
                    <a:lumMod val="65000"/>
                    <a:lumOff val="35000"/>
                  </a:schemeClr>
                </a:solidFill>
              </a:rPr>
              <a:t>http://www.fas.harvard.edu/~phildept/kamm.html</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Consequentialism</a:t>
            </a:r>
            <a:endParaRPr lang="en-CA" dirty="0"/>
          </a:p>
        </p:txBody>
      </p:sp>
      <p:sp>
        <p:nvSpPr>
          <p:cNvPr id="3" name="Content Placeholder 2"/>
          <p:cNvSpPr>
            <a:spLocks noGrp="1"/>
          </p:cNvSpPr>
          <p:nvPr>
            <p:ph idx="1"/>
          </p:nvPr>
        </p:nvSpPr>
        <p:spPr/>
        <p:txBody>
          <a:bodyPr/>
          <a:lstStyle/>
          <a:p>
            <a:pPr>
              <a:buNone/>
            </a:pPr>
            <a:r>
              <a:rPr lang="en-CA" dirty="0" smtClean="0"/>
              <a:t>	After Immanuel Kant described his ethical philosophies, others began using a different approach:  they focused on the consequences </a:t>
            </a:r>
            <a:r>
              <a:rPr lang="en-CA" smtClean="0"/>
              <a:t>of the </a:t>
            </a:r>
            <a:r>
              <a:rPr lang="en-CA" dirty="0" smtClean="0"/>
              <a:t>action</a:t>
            </a:r>
          </a:p>
          <a:p>
            <a:pPr lvl="1"/>
            <a:r>
              <a:rPr lang="en-CA" dirty="0" smtClean="0"/>
              <a:t>It is the consequences that will form the basis of any judgement about the ethical correctness of the action</a:t>
            </a:r>
          </a:p>
          <a:p>
            <a:pPr lvl="1"/>
            <a:r>
              <a:rPr lang="en-CA" dirty="0" smtClean="0"/>
              <a:t>A morally right act or omission is one that has good consequences</a:t>
            </a:r>
          </a:p>
          <a:p>
            <a:pPr lvl="1"/>
            <a:r>
              <a:rPr lang="en-CA" dirty="0" smtClean="0"/>
              <a:t>Such ethical theories are consequentialist or teleological</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Consequentialism</a:t>
            </a:r>
            <a:endParaRPr lang="en-CA" dirty="0"/>
          </a:p>
        </p:txBody>
      </p:sp>
      <p:sp>
        <p:nvSpPr>
          <p:cNvPr id="3" name="Content Placeholder 2"/>
          <p:cNvSpPr>
            <a:spLocks noGrp="1"/>
          </p:cNvSpPr>
          <p:nvPr>
            <p:ph idx="1"/>
          </p:nvPr>
        </p:nvSpPr>
        <p:spPr/>
        <p:txBody>
          <a:bodyPr/>
          <a:lstStyle/>
          <a:p>
            <a:pPr>
              <a:buNone/>
            </a:pPr>
            <a:r>
              <a:rPr lang="en-CA" dirty="0" smtClean="0"/>
              <a:t>	How do we measure consequences?</a:t>
            </a:r>
          </a:p>
          <a:p>
            <a:pPr lvl="1"/>
            <a:r>
              <a:rPr lang="en-CA" dirty="0" smtClean="0"/>
              <a:t>One person’s view of consequences may be positive, while another’s may be negative</a:t>
            </a:r>
          </a:p>
          <a:p>
            <a:pPr lvl="1"/>
            <a:r>
              <a:rPr lang="en-CA" dirty="0" smtClean="0"/>
              <a:t>One person may look at immediate consequences, while another may look at long-term consequences</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 Consequentialism</a:t>
            </a:r>
            <a:endParaRPr lang="en-CA" dirty="0"/>
          </a:p>
        </p:txBody>
      </p:sp>
      <p:sp>
        <p:nvSpPr>
          <p:cNvPr id="3" name="Content Placeholder 2"/>
          <p:cNvSpPr>
            <a:spLocks noGrp="1"/>
          </p:cNvSpPr>
          <p:nvPr>
            <p:ph idx="1"/>
          </p:nvPr>
        </p:nvSpPr>
        <p:spPr/>
        <p:txBody>
          <a:bodyPr/>
          <a:lstStyle/>
          <a:p>
            <a:pPr>
              <a:buNone/>
            </a:pPr>
            <a:r>
              <a:rPr lang="en-CA" dirty="0" smtClean="0"/>
              <a:t>	Consider the teachings of </a:t>
            </a:r>
            <a:r>
              <a:rPr lang="en-CA" dirty="0" err="1" smtClean="0"/>
              <a:t>Mòzǐ</a:t>
            </a:r>
            <a:r>
              <a:rPr lang="en-CA" dirty="0" smtClean="0"/>
              <a:t>, a Chinese philosopher from the 5</a:t>
            </a:r>
            <a:r>
              <a:rPr lang="en-CA" baseline="30000" dirty="0" smtClean="0"/>
              <a:t>th</a:t>
            </a:r>
            <a:r>
              <a:rPr lang="en-CA" dirty="0" smtClean="0"/>
              <a:t> century BCE</a:t>
            </a:r>
          </a:p>
          <a:p>
            <a:pPr lvl="1"/>
            <a:r>
              <a:rPr lang="en-CA" dirty="0" smtClean="0"/>
              <a:t>He introduced the idea of </a:t>
            </a:r>
            <a:r>
              <a:rPr lang="en-CA" i="1" dirty="0" smtClean="0"/>
              <a:t>state consequentialism</a:t>
            </a:r>
          </a:p>
          <a:p>
            <a:pPr lvl="1">
              <a:buNone/>
            </a:pPr>
            <a:endParaRPr lang="en-CA" dirty="0" smtClean="0"/>
          </a:p>
          <a:p>
            <a:pPr lvl="1">
              <a:buNone/>
            </a:pPr>
            <a:r>
              <a:rPr lang="en-CA" dirty="0" smtClean="0"/>
              <a:t>   “It is the business of the benevolent man to seek to promote what is beneficial to the world and to eliminate what is harmful, and to provide a model for the world. What benefits he will carry out; what does not benefit men he will leave alone.”</a:t>
            </a:r>
          </a:p>
          <a:p>
            <a:pPr lvl="1">
              <a:buNone/>
            </a:pPr>
            <a:endParaRPr lang="en-CA" dirty="0" smtClean="0"/>
          </a:p>
          <a:p>
            <a:pPr lvl="1"/>
            <a:r>
              <a:rPr lang="en-CA" dirty="0" smtClean="0"/>
              <a:t>He argued against the role ethics of Confucius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
        <p:nvSpPr>
          <p:cNvPr id="6" name="Rectangle 5"/>
          <p:cNvSpPr/>
          <p:nvPr/>
        </p:nvSpPr>
        <p:spPr>
          <a:xfrm>
            <a:off x="7271028" y="1997838"/>
            <a:ext cx="1415772" cy="830997"/>
          </a:xfrm>
          <a:prstGeom prst="rect">
            <a:avLst/>
          </a:prstGeom>
        </p:spPr>
        <p:txBody>
          <a:bodyPr wrap="none">
            <a:spAutoFit/>
          </a:bodyPr>
          <a:lstStyle/>
          <a:p>
            <a:r>
              <a:rPr lang="ja-JP" altLang="en-US" sz="4800" smtClean="0"/>
              <a:t>墨子</a:t>
            </a:r>
            <a:endParaRPr lang="en-CA"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CA" dirty="0" smtClean="0"/>
              <a:t>Outline</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Utilitarianism</a:t>
            </a:r>
            <a:endParaRPr lang="en-CA" dirty="0"/>
          </a:p>
        </p:txBody>
      </p:sp>
      <p:sp>
        <p:nvSpPr>
          <p:cNvPr id="3" name="Content Placeholder 2"/>
          <p:cNvSpPr>
            <a:spLocks noGrp="1"/>
          </p:cNvSpPr>
          <p:nvPr>
            <p:ph idx="1"/>
          </p:nvPr>
        </p:nvSpPr>
        <p:spPr/>
        <p:txBody>
          <a:bodyPr/>
          <a:lstStyle/>
          <a:p>
            <a:pPr>
              <a:buNone/>
            </a:pPr>
            <a:r>
              <a:rPr lang="en-CA" dirty="0" smtClean="0"/>
              <a:t>	More recently, Jeremy Bentham (1748 – 1832) introduced the concept of </a:t>
            </a:r>
            <a:r>
              <a:rPr lang="en-CA" i="1" dirty="0" smtClean="0"/>
              <a:t>utilitarianism</a:t>
            </a:r>
            <a:endParaRPr lang="en-CA" dirty="0" smtClean="0"/>
          </a:p>
          <a:p>
            <a:pPr lvl="1"/>
            <a:r>
              <a:rPr lang="en-CA" dirty="0" smtClean="0"/>
              <a:t>We must develop a measure</a:t>
            </a:r>
            <a:r>
              <a:rPr lang="en-CA" i="1" dirty="0" smtClean="0"/>
              <a:t> </a:t>
            </a:r>
            <a:r>
              <a:rPr lang="en-CA" dirty="0" smtClean="0"/>
              <a:t>of the </a:t>
            </a:r>
            <a:r>
              <a:rPr lang="en-CA" i="1" dirty="0" smtClean="0"/>
              <a:t>utility </a:t>
            </a:r>
            <a:r>
              <a:rPr lang="en-CA" dirty="0" smtClean="0"/>
              <a:t>of</a:t>
            </a:r>
            <a:br>
              <a:rPr lang="en-CA" dirty="0" smtClean="0"/>
            </a:br>
            <a:r>
              <a:rPr lang="en-CA" dirty="0" smtClean="0"/>
              <a:t>the consequences of an action</a:t>
            </a:r>
          </a:p>
          <a:p>
            <a:pPr lvl="1"/>
            <a:r>
              <a:rPr lang="en-CA" dirty="0" smtClean="0"/>
              <a:t>A means of quantitatively—or at least qualitatively—</a:t>
            </a:r>
            <a:br>
              <a:rPr lang="en-CA" dirty="0" smtClean="0"/>
            </a:br>
            <a:r>
              <a:rPr lang="en-CA" dirty="0" smtClean="0"/>
              <a:t>determining whether consequences are “good”</a:t>
            </a:r>
          </a:p>
          <a:p>
            <a:pPr lvl="1"/>
            <a:r>
              <a:rPr lang="en-CA" dirty="0" smtClean="0"/>
              <a:t>He advocated for animal rights, gender equality, and acceptance of homosexuality</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pic>
        <p:nvPicPr>
          <p:cNvPr id="7170" name="Picture 2" descr="http://upload.wikimedia.org/wikipedia/commons/thumb/c/c8/Jeremy_Bentham_by_Henry_William_Pickersgill_detail.jpg/180px-Jeremy_Bentham_by_Henry_William_Pickersgill_detail.jpg"/>
          <p:cNvPicPr>
            <a:picLocks noChangeAspect="1" noChangeArrowheads="1"/>
          </p:cNvPicPr>
          <p:nvPr/>
        </p:nvPicPr>
        <p:blipFill>
          <a:blip r:embed="rId2"/>
          <a:srcRect/>
          <a:stretch>
            <a:fillRect/>
          </a:stretch>
        </p:blipFill>
        <p:spPr bwMode="auto">
          <a:xfrm>
            <a:off x="7231784" y="965684"/>
            <a:ext cx="1714500" cy="23241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Utilitarianism</a:t>
            </a:r>
            <a:endParaRPr lang="en-CA" dirty="0"/>
          </a:p>
        </p:txBody>
      </p:sp>
      <p:sp>
        <p:nvSpPr>
          <p:cNvPr id="3" name="Content Placeholder 2"/>
          <p:cNvSpPr>
            <a:spLocks noGrp="1"/>
          </p:cNvSpPr>
          <p:nvPr>
            <p:ph idx="1"/>
          </p:nvPr>
        </p:nvSpPr>
        <p:spPr/>
        <p:txBody>
          <a:bodyPr/>
          <a:lstStyle/>
          <a:p>
            <a:pPr>
              <a:buNone/>
            </a:pPr>
            <a:r>
              <a:rPr lang="en-CA" dirty="0" smtClean="0"/>
              <a:t>	Bentham was truly ahead of his times, advocating for:</a:t>
            </a:r>
          </a:p>
          <a:p>
            <a:pPr lvl="1"/>
            <a:r>
              <a:rPr lang="en-CA" dirty="0" smtClean="0"/>
              <a:t>Separation of church and state</a:t>
            </a:r>
          </a:p>
          <a:p>
            <a:pPr lvl="1"/>
            <a:r>
              <a:rPr lang="en-CA" dirty="0" smtClean="0"/>
              <a:t>Freedom of expression</a:t>
            </a:r>
          </a:p>
          <a:p>
            <a:pPr lvl="1"/>
            <a:r>
              <a:rPr lang="en-CA" dirty="0" smtClean="0"/>
              <a:t>Equal rights for women</a:t>
            </a:r>
          </a:p>
          <a:p>
            <a:pPr lvl="1"/>
            <a:r>
              <a:rPr lang="en-CA" dirty="0" smtClean="0"/>
              <a:t>Animal rights</a:t>
            </a:r>
          </a:p>
          <a:p>
            <a:pPr lvl="1"/>
            <a:r>
              <a:rPr lang="en-CA" dirty="0" smtClean="0"/>
              <a:t>The right to divorce</a:t>
            </a:r>
          </a:p>
          <a:p>
            <a:pPr lvl="1"/>
            <a:r>
              <a:rPr lang="en-CA" dirty="0" smtClean="0"/>
              <a:t>Decriminalizing homosexual acts</a:t>
            </a:r>
          </a:p>
          <a:p>
            <a:pPr lvl="1"/>
            <a:r>
              <a:rPr lang="en-CA" dirty="0" smtClean="0"/>
              <a:t>Abolition of slavery and the death penalty</a:t>
            </a:r>
          </a:p>
          <a:p>
            <a:pPr lvl="1"/>
            <a:r>
              <a:rPr lang="en-CA" dirty="0" smtClean="0"/>
              <a:t>Supported individual rights</a:t>
            </a:r>
          </a:p>
          <a:p>
            <a:pPr lvl="2"/>
            <a:r>
              <a:rPr lang="en-CA" dirty="0" smtClean="0"/>
              <a:t>Did not concede that there exist </a:t>
            </a:r>
            <a:r>
              <a:rPr lang="en-CA" i="1" dirty="0" smtClean="0"/>
              <a:t>natural </a:t>
            </a:r>
            <a:r>
              <a:rPr lang="en-CA" dirty="0" smtClean="0"/>
              <a:t>rights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Utilitarianism</a:t>
            </a:r>
            <a:endParaRPr lang="en-CA" dirty="0"/>
          </a:p>
        </p:txBody>
      </p:sp>
      <p:sp>
        <p:nvSpPr>
          <p:cNvPr id="3" name="Content Placeholder 2"/>
          <p:cNvSpPr>
            <a:spLocks noGrp="1"/>
          </p:cNvSpPr>
          <p:nvPr>
            <p:ph idx="1"/>
          </p:nvPr>
        </p:nvSpPr>
        <p:spPr/>
        <p:txBody>
          <a:bodyPr/>
          <a:lstStyle/>
          <a:p>
            <a:pPr>
              <a:buNone/>
            </a:pPr>
            <a:r>
              <a:rPr lang="en-CA" dirty="0" smtClean="0"/>
              <a:t>	Bentham introduced the concept of </a:t>
            </a:r>
            <a:r>
              <a:rPr lang="en-CA" i="1" dirty="0" smtClean="0"/>
              <a:t>Felicific calculus</a:t>
            </a:r>
            <a:endParaRPr lang="en-CA" dirty="0" smtClean="0"/>
          </a:p>
          <a:p>
            <a:pPr>
              <a:buNone/>
            </a:pPr>
            <a:endParaRPr lang="en-CA" i="1" dirty="0" smtClean="0"/>
          </a:p>
          <a:p>
            <a:pPr>
              <a:buNone/>
            </a:pPr>
            <a:r>
              <a:rPr lang="en-CA" i="1" dirty="0" smtClean="0"/>
              <a:t>	</a:t>
            </a:r>
            <a:r>
              <a:rPr lang="en-CA" dirty="0" smtClean="0"/>
              <a:t>The </a:t>
            </a:r>
            <a:r>
              <a:rPr lang="en-CA" i="1" dirty="0" smtClean="0"/>
              <a:t>happiness</a:t>
            </a:r>
            <a:r>
              <a:rPr lang="en-CA" dirty="0" smtClean="0"/>
              <a:t> of a consequence can be judged by</a:t>
            </a:r>
            <a:endParaRPr lang="en-CA" i="1" dirty="0" smtClean="0"/>
          </a:p>
          <a:p>
            <a:pPr lvl="1"/>
            <a:r>
              <a:rPr lang="en-CA" dirty="0" smtClean="0"/>
              <a:t>Intensity</a:t>
            </a:r>
          </a:p>
          <a:p>
            <a:pPr lvl="1"/>
            <a:r>
              <a:rPr lang="en-CA" dirty="0" smtClean="0"/>
              <a:t>Duration</a:t>
            </a:r>
          </a:p>
          <a:p>
            <a:pPr lvl="1"/>
            <a:r>
              <a:rPr lang="en-CA" dirty="0" smtClean="0"/>
              <a:t>Certainty</a:t>
            </a:r>
          </a:p>
          <a:p>
            <a:pPr lvl="1"/>
            <a:r>
              <a:rPr lang="en-CA" dirty="0" smtClean="0"/>
              <a:t>Proximity</a:t>
            </a:r>
          </a:p>
          <a:p>
            <a:pPr lvl="1"/>
            <a:r>
              <a:rPr lang="en-CA" dirty="0" smtClean="0"/>
              <a:t>Fecundity</a:t>
            </a:r>
          </a:p>
          <a:p>
            <a:pPr lvl="1"/>
            <a:r>
              <a:rPr lang="en-CA" dirty="0" smtClean="0"/>
              <a:t>Purity</a:t>
            </a:r>
          </a:p>
          <a:p>
            <a:pPr lvl="1"/>
            <a:r>
              <a:rPr lang="en-CA" dirty="0" smtClean="0"/>
              <a:t>Extent</a:t>
            </a:r>
          </a:p>
          <a:p>
            <a:pPr lvl="1"/>
            <a:endParaRPr lang="en-CA" dirty="0" smtClean="0"/>
          </a:p>
          <a:p>
            <a:pPr>
              <a:buNone/>
            </a:pPr>
            <a:r>
              <a:rPr lang="en-CA" dirty="0" smtClean="0"/>
              <a:t>	To simplify this, the greatest increase in good for the greatest number</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Utilitarianism</a:t>
            </a:r>
            <a:endParaRPr lang="en-CA" dirty="0"/>
          </a:p>
        </p:txBody>
      </p:sp>
      <p:sp>
        <p:nvSpPr>
          <p:cNvPr id="3" name="Content Placeholder 2"/>
          <p:cNvSpPr>
            <a:spLocks noGrp="1"/>
          </p:cNvSpPr>
          <p:nvPr>
            <p:ph idx="1"/>
          </p:nvPr>
        </p:nvSpPr>
        <p:spPr/>
        <p:txBody>
          <a:bodyPr/>
          <a:lstStyle/>
          <a:p>
            <a:pPr>
              <a:buNone/>
            </a:pPr>
            <a:r>
              <a:rPr lang="en-CA" dirty="0" smtClean="0"/>
              <a:t>	In the 19</a:t>
            </a:r>
            <a:r>
              <a:rPr lang="en-CA" baseline="30000" dirty="0" smtClean="0"/>
              <a:t>th</a:t>
            </a:r>
            <a:r>
              <a:rPr lang="en-CA" dirty="0" smtClean="0"/>
              <a:t> century, John Stuart Mill used utilitarianism to advocate for liberty</a:t>
            </a:r>
          </a:p>
          <a:p>
            <a:pPr lvl="1"/>
            <a:r>
              <a:rPr lang="en-CA" dirty="0" smtClean="0"/>
              <a:t>Differentiated between happiness and contentment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Utilitarianism</a:t>
            </a:r>
            <a:endParaRPr lang="en-CA" dirty="0"/>
          </a:p>
        </p:txBody>
      </p:sp>
      <p:sp>
        <p:nvSpPr>
          <p:cNvPr id="3" name="Content Placeholder 2"/>
          <p:cNvSpPr>
            <a:spLocks noGrp="1"/>
          </p:cNvSpPr>
          <p:nvPr>
            <p:ph idx="1"/>
          </p:nvPr>
        </p:nvSpPr>
        <p:spPr/>
        <p:txBody>
          <a:bodyPr/>
          <a:lstStyle/>
          <a:p>
            <a:pPr>
              <a:buNone/>
            </a:pPr>
            <a:r>
              <a:rPr lang="en-CA" dirty="0" smtClean="0"/>
              <a:t>	One false simplification of utilitarianism is that</a:t>
            </a:r>
          </a:p>
          <a:p>
            <a:pPr>
              <a:buNone/>
            </a:pPr>
            <a:endParaRPr lang="en-CA" dirty="0" smtClean="0"/>
          </a:p>
          <a:p>
            <a:pPr algn="ctr">
              <a:buNone/>
            </a:pPr>
            <a:r>
              <a:rPr lang="en-CA" dirty="0" smtClean="0"/>
              <a:t>“The ends justifies the means.”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Julie Vale, ECE 290 Course Notes, 2011.</a:t>
            </a:r>
          </a:p>
          <a:p>
            <a:pPr marL="533400" indent="-533400">
              <a:buFontTx/>
              <a:buNone/>
            </a:pPr>
            <a:r>
              <a:rPr lang="en-CA" sz="1800" dirty="0" smtClean="0">
                <a:latin typeface="Arial" charset="0"/>
                <a:cs typeface="Arial" charset="0"/>
              </a:rPr>
              <a:t>[2]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Modern Ethical Theories</a:t>
            </a:r>
            <a:endParaRPr lang="en-CA" dirty="0"/>
          </a:p>
        </p:txBody>
      </p:sp>
      <p:sp>
        <p:nvSpPr>
          <p:cNvPr id="3" name="Content Placeholder 2"/>
          <p:cNvSpPr>
            <a:spLocks noGrp="1"/>
          </p:cNvSpPr>
          <p:nvPr>
            <p:ph idx="1"/>
          </p:nvPr>
        </p:nvSpPr>
        <p:spPr/>
        <p:txBody>
          <a:bodyPr/>
          <a:lstStyle/>
          <a:p>
            <a:pPr>
              <a:buNone/>
            </a:pPr>
            <a:r>
              <a:rPr lang="en-CA" dirty="0" smtClean="0"/>
              <a:t>	In this course, you will be exposed to two different ethical theories—you may possibly agree with one, possibly a combination of both, or neither</a:t>
            </a:r>
          </a:p>
          <a:p>
            <a:pPr>
              <a:buNone/>
            </a:pPr>
            <a:endParaRPr lang="en-CA" dirty="0" smtClean="0"/>
          </a:p>
          <a:p>
            <a:pPr>
              <a:buNone/>
            </a:pPr>
            <a:r>
              <a:rPr lang="en-CA" dirty="0" smtClean="0"/>
              <a:t>	You will, never-the-less be required to create solid arguments in your essay based on these ethical theories</a:t>
            </a:r>
          </a:p>
          <a:p>
            <a:pPr lvl="1"/>
            <a:r>
              <a:rPr lang="en-CA" dirty="0" smtClean="0"/>
              <a:t>In a course on astronomy, you may believe the Earth is flat; however, you must still assume the Earth is a sphere to pass</a:t>
            </a:r>
          </a:p>
          <a:p>
            <a:pPr lvl="1"/>
            <a:r>
              <a:rPr lang="en-CA" dirty="0" smtClean="0"/>
              <a:t>Similarly, in a course on biology, you might not believe in evolution, but you must understand it to pass the examination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Modern Ethical Theories</a:t>
            </a:r>
            <a:endParaRPr lang="en-CA" dirty="0"/>
          </a:p>
        </p:txBody>
      </p:sp>
      <p:sp>
        <p:nvSpPr>
          <p:cNvPr id="3" name="Content Placeholder 2"/>
          <p:cNvSpPr>
            <a:spLocks noGrp="1"/>
          </p:cNvSpPr>
          <p:nvPr>
            <p:ph idx="1"/>
          </p:nvPr>
        </p:nvSpPr>
        <p:spPr/>
        <p:txBody>
          <a:bodyPr/>
          <a:lstStyle/>
          <a:p>
            <a:pPr>
              <a:buNone/>
            </a:pPr>
            <a:r>
              <a:rPr lang="en-CA" dirty="0" smtClean="0"/>
              <a:t>	Therefore, we must understand that you know how to make an ethical decision by making a reasoned decision based on underlying assumptions</a:t>
            </a:r>
          </a:p>
          <a:p>
            <a:pPr lvl="1"/>
            <a:r>
              <a:rPr lang="en-CA" dirty="0" smtClean="0"/>
              <a:t>Your opinion in class in invaluable—it will make for fascinating discussions</a:t>
            </a:r>
          </a:p>
          <a:p>
            <a:pPr lvl="1"/>
            <a:r>
              <a:rPr lang="en-CA" dirty="0" smtClean="0"/>
              <a:t>Your opinion on an examination, without a logical support, is worth nothing</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Deontology, from </a:t>
            </a:r>
          </a:p>
          <a:p>
            <a:pPr lvl="1">
              <a:buNone/>
            </a:pPr>
            <a:r>
              <a:rPr lang="en-CA" i="1" dirty="0" smtClean="0"/>
              <a:t>			</a:t>
            </a:r>
            <a:r>
              <a:rPr lang="en-CA" sz="2400" i="1" dirty="0" err="1" smtClean="0">
                <a:latin typeface="Times New Roman" pitchFamily="18" charset="0"/>
                <a:cs typeface="Times New Roman" pitchFamily="18" charset="0"/>
              </a:rPr>
              <a:t>δέον</a:t>
            </a:r>
            <a:r>
              <a:rPr lang="en-CA" dirty="0" smtClean="0"/>
              <a:t>, </a:t>
            </a:r>
            <a:r>
              <a:rPr lang="en-CA" sz="2400" i="1" dirty="0" err="1" smtClean="0">
                <a:latin typeface="Times New Roman" pitchFamily="18" charset="0"/>
                <a:cs typeface="Times New Roman" pitchFamily="18" charset="0"/>
              </a:rPr>
              <a:t>δεοντ</a:t>
            </a:r>
            <a:r>
              <a:rPr lang="en-CA" i="1" dirty="0" smtClean="0"/>
              <a:t>-</a:t>
            </a:r>
            <a:r>
              <a:rPr lang="en-CA" dirty="0" smtClean="0"/>
              <a:t> that which is binding, duty</a:t>
            </a:r>
          </a:p>
          <a:p>
            <a:pPr lvl="1">
              <a:buNone/>
            </a:pPr>
            <a:r>
              <a:rPr lang="en-CA" i="1" dirty="0" smtClean="0"/>
              <a:t>			-</a:t>
            </a:r>
            <a:r>
              <a:rPr lang="en-CA" sz="2400" i="1" dirty="0" err="1" smtClean="0">
                <a:latin typeface="Times New Roman" pitchFamily="18" charset="0"/>
                <a:cs typeface="Times New Roman" pitchFamily="18" charset="0"/>
              </a:rPr>
              <a:t>λογια</a:t>
            </a:r>
            <a:r>
              <a:rPr lang="en-CA" dirty="0" smtClean="0"/>
              <a:t> discourse</a:t>
            </a:r>
          </a:p>
          <a:p>
            <a:pPr>
              <a:buNone/>
            </a:pPr>
            <a:endParaRPr lang="en-CA" dirty="0" smtClean="0"/>
          </a:p>
          <a:p>
            <a:pPr lvl="1">
              <a:buNone/>
            </a:pPr>
            <a:r>
              <a:rPr lang="en-CA" dirty="0" smtClean="0"/>
              <a:t>	The science of duty; that branch of knowledge which deals with moral obligations; ethics.</a:t>
            </a:r>
          </a:p>
          <a:p>
            <a:pPr>
              <a:buNone/>
            </a:pPr>
            <a:endParaRPr lang="en-CA" sz="2000" dirty="0" smtClean="0"/>
          </a:p>
          <a:p>
            <a:pPr lvl="1"/>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
        <p:nvSpPr>
          <p:cNvPr id="6" name="TextBox 5"/>
          <p:cNvSpPr txBox="1"/>
          <p:nvPr/>
        </p:nvSpPr>
        <p:spPr>
          <a:xfrm>
            <a:off x="4270142" y="6082983"/>
            <a:ext cx="3470565" cy="307777"/>
          </a:xfrm>
          <a:prstGeom prst="rect">
            <a:avLst/>
          </a:prstGeom>
          <a:noFill/>
        </p:spPr>
        <p:txBody>
          <a:bodyPr wrap="none" rtlCol="0">
            <a:spAutoFit/>
          </a:bodyPr>
          <a:lstStyle/>
          <a:p>
            <a:r>
              <a:rPr lang="en-CA" sz="1400" dirty="0" smtClean="0">
                <a:solidFill>
                  <a:schemeClr val="tx1">
                    <a:lumMod val="65000"/>
                    <a:lumOff val="35000"/>
                  </a:schemeClr>
                </a:solidFill>
              </a:rPr>
              <a:t>Oxford English Dictionary:  www.oed.com</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Deontology determines the morality of an action, behaviour, character, or desire based on is adherence to a rule or rules</a:t>
            </a:r>
          </a:p>
          <a:p>
            <a:pPr lvl="1"/>
            <a:r>
              <a:rPr lang="en-CA" dirty="0" smtClean="0"/>
              <a:t>Also known as </a:t>
            </a:r>
            <a:r>
              <a:rPr lang="en-CA" i="1" dirty="0" smtClean="0"/>
              <a:t>duty-based ethics</a:t>
            </a:r>
          </a:p>
          <a:p>
            <a:pPr>
              <a:buNone/>
            </a:pPr>
            <a:r>
              <a:rPr lang="en-CA" dirty="0" smtClean="0"/>
              <a:t>	 </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Deontology was the first modern ethical theory and it is based heavily on concepts such as:</a:t>
            </a:r>
          </a:p>
          <a:p>
            <a:pPr lvl="1"/>
            <a:r>
              <a:rPr lang="en-CA" dirty="0" smtClean="0"/>
              <a:t>Moral absolutism</a:t>
            </a:r>
          </a:p>
          <a:p>
            <a:pPr lvl="1"/>
            <a:r>
              <a:rPr lang="en-CA" dirty="0" smtClean="0"/>
              <a:t>Divine command theory</a:t>
            </a:r>
          </a:p>
          <a:p>
            <a:pPr lvl="1"/>
            <a:endParaRPr lang="en-CA" dirty="0" smtClean="0"/>
          </a:p>
          <a:p>
            <a:pPr>
              <a:buNone/>
            </a:pPr>
            <a:r>
              <a:rPr lang="en-CA" dirty="0" smtClean="0"/>
              <a:t>	It posits that there are rules or duties that must be followed and that by fulfilling one’s duties or following these rules one is ethical</a:t>
            </a:r>
          </a:p>
          <a:p>
            <a:pPr>
              <a:buNone/>
            </a:pPr>
            <a:r>
              <a:rPr lang="en-CA" dirty="0" smtClean="0"/>
              <a:t>	 </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Immanuel Kant (1724-1804)</a:t>
            </a:r>
          </a:p>
          <a:p>
            <a:pPr lvl="1"/>
            <a:r>
              <a:rPr lang="en-CA" dirty="0" smtClean="0"/>
              <a:t>The only intrinsically good is that of a good will</a:t>
            </a:r>
          </a:p>
          <a:p>
            <a:pPr lvl="1"/>
            <a:r>
              <a:rPr lang="en-CA" dirty="0" smtClean="0"/>
              <a:t>An action is therefore good only if it is the consequence of duty as opposed to desire or need</a:t>
            </a:r>
          </a:p>
          <a:p>
            <a:pPr lvl="1"/>
            <a:endParaRPr lang="en-CA" dirty="0" smtClean="0"/>
          </a:p>
          <a:p>
            <a:pPr>
              <a:buNone/>
            </a:pPr>
            <a:r>
              <a:rPr lang="en-CA" dirty="0" smtClean="0"/>
              <a:t>	Kant saw a need for universal principles that guided human behaviour and conscience</a:t>
            </a:r>
          </a:p>
          <a:p>
            <a:pPr lvl="1"/>
            <a:r>
              <a:rPr lang="en-CA" dirty="0" smtClean="0"/>
              <a:t>This led him to introduce the idea of a </a:t>
            </a:r>
            <a:r>
              <a:rPr lang="en-CA" i="1" dirty="0" smtClean="0"/>
              <a:t>categorical imperative</a:t>
            </a:r>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Deontology</a:t>
            </a:r>
            <a:endParaRPr lang="en-CA" dirty="0"/>
          </a:p>
        </p:txBody>
      </p:sp>
      <p:sp>
        <p:nvSpPr>
          <p:cNvPr id="3" name="Content Placeholder 2"/>
          <p:cNvSpPr>
            <a:spLocks noGrp="1"/>
          </p:cNvSpPr>
          <p:nvPr>
            <p:ph idx="1"/>
          </p:nvPr>
        </p:nvSpPr>
        <p:spPr/>
        <p:txBody>
          <a:bodyPr/>
          <a:lstStyle/>
          <a:p>
            <a:pPr>
              <a:buNone/>
            </a:pPr>
            <a:r>
              <a:rPr lang="en-CA" dirty="0" smtClean="0"/>
              <a:t>	An action can only be moral if it is a consequence of following a categorical imperative</a:t>
            </a:r>
          </a:p>
          <a:p>
            <a:pPr lvl="1"/>
            <a:r>
              <a:rPr lang="en-CA" dirty="0" smtClean="0"/>
              <a:t>It is performed out of a sense of moral duty</a:t>
            </a:r>
          </a:p>
          <a:p>
            <a:pPr lvl="1"/>
            <a:r>
              <a:rPr lang="en-CA" dirty="0" smtClean="0"/>
              <a:t>Any maxim in harmony with the categorical imperative must be universally applicable to all beings with free will</a:t>
            </a:r>
          </a:p>
          <a:p>
            <a:pPr lvl="1"/>
            <a:r>
              <a:rPr lang="en-CA" dirty="0" smtClean="0"/>
              <a:t>All actions that are performed according to a maxim that cannot be applied universally do not have moral worth</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Modern Normative Ethical Theories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52059</TotalTime>
  <Words>219</Words>
  <Application>Microsoft Office PowerPoint</Application>
  <PresentationFormat>On-screen Show (4:3)</PresentationFormat>
  <Paragraphs>232</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Engineering_Colour</vt:lpstr>
      <vt:lpstr>Modern Normative Ethical Theories: Deontology and Teleology</vt:lpstr>
      <vt:lpstr>Outline</vt:lpstr>
      <vt:lpstr>Modern Ethical Theories</vt:lpstr>
      <vt:lpstr>Modern Ethical Theories</vt:lpstr>
      <vt:lpstr>Deontology</vt:lpstr>
      <vt:lpstr>Deontology</vt:lpstr>
      <vt:lpstr>Deontology</vt:lpstr>
      <vt:lpstr>Deontology</vt:lpstr>
      <vt:lpstr>Deontology</vt:lpstr>
      <vt:lpstr>Deontology</vt:lpstr>
      <vt:lpstr>Deontology</vt:lpstr>
      <vt:lpstr>Necessity and Sufficiency</vt:lpstr>
      <vt:lpstr>Necessity and Sufficiency</vt:lpstr>
      <vt:lpstr>Necessity and Sufficiency</vt:lpstr>
      <vt:lpstr>Frances Kamm</vt:lpstr>
      <vt:lpstr>Frances Kamm</vt:lpstr>
      <vt:lpstr>Consequentialism</vt:lpstr>
      <vt:lpstr>Consequentialism</vt:lpstr>
      <vt:lpstr>State Consequentialism</vt:lpstr>
      <vt:lpstr>Utilitarianism</vt:lpstr>
      <vt:lpstr>Utilitarianism</vt:lpstr>
      <vt:lpstr>Utilitarianism</vt:lpstr>
      <vt:lpstr>Utilitarianism</vt:lpstr>
      <vt:lpstr>Utilitarianism</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Normative Ethical Theories</dc:title>
  <dc:subject>Modern normative ethical theories</dc:subject>
  <dc:creator>Douglas Wilhelm Harder (dwharder@alumni.uwaterloo.ca)</dc:creator>
  <cp:lastModifiedBy>Douglas Wilhelm Harder</cp:lastModifiedBy>
  <cp:revision>3819</cp:revision>
  <cp:lastPrinted>2010-03-08T19:59:32Z</cp:lastPrinted>
  <dcterms:created xsi:type="dcterms:W3CDTF">2010-03-10T14:45:39Z</dcterms:created>
  <dcterms:modified xsi:type="dcterms:W3CDTF">2013-03-26T16:29:17Z</dcterms:modified>
</cp:coreProperties>
</file>