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74" r:id="rId2"/>
    <p:sldId id="460" r:id="rId3"/>
    <p:sldId id="668" r:id="rId4"/>
    <p:sldId id="669" r:id="rId5"/>
    <p:sldId id="700" r:id="rId6"/>
    <p:sldId id="674" r:id="rId7"/>
    <p:sldId id="695" r:id="rId8"/>
    <p:sldId id="698" r:id="rId9"/>
    <p:sldId id="697" r:id="rId10"/>
    <p:sldId id="692" r:id="rId11"/>
    <p:sldId id="696" r:id="rId12"/>
    <p:sldId id="699" r:id="rId13"/>
    <p:sldId id="701" r:id="rId14"/>
    <p:sldId id="702" r:id="rId15"/>
    <p:sldId id="703" r:id="rId16"/>
    <p:sldId id="704" r:id="rId17"/>
    <p:sldId id="705" r:id="rId18"/>
    <p:sldId id="459" r:id="rId19"/>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77851" autoAdjust="0"/>
  </p:normalViewPr>
  <p:slideViewPr>
    <p:cSldViewPr snapToGrid="0" snapToObjects="1">
      <p:cViewPr varScale="1">
        <p:scale>
          <a:sx n="50" d="100"/>
          <a:sy n="50" d="100"/>
        </p:scale>
        <p:origin x="-267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18</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Mistake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Mistake</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Mistake</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Mutual Errors</a:t>
            </a:r>
            <a:endParaRPr lang="en-CA" dirty="0"/>
          </a:p>
        </p:txBody>
      </p:sp>
      <p:sp>
        <p:nvSpPr>
          <p:cNvPr id="3" name="Content Placeholder 2"/>
          <p:cNvSpPr>
            <a:spLocks noGrp="1"/>
          </p:cNvSpPr>
          <p:nvPr>
            <p:ph idx="1"/>
          </p:nvPr>
        </p:nvSpPr>
        <p:spPr/>
        <p:txBody>
          <a:bodyPr/>
          <a:lstStyle/>
          <a:p>
            <a:pPr>
              <a:buNone/>
            </a:pPr>
            <a:r>
              <a:rPr lang="en-CA" dirty="0" smtClean="0"/>
              <a:t>	What happens when both parties have a mistaken understanding of an essential term in a contract?</a:t>
            </a:r>
          </a:p>
          <a:p>
            <a:pPr>
              <a:buNone/>
            </a:pPr>
            <a:endParaRPr lang="en-CA" dirty="0" smtClean="0"/>
          </a:p>
          <a:p>
            <a:pPr>
              <a:buNone/>
            </a:pPr>
            <a:r>
              <a:rPr lang="en-CA" dirty="0" smtClean="0"/>
              <a:t>	Under such cases, the court will attempt to come up with a reasonable interpretation of the contract before declaring the contract void</a:t>
            </a:r>
          </a:p>
        </p:txBody>
      </p:sp>
      <p:sp>
        <p:nvSpPr>
          <p:cNvPr id="7" name="Footer Placeholder 6"/>
          <p:cNvSpPr>
            <a:spLocks noGrp="1"/>
          </p:cNvSpPr>
          <p:nvPr>
            <p:ph type="ftr" sz="quarter" idx="12"/>
          </p:nvPr>
        </p:nvSpPr>
        <p:spPr/>
        <p:txBody>
          <a:bodyPr/>
          <a:lstStyle/>
          <a:p>
            <a:pPr>
              <a:defRPr/>
            </a:pPr>
            <a:r>
              <a:rPr lang="en-CA" smtClean="0"/>
              <a:t>Mistake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Mutual Errors</a:t>
            </a:r>
            <a:endParaRPr lang="en-CA" dirty="0"/>
          </a:p>
        </p:txBody>
      </p:sp>
      <p:sp>
        <p:nvSpPr>
          <p:cNvPr id="3" name="Content Placeholder 2"/>
          <p:cNvSpPr>
            <a:spLocks noGrp="1"/>
          </p:cNvSpPr>
          <p:nvPr>
            <p:ph idx="1"/>
          </p:nvPr>
        </p:nvSpPr>
        <p:spPr/>
        <p:txBody>
          <a:bodyPr/>
          <a:lstStyle/>
          <a:p>
            <a:pPr>
              <a:buNone/>
            </a:pPr>
            <a:r>
              <a:rPr lang="en-CA" dirty="0" smtClean="0"/>
              <a:t>	Consider </a:t>
            </a:r>
            <a:r>
              <a:rPr lang="en-CA" i="1" dirty="0" smtClean="0"/>
              <a:t>Raffles v </a:t>
            </a:r>
            <a:r>
              <a:rPr lang="en-CA" i="1" dirty="0" err="1" smtClean="0"/>
              <a:t>Wichelhaus</a:t>
            </a:r>
            <a:r>
              <a:rPr lang="en-CA" dirty="0" smtClean="0"/>
              <a:t>, 1864, where two contracting parties were mistaken about an essential term in a contract</a:t>
            </a:r>
          </a:p>
          <a:p>
            <a:pPr lvl="1"/>
            <a:r>
              <a:rPr lang="en-CA" dirty="0" smtClean="0"/>
              <a:t>The contract stated that the buyer would purchase cotton from Bombay at a given price from a ship named </a:t>
            </a:r>
            <a:r>
              <a:rPr lang="en-CA" i="1" dirty="0" smtClean="0"/>
              <a:t>The Peerless</a:t>
            </a:r>
          </a:p>
          <a:p>
            <a:pPr lvl="1" algn="ctr">
              <a:buNone/>
            </a:pPr>
            <a:r>
              <a:rPr lang="en-CA" i="1" dirty="0" smtClean="0"/>
              <a:t>	</a:t>
            </a:r>
            <a:r>
              <a:rPr lang="en-CA" dirty="0" smtClean="0"/>
              <a:t>“to arrive ex Peerless from Bombay”</a:t>
            </a:r>
          </a:p>
          <a:p>
            <a:pPr lvl="1" algn="ctr">
              <a:buNone/>
            </a:pPr>
            <a:endParaRPr lang="en-CA" dirty="0" smtClean="0"/>
          </a:p>
          <a:p>
            <a:pPr lvl="1"/>
            <a:r>
              <a:rPr lang="en-CA" dirty="0" smtClean="0"/>
              <a:t>Unfortunately, there were two ships coming from Bombay, one arriving in October and the other in December</a:t>
            </a:r>
          </a:p>
          <a:p>
            <a:pPr lvl="1"/>
            <a:r>
              <a:rPr lang="en-CA" dirty="0" smtClean="0"/>
              <a:t>The buyer stated he was under the assumption the cotton was on the October, while the cotton was delivered in December</a:t>
            </a:r>
          </a:p>
          <a:p>
            <a:pPr lvl="1"/>
            <a:r>
              <a:rPr lang="en-CA" dirty="0" smtClean="0"/>
              <a:t>The courts could not come up with a </a:t>
            </a:r>
            <a:r>
              <a:rPr lang="en-CA" i="1" dirty="0" smtClean="0"/>
              <a:t>reasonable </a:t>
            </a:r>
            <a:r>
              <a:rPr lang="en-CA" dirty="0" smtClean="0"/>
              <a:t>interpretation and therefore they voided the contract</a:t>
            </a:r>
          </a:p>
        </p:txBody>
      </p:sp>
      <p:sp>
        <p:nvSpPr>
          <p:cNvPr id="7" name="Footer Placeholder 6"/>
          <p:cNvSpPr>
            <a:spLocks noGrp="1"/>
          </p:cNvSpPr>
          <p:nvPr>
            <p:ph type="ftr" sz="quarter" idx="12"/>
          </p:nvPr>
        </p:nvSpPr>
        <p:spPr/>
        <p:txBody>
          <a:bodyPr/>
          <a:lstStyle/>
          <a:p>
            <a:pPr>
              <a:defRPr/>
            </a:pPr>
            <a:r>
              <a:rPr lang="en-CA" smtClean="0"/>
              <a:t>Mistake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Unilateral Mistakes</a:t>
            </a:r>
            <a:endParaRPr lang="en-CA" dirty="0"/>
          </a:p>
        </p:txBody>
      </p:sp>
      <p:sp>
        <p:nvSpPr>
          <p:cNvPr id="3" name="Content Placeholder 2"/>
          <p:cNvSpPr>
            <a:spLocks noGrp="1"/>
          </p:cNvSpPr>
          <p:nvPr>
            <p:ph idx="1"/>
          </p:nvPr>
        </p:nvSpPr>
        <p:spPr/>
        <p:txBody>
          <a:bodyPr/>
          <a:lstStyle/>
          <a:p>
            <a:pPr>
              <a:buNone/>
            </a:pPr>
            <a:r>
              <a:rPr lang="en-CA" dirty="0" smtClean="0"/>
              <a:t>	The most difficult errors are unilateral:  when only one party makes a mistake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dirty="0"/>
          </a:p>
        </p:txBody>
      </p:sp>
      <p:sp>
        <p:nvSpPr>
          <p:cNvPr id="5" name="Footer Placeholder 4"/>
          <p:cNvSpPr>
            <a:spLocks noGrp="1"/>
          </p:cNvSpPr>
          <p:nvPr>
            <p:ph type="ftr" sz="quarter" idx="12"/>
          </p:nvPr>
        </p:nvSpPr>
        <p:spPr/>
        <p:txBody>
          <a:bodyPr/>
          <a:lstStyle/>
          <a:p>
            <a:pPr>
              <a:defRPr/>
            </a:pPr>
            <a:r>
              <a:rPr lang="en-CA" smtClean="0"/>
              <a:t>Mistake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Unilateral Mistakes</a:t>
            </a:r>
            <a:endParaRPr lang="en-CA" dirty="0"/>
          </a:p>
        </p:txBody>
      </p:sp>
      <p:sp>
        <p:nvSpPr>
          <p:cNvPr id="3" name="Content Placeholder 2"/>
          <p:cNvSpPr>
            <a:spLocks noGrp="1"/>
          </p:cNvSpPr>
          <p:nvPr>
            <p:ph idx="1"/>
          </p:nvPr>
        </p:nvSpPr>
        <p:spPr/>
        <p:txBody>
          <a:bodyPr/>
          <a:lstStyle/>
          <a:p>
            <a:pPr>
              <a:buNone/>
            </a:pPr>
            <a:r>
              <a:rPr lang="en-CA" dirty="0" smtClean="0"/>
              <a:t>	Consider the case of </a:t>
            </a:r>
            <a:r>
              <a:rPr lang="en-CA" i="1" dirty="0" err="1" smtClean="0"/>
              <a:t>Hartog</a:t>
            </a:r>
            <a:r>
              <a:rPr lang="en-CA" i="1" dirty="0" smtClean="0"/>
              <a:t> v Colin &amp; Shields, </a:t>
            </a:r>
            <a:r>
              <a:rPr lang="en-CA" dirty="0" smtClean="0"/>
              <a:t>1939</a:t>
            </a:r>
          </a:p>
          <a:p>
            <a:pPr lvl="1"/>
            <a:r>
              <a:rPr lang="en-CA" dirty="0" smtClean="0"/>
              <a:t>It was agreed that 30,000 hare skins would be sold at 10 d per skin, amounting to £1,250</a:t>
            </a:r>
          </a:p>
          <a:p>
            <a:pPr lvl="1"/>
            <a:r>
              <a:rPr lang="en-CA" dirty="0" smtClean="0"/>
              <a:t>The written contract, however, said “30,000 skins @ 10 d per lb”</a:t>
            </a:r>
          </a:p>
          <a:p>
            <a:pPr lvl="1"/>
            <a:r>
              <a:rPr lang="en-CA" dirty="0" smtClean="0"/>
              <a:t>This reduced the amount to approximately £400 – less than a third</a:t>
            </a:r>
          </a:p>
          <a:p>
            <a:pPr lvl="1"/>
            <a:endParaRPr lang="en-CA" dirty="0" smtClean="0"/>
          </a:p>
          <a:p>
            <a:pPr lvl="1"/>
            <a:endParaRPr lang="en-CA" dirty="0" smtClean="0"/>
          </a:p>
          <a:p>
            <a:pPr>
              <a:buNone/>
            </a:pPr>
            <a:r>
              <a:rPr lang="en-CA" dirty="0" smtClean="0"/>
              <a:t>	The courts found that the plaintiff must have known the defendant made an error and it was wrong to take advantage of that error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dirty="0"/>
          </a:p>
        </p:txBody>
      </p:sp>
      <p:sp>
        <p:nvSpPr>
          <p:cNvPr id="5" name="Footer Placeholder 4"/>
          <p:cNvSpPr>
            <a:spLocks noGrp="1"/>
          </p:cNvSpPr>
          <p:nvPr>
            <p:ph type="ftr" sz="quarter" idx="12"/>
          </p:nvPr>
        </p:nvSpPr>
        <p:spPr/>
        <p:txBody>
          <a:bodyPr/>
          <a:lstStyle/>
          <a:p>
            <a:pPr>
              <a:defRPr/>
            </a:pPr>
            <a:r>
              <a:rPr lang="en-CA" smtClean="0"/>
              <a:t>Mistake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Unilateral Mistakes</a:t>
            </a:r>
            <a:endParaRPr lang="en-CA" dirty="0"/>
          </a:p>
        </p:txBody>
      </p:sp>
      <p:sp>
        <p:nvSpPr>
          <p:cNvPr id="3" name="Content Placeholder 2"/>
          <p:cNvSpPr>
            <a:spLocks noGrp="1"/>
          </p:cNvSpPr>
          <p:nvPr>
            <p:ph idx="1"/>
          </p:nvPr>
        </p:nvSpPr>
        <p:spPr/>
        <p:txBody>
          <a:bodyPr/>
          <a:lstStyle/>
          <a:p>
            <a:pPr>
              <a:buNone/>
            </a:pPr>
            <a:r>
              <a:rPr lang="en-CA" dirty="0" smtClean="0"/>
              <a:t>	In Canada, however, there has been a more recent precedence:  </a:t>
            </a:r>
            <a:r>
              <a:rPr lang="en-CA" i="1" dirty="0" smtClean="0"/>
              <a:t>Imperial Glass Ltd. v Consolidated Supplies Ltd.</a:t>
            </a:r>
            <a:endParaRPr lang="en-CA" dirty="0" smtClean="0"/>
          </a:p>
          <a:p>
            <a:pPr lvl="1"/>
            <a:r>
              <a:rPr lang="en-CA" dirty="0" smtClean="0"/>
              <a:t>After receiving the dimensions of a window over the phone, an employee of the defendant calculated 202.62 sq. ft. instead of 2026.24 sq. ft. resulting in a quote for $2000</a:t>
            </a:r>
          </a:p>
          <a:p>
            <a:pPr lvl="1"/>
            <a:r>
              <a:rPr lang="en-CA" dirty="0" smtClean="0"/>
              <a:t>Based on this number, the appellant submitted a bid</a:t>
            </a:r>
          </a:p>
          <a:p>
            <a:pPr lvl="1"/>
            <a:r>
              <a:rPr lang="en-CA" dirty="0" smtClean="0"/>
              <a:t>Further communications included:</a:t>
            </a:r>
          </a:p>
          <a:p>
            <a:pPr lvl="1" algn="just">
              <a:buNone/>
            </a:pPr>
            <a:r>
              <a:rPr lang="en-CA" sz="1800" dirty="0" smtClean="0"/>
              <a:t>		We confirm herewith our quotation of $2,000.00 for supplying the 	following Twin-Seal Units for </a:t>
            </a:r>
            <a:r>
              <a:rPr lang="en-CA" sz="1800" dirty="0" err="1" smtClean="0"/>
              <a:t>Kitimat</a:t>
            </a:r>
            <a:r>
              <a:rPr lang="en-CA" sz="1800" dirty="0" smtClean="0"/>
              <a:t> Elementary School.</a:t>
            </a:r>
          </a:p>
          <a:p>
            <a:pPr lvl="1" algn="just">
              <a:buNone/>
            </a:pPr>
            <a:r>
              <a:rPr lang="en-CA" sz="1800" dirty="0" smtClean="0"/>
              <a:t>				...</a:t>
            </a:r>
          </a:p>
          <a:p>
            <a:pPr lvl="1" algn="just">
              <a:buNone/>
            </a:pPr>
            <a:r>
              <a:rPr lang="en-CA" sz="1800" dirty="0" smtClean="0"/>
              <a:t>		It is to be understood that the above quotation is based on the 	number of units and sizes as indicated and any changes will call for 	a revision of this quotation.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dirty="0"/>
          </a:p>
        </p:txBody>
      </p:sp>
      <p:sp>
        <p:nvSpPr>
          <p:cNvPr id="5" name="Footer Placeholder 4"/>
          <p:cNvSpPr>
            <a:spLocks noGrp="1"/>
          </p:cNvSpPr>
          <p:nvPr>
            <p:ph type="ftr" sz="quarter" idx="12"/>
          </p:nvPr>
        </p:nvSpPr>
        <p:spPr/>
        <p:txBody>
          <a:bodyPr/>
          <a:lstStyle/>
          <a:p>
            <a:pPr>
              <a:defRPr/>
            </a:pPr>
            <a:r>
              <a:rPr lang="en-CA" smtClean="0"/>
              <a:t>Mistake</a:t>
            </a:r>
            <a:endParaRPr lang="en-US" dirty="0"/>
          </a:p>
        </p:txBody>
      </p:sp>
      <p:sp>
        <p:nvSpPr>
          <p:cNvPr id="6" name="Rectangle 5"/>
          <p:cNvSpPr/>
          <p:nvPr/>
        </p:nvSpPr>
        <p:spPr>
          <a:xfrm>
            <a:off x="231648" y="6604084"/>
            <a:ext cx="8912352" cy="253916"/>
          </a:xfrm>
          <a:prstGeom prst="rect">
            <a:avLst/>
          </a:prstGeom>
        </p:spPr>
        <p:txBody>
          <a:bodyPr wrap="square">
            <a:spAutoFit/>
          </a:bodyPr>
          <a:lstStyle/>
          <a:p>
            <a:r>
              <a:rPr lang="en-CA" sz="1050" dirty="0" smtClean="0">
                <a:solidFill>
                  <a:schemeClr val="tx1">
                    <a:lumMod val="50000"/>
                    <a:lumOff val="50000"/>
                  </a:schemeClr>
                </a:solidFill>
              </a:rPr>
              <a:t>http://www.schuettlaw.com/course/2011/Session%204/cases/1960%20BCCA%20Imperial%20Glass%20v%20Consolidated%20Supplies.HTM</a:t>
            </a:r>
            <a:endParaRPr lang="en-CA" sz="1050" dirty="0">
              <a:solidFill>
                <a:schemeClr val="tx1">
                  <a:lumMod val="50000"/>
                  <a:lumOff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Unilateral Mistakes</a:t>
            </a:r>
            <a:endParaRPr lang="en-CA" dirty="0"/>
          </a:p>
        </p:txBody>
      </p:sp>
      <p:sp>
        <p:nvSpPr>
          <p:cNvPr id="3" name="Content Placeholder 2"/>
          <p:cNvSpPr>
            <a:spLocks noGrp="1"/>
          </p:cNvSpPr>
          <p:nvPr>
            <p:ph idx="1"/>
          </p:nvPr>
        </p:nvSpPr>
        <p:spPr/>
        <p:txBody>
          <a:bodyPr/>
          <a:lstStyle/>
          <a:p>
            <a:pPr>
              <a:buNone/>
            </a:pPr>
            <a:r>
              <a:rPr lang="en-CA" dirty="0" smtClean="0"/>
              <a:t>	Only after the order was placed was the mistake noticed and the defendant attempted to withdraw from the contract</a:t>
            </a:r>
          </a:p>
          <a:p>
            <a:pPr lvl="1"/>
            <a:endParaRPr lang="en-CA" dirty="0" smtClean="0"/>
          </a:p>
          <a:p>
            <a:pPr>
              <a:buNone/>
            </a:pPr>
            <a:r>
              <a:rPr lang="en-CA" dirty="0" smtClean="0"/>
              <a:t>	The court determined that the behaviour of the plaintiff, while seriously unethical, did not constitute fraud</a:t>
            </a:r>
          </a:p>
          <a:p>
            <a:pPr lvl="1"/>
            <a:r>
              <a:rPr lang="en-CA" dirty="0" smtClean="0"/>
              <a:t>The court did not relieve the defendant for their mistake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dirty="0"/>
          </a:p>
        </p:txBody>
      </p:sp>
      <p:sp>
        <p:nvSpPr>
          <p:cNvPr id="5" name="Footer Placeholder 4"/>
          <p:cNvSpPr>
            <a:spLocks noGrp="1"/>
          </p:cNvSpPr>
          <p:nvPr>
            <p:ph type="ftr" sz="quarter" idx="12"/>
          </p:nvPr>
        </p:nvSpPr>
        <p:spPr/>
        <p:txBody>
          <a:bodyPr/>
          <a:lstStyle/>
          <a:p>
            <a:pPr>
              <a:defRPr/>
            </a:pPr>
            <a:r>
              <a:rPr lang="en-CA" smtClean="0"/>
              <a:t>Mistake</a:t>
            </a:r>
            <a:endParaRPr lang="en-US" dirty="0"/>
          </a:p>
        </p:txBody>
      </p:sp>
      <p:sp>
        <p:nvSpPr>
          <p:cNvPr id="6" name="Rectangle 5"/>
          <p:cNvSpPr/>
          <p:nvPr/>
        </p:nvSpPr>
        <p:spPr>
          <a:xfrm>
            <a:off x="231648" y="6604084"/>
            <a:ext cx="8912352" cy="253916"/>
          </a:xfrm>
          <a:prstGeom prst="rect">
            <a:avLst/>
          </a:prstGeom>
        </p:spPr>
        <p:txBody>
          <a:bodyPr wrap="square">
            <a:spAutoFit/>
          </a:bodyPr>
          <a:lstStyle/>
          <a:p>
            <a:r>
              <a:rPr lang="en-CA" sz="1050" dirty="0" smtClean="0">
                <a:solidFill>
                  <a:schemeClr val="tx1">
                    <a:lumMod val="50000"/>
                    <a:lumOff val="50000"/>
                  </a:schemeClr>
                </a:solidFill>
              </a:rPr>
              <a:t>http://www.schuettlaw.com/course/2011/Session%204/cases/1960%20BCCA%20Imperial%20Glass%20v%20Consolidated%20Supplies.HTM</a:t>
            </a:r>
            <a:endParaRPr lang="en-CA" sz="1050" dirty="0">
              <a:solidFill>
                <a:schemeClr val="tx1">
                  <a:lumMod val="50000"/>
                  <a:lumOff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Unilateral Mistakes</a:t>
            </a:r>
            <a:endParaRPr lang="en-CA" dirty="0"/>
          </a:p>
        </p:txBody>
      </p:sp>
      <p:sp>
        <p:nvSpPr>
          <p:cNvPr id="3" name="Content Placeholder 2"/>
          <p:cNvSpPr>
            <a:spLocks noGrp="1"/>
          </p:cNvSpPr>
          <p:nvPr>
            <p:ph idx="1"/>
          </p:nvPr>
        </p:nvSpPr>
        <p:spPr/>
        <p:txBody>
          <a:bodyPr/>
          <a:lstStyle/>
          <a:p>
            <a:pPr>
              <a:buNone/>
            </a:pPr>
            <a:r>
              <a:rPr lang="en-CA" dirty="0" smtClean="0"/>
              <a:t>	A more recent case is </a:t>
            </a:r>
            <a:r>
              <a:rPr lang="en-CA" i="1" dirty="0" smtClean="0"/>
              <a:t>Belle River Community Arena Inc. v W.J.C. Kaufmann Co. et al.</a:t>
            </a:r>
            <a:r>
              <a:rPr lang="en-CA" dirty="0" smtClean="0"/>
              <a:t> saw a subtle distinction</a:t>
            </a:r>
          </a:p>
          <a:p>
            <a:pPr lvl="1"/>
            <a:r>
              <a:rPr lang="en-CA" dirty="0" smtClean="0"/>
              <a:t>The defendant is a contractor who submitted a bid that was substantially lower</a:t>
            </a:r>
          </a:p>
          <a:p>
            <a:pPr lvl="1"/>
            <a:r>
              <a:rPr lang="en-CA" dirty="0" smtClean="0"/>
              <a:t>The bid was $641,603 being $70,800 less than the intended bid</a:t>
            </a:r>
          </a:p>
          <a:p>
            <a:pPr lvl="1"/>
            <a:r>
              <a:rPr lang="en-CA" dirty="0" smtClean="0"/>
              <a:t>The tenders were to remain open for a period of 60 days</a:t>
            </a:r>
          </a:p>
          <a:p>
            <a:pPr lvl="1"/>
            <a:r>
              <a:rPr lang="en-CA" dirty="0" smtClean="0"/>
              <a:t>While the plaintiffs opened the bids, they did not immediately proceed to accept the Kaufmann bid</a:t>
            </a:r>
          </a:p>
          <a:p>
            <a:pPr lvl="1"/>
            <a:r>
              <a:rPr lang="en-CA" dirty="0" smtClean="0"/>
              <a:t>The next morning, Kaufmann sent the following:</a:t>
            </a:r>
          </a:p>
          <a:p>
            <a:pPr lvl="1" algn="just">
              <a:buNone/>
            </a:pPr>
            <a:r>
              <a:rPr lang="en-CA" dirty="0" smtClean="0"/>
              <a:t>	</a:t>
            </a:r>
            <a:r>
              <a:rPr lang="en-CA" sz="1800" dirty="0" smtClean="0"/>
              <a:t>	Re new Tri-Community arena building please withdraw our quotation 	dated January 11, 1973 due to a serious error in our tender.</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dirty="0"/>
          </a:p>
        </p:txBody>
      </p:sp>
      <p:sp>
        <p:nvSpPr>
          <p:cNvPr id="5" name="Footer Placeholder 4"/>
          <p:cNvSpPr>
            <a:spLocks noGrp="1"/>
          </p:cNvSpPr>
          <p:nvPr>
            <p:ph type="ftr" sz="quarter" idx="12"/>
          </p:nvPr>
        </p:nvSpPr>
        <p:spPr/>
        <p:txBody>
          <a:bodyPr/>
          <a:lstStyle/>
          <a:p>
            <a:pPr>
              <a:defRPr/>
            </a:pPr>
            <a:r>
              <a:rPr lang="en-CA" smtClean="0"/>
              <a:t>Mistake</a:t>
            </a:r>
            <a:endParaRPr lang="en-US" dirty="0"/>
          </a:p>
        </p:txBody>
      </p:sp>
      <p:sp>
        <p:nvSpPr>
          <p:cNvPr id="7" name="Rectangle 6"/>
          <p:cNvSpPr/>
          <p:nvPr/>
        </p:nvSpPr>
        <p:spPr>
          <a:xfrm>
            <a:off x="231648" y="6604084"/>
            <a:ext cx="8912352" cy="215444"/>
          </a:xfrm>
          <a:prstGeom prst="rect">
            <a:avLst/>
          </a:prstGeom>
        </p:spPr>
        <p:txBody>
          <a:bodyPr wrap="square">
            <a:spAutoFit/>
          </a:bodyPr>
          <a:lstStyle/>
          <a:p>
            <a:r>
              <a:rPr lang="en-CA" sz="800" dirty="0" smtClean="0">
                <a:solidFill>
                  <a:schemeClr val="tx1">
                    <a:lumMod val="50000"/>
                    <a:lumOff val="50000"/>
                  </a:schemeClr>
                </a:solidFill>
              </a:rPr>
              <a:t>http://www.schuettlaw.com/course/course%20materials/Cases/Tender%20Contracts/Mistake%20in%20Tender/1978%20-%20Belle%20River%20v%20Kaufmann%20-%20Appeal.htm</a:t>
            </a:r>
            <a:endParaRPr lang="en-CA" sz="800" dirty="0">
              <a:solidFill>
                <a:schemeClr val="tx1">
                  <a:lumMod val="50000"/>
                  <a:lumOff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Unilateral Mistakes</a:t>
            </a:r>
            <a:endParaRPr lang="en-CA" dirty="0"/>
          </a:p>
        </p:txBody>
      </p:sp>
      <p:sp>
        <p:nvSpPr>
          <p:cNvPr id="3" name="Content Placeholder 2"/>
          <p:cNvSpPr>
            <a:spLocks noGrp="1"/>
          </p:cNvSpPr>
          <p:nvPr>
            <p:ph idx="1"/>
          </p:nvPr>
        </p:nvSpPr>
        <p:spPr/>
        <p:txBody>
          <a:bodyPr/>
          <a:lstStyle/>
          <a:p>
            <a:pPr>
              <a:buNone/>
            </a:pPr>
            <a:r>
              <a:rPr lang="en-CA" dirty="0" smtClean="0"/>
              <a:t>	A more recent case is </a:t>
            </a:r>
            <a:r>
              <a:rPr lang="en-CA" i="1" dirty="0" smtClean="0"/>
              <a:t>Belle River Community Arena Inc. v W.J.C. Kaufmann Co. et al.</a:t>
            </a:r>
            <a:r>
              <a:rPr lang="en-CA" dirty="0" smtClean="0"/>
              <a:t> saw a subtle distinction</a:t>
            </a:r>
          </a:p>
          <a:p>
            <a:pPr lvl="1"/>
            <a:r>
              <a:rPr lang="en-CA" dirty="0" smtClean="0"/>
              <a:t>The plaintiff, never-the-less, informed Kaufmann that their bid was accepted</a:t>
            </a:r>
          </a:p>
          <a:p>
            <a:pPr lvl="1"/>
            <a:r>
              <a:rPr lang="en-CA" dirty="0" smtClean="0"/>
              <a:t>No contract was ever formally presented to Kaufmann</a:t>
            </a:r>
          </a:p>
          <a:p>
            <a:pPr lvl="1"/>
            <a:r>
              <a:rPr lang="en-CA" dirty="0" smtClean="0"/>
              <a:t>Instead, the plaintiff went with the next lowest bidder and then sue for $15,091, the difference</a:t>
            </a:r>
          </a:p>
          <a:p>
            <a:pPr lvl="1"/>
            <a:r>
              <a:rPr lang="en-CA" dirty="0" smtClean="0"/>
              <a:t>The court found that because no formal contract had ever been offered to Kaufmann, the contractor had never actually refused to honour its tender</a:t>
            </a:r>
          </a:p>
          <a:p>
            <a:pPr lvl="1"/>
            <a:endParaRPr lang="en-CA" dirty="0" smtClean="0"/>
          </a:p>
          <a:p>
            <a:pPr lvl="1"/>
            <a:r>
              <a:rPr lang="en-CA" dirty="0" smtClean="0"/>
              <a:t>In the United States, if a mistake in a tender is known to a party accepting tenders, the tendency is to side with the contractor in any case where the bid is accepted under such terms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dirty="0"/>
          </a:p>
        </p:txBody>
      </p:sp>
      <p:sp>
        <p:nvSpPr>
          <p:cNvPr id="5" name="Footer Placeholder 4"/>
          <p:cNvSpPr>
            <a:spLocks noGrp="1"/>
          </p:cNvSpPr>
          <p:nvPr>
            <p:ph type="ftr" sz="quarter" idx="12"/>
          </p:nvPr>
        </p:nvSpPr>
        <p:spPr/>
        <p:txBody>
          <a:bodyPr/>
          <a:lstStyle/>
          <a:p>
            <a:pPr>
              <a:defRPr/>
            </a:pPr>
            <a:r>
              <a:rPr lang="en-CA" smtClean="0"/>
              <a:t>Mistake</a:t>
            </a:r>
            <a:endParaRPr lang="en-US" dirty="0"/>
          </a:p>
        </p:txBody>
      </p:sp>
      <p:sp>
        <p:nvSpPr>
          <p:cNvPr id="7" name="Rectangle 6"/>
          <p:cNvSpPr/>
          <p:nvPr/>
        </p:nvSpPr>
        <p:spPr>
          <a:xfrm>
            <a:off x="231648" y="6604084"/>
            <a:ext cx="8912352" cy="215444"/>
          </a:xfrm>
          <a:prstGeom prst="rect">
            <a:avLst/>
          </a:prstGeom>
        </p:spPr>
        <p:txBody>
          <a:bodyPr wrap="square">
            <a:spAutoFit/>
          </a:bodyPr>
          <a:lstStyle/>
          <a:p>
            <a:r>
              <a:rPr lang="en-CA" sz="800" dirty="0" smtClean="0">
                <a:solidFill>
                  <a:schemeClr val="tx1">
                    <a:lumMod val="50000"/>
                    <a:lumOff val="50000"/>
                  </a:schemeClr>
                </a:solidFill>
              </a:rPr>
              <a:t>http://www.schuettlaw.com/course/course%20materials/Cases/Tender%20Contracts/Mistake%20in%20Tender/1978%20-%20Belle%20River%20v%20Kaufmann%20-%20Appeal.htm</a:t>
            </a:r>
            <a:endParaRPr lang="en-CA" sz="800" dirty="0">
              <a:solidFill>
                <a:schemeClr val="tx1">
                  <a:lumMod val="50000"/>
                  <a:lumOff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CA" smtClean="0"/>
              <a:t>Mistake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Mistake</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Contract as a Starting Point</a:t>
            </a:r>
            <a:endParaRPr lang="en-CA" dirty="0"/>
          </a:p>
        </p:txBody>
      </p:sp>
      <p:sp>
        <p:nvSpPr>
          <p:cNvPr id="3" name="Content Placeholder 2"/>
          <p:cNvSpPr>
            <a:spLocks noGrp="1"/>
          </p:cNvSpPr>
          <p:nvPr>
            <p:ph idx="1"/>
          </p:nvPr>
        </p:nvSpPr>
        <p:spPr/>
        <p:txBody>
          <a:bodyPr/>
          <a:lstStyle/>
          <a:p>
            <a:pPr>
              <a:buNone/>
            </a:pPr>
            <a:r>
              <a:rPr lang="en-CA" dirty="0" smtClean="0"/>
              <a:t>	We have seen, through the </a:t>
            </a:r>
            <a:r>
              <a:rPr lang="en-CA" i="1" dirty="0" err="1" smtClean="0"/>
              <a:t>parol</a:t>
            </a:r>
            <a:r>
              <a:rPr lang="en-CA" i="1" dirty="0" smtClean="0"/>
              <a:t> </a:t>
            </a:r>
            <a:r>
              <a:rPr lang="en-CA" dirty="0" smtClean="0"/>
              <a:t>evidence rule, that oral communications prior to a written contract cannot, in general, affect the terms of the contract</a:t>
            </a:r>
          </a:p>
          <a:p>
            <a:pPr lvl="1"/>
            <a:r>
              <a:rPr lang="en-CA" dirty="0" smtClean="0"/>
              <a:t>There are a few exceptions, which we will continue to see</a:t>
            </a:r>
          </a:p>
          <a:p>
            <a:pPr lvl="1"/>
            <a:endParaRPr lang="en-CA" dirty="0" smtClean="0"/>
          </a:p>
          <a:p>
            <a:pPr>
              <a:buNone/>
            </a:pPr>
            <a:endParaRPr lang="en-CA" dirty="0" smtClean="0"/>
          </a:p>
        </p:txBody>
      </p:sp>
      <p:sp>
        <p:nvSpPr>
          <p:cNvPr id="7" name="Footer Placeholder 6"/>
          <p:cNvSpPr>
            <a:spLocks noGrp="1"/>
          </p:cNvSpPr>
          <p:nvPr>
            <p:ph type="ftr" sz="quarter" idx="12"/>
          </p:nvPr>
        </p:nvSpPr>
        <p:spPr/>
        <p:txBody>
          <a:bodyPr/>
          <a:lstStyle/>
          <a:p>
            <a:pPr>
              <a:defRPr/>
            </a:pPr>
            <a:r>
              <a:rPr lang="en-CA" smtClean="0"/>
              <a:t>Mistake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Mistakes</a:t>
            </a:r>
            <a:endParaRPr lang="en-CA" dirty="0"/>
          </a:p>
        </p:txBody>
      </p:sp>
      <p:sp>
        <p:nvSpPr>
          <p:cNvPr id="3" name="Content Placeholder 2"/>
          <p:cNvSpPr>
            <a:spLocks noGrp="1"/>
          </p:cNvSpPr>
          <p:nvPr>
            <p:ph idx="1"/>
          </p:nvPr>
        </p:nvSpPr>
        <p:spPr/>
        <p:txBody>
          <a:bodyPr/>
          <a:lstStyle/>
          <a:p>
            <a:pPr>
              <a:buNone/>
            </a:pPr>
            <a:r>
              <a:rPr lang="en-CA" dirty="0" smtClean="0"/>
              <a:t>	What happens if there is a mistake in the written contract?</a:t>
            </a:r>
          </a:p>
          <a:p>
            <a:pPr lvl="1"/>
            <a:r>
              <a:rPr lang="en-CA" dirty="0" smtClean="0"/>
              <a:t>Are parties responsible for mistakes in the preparation of a written document?</a:t>
            </a:r>
          </a:p>
          <a:p>
            <a:pPr lvl="1"/>
            <a:r>
              <a:rPr lang="en-CA" dirty="0" smtClean="0"/>
              <a:t>Answer:  it depends!</a:t>
            </a:r>
          </a:p>
        </p:txBody>
      </p:sp>
      <p:sp>
        <p:nvSpPr>
          <p:cNvPr id="7" name="Footer Placeholder 6"/>
          <p:cNvSpPr>
            <a:spLocks noGrp="1"/>
          </p:cNvSpPr>
          <p:nvPr>
            <p:ph type="ftr" sz="quarter" idx="12"/>
          </p:nvPr>
        </p:nvSpPr>
        <p:spPr/>
        <p:txBody>
          <a:bodyPr/>
          <a:lstStyle/>
          <a:p>
            <a:pPr>
              <a:defRPr/>
            </a:pPr>
            <a:r>
              <a:rPr lang="en-CA" smtClean="0"/>
              <a:t>Mistake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Mistakes</a:t>
            </a:r>
            <a:endParaRPr lang="en-CA" dirty="0"/>
          </a:p>
        </p:txBody>
      </p:sp>
      <p:sp>
        <p:nvSpPr>
          <p:cNvPr id="3" name="Content Placeholder 2"/>
          <p:cNvSpPr>
            <a:spLocks noGrp="1"/>
          </p:cNvSpPr>
          <p:nvPr>
            <p:ph idx="1"/>
          </p:nvPr>
        </p:nvSpPr>
        <p:spPr/>
        <p:txBody>
          <a:bodyPr/>
          <a:lstStyle/>
          <a:p>
            <a:pPr>
              <a:buNone/>
            </a:pPr>
            <a:r>
              <a:rPr lang="en-CA" dirty="0" smtClean="0"/>
              <a:t>	We will look at three types of mistakes in contracts:</a:t>
            </a:r>
          </a:p>
          <a:p>
            <a:pPr lvl="1"/>
            <a:r>
              <a:rPr lang="en-CA" dirty="0" smtClean="0"/>
              <a:t>Common</a:t>
            </a:r>
          </a:p>
          <a:p>
            <a:pPr lvl="1"/>
            <a:r>
              <a:rPr lang="en-CA" dirty="0" smtClean="0"/>
              <a:t>Mutual</a:t>
            </a:r>
          </a:p>
          <a:p>
            <a:pPr lvl="1"/>
            <a:r>
              <a:rPr lang="en-CA" dirty="0" smtClean="0"/>
              <a:t>Unilateral</a:t>
            </a:r>
          </a:p>
        </p:txBody>
      </p:sp>
      <p:sp>
        <p:nvSpPr>
          <p:cNvPr id="7" name="Footer Placeholder 6"/>
          <p:cNvSpPr>
            <a:spLocks noGrp="1"/>
          </p:cNvSpPr>
          <p:nvPr>
            <p:ph type="ftr" sz="quarter" idx="12"/>
          </p:nvPr>
        </p:nvSpPr>
        <p:spPr/>
        <p:txBody>
          <a:bodyPr/>
          <a:lstStyle/>
          <a:p>
            <a:pPr>
              <a:defRPr/>
            </a:pPr>
            <a:r>
              <a:rPr lang="en-CA" smtClean="0"/>
              <a:t>Mistake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Clerical Mistakes</a:t>
            </a:r>
            <a:endParaRPr lang="en-CA" dirty="0"/>
          </a:p>
        </p:txBody>
      </p:sp>
      <p:sp>
        <p:nvSpPr>
          <p:cNvPr id="3" name="Content Placeholder 2"/>
          <p:cNvSpPr>
            <a:spLocks noGrp="1"/>
          </p:cNvSpPr>
          <p:nvPr>
            <p:ph idx="1"/>
          </p:nvPr>
        </p:nvSpPr>
        <p:spPr/>
        <p:txBody>
          <a:bodyPr/>
          <a:lstStyle/>
          <a:p>
            <a:pPr>
              <a:buNone/>
            </a:pPr>
            <a:r>
              <a:rPr lang="en-CA" dirty="0" smtClean="0"/>
              <a:t>	When both parties are agreeing on a contract and a mistake occurs when the contract is drafted, this is considered a </a:t>
            </a:r>
            <a:r>
              <a:rPr lang="en-CA" i="1" dirty="0" smtClean="0"/>
              <a:t>common mistake</a:t>
            </a:r>
            <a:endParaRPr lang="en-CA" dirty="0" smtClean="0"/>
          </a:p>
          <a:p>
            <a:pPr lvl="1"/>
            <a:r>
              <a:rPr lang="en-CA" dirty="0" smtClean="0"/>
              <a:t>It was a mistake made by both parties in the preparation of the agreement</a:t>
            </a:r>
          </a:p>
          <a:p>
            <a:pPr lvl="1"/>
            <a:endParaRPr lang="en-CA" dirty="0" smtClean="0"/>
          </a:p>
          <a:p>
            <a:pPr>
              <a:buNone/>
            </a:pPr>
            <a:r>
              <a:rPr lang="en-CA" dirty="0" smtClean="0"/>
              <a:t>	In such a case, a clerical error will allow a party to apply to a court to </a:t>
            </a:r>
            <a:r>
              <a:rPr lang="en-CA" i="1" dirty="0" smtClean="0"/>
              <a:t>rectify </a:t>
            </a:r>
            <a:r>
              <a:rPr lang="en-CA" dirty="0" smtClean="0"/>
              <a:t>the contract</a:t>
            </a:r>
          </a:p>
        </p:txBody>
      </p:sp>
      <p:sp>
        <p:nvSpPr>
          <p:cNvPr id="7" name="Footer Placeholder 6"/>
          <p:cNvSpPr>
            <a:spLocks noGrp="1"/>
          </p:cNvSpPr>
          <p:nvPr>
            <p:ph type="ftr" sz="quarter" idx="12"/>
          </p:nvPr>
        </p:nvSpPr>
        <p:spPr/>
        <p:txBody>
          <a:bodyPr/>
          <a:lstStyle/>
          <a:p>
            <a:pPr>
              <a:defRPr/>
            </a:pPr>
            <a:r>
              <a:rPr lang="en-CA" smtClean="0"/>
              <a:t>Mistake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Clerical Mistakes</a:t>
            </a:r>
            <a:endParaRPr lang="en-CA" dirty="0"/>
          </a:p>
        </p:txBody>
      </p:sp>
      <p:sp>
        <p:nvSpPr>
          <p:cNvPr id="3" name="Content Placeholder 2"/>
          <p:cNvSpPr>
            <a:spLocks noGrp="1"/>
          </p:cNvSpPr>
          <p:nvPr>
            <p:ph idx="1"/>
          </p:nvPr>
        </p:nvSpPr>
        <p:spPr/>
        <p:txBody>
          <a:bodyPr/>
          <a:lstStyle/>
          <a:p>
            <a:pPr>
              <a:buNone/>
            </a:pPr>
            <a:r>
              <a:rPr lang="en-CA" dirty="0" smtClean="0"/>
              <a:t>	When applying for rectification, the onus is on the plaintiff to demonstrate that the contract differs from all prior communications on the terms of the contract</a:t>
            </a:r>
          </a:p>
          <a:p>
            <a:pPr lvl="1"/>
            <a:r>
              <a:rPr lang="en-CA" dirty="0" smtClean="0"/>
              <a:t>Therefore, it is always critical that you track all communications regarding the agreement on the terms of a contract</a:t>
            </a:r>
          </a:p>
        </p:txBody>
      </p:sp>
      <p:sp>
        <p:nvSpPr>
          <p:cNvPr id="7" name="Footer Placeholder 6"/>
          <p:cNvSpPr>
            <a:spLocks noGrp="1"/>
          </p:cNvSpPr>
          <p:nvPr>
            <p:ph type="ftr" sz="quarter" idx="12"/>
          </p:nvPr>
        </p:nvSpPr>
        <p:spPr/>
        <p:txBody>
          <a:bodyPr/>
          <a:lstStyle/>
          <a:p>
            <a:pPr>
              <a:defRPr/>
            </a:pPr>
            <a:r>
              <a:rPr lang="en-CA" smtClean="0"/>
              <a:t>Mistake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Mistakes</a:t>
            </a:r>
            <a:endParaRPr lang="en-CA" dirty="0"/>
          </a:p>
        </p:txBody>
      </p:sp>
      <p:sp>
        <p:nvSpPr>
          <p:cNvPr id="3" name="Content Placeholder 2"/>
          <p:cNvSpPr>
            <a:spLocks noGrp="1"/>
          </p:cNvSpPr>
          <p:nvPr>
            <p:ph idx="1"/>
          </p:nvPr>
        </p:nvSpPr>
        <p:spPr/>
        <p:txBody>
          <a:bodyPr/>
          <a:lstStyle/>
          <a:p>
            <a:pPr>
              <a:buNone/>
            </a:pPr>
            <a:r>
              <a:rPr lang="en-CA" dirty="0" smtClean="0"/>
              <a:t>	In the case of </a:t>
            </a:r>
            <a:r>
              <a:rPr lang="en-CA" i="1" dirty="0" err="1" smtClean="0"/>
              <a:t>Courturier</a:t>
            </a:r>
            <a:r>
              <a:rPr lang="en-CA" i="1" dirty="0" smtClean="0"/>
              <a:t> v Hastie</a:t>
            </a:r>
            <a:r>
              <a:rPr lang="en-CA" dirty="0" smtClean="0"/>
              <a:t>, 1856, the sale of corn was declared void because the corn, at the time of the establishment of the contract, had already decayed</a:t>
            </a:r>
          </a:p>
          <a:p>
            <a:pPr lvl="1"/>
            <a:r>
              <a:rPr lang="en-CA" dirty="0" smtClean="0"/>
              <a:t>The buyers were not liable for the price of the lost corn</a:t>
            </a:r>
          </a:p>
          <a:p>
            <a:pPr lvl="1"/>
            <a:r>
              <a:rPr lang="en-CA" dirty="0" smtClean="0"/>
              <a:t>Both assumed that the corn existed when it did not</a:t>
            </a:r>
          </a:p>
          <a:p>
            <a:pPr lvl="1"/>
            <a:endParaRPr lang="en-CA" dirty="0" smtClean="0"/>
          </a:p>
          <a:p>
            <a:pPr>
              <a:buNone/>
            </a:pPr>
            <a:r>
              <a:rPr lang="en-CA" dirty="0" smtClean="0"/>
              <a:t>	More recently, in Australia, there was </a:t>
            </a:r>
            <a:r>
              <a:rPr lang="en-CA" i="1" dirty="0" smtClean="0"/>
              <a:t>McRae v Commonwealth Disposals Commission</a:t>
            </a:r>
            <a:r>
              <a:rPr lang="en-CA" dirty="0" smtClean="0"/>
              <a:t>, 1951</a:t>
            </a:r>
          </a:p>
          <a:p>
            <a:pPr lvl="1"/>
            <a:r>
              <a:rPr lang="en-CA" dirty="0" smtClean="0"/>
              <a:t>The commission sold McRae a shipwrecked tanker containing oil</a:t>
            </a:r>
          </a:p>
          <a:p>
            <a:pPr lvl="1"/>
            <a:r>
              <a:rPr lang="en-CA" dirty="0" smtClean="0"/>
              <a:t>The shipwreck, however, did not exist</a:t>
            </a:r>
          </a:p>
          <a:p>
            <a:pPr lvl="1"/>
            <a:r>
              <a:rPr lang="en-CA" dirty="0" smtClean="0"/>
              <a:t>In this case, the CDC had claimed that the contract was void</a:t>
            </a:r>
          </a:p>
          <a:p>
            <a:pPr lvl="1"/>
            <a:r>
              <a:rPr lang="en-CA" dirty="0" smtClean="0"/>
              <a:t>It was found, however, that CDC had promised the tanker existed; thus, they were found to have breeched the contract</a:t>
            </a:r>
          </a:p>
          <a:p>
            <a:pPr>
              <a:buNone/>
            </a:pPr>
            <a:endParaRPr lang="en-CA" dirty="0" smtClean="0"/>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dirty="0"/>
          </a:p>
        </p:txBody>
      </p:sp>
      <p:sp>
        <p:nvSpPr>
          <p:cNvPr id="5" name="Footer Placeholder 4"/>
          <p:cNvSpPr>
            <a:spLocks noGrp="1"/>
          </p:cNvSpPr>
          <p:nvPr>
            <p:ph type="ftr" sz="quarter" idx="12"/>
          </p:nvPr>
        </p:nvSpPr>
        <p:spPr/>
        <p:txBody>
          <a:bodyPr/>
          <a:lstStyle/>
          <a:p>
            <a:pPr>
              <a:defRPr/>
            </a:pPr>
            <a:r>
              <a:rPr lang="en-CA" smtClean="0"/>
              <a:t>Mistake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Mistakes</a:t>
            </a:r>
            <a:endParaRPr lang="en-CA" dirty="0"/>
          </a:p>
        </p:txBody>
      </p:sp>
      <p:sp>
        <p:nvSpPr>
          <p:cNvPr id="3" name="Content Placeholder 2"/>
          <p:cNvSpPr>
            <a:spLocks noGrp="1"/>
          </p:cNvSpPr>
          <p:nvPr>
            <p:ph idx="1"/>
          </p:nvPr>
        </p:nvSpPr>
        <p:spPr/>
        <p:txBody>
          <a:bodyPr/>
          <a:lstStyle/>
          <a:p>
            <a:pPr>
              <a:buNone/>
            </a:pPr>
            <a:r>
              <a:rPr lang="en-CA" dirty="0" smtClean="0"/>
              <a:t>	Another example of a common mistake that did not void a contract is the more recent </a:t>
            </a:r>
            <a:r>
              <a:rPr lang="en-CA" i="1" dirty="0" smtClean="0"/>
              <a:t>Great Peace Shipping Ltd v </a:t>
            </a:r>
            <a:r>
              <a:rPr lang="en-CA" i="1" dirty="0" err="1" smtClean="0"/>
              <a:t>Tsavliris</a:t>
            </a:r>
            <a:r>
              <a:rPr lang="en-CA" i="1" dirty="0" smtClean="0"/>
              <a:t> Salvage (International) Ltd.</a:t>
            </a:r>
            <a:r>
              <a:rPr lang="en-CA" dirty="0" smtClean="0"/>
              <a:t>, 2002</a:t>
            </a:r>
          </a:p>
          <a:p>
            <a:pPr lvl="1"/>
            <a:r>
              <a:rPr lang="en-CA" dirty="0" err="1" smtClean="0"/>
              <a:t>Tsavliris</a:t>
            </a:r>
            <a:r>
              <a:rPr lang="en-CA" dirty="0" smtClean="0"/>
              <a:t> was in the business of aiding and salvaging ships</a:t>
            </a:r>
          </a:p>
          <a:p>
            <a:pPr lvl="1"/>
            <a:r>
              <a:rPr lang="en-CA" dirty="0" smtClean="0"/>
              <a:t>The </a:t>
            </a:r>
            <a:r>
              <a:rPr lang="en-CA" i="1" dirty="0" smtClean="0"/>
              <a:t>Cape Providence</a:t>
            </a:r>
            <a:r>
              <a:rPr lang="en-CA" dirty="0" smtClean="0"/>
              <a:t> required assistance and </a:t>
            </a:r>
            <a:r>
              <a:rPr lang="en-CA" dirty="0" err="1" smtClean="0"/>
              <a:t>Tsavliris</a:t>
            </a:r>
            <a:r>
              <a:rPr lang="en-CA" dirty="0" smtClean="0"/>
              <a:t> was told the tug </a:t>
            </a:r>
            <a:r>
              <a:rPr lang="en-CA" i="1" dirty="0" smtClean="0"/>
              <a:t>Great Peace </a:t>
            </a:r>
            <a:r>
              <a:rPr lang="en-CA" dirty="0" smtClean="0"/>
              <a:t>was 35 miles away</a:t>
            </a:r>
          </a:p>
          <a:p>
            <a:pPr lvl="1"/>
            <a:r>
              <a:rPr lang="en-CA" dirty="0" err="1" smtClean="0"/>
              <a:t>Tsavliris</a:t>
            </a:r>
            <a:r>
              <a:rPr lang="en-CA" dirty="0" smtClean="0"/>
              <a:t> entered into a contract, but terminated it later when he determined the tug was 410 miles away</a:t>
            </a:r>
          </a:p>
          <a:p>
            <a:pPr lvl="1"/>
            <a:r>
              <a:rPr lang="en-CA" dirty="0" smtClean="0"/>
              <a:t>The court found that, while it would take 22 hours to cover the distance, this would not have been a sufficient delay so that its performance would be “essentially different from those the parties envisaged when the contract was concluded.”</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dirty="0"/>
          </a:p>
        </p:txBody>
      </p:sp>
      <p:sp>
        <p:nvSpPr>
          <p:cNvPr id="5" name="Footer Placeholder 4"/>
          <p:cNvSpPr>
            <a:spLocks noGrp="1"/>
          </p:cNvSpPr>
          <p:nvPr>
            <p:ph type="ftr" sz="quarter" idx="12"/>
          </p:nvPr>
        </p:nvSpPr>
        <p:spPr/>
        <p:txBody>
          <a:bodyPr/>
          <a:lstStyle/>
          <a:p>
            <a:pPr>
              <a:defRPr/>
            </a:pPr>
            <a:r>
              <a:rPr lang="en-CA" smtClean="0"/>
              <a:t>Mistake</a:t>
            </a:r>
            <a:endParaRPr lang="en-US" dirty="0"/>
          </a:p>
        </p:txBody>
      </p:sp>
    </p:spTree>
  </p:cSld>
  <p:clrMapOvr>
    <a:masterClrMapping/>
  </p:clrMapOvr>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61811</TotalTime>
  <Words>141</Words>
  <Application>Microsoft Office PowerPoint</Application>
  <PresentationFormat>On-screen Show (4:3)</PresentationFormat>
  <Paragraphs>162</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Engineering_Colour</vt:lpstr>
      <vt:lpstr>Contract Law:  Mistake</vt:lpstr>
      <vt:lpstr>Outline</vt:lpstr>
      <vt:lpstr>The Contract as a Starting Point</vt:lpstr>
      <vt:lpstr>Mistakes</vt:lpstr>
      <vt:lpstr>Mistakes</vt:lpstr>
      <vt:lpstr>Common Clerical Mistakes</vt:lpstr>
      <vt:lpstr>Common Clerical Mistakes</vt:lpstr>
      <vt:lpstr>Common Mistakes</vt:lpstr>
      <vt:lpstr>Common Mistakes</vt:lpstr>
      <vt:lpstr>Mutual Errors</vt:lpstr>
      <vt:lpstr>Mutual Errors</vt:lpstr>
      <vt:lpstr>Unilateral Mistakes</vt:lpstr>
      <vt:lpstr>Unilateral Mistakes</vt:lpstr>
      <vt:lpstr>Unilateral Mistakes</vt:lpstr>
      <vt:lpstr>Unilateral Mistakes</vt:lpstr>
      <vt:lpstr>Unilateral Mistakes</vt:lpstr>
      <vt:lpstr>Unilateral Mistakes</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Mistake</dc:title>
  <dc:subject>Mistakes in contract law</dc:subject>
  <dc:creator>Douglas Wilhelm Harder (dwharder@alumni.uwaterloo.ca)</dc:creator>
  <cp:lastModifiedBy>Douglas Wilhelm Harder</cp:lastModifiedBy>
  <cp:revision>4800</cp:revision>
  <cp:lastPrinted>2010-03-08T19:59:32Z</cp:lastPrinted>
  <dcterms:created xsi:type="dcterms:W3CDTF">2010-03-10T14:45:39Z</dcterms:created>
  <dcterms:modified xsi:type="dcterms:W3CDTF">2013-03-26T16:11:11Z</dcterms:modified>
</cp:coreProperties>
</file>