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7.xml" ContentType="application/vnd.openxmlformats-officedocument.presentationml.notesSlide+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0"/>
  </p:notesMasterIdLst>
  <p:handoutMasterIdLst>
    <p:handoutMasterId r:id="rId21"/>
  </p:handoutMasterIdLst>
  <p:sldIdLst>
    <p:sldId id="274" r:id="rId2"/>
    <p:sldId id="785" r:id="rId3"/>
    <p:sldId id="668" r:id="rId4"/>
    <p:sldId id="778" r:id="rId5"/>
    <p:sldId id="786" r:id="rId6"/>
    <p:sldId id="787" r:id="rId7"/>
    <p:sldId id="789" r:id="rId8"/>
    <p:sldId id="753" r:id="rId9"/>
    <p:sldId id="777" r:id="rId10"/>
    <p:sldId id="776" r:id="rId11"/>
    <p:sldId id="788" r:id="rId12"/>
    <p:sldId id="780" r:id="rId13"/>
    <p:sldId id="781" r:id="rId14"/>
    <p:sldId id="782" r:id="rId15"/>
    <p:sldId id="779" r:id="rId16"/>
    <p:sldId id="783" r:id="rId17"/>
    <p:sldId id="459" r:id="rId18"/>
    <p:sldId id="790" r:id="rId19"/>
  </p:sldIdLst>
  <p:sldSz cx="9144000" cy="6858000" type="screen4x3"/>
  <p:notesSz cx="6858000" cy="9144000"/>
  <p:defaultTextStyle>
    <a:defPPr>
      <a:defRPr lang="en-CA"/>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FF66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35" autoAdjust="0"/>
    <p:restoredTop sz="77851" autoAdjust="0"/>
  </p:normalViewPr>
  <p:slideViewPr>
    <p:cSldViewPr snapToGrid="0" snapToObjects="1">
      <p:cViewPr varScale="1">
        <p:scale>
          <a:sx n="50" d="100"/>
          <a:sy n="50" d="100"/>
        </p:scale>
        <p:origin x="-2688" y="-90"/>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58" d="100"/>
          <a:sy n="58" d="100"/>
        </p:scale>
        <p:origin x="-2418"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3A60BA4-B84C-48F0-A6D8-3FE89682DDA7}" type="datetimeFigureOut">
              <a:rPr lang="en-CA" smtClean="0"/>
              <a:pPr/>
              <a:t>26/03/2013</a:t>
            </a:fld>
            <a:endParaRPr lang="en-CA"/>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02C00FD-E510-4D85-A47B-650E91115B41}" type="slidenum">
              <a:rPr lang="en-CA" smtClean="0"/>
              <a:pPr/>
              <a:t>‹#›</a:t>
            </a:fld>
            <a:endParaRPr lang="en-CA"/>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C93415-B90A-4DEA-A858-08E608BCCF4F}" type="datetimeFigureOut">
              <a:rPr lang="en-CA" smtClean="0"/>
              <a:pPr/>
              <a:t>26/03/2013</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420D4D-5654-485F-83FB-A84849974609}" type="slidenum">
              <a:rPr lang="en-CA" smtClean="0"/>
              <a:pPr/>
              <a:t>‹#›</a:t>
            </a:fld>
            <a:endParaRPr lang="en-C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1</a:t>
            </a:fld>
            <a:endParaRPr lang="en-C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10</a:t>
            </a:fld>
            <a:endParaRPr lang="en-CA"/>
          </a:p>
        </p:txBody>
      </p:sp>
    </p:spTree>
    <p:extLst>
      <p:ext uri="{BB962C8B-B14F-4D97-AF65-F5344CB8AC3E}">
        <p14:creationId xmlns="" xmlns:p14="http://schemas.microsoft.com/office/powerpoint/2010/main" val="13648705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11</a:t>
            </a:fld>
            <a:endParaRPr lang="en-CA"/>
          </a:p>
        </p:txBody>
      </p:sp>
    </p:spTree>
    <p:extLst>
      <p:ext uri="{BB962C8B-B14F-4D97-AF65-F5344CB8AC3E}">
        <p14:creationId xmlns="" xmlns:p14="http://schemas.microsoft.com/office/powerpoint/2010/main" val="13648705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12</a:t>
            </a:fld>
            <a:endParaRPr lang="en-CA"/>
          </a:p>
        </p:txBody>
      </p:sp>
    </p:spTree>
    <p:extLst>
      <p:ext uri="{BB962C8B-B14F-4D97-AF65-F5344CB8AC3E}">
        <p14:creationId xmlns="" xmlns:p14="http://schemas.microsoft.com/office/powerpoint/2010/main" val="13648705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13</a:t>
            </a:fld>
            <a:endParaRPr lang="en-CA"/>
          </a:p>
        </p:txBody>
      </p:sp>
    </p:spTree>
    <p:extLst>
      <p:ext uri="{BB962C8B-B14F-4D97-AF65-F5344CB8AC3E}">
        <p14:creationId xmlns="" xmlns:p14="http://schemas.microsoft.com/office/powerpoint/2010/main" val="13648705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14</a:t>
            </a:fld>
            <a:endParaRPr lang="en-CA"/>
          </a:p>
        </p:txBody>
      </p:sp>
    </p:spTree>
    <p:extLst>
      <p:ext uri="{BB962C8B-B14F-4D97-AF65-F5344CB8AC3E}">
        <p14:creationId xmlns="" xmlns:p14="http://schemas.microsoft.com/office/powerpoint/2010/main" val="13648705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15</a:t>
            </a:fld>
            <a:endParaRPr lang="en-CA"/>
          </a:p>
        </p:txBody>
      </p:sp>
    </p:spTree>
    <p:extLst>
      <p:ext uri="{BB962C8B-B14F-4D97-AF65-F5344CB8AC3E}">
        <p14:creationId xmlns="" xmlns:p14="http://schemas.microsoft.com/office/powerpoint/2010/main" val="13648705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16</a:t>
            </a:fld>
            <a:endParaRPr lang="en-CA"/>
          </a:p>
        </p:txBody>
      </p:sp>
    </p:spTree>
    <p:extLst>
      <p:ext uri="{BB962C8B-B14F-4D97-AF65-F5344CB8AC3E}">
        <p14:creationId xmlns="" xmlns:p14="http://schemas.microsoft.com/office/powerpoint/2010/main" val="13648705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35D885F2-4B7E-442F-96D6-2F17B2F7DF6A}" type="slidenum">
              <a:rPr lang="en-CA" smtClean="0"/>
              <a:pPr>
                <a:defRPr/>
              </a:pPr>
              <a:t>17</a:t>
            </a:fld>
            <a:endParaRPr lang="en-CA"/>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35D885F2-4B7E-442F-96D6-2F17B2F7DF6A}" type="slidenum">
              <a:rPr lang="en-CA" smtClean="0"/>
              <a:pPr>
                <a:defRPr/>
              </a:pPr>
              <a:t>18</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B6CC2140-02C2-4662-A5A4-CABC4A106374}" type="slidenum">
              <a:rPr lang="en-CA" smtClean="0"/>
              <a:pPr>
                <a:defRPr/>
              </a:pPr>
              <a:t>2</a:t>
            </a:fld>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3</a:t>
            </a:fld>
            <a:endParaRPr lang="en-CA"/>
          </a:p>
        </p:txBody>
      </p:sp>
    </p:spTree>
    <p:extLst>
      <p:ext uri="{BB962C8B-B14F-4D97-AF65-F5344CB8AC3E}">
        <p14:creationId xmlns="" xmlns:p14="http://schemas.microsoft.com/office/powerpoint/2010/main" val="13648705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4</a:t>
            </a:fld>
            <a:endParaRPr lang="en-CA"/>
          </a:p>
        </p:txBody>
      </p:sp>
    </p:spTree>
    <p:extLst>
      <p:ext uri="{BB962C8B-B14F-4D97-AF65-F5344CB8AC3E}">
        <p14:creationId xmlns="" xmlns:p14="http://schemas.microsoft.com/office/powerpoint/2010/main" val="13648705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5</a:t>
            </a:fld>
            <a:endParaRPr lang="en-CA"/>
          </a:p>
        </p:txBody>
      </p:sp>
    </p:spTree>
    <p:extLst>
      <p:ext uri="{BB962C8B-B14F-4D97-AF65-F5344CB8AC3E}">
        <p14:creationId xmlns="" xmlns:p14="http://schemas.microsoft.com/office/powerpoint/2010/main" val="13648705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6</a:t>
            </a:fld>
            <a:endParaRPr lang="en-CA"/>
          </a:p>
        </p:txBody>
      </p:sp>
    </p:spTree>
    <p:extLst>
      <p:ext uri="{BB962C8B-B14F-4D97-AF65-F5344CB8AC3E}">
        <p14:creationId xmlns="" xmlns:p14="http://schemas.microsoft.com/office/powerpoint/2010/main" val="13648705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7</a:t>
            </a:fld>
            <a:endParaRPr lang="en-CA"/>
          </a:p>
        </p:txBody>
      </p:sp>
    </p:spTree>
    <p:extLst>
      <p:ext uri="{BB962C8B-B14F-4D97-AF65-F5344CB8AC3E}">
        <p14:creationId xmlns="" xmlns:p14="http://schemas.microsoft.com/office/powerpoint/2010/main" val="13648705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8</a:t>
            </a:fld>
            <a:endParaRPr lang="en-CA"/>
          </a:p>
        </p:txBody>
      </p:sp>
    </p:spTree>
    <p:extLst>
      <p:ext uri="{BB962C8B-B14F-4D97-AF65-F5344CB8AC3E}">
        <p14:creationId xmlns="" xmlns:p14="http://schemas.microsoft.com/office/powerpoint/2010/main" val="13648705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9</a:t>
            </a:fld>
            <a:endParaRPr lang="en-CA"/>
          </a:p>
        </p:txBody>
      </p:sp>
    </p:spTree>
    <p:extLst>
      <p:ext uri="{BB962C8B-B14F-4D97-AF65-F5344CB8AC3E}">
        <p14:creationId xmlns="" xmlns:p14="http://schemas.microsoft.com/office/powerpoint/2010/main" val="13648705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12170" y="2023872"/>
            <a:ext cx="7211568" cy="1329137"/>
          </a:xfrm>
        </p:spPr>
        <p:txBody>
          <a:bodyPr/>
          <a:lstStyle>
            <a:lvl1pPr>
              <a:defRPr>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892799" y="4156363"/>
            <a:ext cx="3084137" cy="2567709"/>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2050" name="Picture 2" descr="C:\Users\dwharder\Desktop\cc.png"/>
          <p:cNvPicPr>
            <a:picLocks noChangeAspect="1" noChangeArrowheads="1"/>
          </p:cNvPicPr>
          <p:nvPr userDrawn="1"/>
        </p:nvPicPr>
        <p:blipFill>
          <a:blip r:embed="rId3"/>
          <a:srcRect/>
          <a:stretch>
            <a:fillRect/>
          </a:stretch>
        </p:blipFill>
        <p:spPr bwMode="auto">
          <a:xfrm>
            <a:off x="8297867" y="6374196"/>
            <a:ext cx="679069" cy="329548"/>
          </a:xfrm>
          <a:prstGeom prst="rect">
            <a:avLst/>
          </a:prstGeom>
          <a:noFill/>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Slide Number Placeholder 14"/>
          <p:cNvSpPr>
            <a:spLocks noGrp="1"/>
          </p:cNvSpPr>
          <p:nvPr>
            <p:ph type="sldNum" sz="quarter" idx="11"/>
          </p:nvPr>
        </p:nvSpPr>
        <p:spPr>
          <a:xfrm>
            <a:off x="8126540" y="446469"/>
            <a:ext cx="785812" cy="365125"/>
          </a:xfrm>
        </p:spPr>
        <p:txBody>
          <a:bodyPr/>
          <a:lstStyle/>
          <a:p>
            <a:fld id="{9DB00347-C159-474C-B961-9625E0FB8F9F}" type="slidenum">
              <a:rPr lang="en-CA" smtClean="0"/>
              <a:pPr/>
              <a:t>‹#›</a:t>
            </a:fld>
            <a:endParaRPr lang="en-CA" dirty="0"/>
          </a:p>
        </p:txBody>
      </p:sp>
      <p:sp>
        <p:nvSpPr>
          <p:cNvPr id="16" name="Footer Placeholder 15"/>
          <p:cNvSpPr>
            <a:spLocks noGrp="1"/>
          </p:cNvSpPr>
          <p:nvPr>
            <p:ph type="ftr" sz="quarter" idx="12"/>
          </p:nvPr>
        </p:nvSpPr>
        <p:spPr>
          <a:xfrm>
            <a:off x="2763297" y="152350"/>
            <a:ext cx="4771423" cy="257175"/>
          </a:xfrm>
        </p:spPr>
        <p:txBody>
          <a:bodyPr/>
          <a:lstStyle>
            <a:lvl1pPr>
              <a:defRPr/>
            </a:lvl1pPr>
          </a:lstStyle>
          <a:p>
            <a:pPr>
              <a:defRPr/>
            </a:pPr>
            <a:r>
              <a:rPr lang="en-CA" smtClean="0"/>
              <a:t>Limitation Periods</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4">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542472" y="274638"/>
            <a:ext cx="7144327"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CA" dirty="0" smtClean="0"/>
          </a:p>
        </p:txBody>
      </p:sp>
      <p:sp>
        <p:nvSpPr>
          <p:cNvPr id="1027" name="Text Placeholder 2"/>
          <p:cNvSpPr>
            <a:spLocks noGrp="1"/>
          </p:cNvSpPr>
          <p:nvPr>
            <p:ph type="body" idx="1"/>
          </p:nvPr>
        </p:nvSpPr>
        <p:spPr bwMode="auto">
          <a:xfrm>
            <a:off x="457200" y="1600200"/>
            <a:ext cx="8229600" cy="4616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smtClean="0"/>
          </a:p>
        </p:txBody>
      </p:sp>
      <p:sp>
        <p:nvSpPr>
          <p:cNvPr id="6" name="Slide Number Placeholder 5"/>
          <p:cNvSpPr>
            <a:spLocks noGrp="1"/>
          </p:cNvSpPr>
          <p:nvPr>
            <p:ph type="sldNum" sz="quarter" idx="4"/>
          </p:nvPr>
        </p:nvSpPr>
        <p:spPr>
          <a:xfrm>
            <a:off x="8358188" y="446469"/>
            <a:ext cx="785812" cy="365125"/>
          </a:xfrm>
          <a:prstGeom prst="rect">
            <a:avLst/>
          </a:prstGeom>
        </p:spPr>
        <p:txBody>
          <a:bodyPr vert="horz" wrap="square" lIns="91440" tIns="45720" rIns="91440" bIns="45720" numCol="1" anchor="b" anchorCtr="0" compatLnSpc="1">
            <a:prstTxWarp prst="textNoShape">
              <a:avLst/>
            </a:prstTxWarp>
          </a:bodyPr>
          <a:lstStyle>
            <a:lvl1pPr algn="r">
              <a:defRPr sz="1600">
                <a:solidFill>
                  <a:schemeClr val="tx1">
                    <a:lumMod val="65000"/>
                    <a:lumOff val="35000"/>
                  </a:schemeClr>
                </a:solidFill>
              </a:defRPr>
            </a:lvl1pPr>
          </a:lstStyle>
          <a:p>
            <a:fld id="{9DB00347-C159-474C-B961-9625E0FB8F9F}" type="slidenum">
              <a:rPr lang="en-CA" smtClean="0"/>
              <a:pPr/>
              <a:t>‹#›</a:t>
            </a:fld>
            <a:endParaRPr lang="en-CA" dirty="0"/>
          </a:p>
        </p:txBody>
      </p:sp>
      <p:sp>
        <p:nvSpPr>
          <p:cNvPr id="11" name="Footer Placeholder 4"/>
          <p:cNvSpPr>
            <a:spLocks noGrp="1"/>
          </p:cNvSpPr>
          <p:nvPr>
            <p:ph type="ftr" sz="quarter" idx="3"/>
          </p:nvPr>
        </p:nvSpPr>
        <p:spPr>
          <a:xfrm>
            <a:off x="3267456" y="152350"/>
            <a:ext cx="4267264" cy="257175"/>
          </a:xfrm>
          <a:prstGeom prst="rect">
            <a:avLst/>
          </a:prstGeom>
        </p:spPr>
        <p:txBody>
          <a:bodyPr vert="horz" lIns="91440" tIns="45720" rIns="91440" bIns="45720" rtlCol="0" anchor="t"/>
          <a:lstStyle>
            <a:lvl1pPr algn="r" fontAlgn="auto">
              <a:spcBef>
                <a:spcPts val="0"/>
              </a:spcBef>
              <a:spcAft>
                <a:spcPts val="0"/>
              </a:spcAft>
              <a:defRPr sz="1600" b="1">
                <a:solidFill>
                  <a:schemeClr val="tx1">
                    <a:lumMod val="65000"/>
                    <a:lumOff val="35000"/>
                  </a:schemeClr>
                </a:solidFill>
                <a:latin typeface="+mn-lt"/>
                <a:ea typeface="+mn-ea"/>
                <a:cs typeface="+mn-cs"/>
              </a:defRPr>
            </a:lvl1pPr>
          </a:lstStyle>
          <a:p>
            <a:pPr>
              <a:defRPr/>
            </a:pPr>
            <a:r>
              <a:rPr lang="en-CA" smtClean="0"/>
              <a:t>Limitation Periods</a:t>
            </a:r>
            <a:endParaRPr lang="en-US" dirty="0"/>
          </a:p>
        </p:txBody>
      </p:sp>
    </p:spTree>
  </p:cSld>
  <p:clrMap bg1="lt1" tx1="dk1" bg2="lt2" tx2="dk2" accent1="accent1" accent2="accent2" accent3="accent3" accent4="accent4" accent5="accent5" accent6="accent6" hlink="hlink" folHlink="folHlink"/>
  <p:sldLayoutIdLst>
    <p:sldLayoutId id="2147483711" r:id="rId1"/>
    <p:sldLayoutId id="2147483704" r:id="rId2"/>
  </p:sldLayoutIdLst>
  <p:timing>
    <p:tnLst>
      <p:par>
        <p:cTn id="1" dur="indefinite" restart="never" nodeType="tmRoot"/>
      </p:par>
    </p:tnLst>
  </p:timing>
  <p:hf sldNum="0" hdr="0" dt="0"/>
  <p:txStyles>
    <p:titleStyle>
      <a:lvl1pPr algn="ctr" defTabSz="457200" rtl="0" eaLnBrk="1" fontAlgn="base" hangingPunct="1">
        <a:spcBef>
          <a:spcPct val="0"/>
        </a:spcBef>
        <a:spcAft>
          <a:spcPct val="0"/>
        </a:spcAft>
        <a:defRPr sz="3200" b="1" kern="1200">
          <a:solidFill>
            <a:schemeClr val="tx1"/>
          </a:solidFill>
          <a:latin typeface="+mj-lt"/>
          <a:ea typeface="ＭＳ Ｐゴシック" charset="-128"/>
          <a:cs typeface="ＭＳ Ｐゴシック" charset="-128"/>
        </a:defRPr>
      </a:lvl1pPr>
      <a:lvl2pPr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2pPr>
      <a:lvl3pPr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3pPr>
      <a:lvl4pPr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4pPr>
      <a:lvl5pPr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5pPr>
      <a:lvl6pPr marL="457200"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6pPr>
      <a:lvl7pPr marL="914400"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7pPr>
      <a:lvl8pPr marL="1371600"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8pPr>
      <a:lvl9pPr marL="1828800"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sz="1800" kern="1200">
          <a:solidFill>
            <a:schemeClr val="tx1"/>
          </a:solidFill>
          <a:latin typeface="+mn-lt"/>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1600"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16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94815" y="2160104"/>
            <a:ext cx="7410565" cy="1329137"/>
          </a:xfrm>
        </p:spPr>
        <p:txBody>
          <a:bodyPr/>
          <a:lstStyle/>
          <a:p>
            <a:r>
              <a:rPr lang="en-CA" dirty="0" smtClean="0"/>
              <a:t>Contract and </a:t>
            </a:r>
            <a:r>
              <a:rPr lang="en-CA" dirty="0" smtClean="0"/>
              <a:t>Tort </a:t>
            </a:r>
            <a:r>
              <a:rPr lang="en-CA" dirty="0" smtClean="0"/>
              <a:t>Law:</a:t>
            </a:r>
            <a:br>
              <a:rPr lang="en-CA" dirty="0" smtClean="0"/>
            </a:br>
            <a:r>
              <a:rPr lang="en-CA" dirty="0" smtClean="0"/>
              <a:t>Limitation </a:t>
            </a:r>
            <a:r>
              <a:rPr lang="en-CA" dirty="0" smtClean="0"/>
              <a:t>Periods</a:t>
            </a:r>
            <a:endParaRPr lang="en-CA" dirty="0"/>
          </a:p>
        </p:txBody>
      </p:sp>
      <p:sp>
        <p:nvSpPr>
          <p:cNvPr id="4" name="Subtitle 3"/>
          <p:cNvSpPr>
            <a:spLocks noGrp="1"/>
          </p:cNvSpPr>
          <p:nvPr>
            <p:ph type="subTitle" idx="1"/>
          </p:nvPr>
        </p:nvSpPr>
        <p:spPr>
          <a:xfrm>
            <a:off x="5892799" y="4156363"/>
            <a:ext cx="3251201" cy="2567709"/>
          </a:xfrm>
        </p:spPr>
        <p:txBody>
          <a:bodyPr/>
          <a:lstStyle/>
          <a:p>
            <a:pPr>
              <a:defRPr/>
            </a:pPr>
            <a:r>
              <a:rPr lang="en-US" sz="1200" b="1" kern="0" dirty="0" smtClean="0">
                <a:latin typeface="Arial" pitchFamily="34" charset="0"/>
                <a:cs typeface="Arial" pitchFamily="34" charset="0"/>
              </a:rPr>
              <a:t>Douglas Wilhelm Harder, </a:t>
            </a:r>
            <a:r>
              <a:rPr lang="en-US" sz="1200" b="1" kern="0" dirty="0" err="1" smtClean="0">
                <a:latin typeface="Arial" pitchFamily="34" charset="0"/>
                <a:cs typeface="Arial" pitchFamily="34" charset="0"/>
              </a:rPr>
              <a:t>M.Math</a:t>
            </a:r>
            <a:r>
              <a:rPr lang="en-US" sz="1200" b="1" kern="0" dirty="0" smtClean="0">
                <a:latin typeface="Arial" pitchFamily="34" charset="0"/>
                <a:cs typeface="Arial" pitchFamily="34" charset="0"/>
              </a:rPr>
              <a:t>. LEL</a:t>
            </a:r>
          </a:p>
          <a:p>
            <a:pPr>
              <a:defRPr/>
            </a:pPr>
            <a:r>
              <a:rPr lang="en-US" sz="1100" kern="0" dirty="0" smtClean="0">
                <a:latin typeface="Arial" pitchFamily="34" charset="0"/>
                <a:cs typeface="Arial" pitchFamily="34" charset="0"/>
              </a:rPr>
              <a:t>Department of Electrical and Computer Engineering</a:t>
            </a:r>
          </a:p>
          <a:p>
            <a:pPr>
              <a:defRPr/>
            </a:pPr>
            <a:r>
              <a:rPr lang="en-US" sz="1100" kern="0" dirty="0" smtClean="0">
                <a:latin typeface="Arial" pitchFamily="34" charset="0"/>
                <a:cs typeface="Arial" pitchFamily="34" charset="0"/>
              </a:rPr>
              <a:t>University of Waterloo</a:t>
            </a:r>
          </a:p>
          <a:p>
            <a:pPr>
              <a:defRPr/>
            </a:pPr>
            <a:r>
              <a:rPr lang="en-US" sz="1100" kern="0" dirty="0" smtClean="0">
                <a:latin typeface="Arial" pitchFamily="34" charset="0"/>
                <a:cs typeface="Arial" pitchFamily="34" charset="0"/>
              </a:rPr>
              <a:t>Waterloo, Ontario, Canada</a:t>
            </a:r>
          </a:p>
          <a:p>
            <a:pPr>
              <a:defRPr/>
            </a:pPr>
            <a:endParaRPr lang="en-US" sz="1100" kern="0" dirty="0" smtClean="0">
              <a:latin typeface="Arial" pitchFamily="34" charset="0"/>
              <a:cs typeface="Arial" pitchFamily="34" charset="0"/>
            </a:endParaRPr>
          </a:p>
          <a:p>
            <a:pPr>
              <a:defRPr/>
            </a:pPr>
            <a:r>
              <a:rPr lang="en-US" sz="1100" kern="0" dirty="0" smtClean="0">
                <a:latin typeface="Arial" pitchFamily="34" charset="0"/>
                <a:cs typeface="Arial" pitchFamily="34" charset="0"/>
              </a:rPr>
              <a:t>ece.uwaterloo.ca</a:t>
            </a:r>
          </a:p>
          <a:p>
            <a:pPr>
              <a:defRPr/>
            </a:pPr>
            <a:r>
              <a:rPr lang="en-US" sz="1100" kern="0" dirty="0" smtClean="0">
                <a:latin typeface="Arial" pitchFamily="34" charset="0"/>
                <a:cs typeface="Arial" pitchFamily="34" charset="0"/>
              </a:rPr>
              <a:t>dwharder@alumni.uwaterloo.ca</a:t>
            </a:r>
          </a:p>
          <a:p>
            <a:pPr>
              <a:defRPr/>
            </a:pPr>
            <a:endParaRPr lang="en-CA" sz="900" dirty="0" smtClean="0"/>
          </a:p>
          <a:p>
            <a:pPr>
              <a:defRPr/>
            </a:pPr>
            <a:r>
              <a:rPr lang="en-CA" sz="900" dirty="0" smtClean="0"/>
              <a:t>© 2013 by Douglas Wilhelm Harder.  Some rights reserved.</a:t>
            </a:r>
            <a:endParaRPr lang="en-US" sz="900" kern="0" dirty="0" smtClean="0">
              <a:latin typeface="Arial" pitchFamily="34" charset="0"/>
              <a:cs typeface="Arial" pitchFamily="34" charset="0"/>
            </a:endParaRPr>
          </a:p>
          <a:p>
            <a:endParaRPr lang="en-CA"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Variances to Limitation Periods</a:t>
            </a:r>
            <a:endParaRPr lang="en-CA" dirty="0"/>
          </a:p>
        </p:txBody>
      </p:sp>
      <p:sp>
        <p:nvSpPr>
          <p:cNvPr id="3" name="Content Placeholder 2"/>
          <p:cNvSpPr>
            <a:spLocks noGrp="1"/>
          </p:cNvSpPr>
          <p:nvPr>
            <p:ph idx="1"/>
          </p:nvPr>
        </p:nvSpPr>
        <p:spPr/>
        <p:txBody>
          <a:bodyPr/>
          <a:lstStyle/>
          <a:p>
            <a:pPr>
              <a:buNone/>
            </a:pPr>
            <a:r>
              <a:rPr lang="en-CA" dirty="0" smtClean="0"/>
              <a:t>	There were objections to not allowing business agreements to vary the limitation periods, so in 2006, the Act was changed to allow business agreements to:</a:t>
            </a:r>
          </a:p>
          <a:p>
            <a:pPr lvl="1"/>
            <a:r>
              <a:rPr lang="en-CA" dirty="0" smtClean="0"/>
              <a:t>Shorten or extend the 2-year limitation period</a:t>
            </a:r>
          </a:p>
          <a:p>
            <a:pPr lvl="1"/>
            <a:r>
              <a:rPr lang="en-CA" dirty="0" smtClean="0"/>
              <a:t>Shorten the 15-year ultimate limitation period</a:t>
            </a:r>
          </a:p>
          <a:p>
            <a:pPr lvl="1"/>
            <a:r>
              <a:rPr lang="en-CA" dirty="0" smtClean="0"/>
              <a:t>Extend or suspend the 15-year ultimate limitation period, but only if the relevant claim was discovered prior to 15 years</a:t>
            </a:r>
          </a:p>
          <a:p>
            <a:pPr lvl="1">
              <a:buNone/>
            </a:pPr>
            <a:endParaRPr lang="en-CA" dirty="0" smtClean="0"/>
          </a:p>
          <a:p>
            <a:pPr>
              <a:buNone/>
            </a:pPr>
            <a:r>
              <a:rPr lang="en-CA" dirty="0" smtClean="0"/>
              <a:t>	</a:t>
            </a:r>
          </a:p>
        </p:txBody>
      </p:sp>
      <p:sp>
        <p:nvSpPr>
          <p:cNvPr id="7" name="Footer Placeholder 6"/>
          <p:cNvSpPr>
            <a:spLocks noGrp="1"/>
          </p:cNvSpPr>
          <p:nvPr>
            <p:ph type="ftr" sz="quarter" idx="12"/>
          </p:nvPr>
        </p:nvSpPr>
        <p:spPr/>
        <p:txBody>
          <a:bodyPr/>
          <a:lstStyle/>
          <a:p>
            <a:pPr>
              <a:defRPr/>
            </a:pPr>
            <a:r>
              <a:rPr lang="en-CA" smtClean="0"/>
              <a:t>Limitation Periods</a:t>
            </a:r>
            <a:endParaRPr lang="en-US" dirty="0"/>
          </a:p>
        </p:txBody>
      </p:sp>
    </p:spTree>
    <p:extLst>
      <p:ext uri="{BB962C8B-B14F-4D97-AF65-F5344CB8AC3E}">
        <p14:creationId xmlns="" xmlns:p14="http://schemas.microsoft.com/office/powerpoint/2010/main" val="38145240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Variances to Limitation Periods</a:t>
            </a:r>
            <a:endParaRPr lang="en-CA" dirty="0"/>
          </a:p>
        </p:txBody>
      </p:sp>
      <p:sp>
        <p:nvSpPr>
          <p:cNvPr id="3" name="Content Placeholder 2"/>
          <p:cNvSpPr>
            <a:spLocks noGrp="1"/>
          </p:cNvSpPr>
          <p:nvPr>
            <p:ph idx="1"/>
          </p:nvPr>
        </p:nvSpPr>
        <p:spPr/>
        <p:txBody>
          <a:bodyPr/>
          <a:lstStyle/>
          <a:p>
            <a:pPr>
              <a:buNone/>
            </a:pPr>
            <a:r>
              <a:rPr lang="en-CA" dirty="0" smtClean="0"/>
              <a:t>	What is a business agreement?</a:t>
            </a:r>
          </a:p>
          <a:p>
            <a:pPr lvl="1">
              <a:buNone/>
            </a:pPr>
            <a:r>
              <a:rPr lang="en-CA" dirty="0" smtClean="0"/>
              <a:t>	“business agreement” means an agreement made by parties none of whom is a consumer as defined in the Consumer Protection Act, 2002</a:t>
            </a:r>
          </a:p>
          <a:p>
            <a:pPr lvl="1">
              <a:buNone/>
            </a:pPr>
            <a:endParaRPr lang="en-CA" dirty="0" smtClean="0"/>
          </a:p>
          <a:p>
            <a:pPr>
              <a:buNone/>
            </a:pPr>
            <a:r>
              <a:rPr lang="en-CA" dirty="0" smtClean="0"/>
              <a:t>	Who is a consumer?</a:t>
            </a:r>
          </a:p>
          <a:p>
            <a:pPr lvl="1">
              <a:buNone/>
            </a:pPr>
            <a:r>
              <a:rPr lang="en-CA" dirty="0" smtClean="0"/>
              <a:t>	“consumer” means an individual acting for personal, family or household purposes and does not include a person who is acting for business purposes</a:t>
            </a:r>
          </a:p>
          <a:p>
            <a:pPr lvl="1">
              <a:buNone/>
            </a:pPr>
            <a:endParaRPr lang="en-CA" dirty="0" smtClean="0"/>
          </a:p>
        </p:txBody>
      </p:sp>
      <p:sp>
        <p:nvSpPr>
          <p:cNvPr id="7" name="Footer Placeholder 6"/>
          <p:cNvSpPr>
            <a:spLocks noGrp="1"/>
          </p:cNvSpPr>
          <p:nvPr>
            <p:ph type="ftr" sz="quarter" idx="12"/>
          </p:nvPr>
        </p:nvSpPr>
        <p:spPr/>
        <p:txBody>
          <a:bodyPr/>
          <a:lstStyle/>
          <a:p>
            <a:pPr>
              <a:defRPr/>
            </a:pPr>
            <a:r>
              <a:rPr lang="en-CA" smtClean="0"/>
              <a:t>Limitation Periods</a:t>
            </a:r>
            <a:endParaRPr lang="en-US" dirty="0"/>
          </a:p>
        </p:txBody>
      </p:sp>
    </p:spTree>
    <p:extLst>
      <p:ext uri="{BB962C8B-B14F-4D97-AF65-F5344CB8AC3E}">
        <p14:creationId xmlns="" xmlns:p14="http://schemas.microsoft.com/office/powerpoint/2010/main" val="38145240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Extensions to Limitation Periods</a:t>
            </a:r>
            <a:endParaRPr lang="en-CA" dirty="0"/>
          </a:p>
        </p:txBody>
      </p:sp>
      <p:sp>
        <p:nvSpPr>
          <p:cNvPr id="3" name="Content Placeholder 2"/>
          <p:cNvSpPr>
            <a:spLocks noGrp="1"/>
          </p:cNvSpPr>
          <p:nvPr>
            <p:ph idx="1"/>
          </p:nvPr>
        </p:nvSpPr>
        <p:spPr/>
        <p:txBody>
          <a:bodyPr/>
          <a:lstStyle/>
          <a:p>
            <a:pPr>
              <a:buNone/>
            </a:pPr>
            <a:r>
              <a:rPr lang="en-CA" dirty="0" smtClean="0"/>
              <a:t>	Previously, the courts have often allowed for extensions beyond the expiration of the limitation period:</a:t>
            </a:r>
          </a:p>
          <a:p>
            <a:pPr lvl="1"/>
            <a:r>
              <a:rPr lang="en-CA" dirty="0" smtClean="0"/>
              <a:t>A reasonable explanation for the delay</a:t>
            </a:r>
          </a:p>
          <a:p>
            <a:pPr lvl="1"/>
            <a:r>
              <a:rPr lang="en-CA" dirty="0" smtClean="0"/>
              <a:t>The potential defendants were aware of the claim prior to the expiration date</a:t>
            </a:r>
          </a:p>
          <a:p>
            <a:pPr lvl="1"/>
            <a:endParaRPr lang="en-CA" dirty="0" smtClean="0"/>
          </a:p>
          <a:p>
            <a:pPr>
              <a:buNone/>
            </a:pPr>
            <a:r>
              <a:rPr lang="en-CA" dirty="0" smtClean="0"/>
              <a:t>	Such allowable extensions fall under the common law doctrine of special circumstances</a:t>
            </a:r>
          </a:p>
          <a:p>
            <a:pPr lvl="1"/>
            <a:endParaRPr lang="en-CA" dirty="0" smtClean="0"/>
          </a:p>
        </p:txBody>
      </p:sp>
      <p:sp>
        <p:nvSpPr>
          <p:cNvPr id="7" name="Footer Placeholder 6"/>
          <p:cNvSpPr>
            <a:spLocks noGrp="1"/>
          </p:cNvSpPr>
          <p:nvPr>
            <p:ph type="ftr" sz="quarter" idx="12"/>
          </p:nvPr>
        </p:nvSpPr>
        <p:spPr/>
        <p:txBody>
          <a:bodyPr/>
          <a:lstStyle/>
          <a:p>
            <a:pPr>
              <a:defRPr/>
            </a:pPr>
            <a:r>
              <a:rPr lang="en-CA" smtClean="0"/>
              <a:t>Limitation Periods</a:t>
            </a:r>
            <a:endParaRPr lang="en-US" dirty="0"/>
          </a:p>
        </p:txBody>
      </p:sp>
    </p:spTree>
    <p:extLst>
      <p:ext uri="{BB962C8B-B14F-4D97-AF65-F5344CB8AC3E}">
        <p14:creationId xmlns="" xmlns:p14="http://schemas.microsoft.com/office/powerpoint/2010/main" val="38145240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Extensions to Limitation Periods</a:t>
            </a:r>
            <a:endParaRPr lang="en-CA" dirty="0"/>
          </a:p>
        </p:txBody>
      </p:sp>
      <p:sp>
        <p:nvSpPr>
          <p:cNvPr id="3" name="Content Placeholder 2"/>
          <p:cNvSpPr>
            <a:spLocks noGrp="1"/>
          </p:cNvSpPr>
          <p:nvPr>
            <p:ph idx="1"/>
          </p:nvPr>
        </p:nvSpPr>
        <p:spPr/>
        <p:txBody>
          <a:bodyPr/>
          <a:lstStyle/>
          <a:p>
            <a:pPr>
              <a:buNone/>
            </a:pPr>
            <a:r>
              <a:rPr lang="en-CA" dirty="0" smtClean="0"/>
              <a:t>	In </a:t>
            </a:r>
            <a:r>
              <a:rPr lang="en-CA" i="1" dirty="0" smtClean="0"/>
              <a:t>York Condominium Corp. No. 382 v. Jay-M Holdings Ltd.</a:t>
            </a:r>
            <a:r>
              <a:rPr lang="en-CA" dirty="0" smtClean="0"/>
              <a:t>, 2007, the judge indicated that the purpose of the Act is</a:t>
            </a:r>
          </a:p>
          <a:p>
            <a:pPr lvl="1" algn="just">
              <a:buNone/>
            </a:pPr>
            <a:r>
              <a:rPr lang="en-CA" dirty="0" smtClean="0"/>
              <a:t>   “to balance the right of claimants to sue with the right of defendants to have some certainty and finality in managing their affairs.”</a:t>
            </a:r>
          </a:p>
          <a:p>
            <a:pPr lvl="1" algn="just">
              <a:buNone/>
            </a:pPr>
            <a:endParaRPr lang="en-CA" dirty="0" smtClean="0"/>
          </a:p>
          <a:p>
            <a:pPr algn="just">
              <a:buNone/>
            </a:pPr>
            <a:r>
              <a:rPr lang="en-CA" dirty="0" smtClean="0"/>
              <a:t>	</a:t>
            </a:r>
          </a:p>
        </p:txBody>
      </p:sp>
      <p:sp>
        <p:nvSpPr>
          <p:cNvPr id="7" name="Footer Placeholder 6"/>
          <p:cNvSpPr>
            <a:spLocks noGrp="1"/>
          </p:cNvSpPr>
          <p:nvPr>
            <p:ph type="ftr" sz="quarter" idx="12"/>
          </p:nvPr>
        </p:nvSpPr>
        <p:spPr/>
        <p:txBody>
          <a:bodyPr/>
          <a:lstStyle/>
          <a:p>
            <a:pPr>
              <a:defRPr/>
            </a:pPr>
            <a:r>
              <a:rPr lang="en-CA" smtClean="0"/>
              <a:t>Limitation Periods</a:t>
            </a:r>
            <a:endParaRPr lang="en-US" dirty="0"/>
          </a:p>
        </p:txBody>
      </p:sp>
    </p:spTree>
    <p:extLst>
      <p:ext uri="{BB962C8B-B14F-4D97-AF65-F5344CB8AC3E}">
        <p14:creationId xmlns="" xmlns:p14="http://schemas.microsoft.com/office/powerpoint/2010/main" val="38145240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Extensions to Limitation Periods</a:t>
            </a:r>
            <a:endParaRPr lang="en-CA" dirty="0"/>
          </a:p>
        </p:txBody>
      </p:sp>
      <p:sp>
        <p:nvSpPr>
          <p:cNvPr id="3" name="Content Placeholder 2"/>
          <p:cNvSpPr>
            <a:spLocks noGrp="1"/>
          </p:cNvSpPr>
          <p:nvPr>
            <p:ph idx="1"/>
          </p:nvPr>
        </p:nvSpPr>
        <p:spPr/>
        <p:txBody>
          <a:bodyPr/>
          <a:lstStyle/>
          <a:p>
            <a:pPr>
              <a:buNone/>
            </a:pPr>
            <a:r>
              <a:rPr lang="en-CA" dirty="0" smtClean="0"/>
              <a:t>	In the Act, however, the wording is clear:</a:t>
            </a:r>
          </a:p>
          <a:p>
            <a:pPr lvl="1" algn="just">
              <a:buNone/>
            </a:pPr>
            <a:r>
              <a:rPr lang="en-CA" dirty="0" smtClean="0"/>
              <a:t>4.	Unless this Act provides otherwise, </a:t>
            </a:r>
            <a:r>
              <a:rPr lang="en-CA" b="1" dirty="0" smtClean="0"/>
              <a:t>a proceeding shall not be commenced</a:t>
            </a:r>
            <a:r>
              <a:rPr lang="en-CA" dirty="0" smtClean="0"/>
              <a:t> in respect of a claim after the second anniversary of the day on which the claim was discovered.</a:t>
            </a:r>
          </a:p>
          <a:p>
            <a:pPr>
              <a:buNone/>
            </a:pPr>
            <a:endParaRPr lang="en-CA" dirty="0" smtClean="0"/>
          </a:p>
          <a:p>
            <a:pPr lvl="1"/>
            <a:r>
              <a:rPr lang="en-CA" dirty="0" smtClean="0"/>
              <a:t>Sections 6 and 7 allow for extensions in the case of unrepresented minors and incapable persons</a:t>
            </a:r>
          </a:p>
          <a:p>
            <a:pPr lvl="1"/>
            <a:r>
              <a:rPr lang="en-CA" dirty="0" smtClean="0"/>
              <a:t>Section 20 allows for extensions under other statutes</a:t>
            </a:r>
          </a:p>
        </p:txBody>
      </p:sp>
      <p:sp>
        <p:nvSpPr>
          <p:cNvPr id="7" name="Footer Placeholder 6"/>
          <p:cNvSpPr>
            <a:spLocks noGrp="1"/>
          </p:cNvSpPr>
          <p:nvPr>
            <p:ph type="ftr" sz="quarter" idx="12"/>
          </p:nvPr>
        </p:nvSpPr>
        <p:spPr/>
        <p:txBody>
          <a:bodyPr/>
          <a:lstStyle/>
          <a:p>
            <a:pPr>
              <a:defRPr/>
            </a:pPr>
            <a:r>
              <a:rPr lang="en-CA" smtClean="0"/>
              <a:t>Limitation Periods</a:t>
            </a:r>
            <a:endParaRPr lang="en-US" dirty="0"/>
          </a:p>
        </p:txBody>
      </p:sp>
    </p:spTree>
    <p:extLst>
      <p:ext uri="{BB962C8B-B14F-4D97-AF65-F5344CB8AC3E}">
        <p14:creationId xmlns="" xmlns:p14="http://schemas.microsoft.com/office/powerpoint/2010/main" val="38145240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Extensions to Limitation Periods</a:t>
            </a:r>
            <a:endParaRPr lang="en-CA" dirty="0"/>
          </a:p>
        </p:txBody>
      </p:sp>
      <p:sp>
        <p:nvSpPr>
          <p:cNvPr id="3" name="Content Placeholder 2"/>
          <p:cNvSpPr>
            <a:spLocks noGrp="1"/>
          </p:cNvSpPr>
          <p:nvPr>
            <p:ph idx="1"/>
          </p:nvPr>
        </p:nvSpPr>
        <p:spPr/>
        <p:txBody>
          <a:bodyPr/>
          <a:lstStyle/>
          <a:p>
            <a:pPr>
              <a:buNone/>
            </a:pPr>
            <a:r>
              <a:rPr lang="en-CA" dirty="0" smtClean="0"/>
              <a:t>	In </a:t>
            </a:r>
            <a:r>
              <a:rPr lang="en-CA" i="1" dirty="0" smtClean="0"/>
              <a:t>Joseph v Paramount Canada’s Wonderland</a:t>
            </a:r>
            <a:r>
              <a:rPr lang="en-CA" dirty="0" smtClean="0"/>
              <a:t>, 2008, the Ontario Court of Appeal questioned whether the common law doctrine of special circumstances</a:t>
            </a:r>
          </a:p>
          <a:p>
            <a:pPr lvl="1"/>
            <a:r>
              <a:rPr lang="en-CA" dirty="0" smtClean="0"/>
              <a:t>The plaintiff was injured on the grounds on September 5</a:t>
            </a:r>
            <a:r>
              <a:rPr lang="en-CA" baseline="30000" dirty="0" smtClean="0"/>
              <a:t>th</a:t>
            </a:r>
            <a:r>
              <a:rPr lang="en-CA" dirty="0" smtClean="0"/>
              <a:t>, 2004, after the introduction of the Limitations Act, 2002</a:t>
            </a:r>
          </a:p>
          <a:p>
            <a:pPr lvl="1"/>
            <a:r>
              <a:rPr lang="en-CA" dirty="0" smtClean="0"/>
              <a:t>While documentation was forwarded to the defendant soon thereafter, the lawyer for the Mr. Joseph failed to have the claim issued until October 31</a:t>
            </a:r>
            <a:r>
              <a:rPr lang="en-CA" baseline="30000" dirty="0" smtClean="0"/>
              <a:t>st</a:t>
            </a:r>
            <a:r>
              <a:rPr lang="en-CA" dirty="0" smtClean="0"/>
              <a:t>, 2006</a:t>
            </a:r>
          </a:p>
          <a:p>
            <a:pPr lvl="2"/>
            <a:r>
              <a:rPr lang="en-CA" dirty="0" smtClean="0"/>
              <a:t>The lawyer had left instructions with his assistant to file prior to September 5</a:t>
            </a:r>
            <a:r>
              <a:rPr lang="en-CA" baseline="30000" dirty="0" smtClean="0"/>
              <a:t>th</a:t>
            </a:r>
            <a:r>
              <a:rPr lang="en-CA" dirty="0" smtClean="0"/>
              <a:t>, 2006, but the assistant was under the impression that the old six-year limitation period was still in effect</a:t>
            </a:r>
          </a:p>
          <a:p>
            <a:pPr lvl="1"/>
            <a:endParaRPr lang="en-CA" dirty="0" smtClean="0"/>
          </a:p>
          <a:p>
            <a:pPr lvl="1"/>
            <a:endParaRPr lang="en-CA" dirty="0" smtClean="0"/>
          </a:p>
        </p:txBody>
      </p:sp>
      <p:sp>
        <p:nvSpPr>
          <p:cNvPr id="7" name="Footer Placeholder 6"/>
          <p:cNvSpPr>
            <a:spLocks noGrp="1"/>
          </p:cNvSpPr>
          <p:nvPr>
            <p:ph type="ftr" sz="quarter" idx="12"/>
          </p:nvPr>
        </p:nvSpPr>
        <p:spPr/>
        <p:txBody>
          <a:bodyPr/>
          <a:lstStyle/>
          <a:p>
            <a:pPr>
              <a:defRPr/>
            </a:pPr>
            <a:r>
              <a:rPr lang="en-CA" smtClean="0"/>
              <a:t>Limitation Periods</a:t>
            </a:r>
            <a:endParaRPr lang="en-US" dirty="0"/>
          </a:p>
        </p:txBody>
      </p:sp>
    </p:spTree>
    <p:extLst>
      <p:ext uri="{BB962C8B-B14F-4D97-AF65-F5344CB8AC3E}">
        <p14:creationId xmlns="" xmlns:p14="http://schemas.microsoft.com/office/powerpoint/2010/main" val="38145240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Extensions to Limitation Periods</a:t>
            </a:r>
            <a:endParaRPr lang="en-CA" dirty="0"/>
          </a:p>
        </p:txBody>
      </p:sp>
      <p:sp>
        <p:nvSpPr>
          <p:cNvPr id="3" name="Content Placeholder 2"/>
          <p:cNvSpPr>
            <a:spLocks noGrp="1"/>
          </p:cNvSpPr>
          <p:nvPr>
            <p:ph idx="1"/>
          </p:nvPr>
        </p:nvSpPr>
        <p:spPr/>
        <p:txBody>
          <a:bodyPr/>
          <a:lstStyle/>
          <a:p>
            <a:pPr>
              <a:buNone/>
            </a:pPr>
            <a:r>
              <a:rPr lang="en-CA" dirty="0" smtClean="0"/>
              <a:t>	In </a:t>
            </a:r>
            <a:r>
              <a:rPr lang="en-CA" i="1" dirty="0" smtClean="0"/>
              <a:t>Joseph v Paramount Canada’s Wonderland</a:t>
            </a:r>
            <a:r>
              <a:rPr lang="en-CA" dirty="0" smtClean="0"/>
              <a:t>, 2008, </a:t>
            </a:r>
            <a:r>
              <a:rPr lang="en-CA" dirty="0" err="1" smtClean="0"/>
              <a:t>Keldman</a:t>
            </a:r>
            <a:r>
              <a:rPr lang="en-CA" dirty="0" smtClean="0"/>
              <a:t> J.A. indicated that:</a:t>
            </a:r>
          </a:p>
          <a:p>
            <a:pPr lvl="1" algn="just">
              <a:buNone/>
            </a:pPr>
            <a:r>
              <a:rPr lang="en-CA" dirty="0" smtClean="0"/>
              <a:t>   “The question to be answered now is whether the legislature intended to preserve the court’s common law discretion to extend limitation periods under the new Act by applying the doctrine of special circumstances. As a matter of statutory interpretation, I have concluded that the answer must be no.”</a:t>
            </a:r>
          </a:p>
          <a:p>
            <a:pPr lvl="1" algn="just">
              <a:buNone/>
            </a:pPr>
            <a:endParaRPr lang="en-CA" dirty="0" smtClean="0"/>
          </a:p>
          <a:p>
            <a:pPr lvl="1" algn="just">
              <a:buNone/>
            </a:pPr>
            <a:r>
              <a:rPr lang="en-CA" dirty="0" smtClean="0"/>
              <a:t>   “[The Act] creates greater certainty by consolidating limitation periods.”</a:t>
            </a:r>
          </a:p>
          <a:p>
            <a:pPr lvl="1" algn="just">
              <a:buNone/>
            </a:pPr>
            <a:endParaRPr lang="en-CA" dirty="0" smtClean="0"/>
          </a:p>
          <a:p>
            <a:pPr lvl="1" algn="just">
              <a:buNone/>
            </a:pPr>
            <a:r>
              <a:rPr lang="en-CA" dirty="0" smtClean="0"/>
              <a:t>   “In fairness to the motion judge, the parties did not address the effect of the new Act on the special circumstances doctrine and appeared to assume that it was applicable.”</a:t>
            </a:r>
          </a:p>
        </p:txBody>
      </p:sp>
      <p:sp>
        <p:nvSpPr>
          <p:cNvPr id="7" name="Footer Placeholder 6"/>
          <p:cNvSpPr>
            <a:spLocks noGrp="1"/>
          </p:cNvSpPr>
          <p:nvPr>
            <p:ph type="ftr" sz="quarter" idx="12"/>
          </p:nvPr>
        </p:nvSpPr>
        <p:spPr/>
        <p:txBody>
          <a:bodyPr/>
          <a:lstStyle/>
          <a:p>
            <a:pPr>
              <a:defRPr/>
            </a:pPr>
            <a:r>
              <a:rPr lang="en-CA" smtClean="0"/>
              <a:t>Limitation Periods</a:t>
            </a:r>
            <a:endParaRPr lang="en-US" dirty="0"/>
          </a:p>
        </p:txBody>
      </p:sp>
    </p:spTree>
    <p:extLst>
      <p:ext uri="{BB962C8B-B14F-4D97-AF65-F5344CB8AC3E}">
        <p14:creationId xmlns="" xmlns:p14="http://schemas.microsoft.com/office/powerpoint/2010/main" val="38145240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smtClean="0">
                <a:latin typeface="Arial" charset="0"/>
                <a:cs typeface="Arial" charset="0"/>
              </a:rPr>
              <a:t>References</a:t>
            </a:r>
          </a:p>
        </p:txBody>
      </p:sp>
      <p:sp>
        <p:nvSpPr>
          <p:cNvPr id="53251" name="Rectangle 3"/>
          <p:cNvSpPr>
            <a:spLocks noGrp="1" noChangeArrowheads="1"/>
          </p:cNvSpPr>
          <p:nvPr>
            <p:ph type="body" idx="1"/>
          </p:nvPr>
        </p:nvSpPr>
        <p:spPr/>
        <p:txBody>
          <a:bodyPr/>
          <a:lstStyle/>
          <a:p>
            <a:pPr marL="533400" indent="-533400">
              <a:buFontTx/>
              <a:buNone/>
            </a:pPr>
            <a:r>
              <a:rPr lang="en-CA" sz="1800" dirty="0" smtClean="0">
                <a:latin typeface="Arial" charset="0"/>
                <a:cs typeface="Arial" charset="0"/>
              </a:rPr>
              <a:t>[1]	D.L. Marston, Law for Professional Engineers, 4th Ed., McGraw Hill, 2008.</a:t>
            </a:r>
          </a:p>
          <a:p>
            <a:pPr marL="533400" indent="-533400">
              <a:buFontTx/>
              <a:buNone/>
            </a:pPr>
            <a:r>
              <a:rPr lang="en-CA" sz="1800" dirty="0" smtClean="0">
                <a:latin typeface="Arial" charset="0"/>
                <a:cs typeface="Arial" charset="0"/>
              </a:rPr>
              <a:t>[2]	Julie Vale, ECE 290 Course Notes, 2011.</a:t>
            </a:r>
          </a:p>
          <a:p>
            <a:pPr marL="533400" indent="-533400">
              <a:buFontTx/>
              <a:buNone/>
            </a:pPr>
            <a:r>
              <a:rPr lang="en-CA" sz="1800" dirty="0" smtClean="0">
                <a:latin typeface="Arial" charset="0"/>
                <a:cs typeface="Arial" charset="0"/>
              </a:rPr>
              <a:t>[3]	</a:t>
            </a:r>
            <a:r>
              <a:rPr lang="en-CA" sz="1800" dirty="0" smtClean="0">
                <a:latin typeface="Arial" charset="0"/>
                <a:cs typeface="Arial" charset="0"/>
              </a:rPr>
              <a:t>Wikipedia</a:t>
            </a:r>
            <a:r>
              <a:rPr lang="en-CA" sz="1800" dirty="0" smtClean="0">
                <a:latin typeface="Arial" charset="0"/>
                <a:cs typeface="Arial" charset="0"/>
              </a:rPr>
              <a:t>, http://www.wikipedia.org</a:t>
            </a:r>
            <a:r>
              <a:rPr lang="en-CA" sz="1800" dirty="0" smtClean="0">
                <a:latin typeface="Arial" charset="0"/>
                <a:cs typeface="Arial" charset="0"/>
              </a:rPr>
              <a:t>/</a:t>
            </a:r>
          </a:p>
          <a:p>
            <a:pPr marL="533400" indent="-533400">
              <a:buNone/>
            </a:pPr>
            <a:r>
              <a:rPr lang="en-US" sz="1800" dirty="0" smtClean="0">
                <a:latin typeface="Arial" charset="0"/>
                <a:cs typeface="Arial" charset="0"/>
              </a:rPr>
              <a:t>[4]	Limitations </a:t>
            </a:r>
            <a:r>
              <a:rPr lang="en-US" sz="1800" dirty="0" smtClean="0">
                <a:latin typeface="Arial" charset="0"/>
                <a:cs typeface="Arial" charset="0"/>
              </a:rPr>
              <a:t>Act, Ontario, </a:t>
            </a:r>
            <a:r>
              <a:rPr lang="en-US" sz="1800" dirty="0" smtClean="0">
                <a:latin typeface="Arial" charset="0"/>
                <a:cs typeface="Arial" charset="0"/>
              </a:rPr>
              <a:t>2002</a:t>
            </a:r>
          </a:p>
          <a:p>
            <a:pPr marL="533400" indent="-533400">
              <a:buNone/>
            </a:pPr>
            <a:r>
              <a:rPr lang="en-US" sz="1800" dirty="0" smtClean="0">
                <a:latin typeface="Arial" charset="0"/>
                <a:cs typeface="Arial" charset="0"/>
              </a:rPr>
              <a:t>	</a:t>
            </a:r>
            <a:r>
              <a:rPr lang="en-US" sz="1800" dirty="0" smtClean="0">
                <a:latin typeface="Arial" charset="0"/>
                <a:cs typeface="Arial" charset="0"/>
              </a:rPr>
              <a:t>	</a:t>
            </a:r>
            <a:r>
              <a:rPr lang="en-US" sz="1600" dirty="0" smtClean="0">
                <a:latin typeface="Arial" charset="0"/>
                <a:cs typeface="Arial" charset="0"/>
              </a:rPr>
              <a:t>http</a:t>
            </a:r>
            <a:r>
              <a:rPr lang="en-US" sz="1600" dirty="0" smtClean="0">
                <a:latin typeface="Arial" charset="0"/>
                <a:cs typeface="Arial" charset="0"/>
              </a:rPr>
              <a:t>://www.e-laws.gov.on.ca/html/statutes/english/elaws_statutes_02l24_e.htm</a:t>
            </a:r>
            <a:endParaRPr lang="en-US" sz="1800" dirty="0" smtClean="0">
              <a:latin typeface="Arial" charset="0"/>
              <a:cs typeface="Arial" charset="0"/>
            </a:endParaRPr>
          </a:p>
          <a:p>
            <a:pPr marL="533400" indent="-533400">
              <a:buNone/>
            </a:pPr>
            <a:r>
              <a:rPr lang="en-US" sz="1800" dirty="0" smtClean="0">
                <a:latin typeface="Arial" charset="0"/>
                <a:cs typeface="Arial" charset="0"/>
              </a:rPr>
              <a:t>[5]	Consumer </a:t>
            </a:r>
            <a:r>
              <a:rPr lang="en-US" sz="1800" dirty="0" smtClean="0">
                <a:latin typeface="Arial" charset="0"/>
                <a:cs typeface="Arial" charset="0"/>
              </a:rPr>
              <a:t>Protection Act, Ontario, </a:t>
            </a:r>
            <a:r>
              <a:rPr lang="en-US" sz="1800" dirty="0" smtClean="0">
                <a:latin typeface="Arial" charset="0"/>
                <a:cs typeface="Arial" charset="0"/>
              </a:rPr>
              <a:t>2002</a:t>
            </a:r>
          </a:p>
          <a:p>
            <a:pPr marL="533400" indent="-533400">
              <a:buNone/>
            </a:pPr>
            <a:r>
              <a:rPr lang="en-US" sz="1600" dirty="0" smtClean="0">
                <a:latin typeface="Arial" charset="0"/>
                <a:cs typeface="Arial" charset="0"/>
              </a:rPr>
              <a:t>	</a:t>
            </a:r>
            <a:r>
              <a:rPr lang="en-US" sz="1600" dirty="0" smtClean="0">
                <a:latin typeface="Arial" charset="0"/>
                <a:cs typeface="Arial" charset="0"/>
              </a:rPr>
              <a:t>	http</a:t>
            </a:r>
            <a:r>
              <a:rPr lang="en-US" sz="1600" dirty="0" smtClean="0">
                <a:latin typeface="Arial" charset="0"/>
                <a:cs typeface="Arial" charset="0"/>
              </a:rPr>
              <a:t>://www.e-laws.gov.on.ca/html/statutes/english/elaws_statutes_02c30_e.htm</a:t>
            </a:r>
          </a:p>
          <a:p>
            <a:pPr marL="533400" indent="-533400">
              <a:buFontTx/>
              <a:buNone/>
            </a:pPr>
            <a:endParaRPr lang="en-CA" sz="1800" dirty="0" smtClean="0">
              <a:latin typeface="Arial" charset="0"/>
              <a:cs typeface="Arial" charset="0"/>
            </a:endParaRPr>
          </a:p>
          <a:p>
            <a:pPr marL="533400" indent="-533400" algn="just">
              <a:buFontTx/>
              <a:buNone/>
            </a:pPr>
            <a:r>
              <a:rPr lang="en-CA" sz="1600" dirty="0" smtClean="0">
                <a:solidFill>
                  <a:schemeClr val="tx1">
                    <a:lumMod val="65000"/>
                    <a:lumOff val="35000"/>
                  </a:schemeClr>
                </a:solidFill>
                <a:latin typeface="Arial" charset="0"/>
                <a:cs typeface="Arial" charset="0"/>
              </a:rPr>
              <a:t>	These course slides are provided for the ECE 290 class.  The material in it reflects Douglas Harder’s best judgment in light of the information available to him at the time of preparation.  Any reliance on these course slides by any party for any other purpose are the responsibility of such parties.  Douglas W. Harder accepts no responsibility for damages, if any, suffered by any party as a result of decisions made or actions based on these course slides for any other purpose than that for which it was intended</a:t>
            </a:r>
            <a:r>
              <a:rPr lang="en-CA" sz="1600" dirty="0" smtClean="0">
                <a:solidFill>
                  <a:schemeClr val="tx1">
                    <a:lumMod val="65000"/>
                    <a:lumOff val="35000"/>
                  </a:schemeClr>
                </a:solidFill>
                <a:latin typeface="Arial" charset="0"/>
                <a:cs typeface="Arial" charset="0"/>
              </a:rPr>
              <a:t>.</a:t>
            </a:r>
            <a:endParaRPr lang="en-CA" sz="1600" dirty="0" smtClean="0">
              <a:solidFill>
                <a:schemeClr val="tx1">
                  <a:lumMod val="65000"/>
                  <a:lumOff val="35000"/>
                </a:schemeClr>
              </a:solidFill>
              <a:latin typeface="Arial" charset="0"/>
              <a:cs typeface="Arial" charset="0"/>
            </a:endParaRPr>
          </a:p>
        </p:txBody>
      </p:sp>
      <p:sp>
        <p:nvSpPr>
          <p:cNvPr id="5" name="Footer Placeholder 4"/>
          <p:cNvSpPr>
            <a:spLocks noGrp="1"/>
          </p:cNvSpPr>
          <p:nvPr>
            <p:ph type="ftr" sz="quarter" idx="12"/>
          </p:nvPr>
        </p:nvSpPr>
        <p:spPr/>
        <p:txBody>
          <a:bodyPr/>
          <a:lstStyle/>
          <a:p>
            <a:pPr>
              <a:defRPr/>
            </a:pPr>
            <a:r>
              <a:rPr lang="en-CA" smtClean="0"/>
              <a:t>Limitation Periods</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dirty="0" smtClean="0">
                <a:latin typeface="Arial" charset="0"/>
                <a:cs typeface="Arial" charset="0"/>
              </a:rPr>
              <a:t>Cases</a:t>
            </a:r>
            <a:endParaRPr lang="en-US" dirty="0" smtClean="0">
              <a:latin typeface="Arial" charset="0"/>
              <a:cs typeface="Arial" charset="0"/>
            </a:endParaRPr>
          </a:p>
        </p:txBody>
      </p:sp>
      <p:sp>
        <p:nvSpPr>
          <p:cNvPr id="53251" name="Rectangle 3"/>
          <p:cNvSpPr>
            <a:spLocks noGrp="1" noChangeArrowheads="1"/>
          </p:cNvSpPr>
          <p:nvPr>
            <p:ph type="body" idx="1"/>
          </p:nvPr>
        </p:nvSpPr>
        <p:spPr/>
        <p:txBody>
          <a:bodyPr/>
          <a:lstStyle/>
          <a:p>
            <a:pPr marL="533400" indent="-533400">
              <a:buNone/>
            </a:pPr>
            <a:r>
              <a:rPr lang="en-CA" sz="1800" dirty="0" smtClean="0">
                <a:latin typeface="Arial" charset="0"/>
                <a:cs typeface="Arial" charset="0"/>
              </a:rPr>
              <a:t>Kamloops </a:t>
            </a:r>
            <a:r>
              <a:rPr lang="en-CA" sz="1800" dirty="0" smtClean="0">
                <a:latin typeface="Arial" charset="0"/>
                <a:cs typeface="Arial" charset="0"/>
              </a:rPr>
              <a:t>(City) v Nielsen, 1984, Supreme Court of Canada</a:t>
            </a:r>
          </a:p>
          <a:p>
            <a:pPr marL="533400" indent="-533400">
              <a:buNone/>
            </a:pPr>
            <a:r>
              <a:rPr lang="en-CA" sz="1800" dirty="0" smtClean="0">
                <a:latin typeface="Arial" charset="0"/>
                <a:cs typeface="Arial" charset="0"/>
              </a:rPr>
              <a:t>Joseph </a:t>
            </a:r>
            <a:r>
              <a:rPr lang="en-CA" sz="1800" dirty="0" smtClean="0">
                <a:latin typeface="Arial" charset="0"/>
                <a:cs typeface="Arial" charset="0"/>
              </a:rPr>
              <a:t>v Paramount Canada’s Wonderland, 2008</a:t>
            </a:r>
            <a:r>
              <a:rPr lang="en-CA" sz="1800" dirty="0" smtClean="0">
                <a:latin typeface="Arial" charset="0"/>
                <a:cs typeface="Arial" charset="0"/>
              </a:rPr>
              <a:t>, Ontario </a:t>
            </a:r>
            <a:r>
              <a:rPr lang="en-CA" sz="1800" dirty="0" smtClean="0">
                <a:latin typeface="Arial" charset="0"/>
                <a:cs typeface="Arial" charset="0"/>
              </a:rPr>
              <a:t>Court of </a:t>
            </a:r>
            <a:r>
              <a:rPr lang="en-CA" sz="1800" dirty="0" smtClean="0">
                <a:latin typeface="Arial" charset="0"/>
                <a:cs typeface="Arial" charset="0"/>
              </a:rPr>
              <a:t>Appeal</a:t>
            </a:r>
            <a:endParaRPr lang="en-US" sz="1800" dirty="0" smtClean="0">
              <a:latin typeface="Arial" charset="0"/>
              <a:cs typeface="Arial" charset="0"/>
            </a:endParaRPr>
          </a:p>
        </p:txBody>
      </p:sp>
      <p:sp>
        <p:nvSpPr>
          <p:cNvPr id="5" name="Footer Placeholder 4"/>
          <p:cNvSpPr>
            <a:spLocks noGrp="1"/>
          </p:cNvSpPr>
          <p:nvPr>
            <p:ph type="ftr" sz="quarter" idx="12"/>
          </p:nvPr>
        </p:nvSpPr>
        <p:spPr/>
        <p:txBody>
          <a:bodyPr/>
          <a:lstStyle/>
          <a:p>
            <a:pPr>
              <a:defRPr/>
            </a:pPr>
            <a:r>
              <a:rPr lang="en-CA" smtClean="0"/>
              <a:t>Limitation Periods</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dirty="0" smtClean="0">
                <a:latin typeface="Arial" charset="0"/>
                <a:cs typeface="Arial" charset="0"/>
              </a:rPr>
              <a:t>Outline</a:t>
            </a:r>
          </a:p>
        </p:txBody>
      </p:sp>
      <p:sp>
        <p:nvSpPr>
          <p:cNvPr id="53251" name="Rectangle 3"/>
          <p:cNvSpPr>
            <a:spLocks noGrp="1" noChangeArrowheads="1"/>
          </p:cNvSpPr>
          <p:nvPr>
            <p:ph type="body" idx="1"/>
          </p:nvPr>
        </p:nvSpPr>
        <p:spPr/>
        <p:txBody>
          <a:bodyPr/>
          <a:lstStyle/>
          <a:p>
            <a:pPr>
              <a:buNone/>
            </a:pPr>
            <a:r>
              <a:rPr lang="en-CA" dirty="0" smtClean="0"/>
              <a:t>	An introduction to engineering law and ethics:</a:t>
            </a:r>
          </a:p>
          <a:p>
            <a:pPr lvl="1">
              <a:buNone/>
            </a:pPr>
            <a:r>
              <a:rPr lang="en-CA" dirty="0" smtClean="0"/>
              <a:t>ethical theories, code of ethics and misconduct</a:t>
            </a:r>
          </a:p>
          <a:p>
            <a:pPr lvl="1">
              <a:buNone/>
            </a:pPr>
            <a:r>
              <a:rPr lang="en-CA" dirty="0" smtClean="0"/>
              <a:t>whistle blowing, conflict of interest and sexual harassment</a:t>
            </a:r>
          </a:p>
          <a:p>
            <a:pPr lvl="1">
              <a:buNone/>
            </a:pPr>
            <a:r>
              <a:rPr lang="en-CA" dirty="0" smtClean="0"/>
              <a:t>health and safety, diversity, workplace equity and environment</a:t>
            </a:r>
          </a:p>
          <a:p>
            <a:pPr lvl="1">
              <a:buNone/>
            </a:pPr>
            <a:r>
              <a:rPr lang="en-CA" dirty="0" smtClean="0"/>
              <a:t>Charter of Rights and Freedoms</a:t>
            </a:r>
          </a:p>
          <a:p>
            <a:pPr lvl="1">
              <a:buNone/>
            </a:pPr>
            <a:r>
              <a:rPr lang="en-CA" b="1" dirty="0" smtClean="0">
                <a:solidFill>
                  <a:srgbClr val="FF0000"/>
                </a:solidFill>
              </a:rPr>
              <a:t>torts</a:t>
            </a:r>
            <a:r>
              <a:rPr lang="en-CA" dirty="0" smtClean="0"/>
              <a:t>,</a:t>
            </a:r>
            <a:r>
              <a:rPr lang="en-CA" b="1" dirty="0" smtClean="0">
                <a:solidFill>
                  <a:srgbClr val="FF0000"/>
                </a:solidFill>
              </a:rPr>
              <a:t> contract</a:t>
            </a:r>
            <a:r>
              <a:rPr lang="en-CA" dirty="0" smtClean="0"/>
              <a:t> and intellectual property</a:t>
            </a:r>
          </a:p>
          <a:p>
            <a:pPr>
              <a:buNone/>
            </a:pPr>
            <a:r>
              <a:rPr lang="en-CA" dirty="0" smtClean="0"/>
              <a:t>	Continuation of studies of professional practice:</a:t>
            </a:r>
          </a:p>
          <a:p>
            <a:pPr lvl="1">
              <a:buNone/>
            </a:pPr>
            <a:r>
              <a:rPr lang="en-CA" dirty="0" smtClean="0"/>
              <a:t>history</a:t>
            </a:r>
          </a:p>
          <a:p>
            <a:pPr lvl="1">
              <a:buNone/>
            </a:pPr>
            <a:r>
              <a:rPr lang="en-CA" dirty="0" smtClean="0"/>
              <a:t>Professional Engineers Act and Regulation</a:t>
            </a:r>
          </a:p>
          <a:p>
            <a:pPr lvl="1">
              <a:buNone/>
            </a:pPr>
            <a:r>
              <a:rPr lang="en-CA" dirty="0" smtClean="0"/>
              <a:t>licensing, discipline and enforcement</a:t>
            </a:r>
          </a:p>
        </p:txBody>
      </p:sp>
      <p:sp>
        <p:nvSpPr>
          <p:cNvPr id="5" name="Footer Placeholder 4"/>
          <p:cNvSpPr>
            <a:spLocks noGrp="1"/>
          </p:cNvSpPr>
          <p:nvPr>
            <p:ph type="ftr" sz="quarter" idx="12"/>
          </p:nvPr>
        </p:nvSpPr>
        <p:spPr/>
        <p:txBody>
          <a:bodyPr/>
          <a:lstStyle/>
          <a:p>
            <a:pPr>
              <a:defRPr/>
            </a:pPr>
            <a:r>
              <a:rPr lang="en-CA" smtClean="0"/>
              <a:t>Limitation Periods</a:t>
            </a:r>
            <a:endParaRPr lang="en-US"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Limitations for Liability</a:t>
            </a:r>
            <a:endParaRPr lang="en-CA" dirty="0"/>
          </a:p>
        </p:txBody>
      </p:sp>
      <p:sp>
        <p:nvSpPr>
          <p:cNvPr id="3" name="Content Placeholder 2"/>
          <p:cNvSpPr>
            <a:spLocks noGrp="1"/>
          </p:cNvSpPr>
          <p:nvPr>
            <p:ph idx="1"/>
          </p:nvPr>
        </p:nvSpPr>
        <p:spPr/>
        <p:txBody>
          <a:bodyPr/>
          <a:lstStyle/>
          <a:p>
            <a:pPr>
              <a:buNone/>
            </a:pPr>
            <a:r>
              <a:rPr lang="en-CA" dirty="0" smtClean="0"/>
              <a:t>	Questions:</a:t>
            </a:r>
          </a:p>
          <a:p>
            <a:pPr lvl="1"/>
            <a:r>
              <a:rPr lang="en-CA" dirty="0" smtClean="0"/>
              <a:t>How long can a party be held liable for negligence?</a:t>
            </a:r>
          </a:p>
          <a:p>
            <a:pPr lvl="1"/>
            <a:r>
              <a:rPr lang="en-CA" dirty="0" smtClean="0"/>
              <a:t>How many years can a party be held accountable for a breach of contract?</a:t>
            </a:r>
          </a:p>
          <a:p>
            <a:pPr lvl="1"/>
            <a:endParaRPr lang="en-CA" dirty="0" smtClean="0"/>
          </a:p>
          <a:p>
            <a:pPr>
              <a:buNone/>
            </a:pPr>
            <a:r>
              <a:rPr lang="en-CA" dirty="0" smtClean="0"/>
              <a:t>	This was a matter of common-law precedence over many years, and the various and differing decisions made it difficult to determine when liability ends</a:t>
            </a:r>
          </a:p>
        </p:txBody>
      </p:sp>
      <p:sp>
        <p:nvSpPr>
          <p:cNvPr id="7" name="Footer Placeholder 6"/>
          <p:cNvSpPr>
            <a:spLocks noGrp="1"/>
          </p:cNvSpPr>
          <p:nvPr>
            <p:ph type="ftr" sz="quarter" idx="12"/>
          </p:nvPr>
        </p:nvSpPr>
        <p:spPr/>
        <p:txBody>
          <a:bodyPr/>
          <a:lstStyle/>
          <a:p>
            <a:pPr>
              <a:defRPr/>
            </a:pPr>
            <a:r>
              <a:rPr lang="en-CA" smtClean="0"/>
              <a:t>Limitation Periods</a:t>
            </a:r>
            <a:endParaRPr lang="en-US" dirty="0"/>
          </a:p>
        </p:txBody>
      </p:sp>
    </p:spTree>
    <p:extLst>
      <p:ext uri="{BB962C8B-B14F-4D97-AF65-F5344CB8AC3E}">
        <p14:creationId xmlns="" xmlns:p14="http://schemas.microsoft.com/office/powerpoint/2010/main" val="38145240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Limitations for Liability</a:t>
            </a:r>
            <a:endParaRPr lang="en-CA" dirty="0"/>
          </a:p>
        </p:txBody>
      </p:sp>
      <p:sp>
        <p:nvSpPr>
          <p:cNvPr id="3" name="Content Placeholder 2"/>
          <p:cNvSpPr>
            <a:spLocks noGrp="1"/>
          </p:cNvSpPr>
          <p:nvPr>
            <p:ph idx="1"/>
          </p:nvPr>
        </p:nvSpPr>
        <p:spPr/>
        <p:txBody>
          <a:bodyPr/>
          <a:lstStyle/>
          <a:p>
            <a:pPr>
              <a:buNone/>
            </a:pPr>
            <a:r>
              <a:rPr lang="en-CA" dirty="0" smtClean="0"/>
              <a:t>	Some of the guiding principles are:</a:t>
            </a:r>
          </a:p>
          <a:p>
            <a:pPr lvl="1"/>
            <a:r>
              <a:rPr lang="en-CA" dirty="0" smtClean="0"/>
              <a:t>The injured party should not “sleep on their rights”</a:t>
            </a:r>
          </a:p>
          <a:p>
            <a:pPr lvl="1"/>
            <a:endParaRPr lang="en-CA" dirty="0" smtClean="0"/>
          </a:p>
          <a:p>
            <a:pPr>
              <a:buNone/>
            </a:pPr>
            <a:r>
              <a:rPr lang="en-CA" dirty="0" smtClean="0"/>
              <a:t>	Over time, statutes were enacted that specified limitation periods after which litigation could not commence</a:t>
            </a:r>
          </a:p>
          <a:p>
            <a:pPr lvl="1"/>
            <a:r>
              <a:rPr lang="en-CA" dirty="0" smtClean="0"/>
              <a:t>Litigation after such expiration dates were “statute barred”</a:t>
            </a:r>
          </a:p>
        </p:txBody>
      </p:sp>
      <p:sp>
        <p:nvSpPr>
          <p:cNvPr id="7" name="Footer Placeholder 6"/>
          <p:cNvSpPr>
            <a:spLocks noGrp="1"/>
          </p:cNvSpPr>
          <p:nvPr>
            <p:ph type="ftr" sz="quarter" idx="12"/>
          </p:nvPr>
        </p:nvSpPr>
        <p:spPr/>
        <p:txBody>
          <a:bodyPr/>
          <a:lstStyle/>
          <a:p>
            <a:pPr>
              <a:defRPr/>
            </a:pPr>
            <a:r>
              <a:rPr lang="en-CA" smtClean="0"/>
              <a:t>Limitation Periods</a:t>
            </a:r>
            <a:endParaRPr lang="en-US" dirty="0"/>
          </a:p>
        </p:txBody>
      </p:sp>
    </p:spTree>
    <p:extLst>
      <p:ext uri="{BB962C8B-B14F-4D97-AF65-F5344CB8AC3E}">
        <p14:creationId xmlns="" xmlns:p14="http://schemas.microsoft.com/office/powerpoint/2010/main" val="38145240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Discovery</a:t>
            </a:r>
            <a:endParaRPr lang="en-CA" dirty="0"/>
          </a:p>
        </p:txBody>
      </p:sp>
      <p:sp>
        <p:nvSpPr>
          <p:cNvPr id="3" name="Content Placeholder 2"/>
          <p:cNvSpPr>
            <a:spLocks noGrp="1"/>
          </p:cNvSpPr>
          <p:nvPr>
            <p:ph idx="1"/>
          </p:nvPr>
        </p:nvSpPr>
        <p:spPr/>
        <p:txBody>
          <a:bodyPr/>
          <a:lstStyle/>
          <a:p>
            <a:pPr>
              <a:buNone/>
            </a:pPr>
            <a:r>
              <a:rPr lang="en-CA" dirty="0" smtClean="0"/>
              <a:t>	In </a:t>
            </a:r>
            <a:r>
              <a:rPr lang="en-CA" i="1" dirty="0" smtClean="0"/>
              <a:t>Kamloops (City) v Nielsen</a:t>
            </a:r>
            <a:r>
              <a:rPr lang="en-CA" dirty="0" smtClean="0"/>
              <a:t>, 1984, the Supreme Court of Canada articulated the concept of </a:t>
            </a:r>
            <a:r>
              <a:rPr lang="en-CA" i="1" dirty="0" smtClean="0"/>
              <a:t>discovery</a:t>
            </a:r>
            <a:endParaRPr lang="en-CA" dirty="0" smtClean="0"/>
          </a:p>
          <a:p>
            <a:pPr lvl="1"/>
            <a:r>
              <a:rPr lang="en-CA" dirty="0" smtClean="0"/>
              <a:t>A house was being built by a contractor on loose fill</a:t>
            </a:r>
          </a:p>
          <a:p>
            <a:pPr lvl="1"/>
            <a:r>
              <a:rPr lang="en-CA" dirty="0" smtClean="0"/>
              <a:t>City by-laws allowed for discretion in performing inspections</a:t>
            </a:r>
          </a:p>
          <a:p>
            <a:pPr lvl="1"/>
            <a:r>
              <a:rPr lang="en-CA" dirty="0" smtClean="0"/>
              <a:t>The foundations were found to be insufficient by a city inspector</a:t>
            </a:r>
          </a:p>
          <a:p>
            <a:pPr lvl="1"/>
            <a:r>
              <a:rPr lang="en-CA" dirty="0" smtClean="0"/>
              <a:t>Stop work orders and warnings were issued but not enforced</a:t>
            </a:r>
          </a:p>
          <a:p>
            <a:pPr lvl="1"/>
            <a:r>
              <a:rPr lang="en-CA" dirty="0" smtClean="0"/>
              <a:t>The house was sold to the contractor’s parents who were made aware of the deficiencies, but who chose not to litigate</a:t>
            </a:r>
          </a:p>
          <a:p>
            <a:pPr lvl="1"/>
            <a:r>
              <a:rPr lang="en-CA" dirty="0" smtClean="0"/>
              <a:t>The Nielsen’s purchased the house when an inspection failed to find any deficiencies</a:t>
            </a:r>
          </a:p>
          <a:p>
            <a:pPr lvl="1"/>
            <a:r>
              <a:rPr lang="en-CA" dirty="0" smtClean="0"/>
              <a:t>Later, the foundations subsided and the Nielsen’s sued the city and the contractor</a:t>
            </a:r>
          </a:p>
          <a:p>
            <a:pPr lvl="1"/>
            <a:r>
              <a:rPr lang="en-CA" dirty="0" smtClean="0"/>
              <a:t>The city claimed that there was no duty of care and the action was statute barred</a:t>
            </a:r>
          </a:p>
        </p:txBody>
      </p:sp>
      <p:sp>
        <p:nvSpPr>
          <p:cNvPr id="7" name="Footer Placeholder 6"/>
          <p:cNvSpPr>
            <a:spLocks noGrp="1"/>
          </p:cNvSpPr>
          <p:nvPr>
            <p:ph type="ftr" sz="quarter" idx="12"/>
          </p:nvPr>
        </p:nvSpPr>
        <p:spPr/>
        <p:txBody>
          <a:bodyPr/>
          <a:lstStyle/>
          <a:p>
            <a:pPr>
              <a:defRPr/>
            </a:pPr>
            <a:r>
              <a:rPr lang="en-CA" smtClean="0"/>
              <a:t>Limitation Periods</a:t>
            </a:r>
            <a:endParaRPr lang="en-US" dirty="0"/>
          </a:p>
        </p:txBody>
      </p:sp>
    </p:spTree>
    <p:extLst>
      <p:ext uri="{BB962C8B-B14F-4D97-AF65-F5344CB8AC3E}">
        <p14:creationId xmlns="" xmlns:p14="http://schemas.microsoft.com/office/powerpoint/2010/main" val="38145240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Discovery</a:t>
            </a:r>
            <a:endParaRPr lang="en-CA" dirty="0"/>
          </a:p>
        </p:txBody>
      </p:sp>
      <p:sp>
        <p:nvSpPr>
          <p:cNvPr id="3" name="Content Placeholder 2"/>
          <p:cNvSpPr>
            <a:spLocks noGrp="1"/>
          </p:cNvSpPr>
          <p:nvPr>
            <p:ph idx="1"/>
          </p:nvPr>
        </p:nvSpPr>
        <p:spPr/>
        <p:txBody>
          <a:bodyPr/>
          <a:lstStyle/>
          <a:p>
            <a:pPr>
              <a:buNone/>
            </a:pPr>
            <a:r>
              <a:rPr lang="en-CA" dirty="0" smtClean="0"/>
              <a:t>	In </a:t>
            </a:r>
            <a:r>
              <a:rPr lang="en-CA" i="1" dirty="0" smtClean="0"/>
              <a:t>Kamloops (City) v Nielsen</a:t>
            </a:r>
            <a:r>
              <a:rPr lang="en-CA" dirty="0" smtClean="0"/>
              <a:t>, 1984, the Supreme Court of Canada articulated the concept of </a:t>
            </a:r>
            <a:r>
              <a:rPr lang="en-CA" i="1" dirty="0" smtClean="0"/>
              <a:t>discovery</a:t>
            </a:r>
            <a:endParaRPr lang="en-CA" dirty="0" smtClean="0"/>
          </a:p>
          <a:p>
            <a:pPr lvl="1" algn="just">
              <a:buNone/>
            </a:pPr>
            <a:r>
              <a:rPr lang="en-CA" dirty="0" smtClean="0"/>
              <a:t>   “Kamloops made a policy decision to regulate construction by by-law...  In discharging this operational duty the City owed a duty of care to persons...likely to be injured by a breach of its duty.”</a:t>
            </a:r>
          </a:p>
          <a:p>
            <a:pPr lvl="1" algn="just">
              <a:buNone/>
            </a:pPr>
            <a:endParaRPr lang="en-CA" dirty="0" smtClean="0"/>
          </a:p>
          <a:p>
            <a:pPr lvl="1" algn="just">
              <a:buNone/>
            </a:pPr>
            <a:r>
              <a:rPr lang="en-CA" dirty="0" smtClean="0"/>
              <a:t>   “The City's breach of duty was causative...for it allowed construction to continue in breach of its duty to protect the plaintiff against the builder's negligence.”</a:t>
            </a:r>
          </a:p>
          <a:p>
            <a:pPr lvl="1" algn="just"/>
            <a:endParaRPr lang="en-CA" dirty="0" smtClean="0"/>
          </a:p>
          <a:p>
            <a:pPr lvl="1" algn="just">
              <a:buNone/>
            </a:pPr>
            <a:r>
              <a:rPr lang="en-CA" dirty="0" smtClean="0"/>
              <a:t>   “Sections 3(1)(a) and 6(3) of the </a:t>
            </a:r>
            <a:r>
              <a:rPr lang="en-CA" i="1" dirty="0" smtClean="0"/>
              <a:t>Limitations Act </a:t>
            </a:r>
            <a:r>
              <a:rPr lang="en-CA" dirty="0" smtClean="0"/>
              <a:t>postponed the running of time until the acquisition of knowledge or means of knowledge of the facts giving rise to the cause of action. Plaintiff was not barred in the circumstances of this case by the failure of the first purchasers to litigate.”</a:t>
            </a:r>
          </a:p>
        </p:txBody>
      </p:sp>
      <p:sp>
        <p:nvSpPr>
          <p:cNvPr id="7" name="Footer Placeholder 6"/>
          <p:cNvSpPr>
            <a:spLocks noGrp="1"/>
          </p:cNvSpPr>
          <p:nvPr>
            <p:ph type="ftr" sz="quarter" idx="12"/>
          </p:nvPr>
        </p:nvSpPr>
        <p:spPr/>
        <p:txBody>
          <a:bodyPr/>
          <a:lstStyle/>
          <a:p>
            <a:pPr>
              <a:defRPr/>
            </a:pPr>
            <a:r>
              <a:rPr lang="en-CA" smtClean="0"/>
              <a:t>Limitation Periods</a:t>
            </a:r>
            <a:endParaRPr lang="en-US" dirty="0"/>
          </a:p>
        </p:txBody>
      </p:sp>
    </p:spTree>
    <p:extLst>
      <p:ext uri="{BB962C8B-B14F-4D97-AF65-F5344CB8AC3E}">
        <p14:creationId xmlns="" xmlns:p14="http://schemas.microsoft.com/office/powerpoint/2010/main" val="38145240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Discovery</a:t>
            </a:r>
            <a:endParaRPr lang="en-CA" dirty="0"/>
          </a:p>
        </p:txBody>
      </p:sp>
      <p:sp>
        <p:nvSpPr>
          <p:cNvPr id="3" name="Content Placeholder 2"/>
          <p:cNvSpPr>
            <a:spLocks noGrp="1"/>
          </p:cNvSpPr>
          <p:nvPr>
            <p:ph idx="1"/>
          </p:nvPr>
        </p:nvSpPr>
        <p:spPr/>
        <p:txBody>
          <a:bodyPr/>
          <a:lstStyle/>
          <a:p>
            <a:pPr>
              <a:buNone/>
            </a:pPr>
            <a:r>
              <a:rPr lang="en-CA" dirty="0" smtClean="0"/>
              <a:t>	The Supreme Court of Canada upheld the finding that the City of Kamloops and the contractor were found to be concurrent tortfeasors</a:t>
            </a:r>
          </a:p>
          <a:p>
            <a:pPr>
              <a:buNone/>
            </a:pPr>
            <a:endParaRPr lang="en-CA" dirty="0" smtClean="0"/>
          </a:p>
          <a:p>
            <a:pPr>
              <a:buNone/>
            </a:pPr>
            <a:r>
              <a:rPr lang="en-CA" dirty="0" smtClean="0"/>
              <a:t>	Fault for negligence:</a:t>
            </a:r>
          </a:p>
          <a:p>
            <a:pPr lvl="1" algn="just">
              <a:buNone/>
            </a:pPr>
            <a:r>
              <a:rPr lang="en-CA" dirty="0" smtClean="0"/>
              <a:t>	Contractor:		75 %</a:t>
            </a:r>
          </a:p>
          <a:p>
            <a:pPr lvl="1" algn="just">
              <a:buNone/>
            </a:pPr>
            <a:r>
              <a:rPr lang="en-CA" dirty="0" smtClean="0"/>
              <a:t>	City of Kamloops	25 %</a:t>
            </a:r>
          </a:p>
        </p:txBody>
      </p:sp>
      <p:sp>
        <p:nvSpPr>
          <p:cNvPr id="7" name="Footer Placeholder 6"/>
          <p:cNvSpPr>
            <a:spLocks noGrp="1"/>
          </p:cNvSpPr>
          <p:nvPr>
            <p:ph type="ftr" sz="quarter" idx="12"/>
          </p:nvPr>
        </p:nvSpPr>
        <p:spPr/>
        <p:txBody>
          <a:bodyPr/>
          <a:lstStyle/>
          <a:p>
            <a:pPr>
              <a:defRPr/>
            </a:pPr>
            <a:r>
              <a:rPr lang="en-CA" smtClean="0"/>
              <a:t>Limitation Periods</a:t>
            </a:r>
            <a:endParaRPr lang="en-US" dirty="0"/>
          </a:p>
        </p:txBody>
      </p:sp>
    </p:spTree>
    <p:extLst>
      <p:ext uri="{BB962C8B-B14F-4D97-AF65-F5344CB8AC3E}">
        <p14:creationId xmlns="" xmlns:p14="http://schemas.microsoft.com/office/powerpoint/2010/main" val="38145240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Limitations Act of Ontario, 2002</a:t>
            </a:r>
            <a:endParaRPr lang="en-CA" dirty="0"/>
          </a:p>
        </p:txBody>
      </p:sp>
      <p:sp>
        <p:nvSpPr>
          <p:cNvPr id="3" name="Content Placeholder 2"/>
          <p:cNvSpPr>
            <a:spLocks noGrp="1"/>
          </p:cNvSpPr>
          <p:nvPr>
            <p:ph idx="1"/>
          </p:nvPr>
        </p:nvSpPr>
        <p:spPr/>
        <p:txBody>
          <a:bodyPr/>
          <a:lstStyle/>
          <a:p>
            <a:pPr>
              <a:buNone/>
            </a:pPr>
            <a:r>
              <a:rPr lang="en-CA" dirty="0" smtClean="0"/>
              <a:t>	In 2002, the Ontario legislature passed a new Limitations Act which:</a:t>
            </a:r>
          </a:p>
          <a:p>
            <a:pPr lvl="1"/>
            <a:r>
              <a:rPr lang="en-CA" dirty="0" smtClean="0"/>
              <a:t>Has an ultimate limitation of 15 years from the completion of a project, and</a:t>
            </a:r>
          </a:p>
          <a:p>
            <a:pPr lvl="1"/>
            <a:r>
              <a:rPr lang="en-CA" dirty="0" smtClean="0"/>
              <a:t>Requires that any action begin within two years of discovery</a:t>
            </a:r>
          </a:p>
          <a:p>
            <a:pPr lvl="1"/>
            <a:endParaRPr lang="en-CA" dirty="0" smtClean="0"/>
          </a:p>
          <a:p>
            <a:pPr>
              <a:buNone/>
            </a:pPr>
            <a:r>
              <a:rPr lang="en-CA" dirty="0" smtClean="0"/>
              <a:t>	There are exceptions, for example:</a:t>
            </a:r>
          </a:p>
          <a:p>
            <a:pPr lvl="1">
              <a:buNone/>
            </a:pPr>
            <a:r>
              <a:rPr lang="en-CA" b="1" dirty="0" smtClean="0"/>
              <a:t>Undiscovered environmental claims</a:t>
            </a:r>
          </a:p>
          <a:p>
            <a:pPr lvl="1" algn="just">
              <a:buNone/>
            </a:pPr>
            <a:r>
              <a:rPr lang="en-CA" dirty="0" smtClean="0"/>
              <a:t>17.	There is no limitation period in respect of an environmental</a:t>
            </a:r>
            <a:br>
              <a:rPr lang="en-CA" dirty="0" smtClean="0"/>
            </a:br>
            <a:r>
              <a:rPr lang="en-CA" dirty="0" smtClean="0"/>
              <a:t>	claim that has not been discovered. </a:t>
            </a:r>
          </a:p>
          <a:p>
            <a:pPr lvl="1"/>
            <a:endParaRPr lang="en-CA" dirty="0" smtClean="0"/>
          </a:p>
        </p:txBody>
      </p:sp>
      <p:sp>
        <p:nvSpPr>
          <p:cNvPr id="7" name="Footer Placeholder 6"/>
          <p:cNvSpPr>
            <a:spLocks noGrp="1"/>
          </p:cNvSpPr>
          <p:nvPr>
            <p:ph type="ftr" sz="quarter" idx="12"/>
          </p:nvPr>
        </p:nvSpPr>
        <p:spPr/>
        <p:txBody>
          <a:bodyPr/>
          <a:lstStyle/>
          <a:p>
            <a:pPr>
              <a:defRPr/>
            </a:pPr>
            <a:r>
              <a:rPr lang="en-CA" smtClean="0"/>
              <a:t>Limitation Periods</a:t>
            </a:r>
            <a:endParaRPr lang="en-US" dirty="0"/>
          </a:p>
        </p:txBody>
      </p:sp>
    </p:spTree>
    <p:extLst>
      <p:ext uri="{BB962C8B-B14F-4D97-AF65-F5344CB8AC3E}">
        <p14:creationId xmlns="" xmlns:p14="http://schemas.microsoft.com/office/powerpoint/2010/main" val="38145240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Limitations Act of Ontario, 2002</a:t>
            </a:r>
            <a:endParaRPr lang="en-CA" dirty="0"/>
          </a:p>
        </p:txBody>
      </p:sp>
      <p:sp>
        <p:nvSpPr>
          <p:cNvPr id="3" name="Content Placeholder 2"/>
          <p:cNvSpPr>
            <a:spLocks noGrp="1"/>
          </p:cNvSpPr>
          <p:nvPr>
            <p:ph idx="1"/>
          </p:nvPr>
        </p:nvSpPr>
        <p:spPr/>
        <p:txBody>
          <a:bodyPr/>
          <a:lstStyle/>
          <a:p>
            <a:pPr>
              <a:buNone/>
            </a:pPr>
            <a:r>
              <a:rPr lang="en-CA" dirty="0" smtClean="0"/>
              <a:t>	What is discovery?</a:t>
            </a:r>
          </a:p>
          <a:p>
            <a:pPr lvl="1">
              <a:buNone/>
            </a:pPr>
            <a:r>
              <a:rPr lang="en-CA" dirty="0" smtClean="0"/>
              <a:t>	A claim is discovered on the earlier of,</a:t>
            </a:r>
          </a:p>
          <a:p>
            <a:pPr marL="1314450" lvl="2" indent="-457200">
              <a:buFont typeface="+mj-lt"/>
              <a:buAutoNum type="alphaLcParenR"/>
            </a:pPr>
            <a:r>
              <a:rPr lang="en-CA" dirty="0" smtClean="0"/>
              <a:t>the day on which the person with the claim first knew,</a:t>
            </a:r>
          </a:p>
          <a:p>
            <a:pPr marL="1771650" lvl="3" indent="-457200">
              <a:buFont typeface="+mj-lt"/>
              <a:buAutoNum type="romanLcPeriod"/>
            </a:pPr>
            <a:r>
              <a:rPr lang="en-CA" dirty="0" smtClean="0"/>
              <a:t>that the injury, loss or damage had occurred,</a:t>
            </a:r>
          </a:p>
          <a:p>
            <a:pPr marL="1771650" lvl="3" indent="-457200">
              <a:buFont typeface="+mj-lt"/>
              <a:buAutoNum type="romanLcPeriod"/>
            </a:pPr>
            <a:r>
              <a:rPr lang="en-CA" dirty="0" smtClean="0"/>
              <a:t>that the injury, loss or damage was caused by or contributed to by an act or omission, and</a:t>
            </a:r>
          </a:p>
          <a:p>
            <a:pPr marL="1771650" lvl="3" indent="-457200">
              <a:buFont typeface="+mj-lt"/>
              <a:buAutoNum type="romanLcPeriod"/>
            </a:pPr>
            <a:r>
              <a:rPr lang="en-CA" dirty="0" smtClean="0"/>
              <a:t>that the act or omission was that of the person against whom the claim is mad, and</a:t>
            </a:r>
          </a:p>
          <a:p>
            <a:pPr marL="1771650" lvl="3" indent="-457200">
              <a:buFont typeface="+mj-lt"/>
              <a:buAutoNum type="romanLcPeriod"/>
            </a:pPr>
            <a:r>
              <a:rPr lang="en-CA" dirty="0" smtClean="0"/>
              <a:t>that, having regard to the nature of the injury, loss or damage, a proceeding would be an appropriate means to seek to remedy it;</a:t>
            </a:r>
          </a:p>
          <a:p>
            <a:pPr marL="1314450" lvl="2" indent="-457200">
              <a:buFont typeface="+mj-lt"/>
              <a:buAutoNum type="alphaLcParenR"/>
            </a:pPr>
            <a:r>
              <a:rPr lang="en-CA" dirty="0" smtClean="0"/>
              <a:t>the day on which a reasonable person with the abilities and in the circumstances of the person with the claim first ought to have known of the matters referred to in clause a).</a:t>
            </a:r>
          </a:p>
        </p:txBody>
      </p:sp>
      <p:sp>
        <p:nvSpPr>
          <p:cNvPr id="7" name="Footer Placeholder 6"/>
          <p:cNvSpPr>
            <a:spLocks noGrp="1"/>
          </p:cNvSpPr>
          <p:nvPr>
            <p:ph type="ftr" sz="quarter" idx="12"/>
          </p:nvPr>
        </p:nvSpPr>
        <p:spPr/>
        <p:txBody>
          <a:bodyPr/>
          <a:lstStyle/>
          <a:p>
            <a:pPr>
              <a:defRPr/>
            </a:pPr>
            <a:r>
              <a:rPr lang="en-CA" smtClean="0"/>
              <a:t>Limitation Periods</a:t>
            </a:r>
            <a:endParaRPr lang="en-US" dirty="0"/>
          </a:p>
        </p:txBody>
      </p:sp>
    </p:spTree>
    <p:extLst>
      <p:ext uri="{BB962C8B-B14F-4D97-AF65-F5344CB8AC3E}">
        <p14:creationId xmlns="" xmlns:p14="http://schemas.microsoft.com/office/powerpoint/2010/main" val="3814524046"/>
      </p:ext>
    </p:extLst>
  </p:cSld>
  <p:clrMapOvr>
    <a:masterClrMapping/>
  </p:clrMapOvr>
  <p:timing>
    <p:tnLst>
      <p:par>
        <p:cTn id="1" dur="indefinite" restart="never" nodeType="tmRoot"/>
      </p:par>
    </p:tnLst>
  </p:timing>
</p:sld>
</file>

<file path=ppt/theme/theme1.xml><?xml version="1.0" encoding="utf-8"?>
<a:theme xmlns:a="http://schemas.openxmlformats.org/drawingml/2006/main" name="Engineering_Colour">
  <a:themeElements>
    <a:clrScheme name="Waterloo 1">
      <a:dk1>
        <a:sysClr val="windowText" lastClr="000000"/>
      </a:dk1>
      <a:lt1>
        <a:srgbClr val="FFFFFF"/>
      </a:lt1>
      <a:dk2>
        <a:srgbClr val="57068C"/>
      </a:dk2>
      <a:lt2>
        <a:srgbClr val="FFFFFF"/>
      </a:lt2>
      <a:accent1>
        <a:srgbClr val="0073CF"/>
      </a:accent1>
      <a:accent2>
        <a:srgbClr val="E98300"/>
      </a:accent2>
      <a:accent3>
        <a:srgbClr val="E0249A"/>
      </a:accent3>
      <a:accent4>
        <a:srgbClr val="009AA6"/>
      </a:accent4>
      <a:accent5>
        <a:srgbClr val="B6BF00"/>
      </a:accent5>
      <a:accent6>
        <a:srgbClr val="96172E"/>
      </a:accent6>
      <a:hlink>
        <a:srgbClr val="FECB00"/>
      </a:hlink>
      <a:folHlink>
        <a:srgbClr val="FECB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69915</TotalTime>
  <Words>171</Words>
  <Application>Microsoft Office PowerPoint</Application>
  <PresentationFormat>On-screen Show (4:3)</PresentationFormat>
  <Paragraphs>163</Paragraphs>
  <Slides>18</Slides>
  <Notes>18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Engineering_Colour</vt:lpstr>
      <vt:lpstr>Contract and Tort Law: Limitation Periods</vt:lpstr>
      <vt:lpstr>Outline</vt:lpstr>
      <vt:lpstr>Limitations for Liability</vt:lpstr>
      <vt:lpstr>Limitations for Liability</vt:lpstr>
      <vt:lpstr>Discovery</vt:lpstr>
      <vt:lpstr>Discovery</vt:lpstr>
      <vt:lpstr>Discovery</vt:lpstr>
      <vt:lpstr>Limitations Act of Ontario, 2002</vt:lpstr>
      <vt:lpstr>Limitations Act of Ontario, 2002</vt:lpstr>
      <vt:lpstr>Variances to Limitation Periods</vt:lpstr>
      <vt:lpstr>Variances to Limitation Periods</vt:lpstr>
      <vt:lpstr>Extensions to Limitation Periods</vt:lpstr>
      <vt:lpstr>Extensions to Limitation Periods</vt:lpstr>
      <vt:lpstr>Extensions to Limitation Periods</vt:lpstr>
      <vt:lpstr>Extensions to Limitation Periods</vt:lpstr>
      <vt:lpstr>Extensions to Limitation Periods</vt:lpstr>
      <vt:lpstr>References</vt:lpstr>
      <vt:lpstr>Cases</vt:lpstr>
    </vt:vector>
  </TitlesOfParts>
  <Company>University of Waterloo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Contract and Tort Law:  Limitation Periods</dc:title>
  <dc:subject>Limitation periods in contract and tort law</dc:subject>
  <dc:creator>Douglas Wilhelm Harder (dwharder@alumni.uwaterloo.ca)</dc:creator>
  <cp:lastModifiedBy>Douglas Wilhelm Harder</cp:lastModifiedBy>
  <cp:revision>5438</cp:revision>
  <cp:lastPrinted>2010-03-08T19:59:32Z</cp:lastPrinted>
  <dcterms:created xsi:type="dcterms:W3CDTF">2010-03-10T14:45:39Z</dcterms:created>
  <dcterms:modified xsi:type="dcterms:W3CDTF">2013-03-26T16:27:21Z</dcterms:modified>
</cp:coreProperties>
</file>