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74" r:id="rId2"/>
    <p:sldId id="460" r:id="rId3"/>
    <p:sldId id="668" r:id="rId4"/>
    <p:sldId id="669" r:id="rId5"/>
    <p:sldId id="673" r:id="rId6"/>
    <p:sldId id="671" r:id="rId7"/>
    <p:sldId id="687" r:id="rId8"/>
    <p:sldId id="674" r:id="rId9"/>
    <p:sldId id="675" r:id="rId10"/>
    <p:sldId id="676" r:id="rId11"/>
    <p:sldId id="677" r:id="rId12"/>
    <p:sldId id="679" r:id="rId13"/>
    <p:sldId id="683" r:id="rId14"/>
    <p:sldId id="684" r:id="rId15"/>
    <p:sldId id="685" r:id="rId16"/>
    <p:sldId id="686" r:id="rId17"/>
    <p:sldId id="681" r:id="rId18"/>
    <p:sldId id="680" r:id="rId19"/>
    <p:sldId id="678" r:id="rId20"/>
    <p:sldId id="682" r:id="rId21"/>
    <p:sldId id="688" r:id="rId22"/>
    <p:sldId id="459" r:id="rId23"/>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1" autoAdjust="0"/>
  </p:normalViewPr>
  <p:slideViewPr>
    <p:cSldViewPr snapToGrid="0" snapToObjects="1">
      <p:cViewPr varScale="1">
        <p:scale>
          <a:sx n="49" d="100"/>
          <a:sy n="49" d="100"/>
        </p:scale>
        <p:origin x="-2700"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22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Intent</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Intent</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Intent</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Acceptance</a:t>
            </a:r>
            <a:endParaRPr lang="en-CA" dirty="0"/>
          </a:p>
        </p:txBody>
      </p:sp>
      <p:sp>
        <p:nvSpPr>
          <p:cNvPr id="3" name="Content Placeholder 2"/>
          <p:cNvSpPr>
            <a:spLocks noGrp="1"/>
          </p:cNvSpPr>
          <p:nvPr>
            <p:ph idx="1"/>
          </p:nvPr>
        </p:nvSpPr>
        <p:spPr/>
        <p:txBody>
          <a:bodyPr/>
          <a:lstStyle/>
          <a:p>
            <a:pPr>
              <a:buNone/>
            </a:pPr>
            <a:r>
              <a:rPr lang="en-CA" dirty="0" smtClean="0"/>
              <a:t>	In</a:t>
            </a:r>
            <a:r>
              <a:rPr lang="en-CA" i="1" dirty="0" smtClean="0"/>
              <a:t> Household Fire Insurance Company v Grant</a:t>
            </a:r>
            <a:r>
              <a:rPr lang="en-CA" dirty="0" smtClean="0"/>
              <a:t>, 1878-9, Mr. Grant applied for shares of a company, a letter containing a notice of allotment was posted, but the letter failed to arrive</a:t>
            </a:r>
          </a:p>
          <a:p>
            <a:pPr>
              <a:buNone/>
            </a:pPr>
            <a:endParaRPr lang="en-CA" dirty="0" smtClean="0"/>
          </a:p>
          <a:p>
            <a:pPr>
              <a:buNone/>
            </a:pPr>
            <a:r>
              <a:rPr lang="en-CA" dirty="0" smtClean="0"/>
              <a:t>	The company went bankrupt and Grant was asked for the outstanding payments on the shares</a:t>
            </a:r>
          </a:p>
        </p:txBody>
      </p:sp>
      <p:sp>
        <p:nvSpPr>
          <p:cNvPr id="7" name="Footer Placeholder 6"/>
          <p:cNvSpPr>
            <a:spLocks noGrp="1"/>
          </p:cNvSpPr>
          <p:nvPr>
            <p:ph type="ftr" sz="quarter" idx="12"/>
          </p:nvPr>
        </p:nvSpPr>
        <p:spPr/>
        <p:txBody>
          <a:bodyPr/>
          <a:lstStyle/>
          <a:p>
            <a:pPr>
              <a:defRPr/>
            </a:pPr>
            <a:r>
              <a:rPr lang="en-CA" smtClean="0"/>
              <a:t>Intent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
        <p:nvSpPr>
          <p:cNvPr id="6" name="Rectangle 5"/>
          <p:cNvSpPr/>
          <p:nvPr/>
        </p:nvSpPr>
        <p:spPr>
          <a:xfrm>
            <a:off x="1" y="6550223"/>
            <a:ext cx="8126539" cy="307777"/>
          </a:xfrm>
          <a:prstGeom prst="rect">
            <a:avLst/>
          </a:prstGeom>
        </p:spPr>
        <p:txBody>
          <a:bodyPr wrap="square">
            <a:spAutoFit/>
          </a:bodyPr>
          <a:lstStyle/>
          <a:p>
            <a:r>
              <a:rPr lang="en-CA" sz="1400" dirty="0" smtClean="0">
                <a:solidFill>
                  <a:schemeClr val="tx1">
                    <a:lumMod val="50000"/>
                    <a:lumOff val="50000"/>
                  </a:schemeClr>
                </a:solidFill>
              </a:rPr>
              <a:t>http://en.wikipedia.org/wiki/Household_Fire_and_Carriage_Accident_Insurance_Co_Ltd_v_Grant</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Acceptance</a:t>
            </a:r>
            <a:endParaRPr lang="en-CA" dirty="0"/>
          </a:p>
        </p:txBody>
      </p:sp>
      <p:sp>
        <p:nvSpPr>
          <p:cNvPr id="3" name="Content Placeholder 2"/>
          <p:cNvSpPr>
            <a:spLocks noGrp="1"/>
          </p:cNvSpPr>
          <p:nvPr>
            <p:ph idx="1"/>
          </p:nvPr>
        </p:nvSpPr>
        <p:spPr/>
        <p:txBody>
          <a:bodyPr/>
          <a:lstStyle/>
          <a:p>
            <a:pPr>
              <a:buNone/>
            </a:pPr>
            <a:r>
              <a:rPr lang="en-CA" dirty="0" smtClean="0"/>
              <a:t>	</a:t>
            </a:r>
            <a:r>
              <a:rPr lang="en-CA" dirty="0" err="1" smtClean="0"/>
              <a:t>Thesiger</a:t>
            </a:r>
            <a:r>
              <a:rPr lang="en-CA" dirty="0" smtClean="0"/>
              <a:t>, LJ, speaking for the majority, said:	</a:t>
            </a:r>
          </a:p>
          <a:p>
            <a:pPr lvl="1" algn="just">
              <a:buNone/>
            </a:pPr>
            <a:r>
              <a:rPr lang="en-CA" dirty="0" smtClean="0"/>
              <a:t>   “The acceptor, in posting the letter, has, to use the language of Lord Blackburn, in </a:t>
            </a:r>
            <a:r>
              <a:rPr lang="en-CA" dirty="0" err="1" smtClean="0"/>
              <a:t>Brogden</a:t>
            </a:r>
            <a:r>
              <a:rPr lang="en-CA" dirty="0" smtClean="0"/>
              <a:t> v Directors of Metropolitan </a:t>
            </a:r>
            <a:r>
              <a:rPr lang="en-CA" dirty="0" err="1" smtClean="0"/>
              <a:t>Ry</a:t>
            </a:r>
            <a:r>
              <a:rPr lang="en-CA" dirty="0" smtClean="0"/>
              <a:t> Co, ‘put it out of his control and done an extraneous act which clenches the matter, and </a:t>
            </a:r>
            <a:r>
              <a:rPr lang="en-CA" dirty="0" err="1" smtClean="0"/>
              <a:t>shews</a:t>
            </a:r>
            <a:r>
              <a:rPr lang="en-CA" dirty="0" smtClean="0"/>
              <a:t> beyond all doubt that each side in bound.’ How then can a casualty in the post, whether resulting in delay, which in commercial transactions is often as bad as no delivery, or in non-delivery, unbind the parties or unmake the contract?”</a:t>
            </a:r>
          </a:p>
        </p:txBody>
      </p:sp>
      <p:sp>
        <p:nvSpPr>
          <p:cNvPr id="7" name="Footer Placeholder 6"/>
          <p:cNvSpPr>
            <a:spLocks noGrp="1"/>
          </p:cNvSpPr>
          <p:nvPr>
            <p:ph type="ftr" sz="quarter" idx="12"/>
          </p:nvPr>
        </p:nvSpPr>
        <p:spPr/>
        <p:txBody>
          <a:bodyPr/>
          <a:lstStyle/>
          <a:p>
            <a:pPr>
              <a:defRPr/>
            </a:pPr>
            <a:r>
              <a:rPr lang="en-CA" smtClean="0"/>
              <a:t>Intent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sp>
        <p:nvSpPr>
          <p:cNvPr id="6" name="Rectangle 5"/>
          <p:cNvSpPr/>
          <p:nvPr/>
        </p:nvSpPr>
        <p:spPr>
          <a:xfrm>
            <a:off x="1" y="6550223"/>
            <a:ext cx="8126539" cy="307777"/>
          </a:xfrm>
          <a:prstGeom prst="rect">
            <a:avLst/>
          </a:prstGeom>
        </p:spPr>
        <p:txBody>
          <a:bodyPr wrap="square">
            <a:spAutoFit/>
          </a:bodyPr>
          <a:lstStyle/>
          <a:p>
            <a:r>
              <a:rPr lang="en-CA" sz="1400" dirty="0" smtClean="0">
                <a:solidFill>
                  <a:schemeClr val="tx1">
                    <a:lumMod val="50000"/>
                    <a:lumOff val="50000"/>
                  </a:schemeClr>
                </a:solidFill>
              </a:rPr>
              <a:t>http://en.wikipedia.org/wiki/Household_Fire_and_Carriage_Accident_Insurance_Co_Ltd_v_Grant</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Showing Lack of Intention</a:t>
            </a:r>
            <a:endParaRPr lang="en-CA" dirty="0"/>
          </a:p>
        </p:txBody>
      </p:sp>
      <p:sp>
        <p:nvSpPr>
          <p:cNvPr id="3" name="Content Placeholder 2"/>
          <p:cNvSpPr>
            <a:spLocks noGrp="1"/>
          </p:cNvSpPr>
          <p:nvPr>
            <p:ph idx="1"/>
          </p:nvPr>
        </p:nvSpPr>
        <p:spPr/>
        <p:txBody>
          <a:bodyPr/>
          <a:lstStyle/>
          <a:p>
            <a:pPr>
              <a:buNone/>
            </a:pPr>
            <a:r>
              <a:rPr lang="en-CA" dirty="0" smtClean="0"/>
              <a:t>	When an agreement is signed, intent is a </a:t>
            </a:r>
            <a:r>
              <a:rPr lang="en-CA" i="1" dirty="0" smtClean="0"/>
              <a:t>presumption of law</a:t>
            </a:r>
            <a:r>
              <a:rPr lang="en-CA" dirty="0" smtClean="0"/>
              <a:t>—there is an assumption that you intended to enter into a contract</a:t>
            </a:r>
          </a:p>
          <a:p>
            <a:pPr lvl="1"/>
            <a:r>
              <a:rPr lang="en-CA" dirty="0" smtClean="0"/>
              <a:t>It is your responsibility to demonstrate that you did not</a:t>
            </a:r>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dirty="0"/>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Showing Lack of Intention</a:t>
            </a:r>
            <a:endParaRPr lang="en-CA" dirty="0"/>
          </a:p>
        </p:txBody>
      </p:sp>
      <p:sp>
        <p:nvSpPr>
          <p:cNvPr id="3" name="Content Placeholder 2"/>
          <p:cNvSpPr>
            <a:spLocks noGrp="1"/>
          </p:cNvSpPr>
          <p:nvPr>
            <p:ph idx="1"/>
          </p:nvPr>
        </p:nvSpPr>
        <p:spPr/>
        <p:txBody>
          <a:bodyPr/>
          <a:lstStyle/>
          <a:p>
            <a:pPr>
              <a:buNone/>
            </a:pPr>
            <a:r>
              <a:rPr lang="en-CA" dirty="0" smtClean="0"/>
              <a:t>	Consider the precedence-setting case of </a:t>
            </a:r>
            <a:r>
              <a:rPr lang="en-CA" i="1" dirty="0" smtClean="0"/>
              <a:t>Pym v Campbell</a:t>
            </a:r>
            <a:r>
              <a:rPr lang="en-CA" dirty="0" smtClean="0"/>
              <a:t>, 1856:</a:t>
            </a:r>
          </a:p>
          <a:p>
            <a:pPr lvl="1"/>
            <a:r>
              <a:rPr lang="en-CA" dirty="0" smtClean="0"/>
              <a:t>John Pym invented a “crushing, washing, and amalgamating machine”</a:t>
            </a:r>
          </a:p>
          <a:p>
            <a:pPr lvl="1"/>
            <a:r>
              <a:rPr lang="en-CA" dirty="0" smtClean="0"/>
              <a:t>He indicated that he would sell shares worth one eighth of the benefits from any sales of the machine</a:t>
            </a:r>
          </a:p>
          <a:p>
            <a:pPr lvl="1"/>
            <a:r>
              <a:rPr lang="en-CA" dirty="0" smtClean="0"/>
              <a:t>Campbell met with Pym and Pym presented an agreement for the sale of three-eighths of the benefits</a:t>
            </a:r>
          </a:p>
          <a:p>
            <a:pPr lvl="1"/>
            <a:r>
              <a:rPr lang="en-CA" dirty="0" smtClean="0"/>
              <a:t>Campbell stipulated that the purchase of the shares was contingent on the invention being approved by two engineers</a:t>
            </a:r>
          </a:p>
          <a:p>
            <a:pPr lvl="1"/>
            <a:r>
              <a:rPr lang="en-CA" dirty="0" smtClean="0"/>
              <a:t>One engineer, </a:t>
            </a:r>
            <a:r>
              <a:rPr lang="en-CA" dirty="0" err="1" smtClean="0"/>
              <a:t>Abernethie</a:t>
            </a:r>
            <a:r>
              <a:rPr lang="en-CA" dirty="0" smtClean="0"/>
              <a:t>, did not approve the invention</a:t>
            </a:r>
          </a:p>
          <a:p>
            <a:pPr lvl="1"/>
            <a:r>
              <a:rPr lang="en-CA" dirty="0" smtClean="0"/>
              <a:t>Pym sued for breach of contract</a:t>
            </a:r>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dirty="0"/>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Showing Lack of Intention</a:t>
            </a:r>
            <a:endParaRPr lang="en-CA" dirty="0"/>
          </a:p>
        </p:txBody>
      </p:sp>
      <p:sp>
        <p:nvSpPr>
          <p:cNvPr id="3" name="Content Placeholder 2"/>
          <p:cNvSpPr>
            <a:spLocks noGrp="1"/>
          </p:cNvSpPr>
          <p:nvPr>
            <p:ph idx="1"/>
          </p:nvPr>
        </p:nvSpPr>
        <p:spPr/>
        <p:txBody>
          <a:bodyPr/>
          <a:lstStyle/>
          <a:p>
            <a:pPr>
              <a:buNone/>
            </a:pPr>
            <a:r>
              <a:rPr lang="en-CA" dirty="0" smtClean="0"/>
              <a:t>	In this case, Campbell was able to demonstrate that there was no intention on entering a legally binding contract when he signed the agreement</a:t>
            </a:r>
          </a:p>
          <a:p>
            <a:pPr lvl="1"/>
            <a:r>
              <a:rPr lang="en-CA" dirty="0" smtClean="0"/>
              <a:t>The intention was to inspect the invention and, if approved, purchase three-eighths of the benefits</a:t>
            </a:r>
          </a:p>
          <a:p>
            <a:pPr lvl="1"/>
            <a:r>
              <a:rPr lang="en-CA" dirty="0" smtClean="0"/>
              <a:t>He indicated that he would sell shares worth one eighth of the benefits from any sales of the machine</a:t>
            </a:r>
          </a:p>
          <a:p>
            <a:pPr lvl="1"/>
            <a:r>
              <a:rPr lang="en-CA" dirty="0" smtClean="0"/>
              <a:t>Campbell met with Pym and Pym presented an agreement for the sale of three-eighths of the benefits</a:t>
            </a:r>
          </a:p>
          <a:p>
            <a:pPr lvl="1"/>
            <a:r>
              <a:rPr lang="en-CA" dirty="0" smtClean="0"/>
              <a:t>Campbell stipulated that the purchase of the shares was contingent on the invention being approved by two engineers</a:t>
            </a:r>
          </a:p>
          <a:p>
            <a:pPr lvl="1"/>
            <a:r>
              <a:rPr lang="en-CA" dirty="0" smtClean="0"/>
              <a:t>One engineer, </a:t>
            </a:r>
            <a:r>
              <a:rPr lang="en-CA" dirty="0" err="1" smtClean="0"/>
              <a:t>Abernethie</a:t>
            </a:r>
            <a:r>
              <a:rPr lang="en-CA" dirty="0" smtClean="0"/>
              <a:t>, did not approve the invention</a:t>
            </a:r>
          </a:p>
          <a:p>
            <a:pPr lvl="1"/>
            <a:r>
              <a:rPr lang="en-CA" dirty="0" smtClean="0"/>
              <a:t>Pym sued for breach of contract</a:t>
            </a:r>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dirty="0"/>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
        <p:nvSpPr>
          <p:cNvPr id="6" name="Rectangle 5"/>
          <p:cNvSpPr/>
          <p:nvPr/>
        </p:nvSpPr>
        <p:spPr>
          <a:xfrm>
            <a:off x="886691" y="6488668"/>
            <a:ext cx="8257309" cy="307777"/>
          </a:xfrm>
          <a:prstGeom prst="rect">
            <a:avLst/>
          </a:prstGeom>
        </p:spPr>
        <p:txBody>
          <a:bodyPr wrap="square">
            <a:spAutoFit/>
          </a:bodyPr>
          <a:lstStyle/>
          <a:p>
            <a:r>
              <a:rPr lang="en-CA" sz="1400" dirty="0" smtClean="0">
                <a:solidFill>
                  <a:schemeClr val="tx1">
                    <a:lumMod val="50000"/>
                    <a:lumOff val="50000"/>
                  </a:schemeClr>
                </a:solidFill>
              </a:rPr>
              <a:t>http://www.legalmax.info/members2/conbook/acknowle.htm#pym_v_ca.htm</a:t>
            </a:r>
            <a:endParaRPr lang="en-CA" sz="1400" dirty="0">
              <a:solidFill>
                <a:schemeClr val="tx1">
                  <a:lumMod val="50000"/>
                  <a:lumOff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Showing Lack of Intention</a:t>
            </a:r>
            <a:endParaRPr lang="en-CA" dirty="0"/>
          </a:p>
        </p:txBody>
      </p:sp>
      <p:sp>
        <p:nvSpPr>
          <p:cNvPr id="3" name="Content Placeholder 2"/>
          <p:cNvSpPr>
            <a:spLocks noGrp="1"/>
          </p:cNvSpPr>
          <p:nvPr>
            <p:ph idx="1"/>
          </p:nvPr>
        </p:nvSpPr>
        <p:spPr/>
        <p:txBody>
          <a:bodyPr/>
          <a:lstStyle/>
          <a:p>
            <a:pPr>
              <a:buNone/>
            </a:pPr>
            <a:r>
              <a:rPr lang="en-CA" dirty="0" smtClean="0"/>
              <a:t>	In his decision, </a:t>
            </a:r>
            <a:r>
              <a:rPr lang="en-CA" dirty="0" err="1" smtClean="0"/>
              <a:t>Erle</a:t>
            </a:r>
            <a:r>
              <a:rPr lang="en-CA" dirty="0" smtClean="0"/>
              <a:t> said:</a:t>
            </a:r>
          </a:p>
          <a:p>
            <a:pPr lvl="1" algn="just">
              <a:buNone/>
            </a:pPr>
            <a:r>
              <a:rPr lang="en-CA" dirty="0" smtClean="0"/>
              <a:t>   “I think that this rule ought to be discharged. The point made is that this is a written agreement, absolute on the face of it, and that evidence was admitted to </a:t>
            </a:r>
            <a:r>
              <a:rPr lang="en-CA" dirty="0" err="1" smtClean="0"/>
              <a:t>shew</a:t>
            </a:r>
            <a:r>
              <a:rPr lang="en-CA" dirty="0" smtClean="0"/>
              <a:t> it was conditional: and if that had been so it would have been wrong</a:t>
            </a:r>
            <a:r>
              <a:rPr lang="en-CA" b="1" dirty="0" smtClean="0"/>
              <a:t>.  But I am of opinion that the evidence </a:t>
            </a:r>
            <a:r>
              <a:rPr lang="en-CA" b="1" dirty="0" err="1" smtClean="0"/>
              <a:t>shewed</a:t>
            </a:r>
            <a:r>
              <a:rPr lang="en-CA" b="1" dirty="0" smtClean="0"/>
              <a:t> that in fact there was never any agreement at all.</a:t>
            </a:r>
            <a:r>
              <a:rPr lang="en-CA" dirty="0" smtClean="0"/>
              <a:t> The production of a paper purporting to be an agreement by a party, with his signature attached, affords a strong presumption that it is his written agreement; and, if in fact he did sign the paper </a:t>
            </a:r>
            <a:r>
              <a:rPr lang="en-CA" i="1" dirty="0" err="1" smtClean="0"/>
              <a:t>animo</a:t>
            </a:r>
            <a:r>
              <a:rPr lang="en-CA" i="1" dirty="0" smtClean="0"/>
              <a:t> </a:t>
            </a:r>
            <a:r>
              <a:rPr lang="en-CA" i="1" dirty="0" err="1" smtClean="0"/>
              <a:t>contrahendi</a:t>
            </a:r>
            <a:r>
              <a:rPr lang="en-CA" dirty="0" smtClean="0"/>
              <a:t>, the terms contained in it are conclusive, and cannot be varied by </a:t>
            </a:r>
            <a:r>
              <a:rPr lang="en-CA" dirty="0" err="1" smtClean="0"/>
              <a:t>parol</a:t>
            </a:r>
            <a:r>
              <a:rPr lang="en-CA" dirty="0" smtClean="0"/>
              <a:t> evidence: but in the present case the defence begins one step earlier: </a:t>
            </a:r>
            <a:r>
              <a:rPr lang="en-CA" b="1" dirty="0" smtClean="0"/>
              <a:t>the parties met and expressly stated to each other that, though for convenience they would then sign the memorandum of the terms, yet they were not to sign it as an agreement until </a:t>
            </a:r>
            <a:r>
              <a:rPr lang="en-CA" b="1" dirty="0" err="1" smtClean="0"/>
              <a:t>Abernethie</a:t>
            </a:r>
            <a:r>
              <a:rPr lang="en-CA" b="1" dirty="0" smtClean="0"/>
              <a:t> was consulted</a:t>
            </a: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dirty="0"/>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Showing Lack of Intention</a:t>
            </a:r>
            <a:endParaRPr lang="en-CA" dirty="0"/>
          </a:p>
        </p:txBody>
      </p:sp>
      <p:sp>
        <p:nvSpPr>
          <p:cNvPr id="3" name="Content Placeholder 2"/>
          <p:cNvSpPr>
            <a:spLocks noGrp="1"/>
          </p:cNvSpPr>
          <p:nvPr>
            <p:ph idx="1"/>
          </p:nvPr>
        </p:nvSpPr>
        <p:spPr/>
        <p:txBody>
          <a:bodyPr/>
          <a:lstStyle/>
          <a:p>
            <a:pPr lvl="1" algn="just">
              <a:buNone/>
            </a:pPr>
            <a:r>
              <a:rPr lang="en-CA" dirty="0" smtClean="0"/>
              <a:t>   “I grant the risk that such a defence may be set up without ground; and I agree that a jury should therefore always look on such a defence with suspicion: </a:t>
            </a:r>
            <a:r>
              <a:rPr lang="en-CA" b="1" dirty="0" smtClean="0"/>
              <a:t>but, if it be proved that in fact the paper was signed with the express intention that it should not be an agreement, the other party cannot fix it as an agreement upon those so signing</a:t>
            </a:r>
            <a:r>
              <a:rPr lang="en-CA" dirty="0" smtClean="0"/>
              <a:t>. The distinction in point of law is that evidence to vary the terms of an agreement in writing is not admissible, but evidence to </a:t>
            </a:r>
            <a:r>
              <a:rPr lang="en-CA" dirty="0" err="1" smtClean="0"/>
              <a:t>shew</a:t>
            </a:r>
            <a:r>
              <a:rPr lang="en-CA" dirty="0" smtClean="0"/>
              <a:t> that there is not an agreement at all is admissible.”</a:t>
            </a:r>
          </a:p>
          <a:p>
            <a:pPr lvl="1" algn="just"/>
            <a:endParaRPr lang="en-CA" dirty="0" smtClean="0"/>
          </a:p>
          <a:p>
            <a:pPr>
              <a:buNone/>
            </a:pPr>
            <a:r>
              <a:rPr lang="en-CA" dirty="0" smtClean="0"/>
              <a:t>	Note:  this was a precedence setting case for another reason which we will see later</a:t>
            </a:r>
          </a:p>
          <a:p>
            <a:pPr lvl="1" algn="just"/>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dirty="0"/>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Letters of Intent</a:t>
            </a:r>
            <a:endParaRPr lang="en-CA" dirty="0"/>
          </a:p>
        </p:txBody>
      </p:sp>
      <p:sp>
        <p:nvSpPr>
          <p:cNvPr id="3" name="Content Placeholder 2"/>
          <p:cNvSpPr>
            <a:spLocks noGrp="1"/>
          </p:cNvSpPr>
          <p:nvPr>
            <p:ph idx="1"/>
          </p:nvPr>
        </p:nvSpPr>
        <p:spPr/>
        <p:txBody>
          <a:bodyPr/>
          <a:lstStyle/>
          <a:p>
            <a:pPr>
              <a:buNone/>
            </a:pPr>
            <a:r>
              <a:rPr lang="en-CA" dirty="0" smtClean="0"/>
              <a:t>	A </a:t>
            </a:r>
            <a:r>
              <a:rPr lang="en-CA" i="1" dirty="0" smtClean="0"/>
              <a:t>letter of intent</a:t>
            </a:r>
            <a:r>
              <a:rPr lang="en-CA" dirty="0" smtClean="0"/>
              <a:t> is used in business to express interest in proceeding with a particular action</a:t>
            </a:r>
          </a:p>
          <a:p>
            <a:pPr lvl="1"/>
            <a:r>
              <a:rPr lang="en-CA" dirty="0" smtClean="0"/>
              <a:t>A </a:t>
            </a:r>
            <a:r>
              <a:rPr lang="en-CA" i="1" dirty="0" smtClean="0"/>
              <a:t>letter of intent</a:t>
            </a:r>
            <a:r>
              <a:rPr lang="en-CA" dirty="0" smtClean="0"/>
              <a:t> that is clearly an </a:t>
            </a:r>
            <a:r>
              <a:rPr lang="en-CA" i="1" dirty="0" smtClean="0"/>
              <a:t>agreement to agree</a:t>
            </a:r>
            <a:r>
              <a:rPr lang="en-CA" dirty="0" smtClean="0"/>
              <a:t> does not constitute a contract</a:t>
            </a:r>
          </a:p>
          <a:p>
            <a:pPr lvl="1"/>
            <a:endParaRPr lang="en-CA" dirty="0" smtClean="0"/>
          </a:p>
          <a:p>
            <a:pPr>
              <a:buNone/>
            </a:pPr>
            <a:r>
              <a:rPr lang="en-CA" dirty="0" smtClean="0"/>
              <a:t>	Letters of intent have purposes:</a:t>
            </a:r>
          </a:p>
          <a:p>
            <a:pPr lvl="1"/>
            <a:r>
              <a:rPr lang="en-CA" dirty="0" smtClean="0"/>
              <a:t>Establishing terms for negotiation</a:t>
            </a:r>
          </a:p>
          <a:p>
            <a:pPr lvl="1"/>
            <a:r>
              <a:rPr lang="en-CA" dirty="0" smtClean="0"/>
              <a:t>Creating moral obligations between the parties</a:t>
            </a:r>
          </a:p>
          <a:p>
            <a:pPr lvl="1"/>
            <a:endParaRPr lang="en-CA" dirty="0" smtClean="0"/>
          </a:p>
          <a:p>
            <a:pPr>
              <a:buNone/>
            </a:pPr>
            <a:r>
              <a:rPr lang="en-CA" dirty="0" smtClean="0"/>
              <a:t>	Be careful when signing letters of intent:  if they contain all the elements of a contract, they may be considered to be legally binding</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dirty="0"/>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Letters of Intent</a:t>
            </a:r>
            <a:endParaRPr lang="en-CA" dirty="0"/>
          </a:p>
        </p:txBody>
      </p:sp>
      <p:sp>
        <p:nvSpPr>
          <p:cNvPr id="3" name="Content Placeholder 2"/>
          <p:cNvSpPr>
            <a:spLocks noGrp="1"/>
          </p:cNvSpPr>
          <p:nvPr>
            <p:ph idx="1"/>
          </p:nvPr>
        </p:nvSpPr>
        <p:spPr/>
        <p:txBody>
          <a:bodyPr/>
          <a:lstStyle/>
          <a:p>
            <a:pPr>
              <a:buNone/>
            </a:pPr>
            <a:r>
              <a:rPr lang="en-CA" dirty="0" smtClean="0"/>
              <a:t>	In the case of </a:t>
            </a:r>
            <a:r>
              <a:rPr lang="en-CA" i="1" dirty="0" err="1" smtClean="0"/>
              <a:t>Bahamaconsult</a:t>
            </a:r>
            <a:r>
              <a:rPr lang="en-CA" i="1" dirty="0" smtClean="0"/>
              <a:t> Ltd. v Kellogg </a:t>
            </a:r>
            <a:r>
              <a:rPr lang="en-CA" i="1" dirty="0" err="1" smtClean="0"/>
              <a:t>Salada</a:t>
            </a:r>
            <a:r>
              <a:rPr lang="en-CA" i="1" dirty="0" smtClean="0"/>
              <a:t> Canada Ltd.</a:t>
            </a:r>
            <a:r>
              <a:rPr lang="en-CA" dirty="0" smtClean="0"/>
              <a:t>, 1976, there was a letter of intent related to the sale of shares</a:t>
            </a:r>
          </a:p>
          <a:p>
            <a:pPr>
              <a:buNone/>
            </a:pPr>
            <a:endParaRPr lang="en-CA" dirty="0" smtClean="0"/>
          </a:p>
          <a:p>
            <a:pPr>
              <a:buNone/>
            </a:pPr>
            <a:r>
              <a:rPr lang="en-CA" dirty="0" smtClean="0"/>
              <a:t>	There were elements in the letter of intent that were missing for it to be legally enforceable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dirty="0"/>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Letters of Intent</a:t>
            </a:r>
            <a:endParaRPr lang="en-CA" dirty="0"/>
          </a:p>
        </p:txBody>
      </p:sp>
      <p:sp>
        <p:nvSpPr>
          <p:cNvPr id="3" name="Content Placeholder 2"/>
          <p:cNvSpPr>
            <a:spLocks noGrp="1"/>
          </p:cNvSpPr>
          <p:nvPr>
            <p:ph idx="1"/>
          </p:nvPr>
        </p:nvSpPr>
        <p:spPr/>
        <p:txBody>
          <a:bodyPr/>
          <a:lstStyle/>
          <a:p>
            <a:pPr>
              <a:buNone/>
            </a:pPr>
            <a:r>
              <a:rPr lang="en-CA" dirty="0" smtClean="0"/>
              <a:t>	The judge said </a:t>
            </a:r>
          </a:p>
          <a:p>
            <a:pPr lvl="1" algn="just">
              <a:buNone/>
            </a:pPr>
            <a:r>
              <a:rPr lang="en-CA" dirty="0" smtClean="0"/>
              <a:t>   “The trial judge found that the document of October 10, 1969, was a contract complete in itself, and that while it was the intention of the parties to draw a further agreement, the subsequent agreement was only to spell out the mechanics of the transfer of the shares, and of the closing of the sale.  With respect, we think that the trial judge erred in so finding.  We are all of the opinion that the document of October 10</a:t>
            </a:r>
            <a:r>
              <a:rPr lang="en-CA" baseline="30000" dirty="0" smtClean="0"/>
              <a:t>th</a:t>
            </a:r>
            <a:r>
              <a:rPr lang="en-CA" dirty="0" smtClean="0"/>
              <a:t> does not contain certain essential terms, and that it was the intention of the parties that these terms would be negotiated between them and embodied in a subsequent agreement.  Since the parties were unable to agree upon those terms, there was no enforceable contract.”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dirty="0"/>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Intent</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Letters of Intent</a:t>
            </a:r>
            <a:endParaRPr lang="en-CA" dirty="0"/>
          </a:p>
        </p:txBody>
      </p:sp>
      <p:sp>
        <p:nvSpPr>
          <p:cNvPr id="3" name="Content Placeholder 2"/>
          <p:cNvSpPr>
            <a:spLocks noGrp="1"/>
          </p:cNvSpPr>
          <p:nvPr>
            <p:ph idx="1"/>
          </p:nvPr>
        </p:nvSpPr>
        <p:spPr/>
        <p:txBody>
          <a:bodyPr/>
          <a:lstStyle/>
          <a:p>
            <a:pPr>
              <a:buNone/>
            </a:pPr>
            <a:r>
              <a:rPr lang="en-CA" dirty="0" smtClean="0"/>
              <a:t>	If you have exchanged a letter of intent, do not always assume that any following contract is faithful to the letter of intent</a:t>
            </a:r>
          </a:p>
          <a:p>
            <a:pPr lvl="1"/>
            <a:r>
              <a:rPr lang="en-CA" dirty="0" smtClean="0"/>
              <a:t>It is absolutely necessary to get legal advice as to the contents of any contract—especially when the terminology of the contract is much more complex than an often plainly written letter of intent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20</a:t>
            </a:fld>
            <a:endParaRPr lang="en-CA" dirty="0"/>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Invitation to Treat</a:t>
            </a:r>
            <a:endParaRPr lang="en-CA" dirty="0"/>
          </a:p>
        </p:txBody>
      </p:sp>
      <p:sp>
        <p:nvSpPr>
          <p:cNvPr id="3" name="Content Placeholder 2"/>
          <p:cNvSpPr>
            <a:spLocks noGrp="1"/>
          </p:cNvSpPr>
          <p:nvPr>
            <p:ph idx="1"/>
          </p:nvPr>
        </p:nvSpPr>
        <p:spPr/>
        <p:txBody>
          <a:bodyPr/>
          <a:lstStyle/>
          <a:p>
            <a:pPr>
              <a:buNone/>
            </a:pPr>
            <a:r>
              <a:rPr lang="en-CA" dirty="0" smtClean="0"/>
              <a:t>	Consider </a:t>
            </a:r>
            <a:r>
              <a:rPr lang="en-CA" i="1" dirty="0" smtClean="0"/>
              <a:t>Gibson v Manchester City Council</a:t>
            </a:r>
            <a:r>
              <a:rPr lang="en-CA" dirty="0" smtClean="0"/>
              <a:t>, 1979</a:t>
            </a:r>
          </a:p>
          <a:p>
            <a:pPr lvl="1">
              <a:buNone/>
            </a:pPr>
            <a:r>
              <a:rPr lang="en-CA" dirty="0" smtClean="0"/>
              <a:t>	Gibson, a council tenant was interested in buying his house and he completed the form.  The council replied that it “may be prepared to sell the house to you”.</a:t>
            </a:r>
          </a:p>
          <a:p>
            <a:pPr lvl="1">
              <a:buNone/>
            </a:pPr>
            <a:endParaRPr lang="en-CA" dirty="0" smtClean="0"/>
          </a:p>
          <a:p>
            <a:pPr lvl="1">
              <a:buNone/>
            </a:pPr>
            <a:r>
              <a:rPr lang="en-CA" dirty="0" smtClean="0"/>
              <a:t>	Following further discussions, Mr. Gibson indicated to the Council to “carry on with the purchase as per my application.”</a:t>
            </a:r>
          </a:p>
          <a:p>
            <a:pPr lvl="1">
              <a:buNone/>
            </a:pPr>
            <a:endParaRPr lang="en-CA" dirty="0" smtClean="0"/>
          </a:p>
          <a:p>
            <a:pPr lvl="1">
              <a:buNone/>
            </a:pPr>
            <a:r>
              <a:rPr lang="en-CA" dirty="0" smtClean="0"/>
              <a:t>	There was, however, a change in the control of the Council and Gibson was informed that the new Council would no longer be selling houses to occupants—Gibson claimed the original letter was an offer</a:t>
            </a:r>
          </a:p>
          <a:p>
            <a:pPr lvl="1">
              <a:buNone/>
            </a:pPr>
            <a:endParaRPr lang="en-CA" dirty="0" smtClean="0"/>
          </a:p>
          <a:p>
            <a:pPr>
              <a:buNone/>
            </a:pPr>
            <a:r>
              <a:rPr lang="en-CA" dirty="0" smtClean="0"/>
              <a:t>	The House of Lords ruled that the it was not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21</a:t>
            </a:fld>
            <a:endParaRPr lang="en-CA" dirty="0"/>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a:p>
        </p:txBody>
      </p:sp>
      <p:sp>
        <p:nvSpPr>
          <p:cNvPr id="5" name="Footer Placeholder 4"/>
          <p:cNvSpPr>
            <a:spLocks noGrp="1"/>
          </p:cNvSpPr>
          <p:nvPr>
            <p:ph type="ftr" sz="quarter" idx="12"/>
          </p:nvPr>
        </p:nvSpPr>
        <p:spPr/>
        <p:txBody>
          <a:bodyPr/>
          <a:lstStyle/>
          <a:p>
            <a:pPr>
              <a:defRPr/>
            </a:pPr>
            <a:r>
              <a:rPr lang="en-CA" smtClean="0"/>
              <a:t>Intent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The five essential elements of a contract are:</a:t>
            </a:r>
          </a:p>
          <a:p>
            <a:pPr lvl="1"/>
            <a:r>
              <a:rPr lang="en-CA" dirty="0" smtClean="0"/>
              <a:t>An offer is made and accepted</a:t>
            </a:r>
          </a:p>
          <a:p>
            <a:pPr lvl="1"/>
            <a:r>
              <a:rPr lang="en-CA" dirty="0" smtClean="0"/>
              <a:t>There is mutual intent to enter into the contract</a:t>
            </a:r>
          </a:p>
          <a:p>
            <a:pPr lvl="1"/>
            <a:r>
              <a:rPr lang="en-CA" dirty="0" smtClean="0"/>
              <a:t>Consideration</a:t>
            </a:r>
          </a:p>
          <a:p>
            <a:pPr lvl="1"/>
            <a:r>
              <a:rPr lang="en-CA" dirty="0" smtClean="0"/>
              <a:t>Capacity to contract</a:t>
            </a:r>
          </a:p>
          <a:p>
            <a:pPr lvl="1"/>
            <a:r>
              <a:rPr lang="en-CA" dirty="0" smtClean="0"/>
              <a:t>Lawful purpose</a:t>
            </a:r>
          </a:p>
        </p:txBody>
      </p:sp>
      <p:sp>
        <p:nvSpPr>
          <p:cNvPr id="7" name="Footer Placeholder 6"/>
          <p:cNvSpPr>
            <a:spLocks noGrp="1"/>
          </p:cNvSpPr>
          <p:nvPr>
            <p:ph type="ftr" sz="quarter" idx="12"/>
          </p:nvPr>
        </p:nvSpPr>
        <p:spPr/>
        <p:txBody>
          <a:bodyPr/>
          <a:lstStyle/>
          <a:p>
            <a:pPr>
              <a:defRPr/>
            </a:pPr>
            <a:r>
              <a:rPr lang="en-CA" smtClean="0"/>
              <a:t>Intent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Intent</a:t>
            </a:r>
            <a:endParaRPr lang="en-CA" dirty="0"/>
          </a:p>
        </p:txBody>
      </p:sp>
      <p:sp>
        <p:nvSpPr>
          <p:cNvPr id="3" name="Content Placeholder 2"/>
          <p:cNvSpPr>
            <a:spLocks noGrp="1"/>
          </p:cNvSpPr>
          <p:nvPr>
            <p:ph idx="1"/>
          </p:nvPr>
        </p:nvSpPr>
        <p:spPr/>
        <p:txBody>
          <a:bodyPr/>
          <a:lstStyle/>
          <a:p>
            <a:pPr>
              <a:buNone/>
            </a:pPr>
            <a:r>
              <a:rPr lang="en-CA" dirty="0" smtClean="0"/>
              <a:t>	Each party must have the intention of entering into a legally binding contract</a:t>
            </a:r>
          </a:p>
          <a:p>
            <a:pPr lvl="1"/>
            <a:r>
              <a:rPr lang="en-CA" dirty="0" smtClean="0"/>
              <a:t>Does each party of the agreement wish that it be enforceable by a court of law?</a:t>
            </a:r>
          </a:p>
          <a:p>
            <a:pPr>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Intent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Carbolic Smoke Balls</a:t>
            </a:r>
            <a:endParaRPr lang="en-CA" dirty="0"/>
          </a:p>
        </p:txBody>
      </p:sp>
      <p:sp>
        <p:nvSpPr>
          <p:cNvPr id="3" name="Content Placeholder 2"/>
          <p:cNvSpPr>
            <a:spLocks noGrp="1"/>
          </p:cNvSpPr>
          <p:nvPr>
            <p:ph idx="1"/>
          </p:nvPr>
        </p:nvSpPr>
        <p:spPr/>
        <p:txBody>
          <a:bodyPr/>
          <a:lstStyle/>
          <a:p>
            <a:pPr>
              <a:buNone/>
            </a:pPr>
            <a:r>
              <a:rPr lang="en-CA" dirty="0" smtClean="0"/>
              <a:t>	</a:t>
            </a:r>
            <a:r>
              <a:rPr lang="en-CA" sz="2000" dirty="0" smtClean="0"/>
              <a:t>£100 reward will be paid by the</a:t>
            </a:r>
            <a:br>
              <a:rPr lang="en-CA" sz="2000" dirty="0" smtClean="0"/>
            </a:br>
            <a:r>
              <a:rPr lang="en-CA" sz="2000" dirty="0" smtClean="0"/>
              <a:t>Carbolic Smoke Ball Company to any</a:t>
            </a:r>
            <a:br>
              <a:rPr lang="en-CA" sz="2000" dirty="0" smtClean="0"/>
            </a:br>
            <a:r>
              <a:rPr lang="en-CA" sz="2000" dirty="0" smtClean="0"/>
              <a:t>person who contracts the increasing</a:t>
            </a:r>
            <a:br>
              <a:rPr lang="en-CA" sz="2000" dirty="0" smtClean="0"/>
            </a:br>
            <a:r>
              <a:rPr lang="en-CA" sz="2000" dirty="0" smtClean="0"/>
              <a:t>epidemic influenza colds, or any</a:t>
            </a:r>
            <a:br>
              <a:rPr lang="en-CA" sz="2000" dirty="0" smtClean="0"/>
            </a:br>
            <a:r>
              <a:rPr lang="en-CA" sz="2000" dirty="0" smtClean="0"/>
              <a:t>disease caused by taking cold, after</a:t>
            </a:r>
            <a:br>
              <a:rPr lang="en-CA" sz="2000" dirty="0" smtClean="0"/>
            </a:br>
            <a:r>
              <a:rPr lang="en-CA" sz="2000" dirty="0" smtClean="0"/>
              <a:t>having used the ball three times daily</a:t>
            </a:r>
            <a:br>
              <a:rPr lang="en-CA" sz="2000" dirty="0" smtClean="0"/>
            </a:br>
            <a:r>
              <a:rPr lang="en-CA" sz="2000" dirty="0" smtClean="0"/>
              <a:t>for two weeks, according to the</a:t>
            </a:r>
            <a:br>
              <a:rPr lang="en-CA" sz="2000" dirty="0" smtClean="0"/>
            </a:br>
            <a:r>
              <a:rPr lang="en-CA" sz="2000" dirty="0" smtClean="0"/>
              <a:t>printed directions supplied with each</a:t>
            </a:r>
            <a:br>
              <a:rPr lang="en-CA" sz="2000" dirty="0" smtClean="0"/>
            </a:br>
            <a:r>
              <a:rPr lang="en-CA" sz="2000" dirty="0" smtClean="0"/>
              <a:t>ball.</a:t>
            </a:r>
            <a:br>
              <a:rPr lang="en-CA" sz="2000" dirty="0" smtClean="0"/>
            </a:br>
            <a:r>
              <a:rPr lang="en-CA" sz="2000" dirty="0" smtClean="0"/>
              <a:t/>
            </a:r>
            <a:br>
              <a:rPr lang="en-CA" sz="2000" dirty="0" smtClean="0"/>
            </a:br>
            <a:r>
              <a:rPr lang="en-CA" sz="2000" dirty="0" smtClean="0"/>
              <a:t>£1000 is deposited with the Alliance</a:t>
            </a:r>
            <a:br>
              <a:rPr lang="en-CA" sz="2000" dirty="0" smtClean="0"/>
            </a:br>
            <a:r>
              <a:rPr lang="en-CA" sz="2000" dirty="0" smtClean="0"/>
              <a:t>Bank, Regent Street, showing our</a:t>
            </a:r>
            <a:br>
              <a:rPr lang="en-CA" sz="2000" dirty="0" smtClean="0"/>
            </a:br>
            <a:r>
              <a:rPr lang="en-CA" sz="2000" dirty="0" smtClean="0"/>
              <a:t>sincerity in the matter.</a:t>
            </a:r>
          </a:p>
        </p:txBody>
      </p:sp>
      <p:sp>
        <p:nvSpPr>
          <p:cNvPr id="7" name="Footer Placeholder 6"/>
          <p:cNvSpPr>
            <a:spLocks noGrp="1"/>
          </p:cNvSpPr>
          <p:nvPr>
            <p:ph type="ftr" sz="quarter" idx="12"/>
          </p:nvPr>
        </p:nvSpPr>
        <p:spPr/>
        <p:txBody>
          <a:bodyPr/>
          <a:lstStyle/>
          <a:p>
            <a:pPr>
              <a:defRPr/>
            </a:pPr>
            <a:r>
              <a:rPr lang="en-CA" smtClean="0"/>
              <a:t>Intent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pic>
        <p:nvPicPr>
          <p:cNvPr id="2050" name="Picture 2"/>
          <p:cNvPicPr>
            <a:picLocks noChangeAspect="1" noChangeArrowheads="1"/>
          </p:cNvPicPr>
          <p:nvPr/>
        </p:nvPicPr>
        <p:blipFill>
          <a:blip r:embed="rId3"/>
          <a:srcRect/>
          <a:stretch>
            <a:fillRect/>
          </a:stretch>
        </p:blipFill>
        <p:spPr bwMode="auto">
          <a:xfrm>
            <a:off x="5071867" y="1228660"/>
            <a:ext cx="3971925" cy="5553075"/>
          </a:xfrm>
          <a:prstGeom prst="rect">
            <a:avLst/>
          </a:prstGeom>
          <a:noFill/>
          <a:ln w="9525">
            <a:noFill/>
            <a:miter lim="800000"/>
            <a:headEnd/>
            <a:tailEnd/>
          </a:ln>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Carbolic Smoke Balls</a:t>
            </a:r>
            <a:endParaRPr lang="en-CA" dirty="0"/>
          </a:p>
        </p:txBody>
      </p:sp>
      <p:sp>
        <p:nvSpPr>
          <p:cNvPr id="3" name="Content Placeholder 2"/>
          <p:cNvSpPr>
            <a:spLocks noGrp="1"/>
          </p:cNvSpPr>
          <p:nvPr>
            <p:ph idx="1"/>
          </p:nvPr>
        </p:nvSpPr>
        <p:spPr/>
        <p:txBody>
          <a:bodyPr/>
          <a:lstStyle/>
          <a:p>
            <a:pPr>
              <a:buNone/>
            </a:pPr>
            <a:r>
              <a:rPr lang="en-CA" dirty="0" smtClean="0"/>
              <a:t>	In his judgement, Lord Justice Lindley said:</a:t>
            </a:r>
          </a:p>
          <a:p>
            <a:pPr lvl="1" algn="just">
              <a:buNone/>
            </a:pPr>
            <a:r>
              <a:rPr lang="en-CA" dirty="0" smtClean="0"/>
              <a:t>   “I will begin by referring to two points which were raised in the Court below. I refer to them simply for the purpose of dismissing them. First, it is said no action will lie upon this contract because it is a policy. You have only to look at the advertisement to dismiss that suggestion. Then it was said that it is a bet. Hawkins, J., came to the conclusion that nobody ever dreamt of a bet, and that the transaction had nothing whatever in common with a bet. I so entirely agree with him that I pass over this contention also as not worth serious attention. Then, what is left? The first observation I will make is that we are not dealing with any inference of fact. We are dealing with an express promise to pay £100. in certain events. Read the advertisement how you will, and twist it about as you will, here is a distinct promise expressed in language which is perfectly unmistakable...”</a:t>
            </a:r>
            <a:endParaRPr lang="en-CA" dirty="0"/>
          </a:p>
        </p:txBody>
      </p:sp>
      <p:sp>
        <p:nvSpPr>
          <p:cNvPr id="7" name="Footer Placeholder 6"/>
          <p:cNvSpPr>
            <a:spLocks noGrp="1"/>
          </p:cNvSpPr>
          <p:nvPr>
            <p:ph type="ftr" sz="quarter" idx="12"/>
          </p:nvPr>
        </p:nvSpPr>
        <p:spPr/>
        <p:txBody>
          <a:bodyPr/>
          <a:lstStyle/>
          <a:p>
            <a:pPr>
              <a:defRPr/>
            </a:pPr>
            <a:r>
              <a:rPr lang="en-CA" smtClean="0"/>
              <a:t>Intent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ABTA, Ltd.</a:t>
            </a:r>
            <a:endParaRPr lang="en-CA" dirty="0"/>
          </a:p>
        </p:txBody>
      </p:sp>
      <p:sp>
        <p:nvSpPr>
          <p:cNvPr id="3" name="Content Placeholder 2"/>
          <p:cNvSpPr>
            <a:spLocks noGrp="1"/>
          </p:cNvSpPr>
          <p:nvPr>
            <p:ph idx="1"/>
          </p:nvPr>
        </p:nvSpPr>
        <p:spPr/>
        <p:txBody>
          <a:bodyPr/>
          <a:lstStyle/>
          <a:p>
            <a:pPr>
              <a:buNone/>
            </a:pPr>
            <a:r>
              <a:rPr lang="en-CA" dirty="0" smtClean="0"/>
              <a:t>	More recently, in </a:t>
            </a:r>
            <a:r>
              <a:rPr lang="en-CA" i="1" dirty="0" err="1" smtClean="0"/>
              <a:t>Bowerman</a:t>
            </a:r>
            <a:r>
              <a:rPr lang="en-CA" i="1" dirty="0" smtClean="0"/>
              <a:t> v Association of British Travel Agents, Ltd.</a:t>
            </a:r>
            <a:r>
              <a:rPr lang="en-CA" dirty="0" smtClean="0"/>
              <a:t>, the tour operator was a member of the association and all members display the notice:</a:t>
            </a:r>
          </a:p>
          <a:p>
            <a:pPr lvl="1" algn="just">
              <a:buNone/>
            </a:pPr>
            <a:r>
              <a:rPr lang="en-CA" dirty="0" smtClean="0">
                <a:latin typeface="StoneSans"/>
              </a:rPr>
              <a:t>	Where holidays or other travel arrangements have not yet commenced at the time of failure [of the tour operator], ABTA arranges for you to be reimbursed the money you have paid in respect of your holiday arrangements.</a:t>
            </a:r>
            <a:r>
              <a:rPr lang="en-CA" dirty="0" smtClean="0"/>
              <a:t> </a:t>
            </a:r>
          </a:p>
          <a:p>
            <a:pPr lvl="1" algn="just">
              <a:buNone/>
            </a:pPr>
            <a:endParaRPr lang="en-CA" dirty="0" smtClean="0"/>
          </a:p>
          <a:p>
            <a:pPr algn="just">
              <a:buNone/>
            </a:pPr>
            <a:r>
              <a:rPr lang="en-CA" dirty="0" smtClean="0"/>
              <a:t>	A school’s ski trip was cancelled, but they were not refunded the cost of the travel insurance</a:t>
            </a:r>
          </a:p>
          <a:p>
            <a:pPr lvl="1" algn="just"/>
            <a:r>
              <a:rPr lang="en-CA" dirty="0" smtClean="0"/>
              <a:t>They sued and the notice was deemed an offer to contract</a:t>
            </a:r>
            <a:endParaRPr lang="en-CA" dirty="0"/>
          </a:p>
        </p:txBody>
      </p:sp>
      <p:sp>
        <p:nvSpPr>
          <p:cNvPr id="7" name="Footer Placeholder 6"/>
          <p:cNvSpPr>
            <a:spLocks noGrp="1"/>
          </p:cNvSpPr>
          <p:nvPr>
            <p:ph type="ftr" sz="quarter" idx="12"/>
          </p:nvPr>
        </p:nvSpPr>
        <p:spPr/>
        <p:txBody>
          <a:bodyPr/>
          <a:lstStyle/>
          <a:p>
            <a:pPr>
              <a:defRPr/>
            </a:pPr>
            <a:r>
              <a:rPr lang="en-CA" smtClean="0"/>
              <a:t>Intent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Domestic Agreements</a:t>
            </a:r>
            <a:endParaRPr lang="en-CA" dirty="0"/>
          </a:p>
        </p:txBody>
      </p:sp>
      <p:sp>
        <p:nvSpPr>
          <p:cNvPr id="3" name="Content Placeholder 2"/>
          <p:cNvSpPr>
            <a:spLocks noGrp="1"/>
          </p:cNvSpPr>
          <p:nvPr>
            <p:ph idx="1"/>
          </p:nvPr>
        </p:nvSpPr>
        <p:spPr/>
        <p:txBody>
          <a:bodyPr/>
          <a:lstStyle/>
          <a:p>
            <a:pPr>
              <a:buNone/>
            </a:pPr>
            <a:r>
              <a:rPr lang="en-CA" dirty="0" smtClean="0"/>
              <a:t>	The case of </a:t>
            </a:r>
            <a:r>
              <a:rPr lang="en-CA" i="1" dirty="0" smtClean="0"/>
              <a:t>Jones v </a:t>
            </a:r>
            <a:r>
              <a:rPr lang="en-CA" i="1" dirty="0" err="1" smtClean="0"/>
              <a:t>Padavatton</a:t>
            </a:r>
            <a:r>
              <a:rPr lang="en-CA" dirty="0" smtClean="0"/>
              <a:t>, 1968, demonstrates that domestic agreements between, for example, parents and children, do not constitute legally binding agreements</a:t>
            </a:r>
          </a:p>
          <a:p>
            <a:pPr lvl="1"/>
            <a:r>
              <a:rPr lang="en-CA" dirty="0" smtClean="0"/>
              <a:t>Mother renting a flat out to her daughter</a:t>
            </a:r>
          </a:p>
          <a:p>
            <a:pPr lvl="1"/>
            <a:endParaRPr lang="en-CA" dirty="0" smtClean="0"/>
          </a:p>
          <a:p>
            <a:pPr>
              <a:buNone/>
            </a:pPr>
            <a:r>
              <a:rPr lang="en-CA" dirty="0" smtClean="0"/>
              <a:t>	</a:t>
            </a:r>
            <a:r>
              <a:rPr lang="en-CA" i="1" dirty="0" smtClean="0"/>
              <a:t>Merritt v Merritt</a:t>
            </a:r>
            <a:r>
              <a:rPr lang="en-CA" dirty="0" smtClean="0"/>
              <a:t>, 1970, however, made a signed agreement that, although they separated, Mr. Merritt would continue to pay £40 per month and if the mortgage was paid off, he would transfer the property to her</a:t>
            </a:r>
          </a:p>
          <a:p>
            <a:pPr lvl="1"/>
            <a:r>
              <a:rPr lang="en-CA" dirty="0" smtClean="0"/>
              <a:t>The separation indicated intent</a:t>
            </a:r>
          </a:p>
        </p:txBody>
      </p:sp>
      <p:sp>
        <p:nvSpPr>
          <p:cNvPr id="7" name="Footer Placeholder 6"/>
          <p:cNvSpPr>
            <a:spLocks noGrp="1"/>
          </p:cNvSpPr>
          <p:nvPr>
            <p:ph type="ftr" sz="quarter" idx="12"/>
          </p:nvPr>
        </p:nvSpPr>
        <p:spPr/>
        <p:txBody>
          <a:bodyPr/>
          <a:lstStyle/>
          <a:p>
            <a:pPr>
              <a:defRPr/>
            </a:pPr>
            <a:r>
              <a:rPr lang="en-CA" smtClean="0"/>
              <a:t>Intent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Suppliers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Baird Textile Holdings Ltd v Marks &amp; Spencer plc</a:t>
            </a:r>
            <a:r>
              <a:rPr lang="en-CA" dirty="0" smtClean="0"/>
              <a:t>, 2001, the plaintiff had been supplying clothes to M&amp;S for thirty years when the order was suddenly cancelled</a:t>
            </a:r>
          </a:p>
          <a:p>
            <a:pPr>
              <a:buNone/>
            </a:pPr>
            <a:endParaRPr lang="en-CA" dirty="0" smtClean="0"/>
          </a:p>
          <a:p>
            <a:pPr lvl="1"/>
            <a:r>
              <a:rPr lang="en-CA" dirty="0" smtClean="0"/>
              <a:t>Baird sued claiming there should have been reasonable notice and that their decade-long dealings implied the existence of a contract</a:t>
            </a:r>
          </a:p>
          <a:p>
            <a:pPr lvl="1"/>
            <a:r>
              <a:rPr lang="en-CA" dirty="0" smtClean="0"/>
              <a:t>The court found there was no intention to be legally bound</a:t>
            </a:r>
          </a:p>
        </p:txBody>
      </p:sp>
      <p:sp>
        <p:nvSpPr>
          <p:cNvPr id="7" name="Footer Placeholder 6"/>
          <p:cNvSpPr>
            <a:spLocks noGrp="1"/>
          </p:cNvSpPr>
          <p:nvPr>
            <p:ph type="ftr" sz="quarter" idx="12"/>
          </p:nvPr>
        </p:nvSpPr>
        <p:spPr/>
        <p:txBody>
          <a:bodyPr/>
          <a:lstStyle/>
          <a:p>
            <a:pPr>
              <a:defRPr/>
            </a:pPr>
            <a:r>
              <a:rPr lang="en-CA" smtClean="0"/>
              <a:t>Intent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59889</TotalTime>
  <Words>269</Words>
  <Application>Microsoft Office PowerPoint</Application>
  <PresentationFormat>On-screen Show (4:3)</PresentationFormat>
  <Paragraphs>178</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Engineering_Colour</vt:lpstr>
      <vt:lpstr>Contract Law:  Intent</vt:lpstr>
      <vt:lpstr>Outline</vt:lpstr>
      <vt:lpstr>Contract Law</vt:lpstr>
      <vt:lpstr>Intent</vt:lpstr>
      <vt:lpstr>Carbolic Smoke Balls</vt:lpstr>
      <vt:lpstr>Carbolic Smoke Balls</vt:lpstr>
      <vt:lpstr>ABTA, Ltd.</vt:lpstr>
      <vt:lpstr>Domestic Agreements</vt:lpstr>
      <vt:lpstr>Suppliers</vt:lpstr>
      <vt:lpstr>Acceptance</vt:lpstr>
      <vt:lpstr>Acceptance</vt:lpstr>
      <vt:lpstr>Showing Lack of Intention</vt:lpstr>
      <vt:lpstr>Showing Lack of Intention</vt:lpstr>
      <vt:lpstr>Showing Lack of Intention</vt:lpstr>
      <vt:lpstr>Showing Lack of Intention</vt:lpstr>
      <vt:lpstr>Showing Lack of Intention</vt:lpstr>
      <vt:lpstr>Letters of Intent</vt:lpstr>
      <vt:lpstr>Letters of Intent</vt:lpstr>
      <vt:lpstr>Letters of Intent</vt:lpstr>
      <vt:lpstr>Letters of Intent</vt:lpstr>
      <vt:lpstr>Invitation to Treat</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Intent</dc:title>
  <dc:subject>Intent in contract law</dc:subject>
  <dc:creator>Douglas Wilhelm Harder (dwharder@alumni.uwaterloo.ca)</dc:creator>
  <cp:lastModifiedBy>Douglas Wilhelm Harder</cp:lastModifiedBy>
  <cp:revision>4602</cp:revision>
  <cp:lastPrinted>2010-03-08T19:59:32Z</cp:lastPrinted>
  <dcterms:created xsi:type="dcterms:W3CDTF">2010-03-10T14:45:39Z</dcterms:created>
  <dcterms:modified xsi:type="dcterms:W3CDTF">2013-03-26T15:58:58Z</dcterms:modified>
</cp:coreProperties>
</file>