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74" r:id="rId2"/>
    <p:sldId id="460" r:id="rId3"/>
    <p:sldId id="461" r:id="rId4"/>
    <p:sldId id="462" r:id="rId5"/>
    <p:sldId id="463" r:id="rId6"/>
    <p:sldId id="464" r:id="rId7"/>
    <p:sldId id="466" r:id="rId8"/>
    <p:sldId id="465" r:id="rId9"/>
    <p:sldId id="467" r:id="rId10"/>
    <p:sldId id="468" r:id="rId11"/>
    <p:sldId id="469" r:id="rId12"/>
    <p:sldId id="470" r:id="rId13"/>
    <p:sldId id="471" r:id="rId14"/>
    <p:sldId id="476" r:id="rId15"/>
    <p:sldId id="477" r:id="rId16"/>
    <p:sldId id="478" r:id="rId17"/>
    <p:sldId id="481" r:id="rId18"/>
    <p:sldId id="479" r:id="rId19"/>
    <p:sldId id="472" r:id="rId20"/>
    <p:sldId id="473" r:id="rId21"/>
    <p:sldId id="474" r:id="rId22"/>
    <p:sldId id="475" r:id="rId23"/>
    <p:sldId id="480" r:id="rId24"/>
    <p:sldId id="482" r:id="rId25"/>
    <p:sldId id="483" r:id="rId26"/>
    <p:sldId id="484" r:id="rId27"/>
    <p:sldId id="485" r:id="rId28"/>
    <p:sldId id="486" r:id="rId29"/>
    <p:sldId id="487" r:id="rId30"/>
    <p:sldId id="488" r:id="rId31"/>
    <p:sldId id="493" r:id="rId32"/>
    <p:sldId id="489" r:id="rId33"/>
    <p:sldId id="490" r:id="rId34"/>
    <p:sldId id="491" r:id="rId35"/>
    <p:sldId id="494" r:id="rId36"/>
    <p:sldId id="492" r:id="rId37"/>
    <p:sldId id="495" r:id="rId38"/>
    <p:sldId id="459" r:id="rId39"/>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21" autoAdjust="0"/>
  </p:normalViewPr>
  <p:slideViewPr>
    <p:cSldViewPr snapToGrid="0" snapToObjects="1">
      <p:cViewPr varScale="1">
        <p:scale>
          <a:sx n="84" d="100"/>
          <a:sy n="84" d="100"/>
        </p:scale>
        <p:origin x="-660"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01/04/2013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01/04/2013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38</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71973" y="446469"/>
            <a:ext cx="785812" cy="365125"/>
          </a:xfrm>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293893"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Intellectual Property</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smtClean="0">
                <a:latin typeface="Arial" charset="0"/>
                <a:cs typeface="Arial" charset="0"/>
              </a:rPr>
              <a:t>Intellectual Property</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Moral Rights</a:t>
            </a:r>
            <a:endParaRPr lang="en-CA" dirty="0"/>
          </a:p>
        </p:txBody>
      </p:sp>
      <p:sp>
        <p:nvSpPr>
          <p:cNvPr id="3" name="Content Placeholder 2"/>
          <p:cNvSpPr>
            <a:spLocks noGrp="1"/>
          </p:cNvSpPr>
          <p:nvPr>
            <p:ph idx="1"/>
          </p:nvPr>
        </p:nvSpPr>
        <p:spPr/>
        <p:txBody>
          <a:bodyPr/>
          <a:lstStyle/>
          <a:p>
            <a:pPr>
              <a:buNone/>
            </a:pPr>
            <a:r>
              <a:rPr lang="en-CA" dirty="0" smtClean="0"/>
              <a:t>	What are moral rights?</a:t>
            </a:r>
          </a:p>
          <a:p>
            <a:pPr lvl="1"/>
            <a:r>
              <a:rPr lang="en-CA" dirty="0" smtClean="0"/>
              <a:t>Despite being able to sell a copyright, the original author should still have the right to be attributed, to require the integrity of the work and with what the work is associated</a:t>
            </a:r>
          </a:p>
          <a:p>
            <a:pPr lvl="1"/>
            <a:endParaRPr lang="en-CA" dirty="0" smtClean="0"/>
          </a:p>
          <a:p>
            <a:pPr>
              <a:buNone/>
            </a:pPr>
            <a:r>
              <a:rPr lang="en-CA" dirty="0" smtClean="0"/>
              <a:t>	For example, would you want a photograph you took associated with an advertisement for the KKK?</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Copyright</a:t>
            </a:r>
            <a:endParaRPr lang="en-CA" dirty="0"/>
          </a:p>
        </p:txBody>
      </p:sp>
      <p:sp>
        <p:nvSpPr>
          <p:cNvPr id="3" name="Content Placeholder 2"/>
          <p:cNvSpPr>
            <a:spLocks noGrp="1"/>
          </p:cNvSpPr>
          <p:nvPr>
            <p:ph idx="1"/>
          </p:nvPr>
        </p:nvSpPr>
        <p:spPr/>
        <p:txBody>
          <a:bodyPr/>
          <a:lstStyle/>
          <a:p>
            <a:pPr>
              <a:buNone/>
            </a:pPr>
            <a:r>
              <a:rPr lang="en-CA" dirty="0" smtClean="0"/>
              <a:t>	For the copyright of a work to be assigned to another party, that assignment must be written and signed by the holder of the copyright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Industrial Property Rights</a:t>
            </a:r>
            <a:endParaRPr lang="en-CA" dirty="0"/>
          </a:p>
        </p:txBody>
      </p:sp>
      <p:sp>
        <p:nvSpPr>
          <p:cNvPr id="3" name="Content Placeholder 2"/>
          <p:cNvSpPr>
            <a:spLocks noGrp="1"/>
          </p:cNvSpPr>
          <p:nvPr>
            <p:ph idx="1"/>
          </p:nvPr>
        </p:nvSpPr>
        <p:spPr/>
        <p:txBody>
          <a:bodyPr/>
          <a:lstStyle/>
          <a:p>
            <a:pPr>
              <a:buNone/>
            </a:pPr>
            <a:r>
              <a:rPr lang="en-CA" dirty="0" smtClean="0"/>
              <a:t>	We will now cover four industrial property rights:</a:t>
            </a:r>
          </a:p>
          <a:p>
            <a:pPr lvl="1"/>
            <a:r>
              <a:rPr lang="en-CA" dirty="0" smtClean="0"/>
              <a:t>Patents</a:t>
            </a:r>
          </a:p>
          <a:p>
            <a:pPr lvl="1"/>
            <a:r>
              <a:rPr lang="en-CA" dirty="0" smtClean="0"/>
              <a:t>Trademarks</a:t>
            </a:r>
          </a:p>
          <a:p>
            <a:pPr lvl="1"/>
            <a:r>
              <a:rPr lang="en-CA" dirty="0" smtClean="0"/>
              <a:t>Industrial design</a:t>
            </a:r>
          </a:p>
          <a:p>
            <a:pPr lvl="1"/>
            <a:r>
              <a:rPr lang="en-CA" dirty="0" smtClean="0"/>
              <a:t>Trade secrets</a:t>
            </a:r>
          </a:p>
          <a:p>
            <a:pPr lvl="1">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Patents of Invention</a:t>
            </a:r>
            <a:endParaRPr lang="en-CA" dirty="0"/>
          </a:p>
        </p:txBody>
      </p:sp>
      <p:sp>
        <p:nvSpPr>
          <p:cNvPr id="3" name="Content Placeholder 2"/>
          <p:cNvSpPr>
            <a:spLocks noGrp="1"/>
          </p:cNvSpPr>
          <p:nvPr>
            <p:ph idx="1"/>
          </p:nvPr>
        </p:nvSpPr>
        <p:spPr/>
        <p:txBody>
          <a:bodyPr/>
          <a:lstStyle/>
          <a:p>
            <a:pPr>
              <a:buNone/>
            </a:pPr>
            <a:r>
              <a:rPr lang="en-CA" dirty="0" smtClean="0"/>
              <a:t>	A patent is a contract between an inventor and the public</a:t>
            </a:r>
          </a:p>
          <a:p>
            <a:pPr lvl="1"/>
            <a:r>
              <a:rPr lang="en-CA" dirty="0" smtClean="0"/>
              <a:t>From Latin, </a:t>
            </a:r>
            <a:r>
              <a:rPr lang="en-CA" i="1" dirty="0" err="1" smtClean="0"/>
              <a:t>patere</a:t>
            </a:r>
            <a:r>
              <a:rPr lang="en-CA" dirty="0" smtClean="0"/>
              <a:t> means “to lay open”</a:t>
            </a:r>
          </a:p>
          <a:p>
            <a:pPr lvl="1"/>
            <a:r>
              <a:rPr lang="en-CA" dirty="0" smtClean="0"/>
              <a:t>It is an agreement whereby the inventor makes the design available for public disclosure in return for a fixed period of time during which the inventor has exclusive rights to that invention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Patents of Invention</a:t>
            </a:r>
            <a:endParaRPr lang="en-CA" dirty="0"/>
          </a:p>
        </p:txBody>
      </p:sp>
      <p:sp>
        <p:nvSpPr>
          <p:cNvPr id="3" name="Content Placeholder 2"/>
          <p:cNvSpPr>
            <a:spLocks noGrp="1"/>
          </p:cNvSpPr>
          <p:nvPr>
            <p:ph idx="1"/>
          </p:nvPr>
        </p:nvSpPr>
        <p:spPr/>
        <p:txBody>
          <a:bodyPr/>
          <a:lstStyle/>
          <a:p>
            <a:pPr>
              <a:buNone/>
            </a:pPr>
            <a:r>
              <a:rPr lang="en-CA" dirty="0" smtClean="0"/>
              <a:t>	The earliest modern patent was to </a:t>
            </a:r>
            <a:r>
              <a:rPr lang="en-CA" dirty="0" err="1" smtClean="0"/>
              <a:t>Filippo</a:t>
            </a:r>
            <a:r>
              <a:rPr lang="en-CA" dirty="0" smtClean="0"/>
              <a:t> Brunelleschi who received a 3-year patent for a barge with hoisting gear that carried marble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pic>
        <p:nvPicPr>
          <p:cNvPr id="2050" name="Picture 2" descr="http://upload.wikimedia.org/wikipedia/commons/thumb/a/a6/View_of_the_Duomo%27s_dome%2C_Florence.jpg/220px-View_of_the_Duomo%27s_dome%2C_Florence.jpg"/>
          <p:cNvPicPr>
            <a:picLocks noChangeAspect="1" noChangeArrowheads="1"/>
          </p:cNvPicPr>
          <p:nvPr/>
        </p:nvPicPr>
        <p:blipFill>
          <a:blip r:embed="rId2"/>
          <a:srcRect/>
          <a:stretch>
            <a:fillRect/>
          </a:stretch>
        </p:blipFill>
        <p:spPr bwMode="auto">
          <a:xfrm>
            <a:off x="5180684" y="2799157"/>
            <a:ext cx="2095500" cy="3143250"/>
          </a:xfrm>
          <a:prstGeom prst="rect">
            <a:avLst/>
          </a:prstGeom>
          <a:noFill/>
        </p:spPr>
      </p:pic>
      <p:sp>
        <p:nvSpPr>
          <p:cNvPr id="7" name="Rectangle 6"/>
          <p:cNvSpPr/>
          <p:nvPr/>
        </p:nvSpPr>
        <p:spPr>
          <a:xfrm>
            <a:off x="5539811" y="5908873"/>
            <a:ext cx="1518364" cy="307777"/>
          </a:xfrm>
          <a:prstGeom prst="rect">
            <a:avLst/>
          </a:prstGeom>
        </p:spPr>
        <p:txBody>
          <a:bodyPr wrap="none">
            <a:spAutoFit/>
          </a:bodyPr>
          <a:lstStyle/>
          <a:p>
            <a:r>
              <a:rPr lang="en-CA" sz="1400" dirty="0" smtClean="0">
                <a:solidFill>
                  <a:schemeClr val="tx1">
                    <a:lumMod val="50000"/>
                    <a:lumOff val="50000"/>
                  </a:schemeClr>
                </a:solidFill>
              </a:rPr>
              <a:t>Frank </a:t>
            </a:r>
            <a:r>
              <a:rPr lang="en-CA" sz="1400" dirty="0" err="1" smtClean="0">
                <a:solidFill>
                  <a:schemeClr val="tx1">
                    <a:lumMod val="50000"/>
                    <a:lumOff val="50000"/>
                  </a:schemeClr>
                </a:solidFill>
              </a:rPr>
              <a:t>Kovalchek</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Patents of Invention</a:t>
            </a:r>
            <a:endParaRPr lang="en-CA" dirty="0"/>
          </a:p>
        </p:txBody>
      </p:sp>
      <p:sp>
        <p:nvSpPr>
          <p:cNvPr id="3" name="Content Placeholder 2"/>
          <p:cNvSpPr>
            <a:spLocks noGrp="1"/>
          </p:cNvSpPr>
          <p:nvPr>
            <p:ph idx="1"/>
          </p:nvPr>
        </p:nvSpPr>
        <p:spPr/>
        <p:txBody>
          <a:bodyPr/>
          <a:lstStyle/>
          <a:p>
            <a:pPr>
              <a:buNone/>
            </a:pPr>
            <a:r>
              <a:rPr lang="en-CA" dirty="0" smtClean="0"/>
              <a:t>	The first English patent was to John of </a:t>
            </a:r>
            <a:r>
              <a:rPr lang="en-CA" dirty="0" err="1" smtClean="0"/>
              <a:t>Utynam</a:t>
            </a:r>
            <a:r>
              <a:rPr lang="en-CA" dirty="0" smtClean="0"/>
              <a:t>  who received a 20-year monopoly from King Henry VI in 1449 to make stained glass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pic>
        <p:nvPicPr>
          <p:cNvPr id="28674" name="Picture 2" descr="http://upload.wikimedia.org/wikipedia/commons/1/16/Eton_College_Chapel_-_August_5%2C_2007.jpg"/>
          <p:cNvPicPr>
            <a:picLocks noChangeAspect="1" noChangeArrowheads="1"/>
          </p:cNvPicPr>
          <p:nvPr/>
        </p:nvPicPr>
        <p:blipFill>
          <a:blip r:embed="rId2"/>
          <a:srcRect l="28444" t="5212" r="34056" b="40559"/>
          <a:stretch>
            <a:fillRect/>
          </a:stretch>
        </p:blipFill>
        <p:spPr bwMode="auto">
          <a:xfrm>
            <a:off x="4624978" y="2950237"/>
            <a:ext cx="3334297" cy="3616315"/>
          </a:xfrm>
          <a:prstGeom prst="rect">
            <a:avLst/>
          </a:prstGeom>
          <a:noFill/>
        </p:spPr>
      </p:pic>
      <p:sp>
        <p:nvSpPr>
          <p:cNvPr id="9" name="Rectangle 8"/>
          <p:cNvSpPr/>
          <p:nvPr/>
        </p:nvSpPr>
        <p:spPr>
          <a:xfrm>
            <a:off x="4624977" y="2566456"/>
            <a:ext cx="1654620" cy="400110"/>
          </a:xfrm>
          <a:prstGeom prst="rect">
            <a:avLst/>
          </a:prstGeom>
        </p:spPr>
        <p:txBody>
          <a:bodyPr wrap="none">
            <a:spAutoFit/>
          </a:bodyPr>
          <a:lstStyle/>
          <a:p>
            <a:r>
              <a:rPr lang="en-CA" sz="2000" dirty="0" smtClean="0"/>
              <a:t>Eton College</a:t>
            </a:r>
            <a:endParaRPr lang="en-CA" sz="2000" dirty="0"/>
          </a:p>
        </p:txBody>
      </p:sp>
      <p:sp>
        <p:nvSpPr>
          <p:cNvPr id="10" name="Rectangle 9"/>
          <p:cNvSpPr/>
          <p:nvPr/>
        </p:nvSpPr>
        <p:spPr>
          <a:xfrm>
            <a:off x="6650904" y="6496003"/>
            <a:ext cx="1308371" cy="307777"/>
          </a:xfrm>
          <a:prstGeom prst="rect">
            <a:avLst/>
          </a:prstGeom>
        </p:spPr>
        <p:txBody>
          <a:bodyPr wrap="none">
            <a:spAutoFit/>
          </a:bodyPr>
          <a:lstStyle/>
          <a:p>
            <a:r>
              <a:rPr lang="en-CA" sz="1400" dirty="0" err="1" smtClean="0">
                <a:solidFill>
                  <a:schemeClr val="tx1">
                    <a:lumMod val="50000"/>
                    <a:lumOff val="50000"/>
                  </a:schemeClr>
                </a:solidFill>
              </a:rPr>
              <a:t>Herry</a:t>
            </a:r>
            <a:r>
              <a:rPr lang="en-CA" sz="1400" dirty="0" smtClean="0">
                <a:solidFill>
                  <a:schemeClr val="tx1">
                    <a:lumMod val="50000"/>
                    <a:lumOff val="50000"/>
                  </a:schemeClr>
                </a:solidFill>
              </a:rPr>
              <a:t> </a:t>
            </a:r>
            <a:r>
              <a:rPr lang="en-CA" sz="1400" dirty="0" err="1" smtClean="0">
                <a:solidFill>
                  <a:schemeClr val="tx1">
                    <a:lumMod val="50000"/>
                    <a:lumOff val="50000"/>
                  </a:schemeClr>
                </a:solidFill>
              </a:rPr>
              <a:t>Lawford</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Patents in Canada</a:t>
            </a:r>
            <a:endParaRPr lang="en-CA" dirty="0"/>
          </a:p>
        </p:txBody>
      </p:sp>
      <p:sp>
        <p:nvSpPr>
          <p:cNvPr id="3" name="Content Placeholder 2"/>
          <p:cNvSpPr>
            <a:spLocks noGrp="1"/>
          </p:cNvSpPr>
          <p:nvPr>
            <p:ph idx="1"/>
          </p:nvPr>
        </p:nvSpPr>
        <p:spPr/>
        <p:txBody>
          <a:bodyPr/>
          <a:lstStyle/>
          <a:p>
            <a:pPr>
              <a:buNone/>
            </a:pPr>
            <a:r>
              <a:rPr lang="en-CA" dirty="0" smtClean="0"/>
              <a:t>	In Canada, patents are covered under the Patent Act</a:t>
            </a:r>
          </a:p>
          <a:p>
            <a:pPr lvl="1" algn="just">
              <a:buNone/>
            </a:pPr>
            <a:r>
              <a:rPr lang="en-CA" i="1" dirty="0" smtClean="0"/>
              <a:t>	“invention”</a:t>
            </a:r>
            <a:r>
              <a:rPr lang="en-CA" dirty="0" smtClean="0"/>
              <a:t> means any new and useful art, process, machine, manufacture or composition of matter, or any new and useful improvement in any art, process, machine, manufacture or composition of matter</a:t>
            </a:r>
          </a:p>
          <a:p>
            <a:pPr lvl="1" algn="just">
              <a:buNone/>
            </a:pPr>
            <a:endParaRPr lang="en-CA" dirty="0" smtClean="0"/>
          </a:p>
          <a:p>
            <a:pPr algn="just">
              <a:buNone/>
            </a:pPr>
            <a:r>
              <a:rPr lang="en-CA" dirty="0" smtClean="0"/>
              <a:t>	A patent expires 20 years following the day it was filed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Patents in Canada</a:t>
            </a:r>
            <a:endParaRPr lang="en-CA" dirty="0"/>
          </a:p>
        </p:txBody>
      </p:sp>
      <p:sp>
        <p:nvSpPr>
          <p:cNvPr id="3" name="Content Placeholder 2"/>
          <p:cNvSpPr>
            <a:spLocks noGrp="1"/>
          </p:cNvSpPr>
          <p:nvPr>
            <p:ph idx="1"/>
          </p:nvPr>
        </p:nvSpPr>
        <p:spPr/>
        <p:txBody>
          <a:bodyPr/>
          <a:lstStyle/>
          <a:p>
            <a:pPr>
              <a:buNone/>
            </a:pPr>
            <a:r>
              <a:rPr lang="en-CA" dirty="0" smtClean="0"/>
              <a:t>	An invention is not patentable if it has either been disclosed or is known to the public</a:t>
            </a:r>
          </a:p>
          <a:p>
            <a:pPr lvl="1"/>
            <a:r>
              <a:rPr lang="en-CA" dirty="0" smtClean="0"/>
              <a:t>In Canada and the United States, </a:t>
            </a:r>
            <a:r>
              <a:rPr lang="en-CA" i="1" dirty="0" smtClean="0"/>
              <a:t>relative novelty </a:t>
            </a:r>
            <a:r>
              <a:rPr lang="en-CA" dirty="0" smtClean="0"/>
              <a:t>allows the invention to be disclosed or known for no more one year prior to filing</a:t>
            </a:r>
          </a:p>
          <a:p>
            <a:pPr lvl="1"/>
            <a:r>
              <a:rPr lang="en-CA" dirty="0" smtClean="0"/>
              <a:t>In Europe, </a:t>
            </a:r>
            <a:r>
              <a:rPr lang="en-CA" i="1" dirty="0" smtClean="0"/>
              <a:t>absolute novelty</a:t>
            </a:r>
            <a:r>
              <a:rPr lang="en-CA" dirty="0" smtClean="0"/>
              <a:t> does not allow any form of novelty</a:t>
            </a:r>
          </a:p>
          <a:p>
            <a:pPr lvl="1"/>
            <a:endParaRPr lang="en-CA" dirty="0" smtClean="0"/>
          </a:p>
          <a:p>
            <a:pPr>
              <a:buNone/>
            </a:pPr>
            <a:r>
              <a:rPr lang="en-CA" dirty="0" smtClean="0"/>
              <a:t>	Interesting note:</a:t>
            </a:r>
          </a:p>
          <a:p>
            <a:pPr lvl="1">
              <a:buNone/>
            </a:pPr>
            <a:r>
              <a:rPr lang="en-CA" dirty="0" smtClean="0"/>
              <a:t>	In a 1945 letter, Arthur C. Clarke  gave such a</a:t>
            </a:r>
            <a:br>
              <a:rPr lang="en-CA" dirty="0" smtClean="0"/>
            </a:br>
            <a:r>
              <a:rPr lang="en-CA" dirty="0" smtClean="0"/>
              <a:t>complete  description of a  geostationary </a:t>
            </a:r>
            <a:r>
              <a:rPr lang="en-CA" dirty="0" err="1" smtClean="0"/>
              <a:t>tele</a:t>
            </a:r>
            <a:r>
              <a:rPr lang="en-CA" dirty="0" smtClean="0"/>
              <a:t>-</a:t>
            </a:r>
            <a:br>
              <a:rPr lang="en-CA" dirty="0" smtClean="0"/>
            </a:br>
            <a:r>
              <a:rPr lang="en-CA" dirty="0" smtClean="0"/>
              <a:t>communications  satellite that when Bell Labs</a:t>
            </a:r>
            <a:br>
              <a:rPr lang="en-CA" dirty="0" smtClean="0"/>
            </a:br>
            <a:r>
              <a:rPr lang="en-CA" dirty="0" smtClean="0"/>
              <a:t>tried to patent the idea in 1954, it was refused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pic>
        <p:nvPicPr>
          <p:cNvPr id="29698" name="Picture 2" descr="File:2001Style B.jpg"/>
          <p:cNvPicPr>
            <a:picLocks noChangeAspect="1" noChangeArrowheads="1"/>
          </p:cNvPicPr>
          <p:nvPr/>
        </p:nvPicPr>
        <p:blipFill>
          <a:blip r:embed="rId2"/>
          <a:srcRect/>
          <a:stretch>
            <a:fillRect/>
          </a:stretch>
        </p:blipFill>
        <p:spPr bwMode="auto">
          <a:xfrm>
            <a:off x="6694699" y="3874406"/>
            <a:ext cx="1680928" cy="2599835"/>
          </a:xfrm>
          <a:prstGeom prst="rect">
            <a:avLst/>
          </a:prstGeom>
          <a:noFill/>
        </p:spPr>
      </p:pic>
      <p:sp>
        <p:nvSpPr>
          <p:cNvPr id="7" name="Rectangle 6"/>
          <p:cNvSpPr/>
          <p:nvPr/>
        </p:nvSpPr>
        <p:spPr>
          <a:xfrm>
            <a:off x="3984171" y="6550223"/>
            <a:ext cx="5159829" cy="307777"/>
          </a:xfrm>
          <a:prstGeom prst="rect">
            <a:avLst/>
          </a:prstGeom>
        </p:spPr>
        <p:txBody>
          <a:bodyPr wrap="square">
            <a:spAutoFit/>
          </a:bodyPr>
          <a:lstStyle/>
          <a:p>
            <a:r>
              <a:rPr lang="en-CA" sz="1400" dirty="0" smtClean="0">
                <a:solidFill>
                  <a:schemeClr val="tx1">
                    <a:lumMod val="50000"/>
                    <a:lumOff val="50000"/>
                  </a:schemeClr>
                </a:solidFill>
              </a:rPr>
              <a:t>2001: A SPACE ODYSSEY © 1968 Turner Entertainment Co.</a:t>
            </a:r>
            <a:endParaRPr lang="en-CA" sz="14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Patents in Canada</a:t>
            </a:r>
            <a:endParaRPr lang="en-CA" dirty="0"/>
          </a:p>
        </p:txBody>
      </p:sp>
      <p:sp>
        <p:nvSpPr>
          <p:cNvPr id="3" name="Content Placeholder 2"/>
          <p:cNvSpPr>
            <a:spLocks noGrp="1"/>
          </p:cNvSpPr>
          <p:nvPr>
            <p:ph idx="1"/>
          </p:nvPr>
        </p:nvSpPr>
        <p:spPr/>
        <p:txBody>
          <a:bodyPr/>
          <a:lstStyle/>
          <a:p>
            <a:pPr>
              <a:buNone/>
            </a:pPr>
            <a:r>
              <a:rPr lang="en-CA" dirty="0" smtClean="0"/>
              <a:t>	The test for an invention is that it must be novel, non-obvious and it must have utility</a:t>
            </a:r>
          </a:p>
          <a:p>
            <a:pPr>
              <a:buNone/>
            </a:pPr>
            <a:endParaRPr lang="en-CA" sz="1400" dirty="0" smtClean="0"/>
          </a:p>
          <a:p>
            <a:pPr>
              <a:buNone/>
            </a:pPr>
            <a:r>
              <a:rPr lang="en-CA" dirty="0" smtClean="0"/>
              <a:t>	In  </a:t>
            </a:r>
            <a:r>
              <a:rPr lang="en-CA" i="1" dirty="0" err="1" smtClean="0"/>
              <a:t>Apotex</a:t>
            </a:r>
            <a:r>
              <a:rPr lang="en-CA" i="1" dirty="0" smtClean="0"/>
              <a:t> Inc. v. </a:t>
            </a:r>
            <a:r>
              <a:rPr lang="en-CA" i="1" dirty="0" err="1" smtClean="0"/>
              <a:t>Sanofi‑Synthelabo</a:t>
            </a:r>
            <a:r>
              <a:rPr lang="en-CA" i="1" dirty="0" smtClean="0"/>
              <a:t> Canada Inc.</a:t>
            </a:r>
            <a:r>
              <a:rPr lang="en-CA" dirty="0" smtClean="0"/>
              <a:t>, the Supreme Court upheld the test for non-obviousness:</a:t>
            </a:r>
          </a:p>
          <a:p>
            <a:pPr marL="914400" lvl="1" indent="-457200">
              <a:buFont typeface="+mj-lt"/>
              <a:buAutoNum type="arabicPeriod"/>
            </a:pPr>
            <a:r>
              <a:rPr lang="en-CA" sz="1800" dirty="0" smtClean="0"/>
              <a:t>Identify the notional “person skilled in the art” and identify the relevant common general knowledge of that person;</a:t>
            </a:r>
          </a:p>
          <a:p>
            <a:pPr marL="914400" lvl="1" indent="-457200">
              <a:buFont typeface="+mj-lt"/>
              <a:buAutoNum type="arabicPeriod"/>
            </a:pPr>
            <a:r>
              <a:rPr lang="en-CA" sz="1800" dirty="0" smtClean="0"/>
              <a:t>Identify the inventive concept of the claim in question or if that cannot readily be done, construe it;</a:t>
            </a:r>
          </a:p>
          <a:p>
            <a:pPr marL="914400" lvl="1" indent="-457200">
              <a:buFont typeface="+mj-lt"/>
              <a:buAutoNum type="arabicPeriod"/>
            </a:pPr>
            <a:r>
              <a:rPr lang="en-CA" sz="1800" dirty="0" smtClean="0"/>
              <a:t>Identify what, if any, differences exist between the matter cited as forming part of the “state of the art” and the inventive concept of the claim or the claim as construed;</a:t>
            </a:r>
          </a:p>
          <a:p>
            <a:pPr marL="914400" lvl="1" indent="-457200">
              <a:buFont typeface="+mj-lt"/>
              <a:buAutoNum type="arabicPeriod"/>
            </a:pPr>
            <a:r>
              <a:rPr lang="en-CA" sz="1800" dirty="0" smtClean="0"/>
              <a:t>Viewed without any knowledge of the alleged invention as claimed, do those differences constitute steps which would have been obvious to the person skilled in the art or do they require any degree of invention?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Sildenafil</a:t>
            </a:r>
            <a:r>
              <a:rPr lang="en-CA" dirty="0" smtClean="0"/>
              <a:t> Patent</a:t>
            </a:r>
            <a:endParaRPr lang="en-CA" dirty="0"/>
          </a:p>
        </p:txBody>
      </p:sp>
      <p:sp>
        <p:nvSpPr>
          <p:cNvPr id="3" name="Content Placeholder 2"/>
          <p:cNvSpPr>
            <a:spLocks noGrp="1"/>
          </p:cNvSpPr>
          <p:nvPr>
            <p:ph idx="1"/>
          </p:nvPr>
        </p:nvSpPr>
        <p:spPr/>
        <p:txBody>
          <a:bodyPr/>
          <a:lstStyle/>
          <a:p>
            <a:pPr>
              <a:buNone/>
            </a:pPr>
            <a:r>
              <a:rPr lang="en-CA" dirty="0" smtClean="0"/>
              <a:t>	Note that a patent requires the applicant to disclose the invention at hand</a:t>
            </a:r>
          </a:p>
          <a:p>
            <a:pPr>
              <a:buNone/>
            </a:pPr>
            <a:endParaRPr lang="en-CA" dirty="0" smtClean="0"/>
          </a:p>
          <a:p>
            <a:pPr>
              <a:buNone/>
            </a:pPr>
            <a:r>
              <a:rPr lang="en-CA" dirty="0" smtClean="0"/>
              <a:t>	In </a:t>
            </a:r>
            <a:r>
              <a:rPr lang="en-CA" i="1" dirty="0" err="1" smtClean="0"/>
              <a:t>Teva</a:t>
            </a:r>
            <a:r>
              <a:rPr lang="en-CA" i="1" dirty="0" smtClean="0"/>
              <a:t> Canada Limited v. Pfizer Canada Inc., et al.</a:t>
            </a:r>
            <a:r>
              <a:rPr lang="en-CA" dirty="0" smtClean="0"/>
              <a:t>, 2012, the Supreme Court of Canada invalidated Pfizer’s patent on the chemical </a:t>
            </a:r>
            <a:r>
              <a:rPr lang="en-CA" dirty="0" err="1" smtClean="0"/>
              <a:t>sildenafil</a:t>
            </a:r>
            <a:endParaRPr lang="en-CA" dirty="0" smtClean="0"/>
          </a:p>
          <a:p>
            <a:pPr lvl="1"/>
            <a:r>
              <a:rPr lang="en-CA" dirty="0" smtClean="0"/>
              <a:t>Also known as </a:t>
            </a:r>
            <a:r>
              <a:rPr lang="en-CA" i="1" dirty="0" err="1" smtClean="0"/>
              <a:t>viagra</a:t>
            </a:r>
            <a:endParaRPr lang="en-CA" i="1" dirty="0" smtClean="0"/>
          </a:p>
          <a:p>
            <a:pPr lvl="1"/>
            <a:endParaRPr lang="en-CA" i="1"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pic>
        <p:nvPicPr>
          <p:cNvPr id="1026" name="Picture 2"/>
          <p:cNvPicPr>
            <a:picLocks noChangeAspect="1" noChangeArrowheads="1"/>
          </p:cNvPicPr>
          <p:nvPr/>
        </p:nvPicPr>
        <p:blipFill>
          <a:blip r:embed="rId2"/>
          <a:srcRect/>
          <a:stretch>
            <a:fillRect/>
          </a:stretch>
        </p:blipFill>
        <p:spPr bwMode="auto">
          <a:xfrm>
            <a:off x="5600700" y="3670425"/>
            <a:ext cx="3543300" cy="3187575"/>
          </a:xfrm>
          <a:prstGeom prst="rect">
            <a:avLst/>
          </a:prstGeom>
          <a:noFill/>
          <a:ln w="9525">
            <a:noFill/>
            <a:miter lim="800000"/>
            <a:headEnd/>
            <a:tailEnd/>
          </a:ln>
        </p:spPr>
      </p:pic>
      <p:pic>
        <p:nvPicPr>
          <p:cNvPr id="1027" name="Picture 3"/>
          <p:cNvPicPr>
            <a:picLocks noChangeAspect="1" noChangeArrowheads="1"/>
          </p:cNvPicPr>
          <p:nvPr/>
        </p:nvPicPr>
        <p:blipFill>
          <a:blip r:embed="rId3"/>
          <a:srcRect l="28912" t="54224" r="21088" b="16572"/>
          <a:stretch>
            <a:fillRect/>
          </a:stretch>
        </p:blipFill>
        <p:spPr bwMode="auto">
          <a:xfrm>
            <a:off x="2661543" y="4748110"/>
            <a:ext cx="2400300" cy="1669018"/>
          </a:xfrm>
          <a:prstGeom prst="rect">
            <a:avLst/>
          </a:prstGeom>
          <a:noFill/>
          <a:ln w="9525">
            <a:noFill/>
            <a:miter lim="800000"/>
            <a:headEnd/>
            <a:tailEnd/>
          </a:ln>
        </p:spPr>
      </p:pic>
      <p:sp>
        <p:nvSpPr>
          <p:cNvPr id="8" name="Rectangle 7"/>
          <p:cNvSpPr/>
          <p:nvPr/>
        </p:nvSpPr>
        <p:spPr>
          <a:xfrm>
            <a:off x="3492183" y="6417128"/>
            <a:ext cx="1340432" cy="307777"/>
          </a:xfrm>
          <a:prstGeom prst="rect">
            <a:avLst/>
          </a:prstGeom>
        </p:spPr>
        <p:txBody>
          <a:bodyPr wrap="none">
            <a:spAutoFit/>
          </a:bodyPr>
          <a:lstStyle/>
          <a:p>
            <a:r>
              <a:rPr lang="en-CA" sz="1400" dirty="0" smtClean="0">
                <a:solidFill>
                  <a:schemeClr val="tx1">
                    <a:lumMod val="50000"/>
                    <a:lumOff val="50000"/>
                  </a:schemeClr>
                </a:solidFill>
              </a:rPr>
              <a:t>User: </a:t>
            </a:r>
            <a:r>
              <a:rPr lang="en-CA" sz="1400" dirty="0" err="1" smtClean="0">
                <a:solidFill>
                  <a:schemeClr val="tx1">
                    <a:lumMod val="50000"/>
                    <a:lumOff val="50000"/>
                  </a:schemeClr>
                </a:solidFill>
              </a:rPr>
              <a:t>SElefant</a:t>
            </a:r>
            <a:endParaRPr lang="en-CA" sz="14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CA" dirty="0" smtClean="0"/>
              <a:t>Outline</a:t>
            </a:r>
            <a:endParaRPr lang="en-US" dirty="0" smtClean="0">
              <a:latin typeface="Arial" charset="0"/>
              <a:cs typeface="Arial" charset="0"/>
            </a:endParaRP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dirty="0"/>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Sildenafil</a:t>
            </a:r>
            <a:r>
              <a:rPr lang="en-CA" dirty="0" smtClean="0"/>
              <a:t> Patent</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err="1" smtClean="0"/>
              <a:t>Teva</a:t>
            </a:r>
            <a:r>
              <a:rPr lang="en-CA" i="1" dirty="0" smtClean="0"/>
              <a:t> Canada Limited v. Pfizer Canada Inc., et al.</a:t>
            </a:r>
            <a:r>
              <a:rPr lang="en-CA" dirty="0" smtClean="0"/>
              <a:t>, 2012, the court ruled:</a:t>
            </a:r>
          </a:p>
          <a:p>
            <a:pPr lvl="1" algn="just">
              <a:buNone/>
            </a:pPr>
            <a:r>
              <a:rPr lang="en-CA" sz="2400" dirty="0" smtClean="0"/>
              <a:t>	</a:t>
            </a:r>
            <a:r>
              <a:rPr lang="en-CA" dirty="0" smtClean="0"/>
              <a:t>Pfizer holds Patent 2,163,446 for the use of a “compound of formula (I)” or a “salt thereof” as a medicament for the treatment of erectile dysfunction.  The patent’s specification ends with seven cascading claims for successively smaller ranges of compounds, with Claims 6 and 7 relating to a single compound each.  Only </a:t>
            </a:r>
            <a:r>
              <a:rPr lang="en-CA" i="1" dirty="0" err="1" smtClean="0"/>
              <a:t>sildenafil</a:t>
            </a:r>
            <a:r>
              <a:rPr lang="en-CA" dirty="0" smtClean="0"/>
              <a:t>, the subject of Claim 7 and the active compound in Viagra, had been shown to be effective in treating erectile dysfunction at the time of the patent application...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20</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Sildenafil</a:t>
            </a:r>
            <a:r>
              <a:rPr lang="en-CA" dirty="0" smtClean="0"/>
              <a:t> Patent</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err="1" smtClean="0"/>
              <a:t>Teva</a:t>
            </a:r>
            <a:r>
              <a:rPr lang="en-CA" i="1" dirty="0" smtClean="0"/>
              <a:t> Canada Limited v. Pfizer Canada Inc., et al.</a:t>
            </a:r>
            <a:r>
              <a:rPr lang="en-CA" dirty="0" smtClean="0"/>
              <a:t>, 2012, the court ruled:</a:t>
            </a:r>
          </a:p>
          <a:p>
            <a:pPr lvl="1" algn="just">
              <a:buNone/>
            </a:pPr>
            <a:r>
              <a:rPr lang="en-CA" sz="2400" dirty="0" smtClean="0"/>
              <a:t>	... </a:t>
            </a:r>
            <a:r>
              <a:rPr lang="en-CA" dirty="0" smtClean="0"/>
              <a:t>Although the patent includes the statement that “one of the especially preferred compounds induces penile erection in impotent males”, the patent application does not disclose that the compound that works is </a:t>
            </a:r>
            <a:r>
              <a:rPr lang="en-CA" i="1" dirty="0" err="1" smtClean="0"/>
              <a:t>sildenafil</a:t>
            </a:r>
            <a:r>
              <a:rPr lang="en-CA" dirty="0" smtClean="0"/>
              <a:t>, that it is found in Claim 7, or that the remaining compounds had not been found to be effective in treating erectile dysfunction.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21</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Sildenafil</a:t>
            </a:r>
            <a:r>
              <a:rPr lang="en-CA" dirty="0" smtClean="0"/>
              <a:t> Patent</a:t>
            </a:r>
            <a:endParaRPr lang="en-CA" dirty="0"/>
          </a:p>
        </p:txBody>
      </p:sp>
      <p:sp>
        <p:nvSpPr>
          <p:cNvPr id="3" name="Content Placeholder 2"/>
          <p:cNvSpPr>
            <a:spLocks noGrp="1"/>
          </p:cNvSpPr>
          <p:nvPr>
            <p:ph idx="1"/>
          </p:nvPr>
        </p:nvSpPr>
        <p:spPr/>
        <p:txBody>
          <a:bodyPr/>
          <a:lstStyle/>
          <a:p>
            <a:pPr>
              <a:buNone/>
            </a:pPr>
            <a:r>
              <a:rPr lang="en-CA" dirty="0" smtClean="0"/>
              <a:t>	Basically, the Supreme Court ruled that Pfizer had not been sufficiently straightforward in disclosing the actual invention in question, the drug </a:t>
            </a:r>
            <a:r>
              <a:rPr lang="en-CA" i="1" dirty="0" err="1" smtClean="0"/>
              <a:t>sildenafil</a:t>
            </a:r>
            <a:endParaRPr lang="en-CA" i="1" dirty="0" smtClean="0"/>
          </a:p>
          <a:p>
            <a:pPr>
              <a:buNone/>
            </a:pPr>
            <a:endParaRPr lang="en-CA" dirty="0" smtClean="0"/>
          </a:p>
          <a:p>
            <a:pPr>
              <a:buNone/>
            </a:pPr>
            <a:r>
              <a:rPr lang="en-CA" dirty="0" smtClean="0"/>
              <a:t>	Consequently, the patent is invalid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Issues with software patents have  been around for years — the issue is related to a more fundamental question:</a:t>
            </a:r>
          </a:p>
          <a:p>
            <a:pPr>
              <a:buNone/>
            </a:pPr>
            <a:endParaRPr lang="en-CA" dirty="0" smtClean="0"/>
          </a:p>
          <a:p>
            <a:pPr algn="ctr">
              <a:buNone/>
            </a:pPr>
            <a:r>
              <a:rPr lang="en-CA" dirty="0" smtClean="0"/>
              <a:t>What is invented and what is discovered?</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23</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For example, is mathematics invented or discovered?</a:t>
            </a:r>
          </a:p>
          <a:p>
            <a:pPr lvl="1"/>
            <a:r>
              <a:rPr lang="en-CA" dirty="0" smtClean="0"/>
              <a:t>Is it a question of faculties or understanding?</a:t>
            </a:r>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r>
              <a:rPr lang="en-CA" dirty="0" smtClean="0"/>
              <a:t>Incidentally, this is the intermediate value theorem...</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24</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graphicFrame>
        <p:nvGraphicFramePr>
          <p:cNvPr id="6" name="Object 5"/>
          <p:cNvGraphicFramePr>
            <a:graphicFrameLocks noChangeAspect="1"/>
          </p:cNvGraphicFramePr>
          <p:nvPr/>
        </p:nvGraphicFramePr>
        <p:xfrm>
          <a:off x="163056" y="2887215"/>
          <a:ext cx="7253287" cy="554037"/>
        </p:xfrm>
        <a:graphic>
          <a:graphicData uri="http://schemas.openxmlformats.org/presentationml/2006/ole">
            <p:oleObj spid="_x0000_s33794" name="Equation" r:id="rId3" imgW="3657600" imgH="279360" progId="Equation.DSMT4">
              <p:embed/>
            </p:oleObj>
          </a:graphicData>
        </a:graphic>
      </p:graphicFrame>
      <p:graphicFrame>
        <p:nvGraphicFramePr>
          <p:cNvPr id="7" name="Object 6"/>
          <p:cNvGraphicFramePr>
            <a:graphicFrameLocks noChangeAspect="1"/>
          </p:cNvGraphicFramePr>
          <p:nvPr/>
        </p:nvGraphicFramePr>
        <p:xfrm>
          <a:off x="194358" y="3497944"/>
          <a:ext cx="8916987" cy="1058863"/>
        </p:xfrm>
        <a:graphic>
          <a:graphicData uri="http://schemas.openxmlformats.org/presentationml/2006/ole">
            <p:oleObj spid="_x0000_s33795" name="Equation" r:id="rId4" imgW="4495680" imgH="5331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srcRect/>
          <a:stretch>
            <a:fillRect/>
          </a:stretch>
        </p:blipFill>
        <p:spPr bwMode="auto">
          <a:xfrm>
            <a:off x="7154646" y="1424658"/>
            <a:ext cx="1924050" cy="1628775"/>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Consider the following:</a:t>
            </a:r>
          </a:p>
          <a:p>
            <a:pPr lvl="1"/>
            <a:r>
              <a:rPr lang="en-CA" dirty="0" smtClean="0"/>
              <a:t>With one set of axioms, we get Euclidean geometry</a:t>
            </a:r>
          </a:p>
          <a:p>
            <a:pPr lvl="1"/>
            <a:r>
              <a:rPr lang="en-CA" dirty="0" smtClean="0"/>
              <a:t>Determine a different axiom, and we get a</a:t>
            </a:r>
            <a:br>
              <a:rPr lang="en-CA" dirty="0" smtClean="0"/>
            </a:br>
            <a:r>
              <a:rPr lang="en-CA" dirty="0" smtClean="0"/>
              <a:t>different, non-Euclidean, geometry which</a:t>
            </a:r>
            <a:br>
              <a:rPr lang="en-CA" dirty="0" smtClean="0"/>
            </a:br>
            <a:r>
              <a:rPr lang="en-CA" dirty="0" smtClean="0"/>
              <a:t>is, never-the-less useful</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25</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pic>
        <p:nvPicPr>
          <p:cNvPr id="34822" name="Picture 6" descr="File:Triangles (spherical geometry).jpg"/>
          <p:cNvPicPr>
            <a:picLocks noChangeAspect="1" noChangeArrowheads="1"/>
          </p:cNvPicPr>
          <p:nvPr/>
        </p:nvPicPr>
        <p:blipFill>
          <a:blip r:embed="rId3"/>
          <a:srcRect/>
          <a:stretch>
            <a:fillRect/>
          </a:stretch>
        </p:blipFill>
        <p:spPr bwMode="auto">
          <a:xfrm>
            <a:off x="4466778" y="3141192"/>
            <a:ext cx="4154705" cy="3419510"/>
          </a:xfrm>
          <a:prstGeom prst="rect">
            <a:avLst/>
          </a:prstGeom>
          <a:noFill/>
        </p:spPr>
      </p:pic>
      <p:sp>
        <p:nvSpPr>
          <p:cNvPr id="11" name="Rectangle 10"/>
          <p:cNvSpPr/>
          <p:nvPr/>
        </p:nvSpPr>
        <p:spPr>
          <a:xfrm>
            <a:off x="5303202" y="6528044"/>
            <a:ext cx="3318281" cy="307777"/>
          </a:xfrm>
          <a:prstGeom prst="rect">
            <a:avLst/>
          </a:prstGeom>
        </p:spPr>
        <p:txBody>
          <a:bodyPr wrap="none">
            <a:spAutoFit/>
          </a:bodyPr>
          <a:lstStyle/>
          <a:p>
            <a:r>
              <a:rPr lang="en-CA" sz="1400" dirty="0" smtClean="0">
                <a:solidFill>
                  <a:schemeClr val="tx1">
                    <a:lumMod val="50000"/>
                    <a:lumOff val="50000"/>
                  </a:schemeClr>
                </a:solidFill>
              </a:rPr>
              <a:t>Lars H. </a:t>
            </a:r>
            <a:r>
              <a:rPr lang="en-CA" sz="1400" dirty="0" err="1" smtClean="0">
                <a:solidFill>
                  <a:schemeClr val="tx1">
                    <a:lumMod val="50000"/>
                    <a:lumOff val="50000"/>
                  </a:schemeClr>
                </a:solidFill>
              </a:rPr>
              <a:t>Rohwedder</a:t>
            </a:r>
            <a:r>
              <a:rPr lang="en-CA" sz="1400" dirty="0" smtClean="0">
                <a:solidFill>
                  <a:schemeClr val="tx1">
                    <a:lumMod val="50000"/>
                    <a:lumOff val="50000"/>
                  </a:schemeClr>
                </a:solidFill>
              </a:rPr>
              <a:t>, User:  </a:t>
            </a:r>
            <a:r>
              <a:rPr lang="en-CA" sz="1400" dirty="0" err="1" smtClean="0">
                <a:solidFill>
                  <a:schemeClr val="tx1">
                    <a:lumMod val="50000"/>
                    <a:lumOff val="50000"/>
                  </a:schemeClr>
                </a:solidFill>
              </a:rPr>
              <a:t>Sarregouset</a:t>
            </a:r>
            <a:endParaRPr lang="en-CA" sz="14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2724830" y="4708748"/>
            <a:ext cx="4314825" cy="1019175"/>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Mathematicians make their lives much simpler by assuming the Axiom of Choice</a:t>
            </a:r>
          </a:p>
          <a:p>
            <a:pPr lvl="1"/>
            <a:r>
              <a:rPr lang="en-CA" dirty="0" smtClean="0"/>
              <a:t>Given a set of sets, there exists a function which maps each set in the set to an element in that set...</a:t>
            </a:r>
          </a:p>
          <a:p>
            <a:pPr>
              <a:buNone/>
            </a:pPr>
            <a:r>
              <a:rPr lang="en-CA" dirty="0" smtClean="0"/>
              <a:t>	This is obvious for even countable sets:</a:t>
            </a:r>
          </a:p>
          <a:p>
            <a:pPr algn="ctr">
              <a:buNone/>
            </a:pPr>
            <a:r>
              <a:rPr lang="en-CA" dirty="0" smtClean="0">
                <a:latin typeface="Times New Roman" pitchFamily="18" charset="0"/>
                <a:cs typeface="Times New Roman" pitchFamily="18" charset="0"/>
              </a:rPr>
              <a:t>{{1, 2, 3}, {2, 5}, {2, 4}, {3, 5}} → {2, 3, 4}</a:t>
            </a:r>
          </a:p>
          <a:p>
            <a:pPr>
              <a:buNone/>
            </a:pPr>
            <a:r>
              <a:rPr lang="en-CA" dirty="0" smtClean="0"/>
              <a:t>	Unfortunately, if we apply this to larger, uncountable, sets, this leads to the </a:t>
            </a:r>
            <a:r>
              <a:rPr lang="en-CA" dirty="0" err="1" smtClean="0"/>
              <a:t>Banach-Tarski_Paradox</a:t>
            </a:r>
            <a:endParaRPr lang="en-CA" dirty="0" smtClean="0"/>
          </a:p>
          <a:p>
            <a:pPr>
              <a:buNone/>
            </a:pPr>
            <a:endParaRPr lang="en-CA" dirty="0" smtClean="0"/>
          </a:p>
          <a:p>
            <a:pPr>
              <a:buNone/>
            </a:pPr>
            <a:endParaRPr lang="en-CA" dirty="0" smtClean="0"/>
          </a:p>
          <a:p>
            <a:pPr>
              <a:buNone/>
            </a:pPr>
            <a:r>
              <a:rPr lang="en-CA" dirty="0" smtClean="0"/>
              <a:t>	Consequence?  Any theorem which uses the full force of the Axiom of Choice has no application in the real world</a:t>
            </a:r>
          </a:p>
          <a:p>
            <a:pPr algn="ctr">
              <a:buNone/>
            </a:pPr>
            <a:endParaRPr lang="en-CA" dirty="0" smtClean="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26</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For fun...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27</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pic>
        <p:nvPicPr>
          <p:cNvPr id="36866" name="Picture 2" descr="https://ece.uwaterloo.ca/~dwharder/AxiomOfChoice/images/aaoc.7.png"/>
          <p:cNvPicPr>
            <a:picLocks noChangeAspect="1" noChangeArrowheads="1"/>
          </p:cNvPicPr>
          <p:nvPr/>
        </p:nvPicPr>
        <p:blipFill>
          <a:blip r:embed="rId2"/>
          <a:srcRect/>
          <a:stretch>
            <a:fillRect/>
          </a:stretch>
        </p:blipFill>
        <p:spPr bwMode="auto">
          <a:xfrm>
            <a:off x="1667215" y="1166688"/>
            <a:ext cx="5876544" cy="559333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Software is a collection of algorithms...</a:t>
            </a:r>
          </a:p>
          <a:p>
            <a:pPr>
              <a:buNone/>
            </a:pPr>
            <a:endParaRPr lang="en-CA" dirty="0" smtClean="0"/>
          </a:p>
          <a:p>
            <a:pPr>
              <a:buNone/>
            </a:pPr>
            <a:r>
              <a:rPr lang="en-CA" dirty="0" smtClean="0"/>
              <a:t>	Consequently, the question is, is an algorithm mathematics or not?</a:t>
            </a:r>
          </a:p>
          <a:p>
            <a:pPr lvl="1"/>
            <a:r>
              <a:rPr lang="en-CA" i="1" dirty="0" smtClean="0"/>
              <a:t>I.e.</a:t>
            </a:r>
            <a:r>
              <a:rPr lang="en-CA" dirty="0" smtClean="0"/>
              <a:t>, can you patent an algorithm?</a:t>
            </a:r>
          </a:p>
          <a:p>
            <a:pPr>
              <a:buNone/>
            </a:pPr>
            <a:endParaRPr lang="en-CA" dirty="0" smtClean="0"/>
          </a:p>
          <a:p>
            <a:pPr>
              <a:buNone/>
            </a:pPr>
            <a:r>
              <a:rPr lang="en-CA" dirty="0" smtClean="0"/>
              <a:t>	The logic against:</a:t>
            </a:r>
          </a:p>
          <a:p>
            <a:pPr lvl="1"/>
            <a:r>
              <a:rPr lang="en-CA" dirty="0" smtClean="0"/>
              <a:t>A program is a transcription of an algorithm in a programming language</a:t>
            </a:r>
          </a:p>
          <a:p>
            <a:pPr lvl="1"/>
            <a:r>
              <a:rPr lang="en-CA" dirty="0" smtClean="0"/>
              <a:t>Every programming language can be expressed in terms of Church’s lambda calculus</a:t>
            </a:r>
          </a:p>
          <a:p>
            <a:pPr lvl="1"/>
            <a:r>
              <a:rPr lang="en-CA" dirty="0" smtClean="0"/>
              <a:t>Thus, every program is a transcription of a mathematical expression</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28</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Other issues:</a:t>
            </a:r>
          </a:p>
          <a:p>
            <a:pPr lvl="1"/>
            <a:r>
              <a:rPr lang="en-CA" dirty="0" smtClean="0"/>
              <a:t>There is no reasonable means of searching software patents</a:t>
            </a:r>
          </a:p>
          <a:p>
            <a:pPr lvl="1"/>
            <a:r>
              <a:rPr lang="en-CA" dirty="0" smtClean="0"/>
              <a:t>If you do not enforce the use of a trademark, you loose that trademark</a:t>
            </a:r>
          </a:p>
          <a:p>
            <a:pPr lvl="1"/>
            <a:r>
              <a:rPr lang="en-CA" dirty="0" smtClean="0"/>
              <a:t>With a software patent, failure to enforce it does not prevent them from enforcing it later and suing those who profited from using the patented algorithm</a:t>
            </a:r>
          </a:p>
          <a:p>
            <a:pPr lvl="1"/>
            <a:r>
              <a:rPr lang="en-CA" dirty="0" smtClean="0"/>
              <a:t>That is, the holder need not make any legitimate attempt to licence the algorithm, but can never-the-less later come and sue programmers using the algorithm</a:t>
            </a:r>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29</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Property</a:t>
            </a:r>
            <a:endParaRPr lang="en-CA" dirty="0"/>
          </a:p>
        </p:txBody>
      </p:sp>
      <p:sp>
        <p:nvSpPr>
          <p:cNvPr id="3" name="Content Placeholder 2"/>
          <p:cNvSpPr>
            <a:spLocks noGrp="1"/>
          </p:cNvSpPr>
          <p:nvPr>
            <p:ph idx="1"/>
          </p:nvPr>
        </p:nvSpPr>
        <p:spPr/>
        <p:txBody>
          <a:bodyPr/>
          <a:lstStyle/>
          <a:p>
            <a:pPr>
              <a:buNone/>
            </a:pPr>
            <a:r>
              <a:rPr lang="en-CA" dirty="0" smtClean="0"/>
              <a:t>	Property is divided into</a:t>
            </a:r>
          </a:p>
          <a:p>
            <a:pPr lvl="1"/>
            <a:r>
              <a:rPr lang="en-CA" dirty="0" smtClean="0"/>
              <a:t>Real property	</a:t>
            </a:r>
          </a:p>
          <a:p>
            <a:pPr lvl="1"/>
            <a:r>
              <a:rPr lang="en-CA" dirty="0" smtClean="0"/>
              <a:t>Personal property or </a:t>
            </a:r>
            <a:r>
              <a:rPr lang="en-CA" i="1" dirty="0" smtClean="0"/>
              <a:t>chattel</a:t>
            </a:r>
          </a:p>
          <a:p>
            <a:pPr lvl="2"/>
            <a:r>
              <a:rPr lang="en-CA" dirty="0" smtClean="0"/>
              <a:t>Tangible personal property</a:t>
            </a:r>
          </a:p>
          <a:p>
            <a:pPr lvl="2"/>
            <a:r>
              <a:rPr lang="en-CA" dirty="0" smtClean="0"/>
              <a:t>Intangible personal property</a:t>
            </a:r>
          </a:p>
          <a:p>
            <a:pPr lvl="2"/>
            <a:endParaRPr lang="en-CA" dirty="0" smtClean="0"/>
          </a:p>
          <a:p>
            <a:pPr lvl="1"/>
            <a:r>
              <a:rPr lang="en-CA" dirty="0" smtClean="0"/>
              <a:t>The latter includes intellectual property...</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Some history:</a:t>
            </a:r>
          </a:p>
          <a:p>
            <a:pPr lvl="1"/>
            <a:r>
              <a:rPr lang="en-CA" dirty="0" smtClean="0"/>
              <a:t>Binary-coded decimal uses four bits to code decimal numbers</a:t>
            </a:r>
          </a:p>
          <a:p>
            <a:pPr lvl="1">
              <a:buNone/>
            </a:pPr>
            <a:r>
              <a:rPr lang="en-CA" dirty="0" smtClean="0"/>
              <a:t>				</a:t>
            </a:r>
            <a:r>
              <a:rPr lang="en-CA" dirty="0" smtClean="0">
                <a:latin typeface="Consolas" pitchFamily="49" charset="0"/>
                <a:cs typeface="Consolas" pitchFamily="49" charset="0"/>
              </a:rPr>
              <a:t>01000010 → 0100 0010 → 42</a:t>
            </a:r>
          </a:p>
          <a:p>
            <a:pPr lvl="1"/>
            <a:r>
              <a:rPr lang="en-CA" dirty="0" smtClean="0"/>
              <a:t>To convert this to a binary number, you need an algorithm:</a:t>
            </a:r>
          </a:p>
          <a:p>
            <a:pPr lvl="1" algn="ctr">
              <a:buNone/>
            </a:pPr>
            <a:r>
              <a:rPr lang="en-CA" dirty="0" smtClean="0">
                <a:latin typeface="Consolas" pitchFamily="49" charset="0"/>
                <a:cs typeface="Consolas" pitchFamily="49" charset="0"/>
              </a:rPr>
              <a:t>0100 × 1010 + 0010 = 101000 + 0010 = 101010</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30</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
        <p:nvSpPr>
          <p:cNvPr id="7" name="Rectangle 6"/>
          <p:cNvSpPr/>
          <p:nvPr/>
        </p:nvSpPr>
        <p:spPr>
          <a:xfrm>
            <a:off x="897156" y="3531716"/>
            <a:ext cx="8171973" cy="3293209"/>
          </a:xfrm>
          <a:prstGeom prst="rect">
            <a:avLst/>
          </a:prstGeom>
        </p:spPr>
        <p:txBody>
          <a:bodyPr wrap="square">
            <a:spAutoFit/>
          </a:bodyPr>
          <a:lstStyle/>
          <a:p>
            <a:r>
              <a:rPr lang="en-CA" sz="1600" dirty="0" smtClean="0">
                <a:latin typeface="Consolas" pitchFamily="49" charset="0"/>
                <a:cs typeface="Consolas" pitchFamily="49" charset="0"/>
              </a:rPr>
              <a:t>unsigned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bcd_to_binary</a:t>
            </a:r>
            <a:r>
              <a:rPr lang="en-CA" sz="1600" dirty="0" smtClean="0">
                <a:latin typeface="Consolas" pitchFamily="49" charset="0"/>
                <a:cs typeface="Consolas" pitchFamily="49" charset="0"/>
              </a:rPr>
              <a:t>( unsigned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x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shift = 28;</a:t>
            </a:r>
          </a:p>
          <a:p>
            <a:r>
              <a:rPr lang="en-CA" sz="1600" dirty="0" smtClean="0">
                <a:latin typeface="Consolas" pitchFamily="49" charset="0"/>
                <a:cs typeface="Consolas" pitchFamily="49" charset="0"/>
              </a:rPr>
              <a:t>        unsigned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binary = 0;</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0;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&lt; 8;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binary &lt;&lt;= 1;</a:t>
            </a:r>
          </a:p>
          <a:p>
            <a:r>
              <a:rPr lang="en-CA" sz="1600" dirty="0" smtClean="0">
                <a:latin typeface="Consolas" pitchFamily="49" charset="0"/>
                <a:cs typeface="Consolas" pitchFamily="49" charset="0"/>
              </a:rPr>
              <a:t>                binary += (binary &lt;&lt; 2) + ((x &gt;&gt; shift) &amp; 0xF);</a:t>
            </a:r>
          </a:p>
          <a:p>
            <a:r>
              <a:rPr lang="en-CA" sz="1600" dirty="0" smtClean="0">
                <a:latin typeface="Consolas" pitchFamily="49" charset="0"/>
                <a:cs typeface="Consolas" pitchFamily="49" charset="0"/>
              </a:rPr>
              <a:t>                shift -= 4;</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binary;</a:t>
            </a:r>
          </a:p>
          <a:p>
            <a:r>
              <a:rPr lang="en-CA" sz="1600" dirty="0" smtClean="0">
                <a:latin typeface="Consolas" pitchFamily="49" charset="0"/>
                <a:cs typeface="Consolas" pitchFamily="49" charset="0"/>
              </a:rPr>
              <a:t>}</a:t>
            </a:r>
            <a:endParaRPr lang="en-CA" sz="1600" dirty="0">
              <a:latin typeface="Consolas" pitchFamily="49" charset="0"/>
              <a:cs typeface="Consolas" pitchFamily="49" charset="0"/>
            </a:endParaRPr>
          </a:p>
        </p:txBody>
      </p:sp>
      <p:sp>
        <p:nvSpPr>
          <p:cNvPr id="8" name="TextBox 7"/>
          <p:cNvSpPr txBox="1"/>
          <p:nvPr/>
        </p:nvSpPr>
        <p:spPr>
          <a:xfrm>
            <a:off x="4653481" y="4396387"/>
            <a:ext cx="3189912" cy="369332"/>
          </a:xfrm>
          <a:prstGeom prst="rect">
            <a:avLst/>
          </a:prstGeom>
          <a:noFill/>
        </p:spPr>
        <p:txBody>
          <a:bodyPr wrap="none" rtlCol="0">
            <a:spAutoFit/>
          </a:bodyPr>
          <a:lstStyle/>
          <a:p>
            <a:r>
              <a:rPr lang="en-CA" dirty="0" smtClean="0"/>
              <a:t>From Matlab:  Horner’s rule...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Some history:</a:t>
            </a:r>
          </a:p>
          <a:p>
            <a:pPr lvl="1"/>
            <a:r>
              <a:rPr lang="en-CA" dirty="0" smtClean="0"/>
              <a:t>Binary-coded decimal uses four bits to code decimal numbers</a:t>
            </a:r>
          </a:p>
          <a:p>
            <a:pPr lvl="1">
              <a:buNone/>
            </a:pPr>
            <a:r>
              <a:rPr lang="en-CA" dirty="0" smtClean="0"/>
              <a:t>				</a:t>
            </a:r>
            <a:r>
              <a:rPr lang="en-CA" dirty="0" smtClean="0">
                <a:latin typeface="Consolas" pitchFamily="49" charset="0"/>
                <a:cs typeface="Consolas" pitchFamily="49" charset="0"/>
              </a:rPr>
              <a:t>01000010 → 0100 0010 → 42</a:t>
            </a:r>
          </a:p>
          <a:p>
            <a:pPr lvl="1"/>
            <a:r>
              <a:rPr lang="en-CA" dirty="0" smtClean="0"/>
              <a:t>The application for this patent was denied</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31</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On the other hand, is not the </a:t>
            </a:r>
            <a:r>
              <a:rPr lang="en-CA" i="1" dirty="0" smtClean="0"/>
              <a:t>non-obvious  </a:t>
            </a:r>
            <a:r>
              <a:rPr lang="en-CA" dirty="0" smtClean="0"/>
              <a:t>combination of mathematical algorithms, with a goal of performing something useful, possibly considered an invention?</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32</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In the United States, </a:t>
            </a:r>
            <a:r>
              <a:rPr lang="en-CA" i="1" dirty="0" smtClean="0"/>
              <a:t>In re</a:t>
            </a:r>
            <a:r>
              <a:rPr lang="en-CA" dirty="0" smtClean="0"/>
              <a:t> </a:t>
            </a:r>
            <a:r>
              <a:rPr lang="en-CA" dirty="0" err="1" smtClean="0"/>
              <a:t>Alappat</a:t>
            </a:r>
            <a:r>
              <a:rPr lang="en-CA" dirty="0" smtClean="0"/>
              <a:t>, 1994, it was determined that a mathematical algorithm for anti-aliasing integrated into, in this case, a digital oscillator, satisfied the physical requirement component</a:t>
            </a:r>
          </a:p>
          <a:p>
            <a:pPr>
              <a:buNone/>
            </a:pPr>
            <a:endParaRPr lang="en-CA" dirty="0" smtClean="0"/>
          </a:p>
          <a:p>
            <a:pPr>
              <a:buNone/>
            </a:pPr>
            <a:r>
              <a:rPr lang="en-CA" dirty="0" smtClean="0"/>
              <a:t>	Unfortunately, this led to a vast influx of software patents, many of which were dubious and often had prior art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33</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On that was issued in 1985 was for the Lempel-Ziv-Welch universal lossless data compression algorithm</a:t>
            </a:r>
          </a:p>
          <a:p>
            <a:pPr lvl="1"/>
            <a:r>
              <a:rPr lang="en-CA" dirty="0" smtClean="0"/>
              <a:t>It was an improvement on the 1978 algorithm LZ78</a:t>
            </a:r>
          </a:p>
          <a:p>
            <a:pPr lvl="1"/>
            <a:r>
              <a:rPr lang="en-CA" dirty="0" smtClean="0"/>
              <a:t>It was also easy to implement</a:t>
            </a:r>
          </a:p>
          <a:p>
            <a:pPr lvl="1"/>
            <a:r>
              <a:rPr lang="en-CA" dirty="0" smtClean="0"/>
              <a:t>It was used in the gif image format in 1987 as a developer used the idea from an article published by Welch in IEEE</a:t>
            </a:r>
          </a:p>
          <a:p>
            <a:pPr lvl="1"/>
            <a:r>
              <a:rPr lang="en-CA" dirty="0" smtClean="0"/>
              <a:t>In 1993, Unisys, the holder of the patent, entered into an agreement with CompuServe and </a:t>
            </a:r>
          </a:p>
          <a:p>
            <a:pPr lvl="1"/>
            <a:r>
              <a:rPr lang="en-CA" dirty="0" smtClean="0"/>
              <a:t>This led to the development of PNG</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34</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a:t>
            </a:r>
            <a:r>
              <a:rPr lang="en-CA" dirty="0" smtClean="0"/>
              <a:t>The RSA encryption algorithm was patented in the United States with relative novelty — the algorithm was published in a paper in September 1977, three months prior to the filing in December 1977</a:t>
            </a:r>
            <a:endParaRPr lang="en-CA" dirty="0" smtClean="0"/>
          </a:p>
          <a:p>
            <a:pPr lvl="1"/>
            <a:r>
              <a:rPr lang="en-CA" dirty="0" smtClean="0"/>
              <a:t>This made patenting in all countries using absolute novelty not possible...</a:t>
            </a:r>
          </a:p>
          <a:p>
            <a:pPr lvl="1"/>
            <a:r>
              <a:rPr lang="en-CA" dirty="0" smtClean="0"/>
              <a:t>Oddly enough, Clifford Cooks had developed the algorithm in 1973, but it was classified until 1997</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35</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Patents</a:t>
            </a:r>
            <a:endParaRPr lang="en-CA" dirty="0"/>
          </a:p>
        </p:txBody>
      </p:sp>
      <p:sp>
        <p:nvSpPr>
          <p:cNvPr id="3" name="Content Placeholder 2"/>
          <p:cNvSpPr>
            <a:spLocks noGrp="1"/>
          </p:cNvSpPr>
          <p:nvPr>
            <p:ph idx="1"/>
          </p:nvPr>
        </p:nvSpPr>
        <p:spPr/>
        <p:txBody>
          <a:bodyPr/>
          <a:lstStyle/>
          <a:p>
            <a:pPr>
              <a:buNone/>
            </a:pPr>
            <a:r>
              <a:rPr lang="en-CA" dirty="0" smtClean="0"/>
              <a:t>	In 2011, there was one development</a:t>
            </a:r>
          </a:p>
          <a:p>
            <a:pPr lvl="1"/>
            <a:r>
              <a:rPr lang="en-CA" dirty="0" smtClean="0"/>
              <a:t>The patent was on a method of detecting credit card fraud</a:t>
            </a:r>
          </a:p>
          <a:p>
            <a:pPr lvl="1"/>
            <a:r>
              <a:rPr lang="en-CA" dirty="0" smtClean="0"/>
              <a:t>The court ruled you cannot patent what amounts to a mental process—even if programmed on a computer</a:t>
            </a:r>
          </a:p>
          <a:p>
            <a:pPr lvl="1"/>
            <a:r>
              <a:rPr lang="en-CA" dirty="0" smtClean="0"/>
              <a:t>This rule only applies, however, if the mathematics is sufficiently completed that the use of a computer is required</a:t>
            </a:r>
          </a:p>
          <a:p>
            <a:pPr lvl="1"/>
            <a:endParaRPr lang="en-CA" dirty="0" smtClean="0"/>
          </a:p>
          <a:p>
            <a:pPr>
              <a:buNone/>
            </a:pPr>
            <a:r>
              <a:rPr lang="en-CA" dirty="0" smtClean="0"/>
              <a:t>	The patent itself was rather </a:t>
            </a:r>
            <a:r>
              <a:rPr lang="en-CA" dirty="0" smtClean="0"/>
              <a:t>absurd</a:t>
            </a:r>
          </a:p>
          <a:p>
            <a:pPr lvl="1"/>
            <a:r>
              <a:rPr lang="en-CA" dirty="0" smtClean="0"/>
              <a:t>Any method of detecting fraud that used recorded IP addresses would have infringed on this patent...</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36</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1"/>
          </p:nvPr>
        </p:nvSpPr>
        <p:spPr/>
        <p:txBody>
          <a:bodyPr/>
          <a:lstStyle/>
          <a:p>
            <a:fld id="{9DB00347-C159-474C-B961-9625E0FB8F9F}" type="slidenum">
              <a:rPr lang="en-CA" smtClean="0"/>
              <a:pPr/>
              <a:t>37</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a:t>
            </a:r>
            <a:r>
              <a:rPr lang="en-CA" sz="1800" i="1" dirty="0" smtClean="0"/>
              <a:t> </a:t>
            </a:r>
            <a:r>
              <a:rPr lang="en-CA" sz="1800" i="1" dirty="0" err="1" smtClean="0"/>
              <a:t>Teva</a:t>
            </a:r>
            <a:r>
              <a:rPr lang="en-CA" sz="1800" i="1" dirty="0" smtClean="0"/>
              <a:t> Canada Limited v. Pfizer Canada Inc., et al.</a:t>
            </a:r>
            <a:r>
              <a:rPr lang="en-CA" sz="1800" dirty="0" smtClean="0"/>
              <a:t>, 2012 </a:t>
            </a:r>
            <a:r>
              <a:rPr lang="en-CA" sz="1800" dirty="0" smtClean="0">
                <a:latin typeface="Arial" charset="0"/>
                <a:cs typeface="Arial" charset="0"/>
              </a:rPr>
              <a:t/>
            </a:r>
            <a:br>
              <a:rPr lang="en-CA" sz="1800" dirty="0" smtClean="0">
                <a:latin typeface="Arial" charset="0"/>
                <a:cs typeface="Arial" charset="0"/>
              </a:rPr>
            </a:br>
            <a:r>
              <a:rPr lang="en-CA" sz="1800" dirty="0" smtClean="0">
                <a:latin typeface="Arial" charset="0"/>
                <a:cs typeface="Arial" charset="0"/>
              </a:rPr>
              <a:t>	</a:t>
            </a:r>
            <a:r>
              <a:rPr lang="en-CA" sz="1600" dirty="0" smtClean="0">
                <a:latin typeface="Arial" charset="0"/>
                <a:cs typeface="Arial" charset="0"/>
              </a:rPr>
              <a:t> http://scc.lexum.org/decisia-scc-csc/scc-csc/scc-csc/en/item/12679/index.do</a:t>
            </a:r>
          </a:p>
          <a:p>
            <a:pPr marL="533400" indent="-533400">
              <a:buFontTx/>
              <a:buNone/>
            </a:pPr>
            <a:r>
              <a:rPr lang="en-CA" sz="1800" dirty="0" smtClean="0">
                <a:latin typeface="Arial" charset="0"/>
                <a:cs typeface="Arial" charset="0"/>
              </a:rPr>
              <a:t>[2]	Patent Act, 1985</a:t>
            </a:r>
          </a:p>
          <a:p>
            <a:pPr marL="533400" indent="-533400">
              <a:buFontTx/>
              <a:buNone/>
            </a:pPr>
            <a:r>
              <a:rPr lang="en-CA" sz="1600" dirty="0" smtClean="0">
                <a:latin typeface="Arial" charset="0"/>
                <a:cs typeface="Arial" charset="0"/>
              </a:rPr>
              <a:t>		 laws-lois.justice.gc.ca/eng/acts/P-4/</a:t>
            </a:r>
          </a:p>
          <a:p>
            <a:pPr marL="533400" indent="-533400">
              <a:buFontTx/>
              <a:buNone/>
            </a:pPr>
            <a:r>
              <a:rPr lang="en-CA" sz="1800" dirty="0" smtClean="0">
                <a:latin typeface="Arial" charset="0"/>
                <a:cs typeface="Arial" charset="0"/>
              </a:rPr>
              <a:t>[3]	Julie Vale, ECE 290 Course Notes, 2011.</a:t>
            </a:r>
          </a:p>
          <a:p>
            <a:pPr marL="533400" indent="-533400">
              <a:buFontTx/>
              <a:buNone/>
            </a:pPr>
            <a:r>
              <a:rPr lang="en-CA" sz="1800" dirty="0" smtClean="0">
                <a:latin typeface="Arial" charset="0"/>
                <a:cs typeface="Arial" charset="0"/>
              </a:rPr>
              <a:t>[4]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38</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Intellectual Property</a:t>
            </a:r>
            <a:endParaRPr lang="en-CA" dirty="0"/>
          </a:p>
        </p:txBody>
      </p:sp>
      <p:sp>
        <p:nvSpPr>
          <p:cNvPr id="3" name="Content Placeholder 2"/>
          <p:cNvSpPr>
            <a:spLocks noGrp="1"/>
          </p:cNvSpPr>
          <p:nvPr>
            <p:ph idx="1"/>
          </p:nvPr>
        </p:nvSpPr>
        <p:spPr/>
        <p:txBody>
          <a:bodyPr/>
          <a:lstStyle/>
          <a:p>
            <a:pPr>
              <a:buNone/>
            </a:pPr>
            <a:r>
              <a:rPr lang="en-CA" dirty="0" smtClean="0"/>
              <a:t>	Intellectual property is divided into:</a:t>
            </a:r>
          </a:p>
          <a:p>
            <a:pPr lvl="1"/>
            <a:r>
              <a:rPr lang="en-CA" dirty="0" smtClean="0"/>
              <a:t>Rights concerning the reproduction of works</a:t>
            </a:r>
          </a:p>
          <a:p>
            <a:pPr lvl="1"/>
            <a:r>
              <a:rPr lang="en-CA" dirty="0" smtClean="0"/>
              <a:t>Industrial property rights</a:t>
            </a:r>
          </a:p>
          <a:p>
            <a:pPr lvl="1"/>
            <a:endParaRPr lang="en-CA" dirty="0" smtClean="0"/>
          </a:p>
          <a:p>
            <a:pPr>
              <a:buNone/>
            </a:pPr>
            <a:r>
              <a:rPr lang="en-CA" dirty="0" smtClean="0"/>
              <a:t>	Rights concerning the reproduction of works</a:t>
            </a:r>
          </a:p>
          <a:p>
            <a:pPr lvl="1"/>
            <a:r>
              <a:rPr lang="en-CA" dirty="0" smtClean="0"/>
              <a:t>Copyright</a:t>
            </a:r>
          </a:p>
          <a:p>
            <a:pPr lvl="1"/>
            <a:endParaRPr lang="en-CA" dirty="0" smtClean="0"/>
          </a:p>
          <a:p>
            <a:pPr>
              <a:buNone/>
            </a:pPr>
            <a:r>
              <a:rPr lang="en-CA" dirty="0" smtClean="0"/>
              <a:t>	Industrial property rights</a:t>
            </a:r>
          </a:p>
          <a:p>
            <a:pPr lvl="1"/>
            <a:r>
              <a:rPr lang="en-CA" dirty="0" smtClean="0"/>
              <a:t>Patents</a:t>
            </a:r>
          </a:p>
          <a:p>
            <a:pPr lvl="1"/>
            <a:r>
              <a:rPr lang="en-CA" dirty="0" smtClean="0"/>
              <a:t>Trademarks</a:t>
            </a:r>
          </a:p>
          <a:p>
            <a:pPr lvl="1"/>
            <a:r>
              <a:rPr lang="en-CA" dirty="0" smtClean="0"/>
              <a:t>Industrial design</a:t>
            </a:r>
          </a:p>
          <a:p>
            <a:pPr lvl="1"/>
            <a:r>
              <a:rPr lang="en-CA" dirty="0" smtClean="0"/>
              <a:t>Trade secrets</a:t>
            </a:r>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Intellectual Property</a:t>
            </a:r>
            <a:endParaRPr lang="en-CA" dirty="0"/>
          </a:p>
        </p:txBody>
      </p:sp>
      <p:sp>
        <p:nvSpPr>
          <p:cNvPr id="3" name="Content Placeholder 2"/>
          <p:cNvSpPr>
            <a:spLocks noGrp="1"/>
          </p:cNvSpPr>
          <p:nvPr>
            <p:ph idx="1"/>
          </p:nvPr>
        </p:nvSpPr>
        <p:spPr/>
        <p:txBody>
          <a:bodyPr/>
          <a:lstStyle/>
          <a:p>
            <a:pPr>
              <a:buNone/>
            </a:pPr>
            <a:r>
              <a:rPr lang="en-CA" dirty="0" smtClean="0"/>
              <a:t>	The importance of intellectual property was already recognized by the founding fathers of the United States:</a:t>
            </a:r>
          </a:p>
          <a:p>
            <a:pPr>
              <a:buNone/>
            </a:pPr>
            <a:endParaRPr lang="en-CA" dirty="0" smtClean="0"/>
          </a:p>
          <a:p>
            <a:pPr>
              <a:buNone/>
            </a:pPr>
            <a:r>
              <a:rPr lang="en-CA" dirty="0" smtClean="0"/>
              <a:t>	Article I, Section 8, Clause 8 of the United States Constitution empowers the Congress:</a:t>
            </a:r>
          </a:p>
          <a:p>
            <a:pPr lvl="1" algn="just">
              <a:buNone/>
            </a:pPr>
            <a:r>
              <a:rPr lang="en-CA" dirty="0" smtClean="0"/>
              <a:t>	To promote the Progress of Science and useful Arts, by securing for limited Times to Authors and Inventors the exclusive Right to their respective Writings and Discoveries.</a:t>
            </a:r>
          </a:p>
          <a:p>
            <a:pPr>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Intellectual Property</a:t>
            </a:r>
            <a:endParaRPr lang="en-CA" dirty="0"/>
          </a:p>
        </p:txBody>
      </p:sp>
      <p:sp>
        <p:nvSpPr>
          <p:cNvPr id="3" name="Content Placeholder 2"/>
          <p:cNvSpPr>
            <a:spLocks noGrp="1"/>
          </p:cNvSpPr>
          <p:nvPr>
            <p:ph idx="1"/>
          </p:nvPr>
        </p:nvSpPr>
        <p:spPr/>
        <p:txBody>
          <a:bodyPr/>
          <a:lstStyle/>
          <a:p>
            <a:pPr>
              <a:buNone/>
            </a:pPr>
            <a:r>
              <a:rPr lang="en-CA" dirty="0" smtClean="0"/>
              <a:t>	The importance of intellectual property was already recognized by the founding fathers of the United States:</a:t>
            </a:r>
          </a:p>
          <a:p>
            <a:pPr>
              <a:buNone/>
            </a:pPr>
            <a:endParaRPr lang="en-CA" dirty="0" smtClean="0"/>
          </a:p>
          <a:p>
            <a:pPr>
              <a:buNone/>
            </a:pPr>
            <a:r>
              <a:rPr lang="en-CA" dirty="0" smtClean="0"/>
              <a:t>	Article I, Section 8, Clause 8 of the United States Constitution empowers the Congress:</a:t>
            </a:r>
          </a:p>
          <a:p>
            <a:pPr lvl="1" algn="just">
              <a:buNone/>
            </a:pPr>
            <a:r>
              <a:rPr lang="en-CA" dirty="0" smtClean="0"/>
              <a:t>	To promote the Progress of Science and useful Arts, by securing for limited Times to Authors and Inventors the exclusive Right to their respective Writings and Discoveries.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
        <p:nvSpPr>
          <p:cNvPr id="6" name="Oval 5"/>
          <p:cNvSpPr/>
          <p:nvPr/>
        </p:nvSpPr>
        <p:spPr>
          <a:xfrm>
            <a:off x="1224643" y="3788225"/>
            <a:ext cx="2059142" cy="71845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Intellectual Property</a:t>
            </a:r>
            <a:endParaRPr lang="en-CA" dirty="0"/>
          </a:p>
        </p:txBody>
      </p:sp>
      <p:sp>
        <p:nvSpPr>
          <p:cNvPr id="3" name="Content Placeholder 2"/>
          <p:cNvSpPr>
            <a:spLocks noGrp="1"/>
          </p:cNvSpPr>
          <p:nvPr>
            <p:ph idx="1"/>
          </p:nvPr>
        </p:nvSpPr>
        <p:spPr/>
        <p:txBody>
          <a:bodyPr/>
          <a:lstStyle/>
          <a:p>
            <a:pPr>
              <a:buNone/>
            </a:pPr>
            <a:r>
              <a:rPr lang="en-CA" dirty="0" smtClean="0"/>
              <a:t>	In Canada, legislation of copyrights and patents is a federal power (paraphrased):</a:t>
            </a:r>
          </a:p>
          <a:p>
            <a:pPr>
              <a:buNone/>
            </a:pPr>
            <a:endParaRPr lang="en-CA" dirty="0" smtClean="0"/>
          </a:p>
          <a:p>
            <a:pPr lvl="1">
              <a:buNone/>
            </a:pPr>
            <a:r>
              <a:rPr lang="en-CA" b="1" dirty="0" smtClean="0"/>
              <a:t>	Legislative Authority of Parliament of Canada</a:t>
            </a:r>
          </a:p>
          <a:p>
            <a:pPr lvl="1" algn="just">
              <a:buNone/>
            </a:pPr>
            <a:r>
              <a:rPr lang="en-CA" b="1" dirty="0" smtClean="0"/>
              <a:t>	91.</a:t>
            </a:r>
            <a:r>
              <a:rPr lang="en-CA" dirty="0" smtClean="0"/>
              <a:t> It shall be lawful for the Queen to make Laws for the Peace, Order, and good Government of Canada; and it is hereby declared that the exclusive Legislative Authority of the Parliament of Canada extends to the Subjects next hereinafter enumerated; that is to say,</a:t>
            </a:r>
          </a:p>
          <a:p>
            <a:pPr lvl="1">
              <a:buNone/>
            </a:pPr>
            <a:endParaRPr lang="en-CA" dirty="0" smtClean="0"/>
          </a:p>
          <a:p>
            <a:pPr lvl="1">
              <a:buNone/>
            </a:pPr>
            <a:r>
              <a:rPr lang="en-CA" dirty="0" smtClean="0"/>
              <a:t>		22.  Patents of Invention and Discovery.</a:t>
            </a:r>
          </a:p>
          <a:p>
            <a:pPr lvl="1">
              <a:buNone/>
            </a:pPr>
            <a:r>
              <a:rPr lang="en-CA" dirty="0" smtClean="0"/>
              <a:t>		23.	Copyrights.</a:t>
            </a:r>
          </a:p>
          <a:p>
            <a:pPr lvl="1">
              <a:buNone/>
            </a:pPr>
            <a:endParaRPr lang="en-CA" dirty="0" smtClean="0"/>
          </a:p>
          <a:p>
            <a:pPr lvl="1">
              <a:buNone/>
            </a:pPr>
            <a:endParaRPr lang="en-CA" dirty="0" smtClean="0"/>
          </a:p>
          <a:p>
            <a:pPr lvl="1">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Copyright</a:t>
            </a:r>
            <a:endParaRPr lang="en-CA" dirty="0"/>
          </a:p>
        </p:txBody>
      </p:sp>
      <p:sp>
        <p:nvSpPr>
          <p:cNvPr id="3" name="Content Placeholder 2"/>
          <p:cNvSpPr>
            <a:spLocks noGrp="1"/>
          </p:cNvSpPr>
          <p:nvPr>
            <p:ph idx="1"/>
          </p:nvPr>
        </p:nvSpPr>
        <p:spPr/>
        <p:txBody>
          <a:bodyPr/>
          <a:lstStyle/>
          <a:p>
            <a:pPr>
              <a:buNone/>
            </a:pPr>
            <a:r>
              <a:rPr lang="en-CA" dirty="0" smtClean="0"/>
              <a:t>	Copyright gives the creator of an original work the exclusive right to its production, reproduction, performance or publication</a:t>
            </a:r>
          </a:p>
          <a:p>
            <a:pPr lvl="1"/>
            <a:r>
              <a:rPr lang="en-CA" dirty="0" smtClean="0"/>
              <a:t>Copyright is generally in force for the life of the author plus anywhere from 50 to 100 years</a:t>
            </a:r>
          </a:p>
          <a:p>
            <a:pPr lvl="1"/>
            <a:endParaRPr lang="en-CA" dirty="0" smtClean="0"/>
          </a:p>
          <a:p>
            <a:pPr lvl="1">
              <a:buNone/>
            </a:pPr>
            <a:r>
              <a:rPr lang="en-CA" b="1" dirty="0" smtClean="0"/>
              <a:t>	Term of copyright</a:t>
            </a:r>
          </a:p>
          <a:p>
            <a:pPr lvl="1">
              <a:buNone/>
            </a:pPr>
            <a:r>
              <a:rPr lang="en-CA" b="1" dirty="0" smtClean="0"/>
              <a:t>	6.</a:t>
            </a:r>
            <a:r>
              <a:rPr lang="en-CA" dirty="0" smtClean="0"/>
              <a:t> The term for which copyright shall subsist shall, except as otherwise expressly provided by this Act, be the life of the author, the remainder of the calendar year in which the author dies, and a period of fifty years following the end of that calendar year.</a:t>
            </a:r>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Copyright</a:t>
            </a:r>
            <a:endParaRPr lang="en-CA" dirty="0"/>
          </a:p>
        </p:txBody>
      </p:sp>
      <p:sp>
        <p:nvSpPr>
          <p:cNvPr id="3" name="Content Placeholder 2"/>
          <p:cNvSpPr>
            <a:spLocks noGrp="1"/>
          </p:cNvSpPr>
          <p:nvPr>
            <p:ph idx="1"/>
          </p:nvPr>
        </p:nvSpPr>
        <p:spPr/>
        <p:txBody>
          <a:bodyPr/>
          <a:lstStyle/>
          <a:p>
            <a:pPr>
              <a:buNone/>
            </a:pPr>
            <a:r>
              <a:rPr lang="en-CA" dirty="0" smtClean="0"/>
              <a:t>	What can be copyrighted?</a:t>
            </a:r>
          </a:p>
          <a:p>
            <a:pPr>
              <a:buNone/>
            </a:pPr>
            <a:endParaRPr lang="en-CA" dirty="0" smtClean="0"/>
          </a:p>
          <a:p>
            <a:pPr>
              <a:buNone/>
            </a:pPr>
            <a:r>
              <a:rPr lang="en-CA" dirty="0" smtClean="0"/>
              <a:t>	From the Act:</a:t>
            </a:r>
          </a:p>
          <a:p>
            <a:pPr lvl="1">
              <a:buNone/>
            </a:pPr>
            <a:r>
              <a:rPr lang="en-CA" dirty="0" smtClean="0"/>
              <a:t>	PART I	Copyright and moral rights in</a:t>
            </a:r>
            <a:r>
              <a:rPr lang="en-CA" b="1" dirty="0" smtClean="0"/>
              <a:t> works</a:t>
            </a:r>
          </a:p>
          <a:p>
            <a:pPr lvl="1">
              <a:buNone/>
            </a:pPr>
            <a:r>
              <a:rPr lang="en-CA" dirty="0" smtClean="0"/>
              <a:t>	PART II	Copyright in performer’s </a:t>
            </a:r>
            <a:r>
              <a:rPr lang="en-CA" b="1" dirty="0" smtClean="0"/>
              <a:t>performances</a:t>
            </a:r>
            <a:r>
              <a:rPr lang="en-CA" dirty="0" smtClean="0"/>
              <a:t>, </a:t>
            </a:r>
            <a:r>
              <a:rPr lang="en-CA" b="1" dirty="0" smtClean="0"/>
              <a:t>sound 					recordings </a:t>
            </a:r>
            <a:r>
              <a:rPr lang="en-CA" dirty="0" smtClean="0"/>
              <a:t>and </a:t>
            </a:r>
            <a:r>
              <a:rPr lang="en-CA" b="1" dirty="0" smtClean="0"/>
              <a:t>communication signals </a:t>
            </a:r>
            <a:r>
              <a:rPr lang="en-CA" dirty="0" smtClean="0"/>
              <a:t>and moral</a:t>
            </a:r>
          </a:p>
          <a:p>
            <a:pPr lvl="1">
              <a:buNone/>
            </a:pPr>
            <a:r>
              <a:rPr lang="en-CA" dirty="0" smtClean="0"/>
              <a:t>				rights in performers’ performances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Intellectual Property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55791</TotalTime>
  <Words>332</Words>
  <Application>Microsoft Office PowerPoint</Application>
  <PresentationFormat>On-screen Show (4:3)</PresentationFormat>
  <Paragraphs>317</Paragraphs>
  <Slides>38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Engineering_Colour</vt:lpstr>
      <vt:lpstr>Equation</vt:lpstr>
      <vt:lpstr>Intellectual Property</vt:lpstr>
      <vt:lpstr>Outline</vt:lpstr>
      <vt:lpstr>Property</vt:lpstr>
      <vt:lpstr>Intellectual Property</vt:lpstr>
      <vt:lpstr>Intellectual Property</vt:lpstr>
      <vt:lpstr>Intellectual Property</vt:lpstr>
      <vt:lpstr>Intellectual Property</vt:lpstr>
      <vt:lpstr>Copyright</vt:lpstr>
      <vt:lpstr>Copyright</vt:lpstr>
      <vt:lpstr>Moral Rights</vt:lpstr>
      <vt:lpstr>Copyright</vt:lpstr>
      <vt:lpstr>Industrial Property Rights</vt:lpstr>
      <vt:lpstr>Patents of Invention</vt:lpstr>
      <vt:lpstr>Patents of Invention</vt:lpstr>
      <vt:lpstr>Patents of Invention</vt:lpstr>
      <vt:lpstr>Patents in Canada</vt:lpstr>
      <vt:lpstr>Patents in Canada</vt:lpstr>
      <vt:lpstr>Patents in Canada</vt:lpstr>
      <vt:lpstr>Sildenafil Patent</vt:lpstr>
      <vt:lpstr>Sildenafil Patent</vt:lpstr>
      <vt:lpstr>Sildenafil Patent</vt:lpstr>
      <vt:lpstr>Sildenafil Patent</vt:lpstr>
      <vt:lpstr>Software Patents</vt:lpstr>
      <vt:lpstr>Software Patents</vt:lpstr>
      <vt:lpstr>Software Patents</vt:lpstr>
      <vt:lpstr>Software Patents</vt:lpstr>
      <vt:lpstr>Software Patents</vt:lpstr>
      <vt:lpstr>Software Patents</vt:lpstr>
      <vt:lpstr>Software Patents</vt:lpstr>
      <vt:lpstr>Software Patents</vt:lpstr>
      <vt:lpstr>Software Patents</vt:lpstr>
      <vt:lpstr>Software Patents</vt:lpstr>
      <vt:lpstr>Software Patents</vt:lpstr>
      <vt:lpstr>Software Patents</vt:lpstr>
      <vt:lpstr>Software Patents</vt:lpstr>
      <vt:lpstr>Software Patents</vt:lpstr>
      <vt:lpstr>Slide 37</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dc:title>
  <dc:subject>Regulation of the profession of engineering</dc:subject>
  <dc:creator>Douglas Wilhelm Harder (dwharder@alumni.uwaterloo.ca)</dc:creator>
  <cp:lastModifiedBy>Douglas Wilhelm Harder</cp:lastModifiedBy>
  <cp:revision>3791</cp:revision>
  <cp:lastPrinted>2010-03-08T19:59:32Z</cp:lastPrinted>
  <dcterms:created xsi:type="dcterms:W3CDTF">2010-03-10T14:45:39Z</dcterms:created>
  <dcterms:modified xsi:type="dcterms:W3CDTF">2013-04-01T19:24:23Z</dcterms:modified>
</cp:coreProperties>
</file>