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74" r:id="rId2"/>
    <p:sldId id="460" r:id="rId3"/>
    <p:sldId id="608" r:id="rId4"/>
    <p:sldId id="648" r:id="rId5"/>
    <p:sldId id="649" r:id="rId6"/>
    <p:sldId id="657" r:id="rId7"/>
    <p:sldId id="658" r:id="rId8"/>
    <p:sldId id="659" r:id="rId9"/>
    <p:sldId id="660" r:id="rId10"/>
    <p:sldId id="661" r:id="rId11"/>
    <p:sldId id="662" r:id="rId12"/>
    <p:sldId id="665" r:id="rId13"/>
    <p:sldId id="663" r:id="rId14"/>
    <p:sldId id="664" r:id="rId15"/>
    <p:sldId id="459" r:id="rId16"/>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51" autoAdjust="0"/>
  </p:normalViewPr>
  <p:slideViewPr>
    <p:cSldViewPr snapToGrid="0" snapToObjects="1">
      <p:cViewPr varScale="1">
        <p:scale>
          <a:sx n="50" d="100"/>
          <a:sy n="50" d="100"/>
        </p:scale>
        <p:origin x="-2670"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15</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3</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4</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5</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6</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7</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8</a:t>
            </a:fld>
            <a:endParaRPr lang="en-CA"/>
          </a:p>
        </p:txBody>
      </p:sp>
    </p:spTree>
    <p:extLst>
      <p:ext uri="{BB962C8B-B14F-4D97-AF65-F5344CB8AC3E}">
        <p14:creationId xmlns="" xmlns:p14="http://schemas.microsoft.com/office/powerpoint/2010/main" val="136487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9</a:t>
            </a:fld>
            <a:endParaRPr lang="en-CA"/>
          </a:p>
        </p:txBody>
      </p:sp>
    </p:spTree>
    <p:extLst>
      <p:ext uri="{BB962C8B-B14F-4D97-AF65-F5344CB8AC3E}">
        <p14:creationId xmlns="" xmlns:p14="http://schemas.microsoft.com/office/powerpoint/2010/main" val="1364870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a:xfrm>
            <a:off x="8126540" y="446469"/>
            <a:ext cx="785812" cy="365125"/>
          </a:xfrm>
        </p:spPr>
        <p:txBody>
          <a:bodyPr/>
          <a:lstStyle/>
          <a:p>
            <a:fld id="{9DB00347-C159-474C-B961-9625E0FB8F9F}" type="slidenum">
              <a:rPr lang="en-CA" smtClean="0"/>
              <a:pPr/>
              <a:t>‹#›</a:t>
            </a:fld>
            <a:endParaRPr lang="en-CA" dirty="0"/>
          </a:p>
        </p:txBody>
      </p:sp>
      <p:sp>
        <p:nvSpPr>
          <p:cNvPr id="16" name="Footer Placeholder 15"/>
          <p:cNvSpPr>
            <a:spLocks noGrp="1"/>
          </p:cNvSpPr>
          <p:nvPr>
            <p:ph type="ftr" sz="quarter" idx="12"/>
          </p:nvPr>
        </p:nvSpPr>
        <p:spPr/>
        <p:txBody>
          <a:bodyPr/>
          <a:lstStyle>
            <a:lvl1pPr>
              <a:defRPr/>
            </a:lvl1pPr>
          </a:lstStyle>
          <a:p>
            <a:pPr>
              <a:defRPr/>
            </a:pPr>
            <a:r>
              <a:rPr lang="en-US" smtClean="0"/>
              <a:t>Forms of Business</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US" smtClean="0"/>
              <a:t>Forms of Business</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6" y="2160104"/>
            <a:ext cx="7211568" cy="1329137"/>
          </a:xfrm>
        </p:spPr>
        <p:txBody>
          <a:bodyPr/>
          <a:lstStyle/>
          <a:p>
            <a:r>
              <a:rPr lang="en-CA" dirty="0" smtClean="0"/>
              <a:t>Forms of Carrying on Business</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Limited Liability Partnerships</a:t>
            </a:r>
            <a:endParaRPr lang="en-CA" dirty="0"/>
          </a:p>
        </p:txBody>
      </p:sp>
      <p:sp>
        <p:nvSpPr>
          <p:cNvPr id="3" name="Content Placeholder 2"/>
          <p:cNvSpPr>
            <a:spLocks noGrp="1"/>
          </p:cNvSpPr>
          <p:nvPr>
            <p:ph idx="1"/>
          </p:nvPr>
        </p:nvSpPr>
        <p:spPr/>
        <p:txBody>
          <a:bodyPr/>
          <a:lstStyle/>
          <a:p>
            <a:pPr>
              <a:buNone/>
            </a:pPr>
            <a:r>
              <a:rPr lang="en-CA" dirty="0" smtClean="0"/>
              <a:t>	In British Columbia, they have introduced the concept of a </a:t>
            </a:r>
            <a:r>
              <a:rPr lang="en-CA" i="1" dirty="0" smtClean="0"/>
              <a:t>Limited Liability </a:t>
            </a:r>
            <a:r>
              <a:rPr lang="en-CA" dirty="0" smtClean="0"/>
              <a:t>Partnership for legal and accounting partnerships</a:t>
            </a:r>
          </a:p>
          <a:p>
            <a:pPr>
              <a:buNone/>
            </a:pPr>
            <a:endParaRPr lang="en-CA" dirty="0" smtClean="0"/>
          </a:p>
          <a:p>
            <a:pPr>
              <a:buNone/>
            </a:pPr>
            <a:r>
              <a:rPr lang="en-CA" dirty="0" smtClean="0"/>
              <a:t>	Currently, is being applied to a limited number of professional partnerships</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10</a:t>
            </a:fld>
            <a:endParaRPr lang="en-CA" dirty="0"/>
          </a:p>
        </p:txBody>
      </p:sp>
      <p:sp>
        <p:nvSpPr>
          <p:cNvPr id="5" name="Footer Placeholder 4"/>
          <p:cNvSpPr>
            <a:spLocks noGrp="1"/>
          </p:cNvSpPr>
          <p:nvPr>
            <p:ph type="ftr" sz="quarter" idx="12"/>
          </p:nvPr>
        </p:nvSpPr>
        <p:spPr/>
        <p:txBody>
          <a:bodyPr/>
          <a:lstStyle/>
          <a:p>
            <a:pPr>
              <a:defRPr/>
            </a:pPr>
            <a:r>
              <a:rPr lang="en-US" smtClean="0"/>
              <a:t>Forms of Business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Corporations</a:t>
            </a:r>
            <a:endParaRPr lang="en-CA" dirty="0"/>
          </a:p>
        </p:txBody>
      </p:sp>
      <p:sp>
        <p:nvSpPr>
          <p:cNvPr id="3" name="Content Placeholder 2"/>
          <p:cNvSpPr>
            <a:spLocks noGrp="1"/>
          </p:cNvSpPr>
          <p:nvPr>
            <p:ph idx="1"/>
          </p:nvPr>
        </p:nvSpPr>
        <p:spPr/>
        <p:txBody>
          <a:bodyPr/>
          <a:lstStyle/>
          <a:p>
            <a:pPr>
              <a:buNone/>
            </a:pPr>
            <a:r>
              <a:rPr lang="en-CA" dirty="0" smtClean="0"/>
              <a:t>	The </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11</a:t>
            </a:fld>
            <a:endParaRPr lang="en-CA" dirty="0"/>
          </a:p>
        </p:txBody>
      </p:sp>
      <p:sp>
        <p:nvSpPr>
          <p:cNvPr id="5" name="Footer Placeholder 4"/>
          <p:cNvSpPr>
            <a:spLocks noGrp="1"/>
          </p:cNvSpPr>
          <p:nvPr>
            <p:ph type="ftr" sz="quarter" idx="12"/>
          </p:nvPr>
        </p:nvSpPr>
        <p:spPr/>
        <p:txBody>
          <a:bodyPr/>
          <a:lstStyle/>
          <a:p>
            <a:pPr>
              <a:defRPr/>
            </a:pPr>
            <a:r>
              <a:rPr lang="en-US" smtClean="0"/>
              <a:t>Forms of Business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Corporations</a:t>
            </a:r>
            <a:endParaRPr lang="en-CA" dirty="0"/>
          </a:p>
        </p:txBody>
      </p:sp>
      <p:sp>
        <p:nvSpPr>
          <p:cNvPr id="3" name="Content Placeholder 2"/>
          <p:cNvSpPr>
            <a:spLocks noGrp="1"/>
          </p:cNvSpPr>
          <p:nvPr>
            <p:ph idx="1"/>
          </p:nvPr>
        </p:nvSpPr>
        <p:spPr/>
        <p:txBody>
          <a:bodyPr/>
          <a:lstStyle/>
          <a:p>
            <a:pPr>
              <a:buNone/>
            </a:pPr>
            <a:r>
              <a:rPr lang="en-CA" dirty="0" smtClean="0"/>
              <a:t>	The oldest corporation in the world was a construction company, </a:t>
            </a:r>
            <a:r>
              <a:rPr lang="en-CA" dirty="0" err="1" smtClean="0"/>
              <a:t>Kongō</a:t>
            </a:r>
            <a:r>
              <a:rPr lang="en-CA" dirty="0" smtClean="0"/>
              <a:t> Gumi, of Japan</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12</a:t>
            </a:fld>
            <a:endParaRPr lang="en-CA" dirty="0"/>
          </a:p>
        </p:txBody>
      </p:sp>
      <p:sp>
        <p:nvSpPr>
          <p:cNvPr id="5" name="Footer Placeholder 4"/>
          <p:cNvSpPr>
            <a:spLocks noGrp="1"/>
          </p:cNvSpPr>
          <p:nvPr>
            <p:ph type="ftr" sz="quarter" idx="12"/>
          </p:nvPr>
        </p:nvSpPr>
        <p:spPr/>
        <p:txBody>
          <a:bodyPr/>
          <a:lstStyle/>
          <a:p>
            <a:pPr>
              <a:defRPr/>
            </a:pPr>
            <a:r>
              <a:rPr lang="en-US" smtClean="0"/>
              <a:t>Forms of Business</a:t>
            </a:r>
            <a:endParaRPr lang="en-US" dirty="0"/>
          </a:p>
        </p:txBody>
      </p:sp>
      <p:sp>
        <p:nvSpPr>
          <p:cNvPr id="6" name="Rectangle 5"/>
          <p:cNvSpPr/>
          <p:nvPr/>
        </p:nvSpPr>
        <p:spPr>
          <a:xfrm>
            <a:off x="5965060" y="2369930"/>
            <a:ext cx="1569660" cy="646331"/>
          </a:xfrm>
          <a:prstGeom prst="rect">
            <a:avLst/>
          </a:prstGeom>
        </p:spPr>
        <p:txBody>
          <a:bodyPr wrap="none">
            <a:spAutoFit/>
          </a:bodyPr>
          <a:lstStyle/>
          <a:p>
            <a:r>
              <a:rPr lang="ja-JP" altLang="en-US" sz="3600" smtClean="0"/>
              <a:t>金剛組</a:t>
            </a:r>
            <a:endParaRPr lang="en-CA" sz="3600" dirty="0"/>
          </a:p>
        </p:txBody>
      </p:sp>
      <p:pic>
        <p:nvPicPr>
          <p:cNvPr id="1026" name="Picture 2" descr="File:Osaka Castle Nishinomaru Garden April 2005.JPG"/>
          <p:cNvPicPr>
            <a:picLocks noChangeAspect="1" noChangeArrowheads="1"/>
          </p:cNvPicPr>
          <p:nvPr/>
        </p:nvPicPr>
        <p:blipFill>
          <a:blip r:embed="rId2"/>
          <a:srcRect/>
          <a:stretch>
            <a:fillRect/>
          </a:stretch>
        </p:blipFill>
        <p:spPr bwMode="auto">
          <a:xfrm>
            <a:off x="1542472" y="2693096"/>
            <a:ext cx="3524701" cy="2643526"/>
          </a:xfrm>
          <a:prstGeom prst="rect">
            <a:avLst/>
          </a:prstGeom>
          <a:noFill/>
        </p:spPr>
      </p:pic>
      <p:sp>
        <p:nvSpPr>
          <p:cNvPr id="8" name="Rectangle 7"/>
          <p:cNvSpPr/>
          <p:nvPr/>
        </p:nvSpPr>
        <p:spPr>
          <a:xfrm>
            <a:off x="3497513" y="5336622"/>
            <a:ext cx="1569660" cy="369332"/>
          </a:xfrm>
          <a:prstGeom prst="rect">
            <a:avLst/>
          </a:prstGeom>
        </p:spPr>
        <p:txBody>
          <a:bodyPr wrap="none">
            <a:spAutoFit/>
          </a:bodyPr>
          <a:lstStyle/>
          <a:p>
            <a:r>
              <a:rPr lang="en-CA" dirty="0" smtClean="0"/>
              <a:t>Osaka Castle</a:t>
            </a:r>
            <a:endParaRPr lang="en-CA" dirty="0"/>
          </a:p>
        </p:txBody>
      </p:sp>
      <p:pic>
        <p:nvPicPr>
          <p:cNvPr id="1028" name="Picture 4" descr="File:Osaka Castle 02bs3200.jpg"/>
          <p:cNvPicPr>
            <a:picLocks noChangeAspect="1" noChangeArrowheads="1"/>
          </p:cNvPicPr>
          <p:nvPr/>
        </p:nvPicPr>
        <p:blipFill>
          <a:blip r:embed="rId3"/>
          <a:srcRect/>
          <a:stretch>
            <a:fillRect/>
          </a:stretch>
        </p:blipFill>
        <p:spPr bwMode="auto">
          <a:xfrm>
            <a:off x="5398717" y="3427566"/>
            <a:ext cx="3478455" cy="2278388"/>
          </a:xfrm>
          <a:prstGeom prst="rect">
            <a:avLst/>
          </a:prstGeom>
          <a:noFill/>
        </p:spPr>
      </p:pic>
      <p:sp>
        <p:nvSpPr>
          <p:cNvPr id="11" name="Rectangle 10"/>
          <p:cNvSpPr/>
          <p:nvPr/>
        </p:nvSpPr>
        <p:spPr>
          <a:xfrm>
            <a:off x="7190492" y="5705954"/>
            <a:ext cx="1686680" cy="307777"/>
          </a:xfrm>
          <a:prstGeom prst="rect">
            <a:avLst/>
          </a:prstGeom>
        </p:spPr>
        <p:txBody>
          <a:bodyPr wrap="none">
            <a:spAutoFit/>
          </a:bodyPr>
          <a:lstStyle/>
          <a:p>
            <a:r>
              <a:rPr lang="en-CA" sz="1400" dirty="0" smtClean="0">
                <a:solidFill>
                  <a:schemeClr val="tx1">
                    <a:lumMod val="50000"/>
                    <a:lumOff val="50000"/>
                  </a:schemeClr>
                </a:solidFill>
              </a:rPr>
              <a:t>User:  663highland</a:t>
            </a:r>
            <a:endParaRPr lang="en-CA" sz="1400" dirty="0">
              <a:solidFill>
                <a:schemeClr val="tx1">
                  <a:lumMod val="50000"/>
                  <a:lumOff val="5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Bankruptcy</a:t>
            </a:r>
            <a:endParaRPr lang="en-CA" dirty="0"/>
          </a:p>
        </p:txBody>
      </p:sp>
      <p:sp>
        <p:nvSpPr>
          <p:cNvPr id="3" name="Content Placeholder 2"/>
          <p:cNvSpPr>
            <a:spLocks noGrp="1"/>
          </p:cNvSpPr>
          <p:nvPr>
            <p:ph idx="1"/>
          </p:nvPr>
        </p:nvSpPr>
        <p:spPr/>
        <p:txBody>
          <a:bodyPr/>
          <a:lstStyle/>
          <a:p>
            <a:pPr>
              <a:buNone/>
            </a:pPr>
            <a:r>
              <a:rPr lang="en-CA" dirty="0" smtClean="0"/>
              <a:t>	When a legal person cannot repay its debts to creditors, its is said to be </a:t>
            </a:r>
            <a:r>
              <a:rPr lang="en-CA" i="1" dirty="0" smtClean="0"/>
              <a:t>insolvent</a:t>
            </a:r>
            <a:endParaRPr lang="en-CA" dirty="0" smtClean="0"/>
          </a:p>
          <a:p>
            <a:pPr>
              <a:buNone/>
            </a:pPr>
            <a:endParaRPr lang="en-CA" dirty="0" smtClean="0"/>
          </a:p>
          <a:p>
            <a:pPr>
              <a:buNone/>
            </a:pPr>
            <a:r>
              <a:rPr lang="en-CA" dirty="0" smtClean="0"/>
              <a:t>	This may include</a:t>
            </a:r>
          </a:p>
          <a:p>
            <a:pPr lvl="1"/>
            <a:r>
              <a:rPr lang="en-CA" dirty="0" smtClean="0"/>
              <a:t>Cash flow insolvency, the inability to pay short-term obligations</a:t>
            </a:r>
          </a:p>
          <a:p>
            <a:pPr lvl="1"/>
            <a:r>
              <a:rPr lang="en-CA" dirty="0" smtClean="0"/>
              <a:t>Balance sheet insolvency, where liabilities exceed assets</a:t>
            </a:r>
          </a:p>
          <a:p>
            <a:pPr>
              <a:buNone/>
            </a:pPr>
            <a:r>
              <a:rPr lang="en-CA" dirty="0" smtClean="0"/>
              <a:t>	</a:t>
            </a:r>
          </a:p>
          <a:p>
            <a:pPr>
              <a:buNone/>
            </a:pPr>
            <a:r>
              <a:rPr lang="en-CA" dirty="0" smtClean="0"/>
              <a:t>	A legal person may be one without being the other, but in the case where one is in both, the person is said to be in a state of </a:t>
            </a:r>
            <a:r>
              <a:rPr lang="en-CA" i="1" dirty="0" smtClean="0"/>
              <a:t>bankruptcy</a:t>
            </a:r>
            <a:endParaRPr lang="en-CA" dirty="0" smtClean="0"/>
          </a:p>
          <a:p>
            <a:pPr>
              <a:buNone/>
            </a:pPr>
            <a:endParaRPr lang="en-CA" dirty="0" smtClean="0"/>
          </a:p>
          <a:p>
            <a:pPr>
              <a:buNone/>
            </a:pPr>
            <a:r>
              <a:rPr lang="en-CA" dirty="0" smtClean="0"/>
              <a:t>	</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13</a:t>
            </a:fld>
            <a:endParaRPr lang="en-CA" dirty="0"/>
          </a:p>
        </p:txBody>
      </p:sp>
      <p:sp>
        <p:nvSpPr>
          <p:cNvPr id="5" name="Footer Placeholder 4"/>
          <p:cNvSpPr>
            <a:spLocks noGrp="1"/>
          </p:cNvSpPr>
          <p:nvPr>
            <p:ph type="ftr" sz="quarter" idx="12"/>
          </p:nvPr>
        </p:nvSpPr>
        <p:spPr/>
        <p:txBody>
          <a:bodyPr/>
          <a:lstStyle/>
          <a:p>
            <a:pPr>
              <a:defRPr/>
            </a:pPr>
            <a:r>
              <a:rPr lang="en-US" smtClean="0"/>
              <a:t>Forms of Business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Bankruptcy</a:t>
            </a:r>
            <a:endParaRPr lang="en-CA" dirty="0"/>
          </a:p>
        </p:txBody>
      </p:sp>
      <p:sp>
        <p:nvSpPr>
          <p:cNvPr id="3" name="Content Placeholder 2"/>
          <p:cNvSpPr>
            <a:spLocks noGrp="1"/>
          </p:cNvSpPr>
          <p:nvPr>
            <p:ph idx="1"/>
          </p:nvPr>
        </p:nvSpPr>
        <p:spPr/>
        <p:txBody>
          <a:bodyPr/>
          <a:lstStyle/>
          <a:p>
            <a:pPr>
              <a:buNone/>
            </a:pPr>
            <a:r>
              <a:rPr lang="en-CA" dirty="0" smtClean="0"/>
              <a:t>	In Britain, only natural persons can be bankrupt</a:t>
            </a:r>
          </a:p>
          <a:p>
            <a:pPr lvl="1"/>
            <a:r>
              <a:rPr lang="en-CA" dirty="0" smtClean="0"/>
              <a:t>Other legal persons may be placed into </a:t>
            </a:r>
            <a:r>
              <a:rPr lang="en-CA" i="1" dirty="0" smtClean="0"/>
              <a:t>liquidation</a:t>
            </a:r>
            <a:r>
              <a:rPr lang="en-CA" dirty="0" smtClean="0"/>
              <a:t> or </a:t>
            </a:r>
            <a:r>
              <a:rPr lang="en-CA" i="1" dirty="0" smtClean="0"/>
              <a:t>administration</a:t>
            </a:r>
          </a:p>
          <a:p>
            <a:pPr>
              <a:buNone/>
            </a:pPr>
            <a:endParaRPr lang="en-CA" dirty="0" smtClean="0"/>
          </a:p>
          <a:p>
            <a:pPr>
              <a:buNone/>
            </a:pPr>
            <a:r>
              <a:rPr lang="en-CA" dirty="0" smtClean="0"/>
              <a:t>	In Canada and the United States, any person </a:t>
            </a:r>
          </a:p>
          <a:p>
            <a:pPr lvl="1"/>
            <a:r>
              <a:rPr lang="en-CA" dirty="0" smtClean="0"/>
              <a:t>Cash flow insolvency, the inability to pay short-term obligations</a:t>
            </a:r>
          </a:p>
          <a:p>
            <a:pPr lvl="1"/>
            <a:r>
              <a:rPr lang="en-CA" dirty="0" smtClean="0"/>
              <a:t>Balance sheet insolvency, where liabilities exceed assets</a:t>
            </a:r>
          </a:p>
          <a:p>
            <a:pPr>
              <a:buNone/>
            </a:pPr>
            <a:r>
              <a:rPr lang="en-CA" dirty="0" smtClean="0"/>
              <a:t>	</a:t>
            </a:r>
          </a:p>
          <a:p>
            <a:pPr>
              <a:buNone/>
            </a:pPr>
            <a:r>
              <a:rPr lang="en-CA" dirty="0" smtClean="0"/>
              <a:t>	A legal person may be one without being the other, but in the case where one is in both, the person is said to be in a state of </a:t>
            </a:r>
            <a:r>
              <a:rPr lang="en-CA" i="1" dirty="0" smtClean="0"/>
              <a:t>bankruptcy</a:t>
            </a:r>
            <a:endParaRPr lang="en-CA" dirty="0" smtClean="0"/>
          </a:p>
          <a:p>
            <a:pPr>
              <a:buNone/>
            </a:pPr>
            <a:endParaRPr lang="en-CA" dirty="0" smtClean="0"/>
          </a:p>
          <a:p>
            <a:pPr>
              <a:buNone/>
            </a:pPr>
            <a:r>
              <a:rPr lang="en-CA" dirty="0" smtClean="0"/>
              <a:t>	</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14</a:t>
            </a:fld>
            <a:endParaRPr lang="en-CA" dirty="0"/>
          </a:p>
        </p:txBody>
      </p:sp>
      <p:sp>
        <p:nvSpPr>
          <p:cNvPr id="5" name="Footer Placeholder 4"/>
          <p:cNvSpPr>
            <a:spLocks noGrp="1"/>
          </p:cNvSpPr>
          <p:nvPr>
            <p:ph type="ftr" sz="quarter" idx="12"/>
          </p:nvPr>
        </p:nvSpPr>
        <p:spPr/>
        <p:txBody>
          <a:bodyPr/>
          <a:lstStyle/>
          <a:p>
            <a:pPr>
              <a:defRPr/>
            </a:pPr>
            <a:r>
              <a:rPr lang="en-US" smtClean="0"/>
              <a:t>Forms of Business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D.L. Marston, Law for Professional Engineers, 4th Ed., McGraw Hill, 2008.</a:t>
            </a:r>
          </a:p>
          <a:p>
            <a:pPr marL="533400" indent="-533400">
              <a:buFontTx/>
              <a:buNone/>
            </a:pPr>
            <a:r>
              <a:rPr lang="en-CA" sz="1800" dirty="0" smtClean="0">
                <a:latin typeface="Arial" charset="0"/>
                <a:cs typeface="Arial" charset="0"/>
              </a:rPr>
              <a:t>[2]	Julie Vale, ECE 290 Course Notes, 2011.</a:t>
            </a:r>
          </a:p>
          <a:p>
            <a:pPr marL="533400" indent="-533400">
              <a:buFontTx/>
              <a:buNone/>
            </a:pPr>
            <a:r>
              <a:rPr lang="en-CA" sz="1800" dirty="0" smtClean="0">
                <a:latin typeface="Arial" charset="0"/>
                <a:cs typeface="Arial" charset="0"/>
              </a:rPr>
              <a:t>[3]	 Wikipedia, http://www.wikipedia.org/</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endParaRPr lang="en-CA" sz="1600" dirty="0" smtClean="0">
              <a:solidFill>
                <a:schemeClr val="tx1">
                  <a:lumMod val="65000"/>
                  <a:lumOff val="35000"/>
                </a:schemeClr>
              </a:solidFill>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15</a:t>
            </a:fld>
            <a:endParaRPr lang="en-CA"/>
          </a:p>
        </p:txBody>
      </p:sp>
      <p:sp>
        <p:nvSpPr>
          <p:cNvPr id="5" name="Footer Placeholder 4"/>
          <p:cNvSpPr>
            <a:spLocks noGrp="1"/>
          </p:cNvSpPr>
          <p:nvPr>
            <p:ph type="ftr" sz="quarter" idx="12"/>
          </p:nvPr>
        </p:nvSpPr>
        <p:spPr/>
        <p:txBody>
          <a:bodyPr/>
          <a:lstStyle/>
          <a:p>
            <a:pPr>
              <a:defRPr/>
            </a:pPr>
            <a:r>
              <a:rPr lang="en-US" smtClean="0"/>
              <a:t>Forms of Business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US" smtClean="0"/>
              <a:t>Forms of Business</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Definition</a:t>
            </a:r>
            <a:endParaRPr lang="en-CA" dirty="0"/>
          </a:p>
        </p:txBody>
      </p:sp>
      <p:sp>
        <p:nvSpPr>
          <p:cNvPr id="3" name="Content Placeholder 2"/>
          <p:cNvSpPr>
            <a:spLocks noGrp="1"/>
          </p:cNvSpPr>
          <p:nvPr>
            <p:ph idx="1"/>
          </p:nvPr>
        </p:nvSpPr>
        <p:spPr>
          <a:xfrm>
            <a:off x="457200" y="1600200"/>
            <a:ext cx="8229599" cy="4616450"/>
          </a:xfrm>
        </p:spPr>
        <p:txBody>
          <a:bodyPr/>
          <a:lstStyle/>
          <a:p>
            <a:pPr>
              <a:buNone/>
            </a:pPr>
            <a:r>
              <a:rPr lang="en-CA" dirty="0" smtClean="0"/>
              <a:t>	Business, </a:t>
            </a:r>
            <a:r>
              <a:rPr lang="en-CA" i="1" dirty="0" smtClean="0">
                <a:latin typeface="Times New Roman" pitchFamily="18" charset="0"/>
                <a:cs typeface="Times New Roman" pitchFamily="18" charset="0"/>
              </a:rPr>
              <a:t>n</a:t>
            </a:r>
            <a:endParaRPr lang="en-CA" dirty="0" smtClean="0">
              <a:latin typeface="Times New Roman" pitchFamily="18" charset="0"/>
              <a:cs typeface="Times New Roman" pitchFamily="18" charset="0"/>
            </a:endParaRPr>
          </a:p>
          <a:p>
            <a:pPr lvl="1">
              <a:buNone/>
            </a:pPr>
            <a:r>
              <a:rPr lang="en-CA" dirty="0" smtClean="0"/>
              <a:t>	Trade and all activity relating to it, especially considered in terms of volume or profitability; commercial transactions, engagements, and undertakings regarded collectively; an instance of this.</a:t>
            </a:r>
            <a:br>
              <a:rPr lang="en-CA" dirty="0" smtClean="0"/>
            </a:br>
            <a:r>
              <a:rPr lang="en-CA" dirty="0" smtClean="0"/>
              <a:t/>
            </a:r>
            <a:br>
              <a:rPr lang="en-CA" dirty="0" smtClean="0"/>
            </a:br>
            <a:r>
              <a:rPr lang="en-CA" dirty="0" smtClean="0"/>
              <a:t>Hence more generally: the world of trade and commerce. </a:t>
            </a:r>
          </a:p>
          <a:p>
            <a:pPr lvl="1">
              <a:buNone/>
            </a:pPr>
            <a:endParaRPr lang="en-CA" dirty="0" smtClean="0"/>
          </a:p>
          <a:p>
            <a:pPr lvl="1">
              <a:buNone/>
            </a:pPr>
            <a:r>
              <a:rPr lang="en-CA" dirty="0" smtClean="0"/>
              <a:t>Reference:  Oxford English Dictionary (www.oed.com)</a:t>
            </a:r>
          </a:p>
          <a:p>
            <a:pPr lvl="1"/>
            <a:endParaRPr lang="en-CA" dirty="0" smtClean="0"/>
          </a:p>
        </p:txBody>
      </p:sp>
      <p:sp>
        <p:nvSpPr>
          <p:cNvPr id="7" name="Footer Placeholder 6"/>
          <p:cNvSpPr>
            <a:spLocks noGrp="1"/>
          </p:cNvSpPr>
          <p:nvPr>
            <p:ph type="ftr" sz="quarter" idx="12"/>
          </p:nvPr>
        </p:nvSpPr>
        <p:spPr/>
        <p:txBody>
          <a:bodyPr/>
          <a:lstStyle/>
          <a:p>
            <a:pPr>
              <a:defRPr/>
            </a:pPr>
            <a:r>
              <a:rPr lang="en-US" smtClean="0"/>
              <a:t>Forms of Business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3</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Forms of Business</a:t>
            </a:r>
            <a:endParaRPr lang="en-CA" dirty="0"/>
          </a:p>
        </p:txBody>
      </p:sp>
      <p:sp>
        <p:nvSpPr>
          <p:cNvPr id="3" name="Content Placeholder 2"/>
          <p:cNvSpPr>
            <a:spLocks noGrp="1"/>
          </p:cNvSpPr>
          <p:nvPr>
            <p:ph idx="1"/>
          </p:nvPr>
        </p:nvSpPr>
        <p:spPr/>
        <p:txBody>
          <a:bodyPr/>
          <a:lstStyle/>
          <a:p>
            <a:pPr>
              <a:buNone/>
            </a:pPr>
            <a:r>
              <a:rPr lang="en-CA" dirty="0" smtClean="0"/>
              <a:t>	There are three principle business entities:</a:t>
            </a:r>
          </a:p>
          <a:p>
            <a:pPr lvl="1"/>
            <a:r>
              <a:rPr lang="en-CA" dirty="0" smtClean="0"/>
              <a:t>Sole proprietorships</a:t>
            </a:r>
          </a:p>
          <a:p>
            <a:pPr lvl="1"/>
            <a:r>
              <a:rPr lang="en-CA" dirty="0" smtClean="0"/>
              <a:t>Partnerships</a:t>
            </a:r>
          </a:p>
          <a:p>
            <a:pPr lvl="1"/>
            <a:r>
              <a:rPr lang="en-CA" dirty="0" smtClean="0"/>
              <a:t>Corporations</a:t>
            </a:r>
          </a:p>
        </p:txBody>
      </p:sp>
      <p:sp>
        <p:nvSpPr>
          <p:cNvPr id="7" name="Footer Placeholder 6"/>
          <p:cNvSpPr>
            <a:spLocks noGrp="1"/>
          </p:cNvSpPr>
          <p:nvPr>
            <p:ph type="ftr" sz="quarter" idx="12"/>
          </p:nvPr>
        </p:nvSpPr>
        <p:spPr/>
        <p:txBody>
          <a:bodyPr/>
          <a:lstStyle/>
          <a:p>
            <a:pPr>
              <a:defRPr/>
            </a:pPr>
            <a:r>
              <a:rPr lang="en-US" dirty="0" smtClean="0"/>
              <a:t>Forms of Business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4</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Sole Proprietorships</a:t>
            </a:r>
            <a:endParaRPr lang="en-CA" dirty="0"/>
          </a:p>
        </p:txBody>
      </p:sp>
      <p:sp>
        <p:nvSpPr>
          <p:cNvPr id="3" name="Content Placeholder 2"/>
          <p:cNvSpPr>
            <a:spLocks noGrp="1"/>
          </p:cNvSpPr>
          <p:nvPr>
            <p:ph idx="1"/>
          </p:nvPr>
        </p:nvSpPr>
        <p:spPr/>
        <p:txBody>
          <a:bodyPr/>
          <a:lstStyle/>
          <a:p>
            <a:pPr>
              <a:buNone/>
            </a:pPr>
            <a:r>
              <a:rPr lang="en-CA" dirty="0" smtClean="0"/>
              <a:t>	In a sole proprietorship, the business is owned and operated by a natural person</a:t>
            </a:r>
          </a:p>
          <a:p>
            <a:pPr lvl="1"/>
            <a:r>
              <a:rPr lang="en-CA" dirty="0" smtClean="0"/>
              <a:t>This individual may employ others in pursuit of his or her business</a:t>
            </a:r>
          </a:p>
          <a:p>
            <a:pPr lvl="1"/>
            <a:endParaRPr lang="en-CA" dirty="0" smtClean="0"/>
          </a:p>
          <a:p>
            <a:pPr>
              <a:buNone/>
            </a:pPr>
            <a:r>
              <a:rPr lang="en-CA" dirty="0" smtClean="0"/>
              <a:t>	There is no legal distinction between the owner and the business</a:t>
            </a:r>
          </a:p>
          <a:p>
            <a:pPr lvl="1"/>
            <a:r>
              <a:rPr lang="en-CA" dirty="0" smtClean="0"/>
              <a:t>The </a:t>
            </a:r>
            <a:r>
              <a:rPr lang="en-CA" i="1" dirty="0" smtClean="0"/>
              <a:t>trade </a:t>
            </a:r>
            <a:r>
              <a:rPr lang="en-CA" dirty="0" smtClean="0"/>
              <a:t>or </a:t>
            </a:r>
            <a:r>
              <a:rPr lang="en-CA" i="1" dirty="0" smtClean="0"/>
              <a:t>business</a:t>
            </a:r>
            <a:r>
              <a:rPr lang="en-CA" dirty="0" smtClean="0"/>
              <a:t> name, need not be his or her legal name</a:t>
            </a:r>
          </a:p>
          <a:p>
            <a:pPr lvl="1"/>
            <a:endParaRPr lang="en-CA" dirty="0" smtClean="0"/>
          </a:p>
          <a:p>
            <a:pPr>
              <a:buNone/>
            </a:pPr>
            <a:r>
              <a:rPr lang="en-CA" dirty="0" smtClean="0"/>
              <a:t>	The owner receives all profits and has unlimited responsibility for all risks including loses and debts</a:t>
            </a:r>
          </a:p>
          <a:p>
            <a:pPr lvl="1"/>
            <a:r>
              <a:rPr lang="en-CA" dirty="0" smtClean="0"/>
              <a:t>All assets of the business are owned by the owner</a:t>
            </a:r>
          </a:p>
        </p:txBody>
      </p:sp>
      <p:sp>
        <p:nvSpPr>
          <p:cNvPr id="7" name="Footer Placeholder 6"/>
          <p:cNvSpPr>
            <a:spLocks noGrp="1"/>
          </p:cNvSpPr>
          <p:nvPr>
            <p:ph type="ftr" sz="quarter" idx="12"/>
          </p:nvPr>
        </p:nvSpPr>
        <p:spPr/>
        <p:txBody>
          <a:bodyPr/>
          <a:lstStyle/>
          <a:p>
            <a:pPr>
              <a:defRPr/>
            </a:pPr>
            <a:r>
              <a:rPr lang="en-US" smtClean="0"/>
              <a:t>Forms of Business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5</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Sole Proprietorships</a:t>
            </a:r>
            <a:endParaRPr lang="en-CA" dirty="0"/>
          </a:p>
        </p:txBody>
      </p:sp>
      <p:sp>
        <p:nvSpPr>
          <p:cNvPr id="3" name="Content Placeholder 2"/>
          <p:cNvSpPr>
            <a:spLocks noGrp="1"/>
          </p:cNvSpPr>
          <p:nvPr>
            <p:ph idx="1"/>
          </p:nvPr>
        </p:nvSpPr>
        <p:spPr/>
        <p:txBody>
          <a:bodyPr/>
          <a:lstStyle/>
          <a:p>
            <a:pPr>
              <a:buNone/>
            </a:pPr>
            <a:r>
              <a:rPr lang="en-CA" dirty="0" smtClean="0"/>
              <a:t>	Advantages:</a:t>
            </a:r>
          </a:p>
          <a:p>
            <a:pPr lvl="1"/>
            <a:r>
              <a:rPr lang="en-CA" dirty="0" smtClean="0"/>
              <a:t>Minimal government regulation</a:t>
            </a:r>
          </a:p>
          <a:p>
            <a:pPr lvl="1"/>
            <a:r>
              <a:rPr lang="en-CA" dirty="0" smtClean="0"/>
              <a:t>The owner has control over all the business</a:t>
            </a:r>
          </a:p>
          <a:p>
            <a:pPr lvl="1"/>
            <a:endParaRPr lang="en-CA" dirty="0" smtClean="0"/>
          </a:p>
          <a:p>
            <a:pPr>
              <a:buNone/>
            </a:pPr>
            <a:r>
              <a:rPr lang="en-CA" dirty="0" smtClean="0"/>
              <a:t>	Disadvantages</a:t>
            </a:r>
          </a:p>
          <a:p>
            <a:pPr lvl="1"/>
            <a:r>
              <a:rPr lang="en-CA" dirty="0" smtClean="0"/>
              <a:t>It is difficult to raise capital</a:t>
            </a:r>
          </a:p>
          <a:p>
            <a:pPr lvl="1"/>
            <a:r>
              <a:rPr lang="en-CA" dirty="0" smtClean="0"/>
              <a:t>The owner’s illness may affect the business significantly</a:t>
            </a:r>
          </a:p>
          <a:p>
            <a:pPr>
              <a:buNone/>
            </a:pPr>
            <a:r>
              <a:rPr lang="en-CA" dirty="0" smtClean="0"/>
              <a:t>	</a:t>
            </a:r>
          </a:p>
        </p:txBody>
      </p:sp>
      <p:sp>
        <p:nvSpPr>
          <p:cNvPr id="7" name="Footer Placeholder 6"/>
          <p:cNvSpPr>
            <a:spLocks noGrp="1"/>
          </p:cNvSpPr>
          <p:nvPr>
            <p:ph type="ftr" sz="quarter" idx="12"/>
          </p:nvPr>
        </p:nvSpPr>
        <p:spPr/>
        <p:txBody>
          <a:bodyPr/>
          <a:lstStyle/>
          <a:p>
            <a:pPr>
              <a:defRPr/>
            </a:pPr>
            <a:r>
              <a:rPr lang="en-US" smtClean="0"/>
              <a:t>Forms of Business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6</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Partnerships</a:t>
            </a:r>
            <a:endParaRPr lang="en-CA" dirty="0"/>
          </a:p>
        </p:txBody>
      </p:sp>
      <p:sp>
        <p:nvSpPr>
          <p:cNvPr id="3" name="Content Placeholder 2"/>
          <p:cNvSpPr>
            <a:spLocks noGrp="1"/>
          </p:cNvSpPr>
          <p:nvPr>
            <p:ph idx="1"/>
          </p:nvPr>
        </p:nvSpPr>
        <p:spPr/>
        <p:txBody>
          <a:bodyPr/>
          <a:lstStyle/>
          <a:p>
            <a:pPr>
              <a:buNone/>
            </a:pPr>
            <a:r>
              <a:rPr lang="en-CA" dirty="0" smtClean="0"/>
              <a:t>	A partnership is a business between two or more legal persons</a:t>
            </a:r>
          </a:p>
          <a:p>
            <a:pPr lvl="1"/>
            <a:r>
              <a:rPr lang="en-CA" dirty="0" smtClean="0"/>
              <a:t>The partnership may employ others in pursuit of its business</a:t>
            </a:r>
          </a:p>
          <a:p>
            <a:pPr lvl="1"/>
            <a:endParaRPr lang="en-CA" dirty="0" smtClean="0"/>
          </a:p>
          <a:p>
            <a:pPr>
              <a:buNone/>
            </a:pPr>
            <a:r>
              <a:rPr lang="en-CA" dirty="0" smtClean="0"/>
              <a:t>	The profits and risks (loses and debts) are now shared between the partners</a:t>
            </a:r>
          </a:p>
        </p:txBody>
      </p:sp>
      <p:sp>
        <p:nvSpPr>
          <p:cNvPr id="7" name="Footer Placeholder 6"/>
          <p:cNvSpPr>
            <a:spLocks noGrp="1"/>
          </p:cNvSpPr>
          <p:nvPr>
            <p:ph type="ftr" sz="quarter" idx="12"/>
          </p:nvPr>
        </p:nvSpPr>
        <p:spPr/>
        <p:txBody>
          <a:bodyPr/>
          <a:lstStyle/>
          <a:p>
            <a:pPr>
              <a:defRPr/>
            </a:pPr>
            <a:r>
              <a:rPr lang="en-US" smtClean="0"/>
              <a:t>Forms of Business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7</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Partnerships</a:t>
            </a:r>
            <a:endParaRPr lang="en-CA" dirty="0"/>
          </a:p>
        </p:txBody>
      </p:sp>
      <p:sp>
        <p:nvSpPr>
          <p:cNvPr id="3" name="Content Placeholder 2"/>
          <p:cNvSpPr>
            <a:spLocks noGrp="1"/>
          </p:cNvSpPr>
          <p:nvPr>
            <p:ph idx="1"/>
          </p:nvPr>
        </p:nvSpPr>
        <p:spPr/>
        <p:txBody>
          <a:bodyPr/>
          <a:lstStyle/>
          <a:p>
            <a:pPr>
              <a:buNone/>
            </a:pPr>
            <a:r>
              <a:rPr lang="en-CA" dirty="0" smtClean="0"/>
              <a:t>	In Canada, partnerships are governed by the Partnerships Act, Ontario:</a:t>
            </a:r>
          </a:p>
          <a:p>
            <a:pPr lvl="1">
              <a:buNone/>
            </a:pPr>
            <a:r>
              <a:rPr lang="en-CA" dirty="0" smtClean="0"/>
              <a:t>2. Partnership is the relation that subsists between persons carrying on a business in common with a view to profit</a:t>
            </a:r>
          </a:p>
          <a:p>
            <a:pPr lvl="1"/>
            <a:endParaRPr lang="en-CA" dirty="0" smtClean="0"/>
          </a:p>
          <a:p>
            <a:pPr>
              <a:buNone/>
            </a:pPr>
            <a:r>
              <a:rPr lang="en-CA" dirty="0" smtClean="0"/>
              <a:t>	The determination of a partnership is a matter of common-law which interprets the clause:</a:t>
            </a:r>
          </a:p>
          <a:p>
            <a:pPr lvl="1">
              <a:buNone/>
            </a:pPr>
            <a:r>
              <a:rPr lang="en-CA" dirty="0" smtClean="0"/>
              <a:t>3.3	The receipt by a person of a share of the profits of a business</a:t>
            </a:r>
            <a:br>
              <a:rPr lang="en-CA" dirty="0" smtClean="0"/>
            </a:br>
            <a:r>
              <a:rPr lang="en-CA" dirty="0" smtClean="0"/>
              <a:t>   is proof, in the absence of evidence to the contrary, that the</a:t>
            </a:r>
            <a:br>
              <a:rPr lang="en-CA" dirty="0" smtClean="0"/>
            </a:br>
            <a:r>
              <a:rPr lang="en-CA" dirty="0" smtClean="0"/>
              <a:t>   person is a partner in the business.</a:t>
            </a:r>
          </a:p>
        </p:txBody>
      </p:sp>
      <p:sp>
        <p:nvSpPr>
          <p:cNvPr id="7" name="Footer Placeholder 6"/>
          <p:cNvSpPr>
            <a:spLocks noGrp="1"/>
          </p:cNvSpPr>
          <p:nvPr>
            <p:ph type="ftr" sz="quarter" idx="12"/>
          </p:nvPr>
        </p:nvSpPr>
        <p:spPr/>
        <p:txBody>
          <a:bodyPr/>
          <a:lstStyle/>
          <a:p>
            <a:pPr>
              <a:defRPr/>
            </a:pPr>
            <a:r>
              <a:rPr lang="en-US" smtClean="0"/>
              <a:t>Forms of Business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8</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Partnerships</a:t>
            </a:r>
            <a:endParaRPr lang="en-CA" dirty="0"/>
          </a:p>
        </p:txBody>
      </p:sp>
      <p:sp>
        <p:nvSpPr>
          <p:cNvPr id="3" name="Content Placeholder 2"/>
          <p:cNvSpPr>
            <a:spLocks noGrp="1"/>
          </p:cNvSpPr>
          <p:nvPr>
            <p:ph idx="1"/>
          </p:nvPr>
        </p:nvSpPr>
        <p:spPr/>
        <p:txBody>
          <a:bodyPr/>
          <a:lstStyle/>
          <a:p>
            <a:pPr>
              <a:buNone/>
            </a:pPr>
            <a:r>
              <a:rPr lang="en-CA" dirty="0" smtClean="0"/>
              <a:t>	The Act defines a </a:t>
            </a:r>
            <a:r>
              <a:rPr lang="en-CA" i="1" dirty="0" smtClean="0"/>
              <a:t>firm</a:t>
            </a:r>
            <a:r>
              <a:rPr lang="en-CA" dirty="0" smtClean="0"/>
              <a:t> as all persons who have entered into partnership with one another</a:t>
            </a:r>
          </a:p>
          <a:p>
            <a:pPr>
              <a:buNone/>
            </a:pPr>
            <a:endParaRPr lang="en-CA" dirty="0" smtClean="0"/>
          </a:p>
          <a:p>
            <a:pPr>
              <a:buNone/>
            </a:pPr>
            <a:r>
              <a:rPr lang="en-CA" dirty="0" smtClean="0"/>
              <a:t>	If one partner commits an illegal act, all partners are liable for any consequences</a:t>
            </a:r>
          </a:p>
          <a:p>
            <a:pPr>
              <a:buNone/>
            </a:pPr>
            <a:endParaRPr lang="en-CA" dirty="0" smtClean="0"/>
          </a:p>
          <a:p>
            <a:pPr>
              <a:buNone/>
            </a:pPr>
            <a:r>
              <a:rPr lang="en-CA" dirty="0" smtClean="0"/>
              <a:t>	In some cases, partners can choose to have limited liability; however, as a consequence, they may have restricted control over the actions of the partnership</a:t>
            </a:r>
          </a:p>
          <a:p>
            <a:pPr lvl="1"/>
            <a:r>
              <a:rPr lang="en-CA" dirty="0" smtClean="0"/>
              <a:t>At least one partner must assume liability for the loses and debts of the partnership</a:t>
            </a:r>
          </a:p>
        </p:txBody>
      </p:sp>
      <p:sp>
        <p:nvSpPr>
          <p:cNvPr id="7" name="Footer Placeholder 6"/>
          <p:cNvSpPr>
            <a:spLocks noGrp="1"/>
          </p:cNvSpPr>
          <p:nvPr>
            <p:ph type="ftr" sz="quarter" idx="12"/>
          </p:nvPr>
        </p:nvSpPr>
        <p:spPr/>
        <p:txBody>
          <a:bodyPr/>
          <a:lstStyle/>
          <a:p>
            <a:pPr>
              <a:defRPr/>
            </a:pPr>
            <a:r>
              <a:rPr lang="en-US" smtClean="0"/>
              <a:t>Forms of Business</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9</a:t>
            </a:fld>
            <a:endParaRPr lang="en-CA"/>
          </a:p>
        </p:txBody>
      </p:sp>
    </p:spTree>
    <p:extLst>
      <p:ext uri="{BB962C8B-B14F-4D97-AF65-F5344CB8AC3E}">
        <p14:creationId xmlns="" xmlns:p14="http://schemas.microsoft.com/office/powerpoint/2010/main" val="3814524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57479</TotalTime>
  <Words>136</Words>
  <Application>Microsoft Office PowerPoint</Application>
  <PresentationFormat>On-screen Show (4:3)</PresentationFormat>
  <Paragraphs>143</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Engineering_Colour</vt:lpstr>
      <vt:lpstr>Forms of Carrying on Business</vt:lpstr>
      <vt:lpstr>Outline</vt:lpstr>
      <vt:lpstr>Definition</vt:lpstr>
      <vt:lpstr>Forms of Business</vt:lpstr>
      <vt:lpstr>Sole Proprietorships</vt:lpstr>
      <vt:lpstr>Sole Proprietorships</vt:lpstr>
      <vt:lpstr>Partnerships</vt:lpstr>
      <vt:lpstr>Partnerships</vt:lpstr>
      <vt:lpstr>Partnerships</vt:lpstr>
      <vt:lpstr>Limited Liability Partnerships</vt:lpstr>
      <vt:lpstr>Corporations</vt:lpstr>
      <vt:lpstr>Corporations</vt:lpstr>
      <vt:lpstr>Bankruptcy</vt:lpstr>
      <vt:lpstr>Bankruptcy</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Forms of Business</dc:title>
  <dc:subject>Forms of carrying on business</dc:subject>
  <dc:creator>Douglas Wilhelm Harder (dwharder@alumni.uwaterloo.ca)</dc:creator>
  <cp:lastModifiedBy>Douglas Wilhelm Harder</cp:lastModifiedBy>
  <cp:revision>4462</cp:revision>
  <cp:lastPrinted>2010-03-08T19:59:32Z</cp:lastPrinted>
  <dcterms:created xsi:type="dcterms:W3CDTF">2010-03-10T14:45:39Z</dcterms:created>
  <dcterms:modified xsi:type="dcterms:W3CDTF">2013-03-26T15:59:26Z</dcterms:modified>
</cp:coreProperties>
</file>