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handoutMasterIdLst>
    <p:handoutMasterId r:id="rId31"/>
  </p:handoutMasterIdLst>
  <p:sldIdLst>
    <p:sldId id="274" r:id="rId2"/>
    <p:sldId id="460" r:id="rId3"/>
    <p:sldId id="462" r:id="rId4"/>
    <p:sldId id="463" r:id="rId5"/>
    <p:sldId id="532" r:id="rId6"/>
    <p:sldId id="533" r:id="rId7"/>
    <p:sldId id="534" r:id="rId8"/>
    <p:sldId id="535" r:id="rId9"/>
    <p:sldId id="536" r:id="rId10"/>
    <p:sldId id="537" r:id="rId11"/>
    <p:sldId id="538" r:id="rId12"/>
    <p:sldId id="540" r:id="rId13"/>
    <p:sldId id="541" r:id="rId14"/>
    <p:sldId id="542" r:id="rId15"/>
    <p:sldId id="543" r:id="rId16"/>
    <p:sldId id="544" r:id="rId17"/>
    <p:sldId id="545" r:id="rId18"/>
    <p:sldId id="546" r:id="rId19"/>
    <p:sldId id="547" r:id="rId20"/>
    <p:sldId id="548" r:id="rId21"/>
    <p:sldId id="549" r:id="rId22"/>
    <p:sldId id="550" r:id="rId23"/>
    <p:sldId id="551" r:id="rId24"/>
    <p:sldId id="552" r:id="rId25"/>
    <p:sldId id="553" r:id="rId26"/>
    <p:sldId id="555" r:id="rId27"/>
    <p:sldId id="554" r:id="rId28"/>
    <p:sldId id="459" r:id="rId29"/>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21" autoAdjust="0"/>
  </p:normalViewPr>
  <p:slideViewPr>
    <p:cSldViewPr snapToGrid="0" snapToObjects="1">
      <p:cViewPr varScale="1">
        <p:scale>
          <a:sx n="60" d="100"/>
          <a:sy n="60" d="100"/>
        </p:scale>
        <p:origin x="-2370"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26/03/2013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26/03/2013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28</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p:txBody>
          <a:bodyPr/>
          <a:lstStyle/>
          <a:p>
            <a:fld id="{9DB00347-C159-474C-B961-9625E0FB8F9F}" type="slidenum">
              <a:rPr lang="en-CA" smtClean="0"/>
              <a:pPr/>
              <a:t>‹#›</a:t>
            </a:fld>
            <a:endParaRPr lang="en-CA"/>
          </a:p>
        </p:txBody>
      </p:sp>
      <p:sp>
        <p:nvSpPr>
          <p:cNvPr id="16" name="Footer Placeholder 15"/>
          <p:cNvSpPr>
            <a:spLocks noGrp="1"/>
          </p:cNvSpPr>
          <p:nvPr>
            <p:ph type="ftr" sz="quarter" idx="12"/>
          </p:nvPr>
        </p:nvSpPr>
        <p:spPr/>
        <p:txBody>
          <a:bodyPr/>
          <a:lstStyle>
            <a:lvl1pPr>
              <a:defRPr/>
            </a:lvl1pPr>
          </a:lstStyle>
          <a:p>
            <a:pPr>
              <a:defRPr/>
            </a:pPr>
            <a:r>
              <a:rPr lang="en-US" smtClean="0"/>
              <a:t>Ethics:  A Psychological Approach</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358188"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US" smtClean="0"/>
              <a:t>Ethics:  A Psychological Approach</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6" y="2160104"/>
            <a:ext cx="7211568" cy="1329137"/>
          </a:xfrm>
        </p:spPr>
        <p:txBody>
          <a:bodyPr/>
          <a:lstStyle/>
          <a:p>
            <a:r>
              <a:rPr lang="en-US" dirty="0" smtClean="0">
                <a:latin typeface="Arial" charset="0"/>
                <a:cs typeface="Arial" charset="0"/>
              </a:rPr>
              <a:t>Ethics:  A Psychological Basis</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2012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p:cNvSpPr>
            <a:spLocks noGrp="1"/>
          </p:cNvSpPr>
          <p:nvPr>
            <p:ph type="title"/>
          </p:nvPr>
        </p:nvSpPr>
        <p:spPr/>
        <p:txBody>
          <a:bodyPr/>
          <a:lstStyle/>
          <a:p>
            <a:r>
              <a:rPr lang="en-CA" dirty="0" smtClean="0">
                <a:latin typeface="Arial" charset="0"/>
                <a:cs typeface="Arial" charset="0"/>
              </a:rPr>
              <a:t>Ethics and Science</a:t>
            </a:r>
          </a:p>
        </p:txBody>
      </p:sp>
      <p:sp>
        <p:nvSpPr>
          <p:cNvPr id="2056" name="Content Placeholder 2"/>
          <p:cNvSpPr>
            <a:spLocks noGrp="1"/>
          </p:cNvSpPr>
          <p:nvPr>
            <p:ph idx="1"/>
          </p:nvPr>
        </p:nvSpPr>
        <p:spPr/>
        <p:txBody>
          <a:bodyPr/>
          <a:lstStyle/>
          <a:p>
            <a:pPr>
              <a:buFont typeface="Arial" charset="0"/>
              <a:buNone/>
            </a:pPr>
            <a:r>
              <a:rPr lang="en-CA" dirty="0" smtClean="0">
                <a:latin typeface="Arial" charset="0"/>
                <a:cs typeface="Arial" charset="0"/>
              </a:rPr>
              <a:t>	Ethics is an evolved trait and depends on:</a:t>
            </a:r>
          </a:p>
          <a:p>
            <a:pPr lvl="1"/>
            <a:r>
              <a:rPr lang="en-CA" dirty="0" smtClean="0">
                <a:latin typeface="Arial" charset="0"/>
                <a:cs typeface="Arial" charset="0"/>
              </a:rPr>
              <a:t>The societies which we have evolved to live in</a:t>
            </a:r>
          </a:p>
          <a:p>
            <a:pPr lvl="1"/>
            <a:r>
              <a:rPr lang="en-CA" dirty="0" smtClean="0">
                <a:latin typeface="Arial" charset="0"/>
                <a:cs typeface="Arial" charset="0"/>
              </a:rPr>
              <a:t>The characteristics of the human species</a:t>
            </a:r>
          </a:p>
          <a:p>
            <a:pPr lvl="1"/>
            <a:endParaRPr lang="en-CA" dirty="0" smtClean="0">
              <a:latin typeface="Arial" charset="0"/>
              <a:cs typeface="Arial" charset="0"/>
            </a:endParaRPr>
          </a:p>
          <a:p>
            <a:pPr>
              <a:buNone/>
            </a:pPr>
            <a:r>
              <a:rPr lang="en-CA" dirty="0" smtClean="0">
                <a:latin typeface="Arial" charset="0"/>
                <a:cs typeface="Arial" charset="0"/>
              </a:rPr>
              <a:t>	Examples:</a:t>
            </a:r>
          </a:p>
          <a:p>
            <a:pPr lvl="1"/>
            <a:r>
              <a:rPr lang="en-CA" dirty="0" smtClean="0">
                <a:latin typeface="Arial" charset="0"/>
                <a:cs typeface="Arial" charset="0"/>
              </a:rPr>
              <a:t>Certain human contact is considered reasonable (shaking hands, </a:t>
            </a:r>
            <a:r>
              <a:rPr lang="en-CA" i="1" dirty="0" smtClean="0">
                <a:latin typeface="Arial" charset="0"/>
                <a:cs typeface="Arial" charset="0"/>
              </a:rPr>
              <a:t>etc</a:t>
            </a:r>
            <a:r>
              <a:rPr lang="en-CA" dirty="0" smtClean="0">
                <a:latin typeface="Arial" charset="0"/>
                <a:cs typeface="Arial" charset="0"/>
              </a:rPr>
              <a:t>.) because little or no harm can come of it</a:t>
            </a:r>
          </a:p>
          <a:p>
            <a:pPr lvl="2"/>
            <a:r>
              <a:rPr lang="en-CA" dirty="0" smtClean="0">
                <a:latin typeface="Arial" charset="0"/>
                <a:cs typeface="Arial" charset="0"/>
              </a:rPr>
              <a:t>This is, however, changing…</a:t>
            </a:r>
          </a:p>
          <a:p>
            <a:pPr lvl="1"/>
            <a:r>
              <a:rPr lang="en-CA" dirty="0" smtClean="0">
                <a:latin typeface="Arial" charset="0"/>
                <a:cs typeface="Arial" charset="0"/>
              </a:rPr>
              <a:t>Any contact with another person’s face is, however, unacceptable—too high a risk of damage</a:t>
            </a:r>
          </a:p>
          <a:p>
            <a:pPr lvl="1"/>
            <a:r>
              <a:rPr lang="en-CA" dirty="0" smtClean="0">
                <a:latin typeface="Arial" charset="0"/>
                <a:cs typeface="Arial" charset="0"/>
              </a:rPr>
              <a:t>If humans had thicker skin, greater protection around the eyes, such contact might be acceptable</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10</a:t>
            </a:fld>
            <a:endParaRPr lang="en-CA"/>
          </a:p>
        </p:txBody>
      </p:sp>
      <p:sp>
        <p:nvSpPr>
          <p:cNvPr id="5" name="Footer Placeholder 4"/>
          <p:cNvSpPr>
            <a:spLocks noGrp="1"/>
          </p:cNvSpPr>
          <p:nvPr>
            <p:ph type="ftr" sz="quarter" idx="12"/>
          </p:nvPr>
        </p:nvSpPr>
        <p:spPr/>
        <p:txBody>
          <a:bodyPr/>
          <a:lstStyle/>
          <a:p>
            <a:pPr>
              <a:defRPr/>
            </a:pPr>
            <a:r>
              <a:rPr lang="en-US" smtClean="0"/>
              <a:t>Ethics:  A Psychological Approach</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p:cNvSpPr>
            <a:spLocks noGrp="1"/>
          </p:cNvSpPr>
          <p:nvPr>
            <p:ph type="title"/>
          </p:nvPr>
        </p:nvSpPr>
        <p:spPr/>
        <p:txBody>
          <a:bodyPr/>
          <a:lstStyle/>
          <a:p>
            <a:r>
              <a:rPr lang="en-CA" dirty="0" smtClean="0">
                <a:latin typeface="Arial" charset="0"/>
                <a:cs typeface="Arial" charset="0"/>
              </a:rPr>
              <a:t>Ethics and Science</a:t>
            </a:r>
          </a:p>
        </p:txBody>
      </p:sp>
      <p:sp>
        <p:nvSpPr>
          <p:cNvPr id="2056" name="Content Placeholder 2"/>
          <p:cNvSpPr>
            <a:spLocks noGrp="1"/>
          </p:cNvSpPr>
          <p:nvPr>
            <p:ph idx="1"/>
          </p:nvPr>
        </p:nvSpPr>
        <p:spPr/>
        <p:txBody>
          <a:bodyPr/>
          <a:lstStyle/>
          <a:p>
            <a:pPr>
              <a:buFont typeface="Arial" charset="0"/>
              <a:buNone/>
            </a:pPr>
            <a:r>
              <a:rPr lang="en-CA" dirty="0" smtClean="0">
                <a:latin typeface="Arial" charset="0"/>
                <a:cs typeface="Arial" charset="0"/>
              </a:rPr>
              <a:t>	Other examples:</a:t>
            </a:r>
          </a:p>
          <a:p>
            <a:pPr lvl="1"/>
            <a:r>
              <a:rPr lang="en-CA" dirty="0" smtClean="0">
                <a:latin typeface="Arial" charset="0"/>
                <a:cs typeface="Arial" charset="0"/>
              </a:rPr>
              <a:t>Drinking-and-driving is not seen as immoral because it is alcohol, but rather because alcohol adversely affects human performance and that degradation will adversely affect others</a:t>
            </a:r>
          </a:p>
          <a:p>
            <a:pPr lvl="1"/>
            <a:r>
              <a:rPr lang="en-CA" dirty="0" smtClean="0">
                <a:latin typeface="Arial" charset="0"/>
                <a:cs typeface="Arial" charset="0"/>
              </a:rPr>
              <a:t>Humans are mortal, and killing another human is seen as unacceptable</a:t>
            </a:r>
          </a:p>
          <a:p>
            <a:pPr lvl="2"/>
            <a:r>
              <a:rPr lang="en-CA" dirty="0" smtClean="0">
                <a:latin typeface="Arial" charset="0"/>
                <a:cs typeface="Arial" charset="0"/>
              </a:rPr>
              <a:t>Exception:  if another human is threatening your life or the life of your family or associates, killing is acceptable</a:t>
            </a:r>
          </a:p>
          <a:p>
            <a:pPr lvl="2"/>
            <a:r>
              <a:rPr lang="en-CA" dirty="0" smtClean="0">
                <a:latin typeface="Arial" charset="0"/>
                <a:cs typeface="Arial" charset="0"/>
              </a:rPr>
              <a:t>Exception:  if two nations, people, </a:t>
            </a:r>
            <a:r>
              <a:rPr lang="en-CA" i="1" dirty="0" smtClean="0">
                <a:latin typeface="Arial" charset="0"/>
                <a:cs typeface="Arial" charset="0"/>
              </a:rPr>
              <a:t>etc</a:t>
            </a:r>
            <a:r>
              <a:rPr lang="en-CA" dirty="0" smtClean="0">
                <a:latin typeface="Arial" charset="0"/>
                <a:cs typeface="Arial" charset="0"/>
              </a:rPr>
              <a:t>., are at war, at least the respective governments would hope to say that killing is acceptable</a:t>
            </a:r>
          </a:p>
          <a:p>
            <a:pPr lvl="2"/>
            <a:r>
              <a:rPr lang="en-CA" dirty="0" smtClean="0">
                <a:latin typeface="Arial" charset="0"/>
                <a:cs typeface="Arial" charset="0"/>
              </a:rPr>
              <a:t>Exception:  some societies still see killing as an acceptable form of punishment</a:t>
            </a:r>
          </a:p>
          <a:p>
            <a:pPr lvl="2"/>
            <a:r>
              <a:rPr lang="en-CA" dirty="0" smtClean="0">
                <a:latin typeface="Arial" charset="0"/>
                <a:cs typeface="Arial" charset="0"/>
              </a:rPr>
              <a:t>Exception:  some even see killing as an acceptable response to blasphemy</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11</a:t>
            </a:fld>
            <a:endParaRPr lang="en-CA"/>
          </a:p>
        </p:txBody>
      </p:sp>
      <p:sp>
        <p:nvSpPr>
          <p:cNvPr id="5" name="Footer Placeholder 4"/>
          <p:cNvSpPr>
            <a:spLocks noGrp="1"/>
          </p:cNvSpPr>
          <p:nvPr>
            <p:ph type="ftr" sz="quarter" idx="12"/>
          </p:nvPr>
        </p:nvSpPr>
        <p:spPr/>
        <p:txBody>
          <a:bodyPr/>
          <a:lstStyle/>
          <a:p>
            <a:pPr>
              <a:defRPr/>
            </a:pPr>
            <a:r>
              <a:rPr lang="en-US" smtClean="0"/>
              <a:t>Ethics:  A Psychological Approach</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p:cNvSpPr>
            <a:spLocks noGrp="1"/>
          </p:cNvSpPr>
          <p:nvPr>
            <p:ph type="title"/>
          </p:nvPr>
        </p:nvSpPr>
        <p:spPr/>
        <p:txBody>
          <a:bodyPr/>
          <a:lstStyle/>
          <a:p>
            <a:r>
              <a:rPr lang="en-CA" dirty="0" smtClean="0">
                <a:latin typeface="Arial" charset="0"/>
                <a:cs typeface="Arial" charset="0"/>
              </a:rPr>
              <a:t>Ethics and Science</a:t>
            </a:r>
          </a:p>
        </p:txBody>
      </p:sp>
      <p:sp>
        <p:nvSpPr>
          <p:cNvPr id="2056" name="Content Placeholder 2"/>
          <p:cNvSpPr>
            <a:spLocks noGrp="1"/>
          </p:cNvSpPr>
          <p:nvPr>
            <p:ph idx="1"/>
          </p:nvPr>
        </p:nvSpPr>
        <p:spPr/>
        <p:txBody>
          <a:bodyPr/>
          <a:lstStyle/>
          <a:p>
            <a:pPr>
              <a:buFont typeface="Arial" charset="0"/>
              <a:buNone/>
            </a:pPr>
            <a:r>
              <a:rPr lang="en-CA" dirty="0" smtClean="0">
                <a:latin typeface="Arial" charset="0"/>
                <a:cs typeface="Arial" charset="0"/>
              </a:rPr>
              <a:t>	Using </a:t>
            </a:r>
            <a:r>
              <a:rPr lang="en-CA" dirty="0" err="1" smtClean="0">
                <a:latin typeface="Arial" charset="0"/>
                <a:cs typeface="Arial" charset="0"/>
              </a:rPr>
              <a:t>fMRI</a:t>
            </a:r>
            <a:r>
              <a:rPr lang="en-CA" dirty="0" smtClean="0">
                <a:latin typeface="Arial" charset="0"/>
                <a:cs typeface="Arial" charset="0"/>
              </a:rPr>
              <a:t>, it is possible to determine which parts of the brain are activated when the subject is shown different scenes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12</a:t>
            </a:fld>
            <a:endParaRPr lang="en-CA"/>
          </a:p>
        </p:txBody>
      </p:sp>
      <p:sp>
        <p:nvSpPr>
          <p:cNvPr id="5" name="Footer Placeholder 4"/>
          <p:cNvSpPr>
            <a:spLocks noGrp="1"/>
          </p:cNvSpPr>
          <p:nvPr>
            <p:ph type="ftr" sz="quarter" idx="12"/>
          </p:nvPr>
        </p:nvSpPr>
        <p:spPr/>
        <p:txBody>
          <a:bodyPr/>
          <a:lstStyle/>
          <a:p>
            <a:pPr>
              <a:defRPr/>
            </a:pPr>
            <a:r>
              <a:rPr lang="en-US" smtClean="0"/>
              <a:t>Ethics:  A Psychological Approach</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p:cNvSpPr>
            <a:spLocks noGrp="1"/>
          </p:cNvSpPr>
          <p:nvPr>
            <p:ph type="title"/>
          </p:nvPr>
        </p:nvSpPr>
        <p:spPr/>
        <p:txBody>
          <a:bodyPr/>
          <a:lstStyle/>
          <a:p>
            <a:r>
              <a:rPr lang="en-CA" dirty="0" smtClean="0">
                <a:latin typeface="Arial" charset="0"/>
                <a:cs typeface="Arial" charset="0"/>
              </a:rPr>
              <a:t>Ethics and Science</a:t>
            </a:r>
          </a:p>
        </p:txBody>
      </p:sp>
      <p:sp>
        <p:nvSpPr>
          <p:cNvPr id="2056" name="Content Placeholder 2"/>
          <p:cNvSpPr>
            <a:spLocks noGrp="1"/>
          </p:cNvSpPr>
          <p:nvPr>
            <p:ph idx="1"/>
          </p:nvPr>
        </p:nvSpPr>
        <p:spPr/>
        <p:txBody>
          <a:bodyPr/>
          <a:lstStyle/>
          <a:p>
            <a:pPr>
              <a:buFont typeface="Arial" charset="0"/>
              <a:buNone/>
            </a:pPr>
            <a:r>
              <a:rPr lang="en-CA" dirty="0" smtClean="0">
                <a:latin typeface="Arial" charset="0"/>
                <a:cs typeface="Arial" charset="0"/>
              </a:rPr>
              <a:t>	Examining the brain in this way suggests the following partially orthogonal values:</a:t>
            </a:r>
          </a:p>
        </p:txBody>
      </p:sp>
      <p:graphicFrame>
        <p:nvGraphicFramePr>
          <p:cNvPr id="5" name="Table 4"/>
          <p:cNvGraphicFramePr>
            <a:graphicFrameLocks noGrp="1"/>
          </p:cNvGraphicFramePr>
          <p:nvPr/>
        </p:nvGraphicFramePr>
        <p:xfrm>
          <a:off x="3026235" y="2579909"/>
          <a:ext cx="2895600" cy="2595880"/>
        </p:xfrm>
        <a:graphic>
          <a:graphicData uri="http://schemas.openxmlformats.org/drawingml/2006/table">
            <a:tbl>
              <a:tblPr firstRow="1" bandRow="1">
                <a:tableStyleId>{2D5ABB26-0587-4C30-8999-92F81FD0307C}</a:tableStyleId>
              </a:tblPr>
              <a:tblGrid>
                <a:gridCol w="1447800"/>
                <a:gridCol w="1447800"/>
              </a:tblGrid>
              <a:tr h="370840">
                <a:tc>
                  <a:txBody>
                    <a:bodyPr/>
                    <a:lstStyle/>
                    <a:p>
                      <a:pPr algn="ctr"/>
                      <a:r>
                        <a:rPr lang="en-CA" b="1" dirty="0" smtClean="0"/>
                        <a:t>Positive</a:t>
                      </a:r>
                      <a:endParaRPr lang="en-CA" b="1" dirty="0"/>
                    </a:p>
                  </a:txBody>
                  <a:tcPr>
                    <a:lnB w="12700" cap="flat" cmpd="sng" algn="ctr">
                      <a:solidFill>
                        <a:schemeClr val="tx1"/>
                      </a:solidFill>
                      <a:prstDash val="solid"/>
                      <a:round/>
                      <a:headEnd type="none" w="med" len="med"/>
                      <a:tailEnd type="none" w="med" len="med"/>
                    </a:lnB>
                  </a:tcPr>
                </a:tc>
                <a:tc>
                  <a:txBody>
                    <a:bodyPr/>
                    <a:lstStyle/>
                    <a:p>
                      <a:pPr algn="ctr"/>
                      <a:r>
                        <a:rPr lang="en-CA" b="1" dirty="0" smtClean="0"/>
                        <a:t>Negative</a:t>
                      </a:r>
                      <a:endParaRPr lang="en-CA" b="1" dirty="0"/>
                    </a:p>
                  </a:txBody>
                  <a:tcPr>
                    <a:lnB w="12700" cap="flat" cmpd="sng" algn="ctr">
                      <a:solidFill>
                        <a:schemeClr val="tx1"/>
                      </a:solidFill>
                      <a:prstDash val="solid"/>
                      <a:round/>
                      <a:headEnd type="none" w="med" len="med"/>
                      <a:tailEnd type="none" w="med" len="med"/>
                    </a:lnB>
                  </a:tcPr>
                </a:tc>
              </a:tr>
              <a:tr h="370840">
                <a:tc>
                  <a:txBody>
                    <a:bodyPr/>
                    <a:lstStyle/>
                    <a:p>
                      <a:r>
                        <a:rPr lang="en-CA" dirty="0" smtClean="0"/>
                        <a:t>Care</a:t>
                      </a:r>
                      <a:endParaRPr lang="en-CA" dirty="0"/>
                    </a:p>
                  </a:txBody>
                  <a:tcPr>
                    <a:lnT w="12700" cap="flat" cmpd="sng" algn="ctr">
                      <a:solidFill>
                        <a:schemeClr val="tx1"/>
                      </a:solidFill>
                      <a:prstDash val="solid"/>
                      <a:round/>
                      <a:headEnd type="none" w="med" len="med"/>
                      <a:tailEnd type="none" w="med" len="med"/>
                    </a:lnT>
                  </a:tcPr>
                </a:tc>
                <a:tc>
                  <a:txBody>
                    <a:bodyPr/>
                    <a:lstStyle/>
                    <a:p>
                      <a:r>
                        <a:rPr lang="en-CA" dirty="0" smtClean="0"/>
                        <a:t>Harm</a:t>
                      </a:r>
                      <a:endParaRPr lang="en-CA" dirty="0"/>
                    </a:p>
                  </a:txBody>
                  <a:tcPr>
                    <a:lnT w="12700" cap="flat" cmpd="sng" algn="ctr">
                      <a:solidFill>
                        <a:schemeClr val="tx1"/>
                      </a:solidFill>
                      <a:prstDash val="solid"/>
                      <a:round/>
                      <a:headEnd type="none" w="med" len="med"/>
                      <a:tailEnd type="none" w="med" len="med"/>
                    </a:lnT>
                  </a:tcPr>
                </a:tc>
              </a:tr>
              <a:tr h="370840">
                <a:tc>
                  <a:txBody>
                    <a:bodyPr/>
                    <a:lstStyle/>
                    <a:p>
                      <a:r>
                        <a:rPr lang="en-CA" dirty="0" smtClean="0"/>
                        <a:t>Fairness</a:t>
                      </a:r>
                      <a:endParaRPr lang="en-CA" dirty="0"/>
                    </a:p>
                  </a:txBody>
                  <a:tcPr/>
                </a:tc>
                <a:tc>
                  <a:txBody>
                    <a:bodyPr/>
                    <a:lstStyle/>
                    <a:p>
                      <a:r>
                        <a:rPr lang="en-CA" dirty="0" smtClean="0"/>
                        <a:t>Cheating</a:t>
                      </a:r>
                      <a:endParaRPr lang="en-CA" dirty="0"/>
                    </a:p>
                  </a:txBody>
                  <a:tcPr/>
                </a:tc>
              </a:tr>
              <a:tr h="370840">
                <a:tc>
                  <a:txBody>
                    <a:bodyPr/>
                    <a:lstStyle/>
                    <a:p>
                      <a:r>
                        <a:rPr lang="en-CA" dirty="0" smtClean="0"/>
                        <a:t>Liberty</a:t>
                      </a:r>
                      <a:endParaRPr lang="en-CA" dirty="0"/>
                    </a:p>
                  </a:txBody>
                  <a:tcPr/>
                </a:tc>
                <a:tc>
                  <a:txBody>
                    <a:bodyPr/>
                    <a:lstStyle/>
                    <a:p>
                      <a:r>
                        <a:rPr lang="en-CA" dirty="0" smtClean="0"/>
                        <a:t>Oppression</a:t>
                      </a:r>
                      <a:endParaRPr lang="en-CA" dirty="0"/>
                    </a:p>
                  </a:txBody>
                  <a:tcPr/>
                </a:tc>
              </a:tr>
              <a:tr h="370840">
                <a:tc>
                  <a:txBody>
                    <a:bodyPr/>
                    <a:lstStyle/>
                    <a:p>
                      <a:r>
                        <a:rPr lang="en-CA" dirty="0" smtClean="0"/>
                        <a:t>Sanctity</a:t>
                      </a:r>
                      <a:endParaRPr lang="en-CA" dirty="0"/>
                    </a:p>
                  </a:txBody>
                  <a:tcPr/>
                </a:tc>
                <a:tc>
                  <a:txBody>
                    <a:bodyPr/>
                    <a:lstStyle/>
                    <a:p>
                      <a:r>
                        <a:rPr lang="en-CA" dirty="0" smtClean="0"/>
                        <a:t>Degradation</a:t>
                      </a:r>
                      <a:endParaRPr lang="en-CA" dirty="0"/>
                    </a:p>
                  </a:txBody>
                  <a:tcPr/>
                </a:tc>
              </a:tr>
              <a:tr h="370840">
                <a:tc>
                  <a:txBody>
                    <a:bodyPr/>
                    <a:lstStyle/>
                    <a:p>
                      <a:r>
                        <a:rPr lang="en-CA" dirty="0" smtClean="0"/>
                        <a:t>Loyalty</a:t>
                      </a:r>
                      <a:endParaRPr lang="en-CA" dirty="0"/>
                    </a:p>
                  </a:txBody>
                  <a:tcPr/>
                </a:tc>
                <a:tc>
                  <a:txBody>
                    <a:bodyPr/>
                    <a:lstStyle/>
                    <a:p>
                      <a:r>
                        <a:rPr lang="en-CA" dirty="0" smtClean="0"/>
                        <a:t>Betrayal</a:t>
                      </a:r>
                      <a:endParaRPr lang="en-CA" dirty="0"/>
                    </a:p>
                  </a:txBody>
                  <a:tcPr/>
                </a:tc>
              </a:tr>
              <a:tr h="370840">
                <a:tc>
                  <a:txBody>
                    <a:bodyPr/>
                    <a:lstStyle/>
                    <a:p>
                      <a:r>
                        <a:rPr lang="en-CA" dirty="0" smtClean="0"/>
                        <a:t>Authority</a:t>
                      </a:r>
                      <a:endParaRPr lang="en-CA" dirty="0"/>
                    </a:p>
                  </a:txBody>
                  <a:tcPr/>
                </a:tc>
                <a:tc>
                  <a:txBody>
                    <a:bodyPr/>
                    <a:lstStyle/>
                    <a:p>
                      <a:r>
                        <a:rPr lang="en-CA" dirty="0" smtClean="0"/>
                        <a:t>Subversion</a:t>
                      </a:r>
                      <a:endParaRPr lang="en-CA" dirty="0"/>
                    </a:p>
                  </a:txBody>
                  <a:tcPr/>
                </a:tc>
              </a:tr>
            </a:tbl>
          </a:graphicData>
        </a:graphic>
      </p:graphicFrame>
      <p:sp>
        <p:nvSpPr>
          <p:cNvPr id="6" name="Slide Number Placeholder 5"/>
          <p:cNvSpPr>
            <a:spLocks noGrp="1"/>
          </p:cNvSpPr>
          <p:nvPr>
            <p:ph type="sldNum" sz="quarter" idx="11"/>
          </p:nvPr>
        </p:nvSpPr>
        <p:spPr/>
        <p:txBody>
          <a:bodyPr/>
          <a:lstStyle/>
          <a:p>
            <a:fld id="{9DB00347-C159-474C-B961-9625E0FB8F9F}" type="slidenum">
              <a:rPr lang="en-CA" smtClean="0"/>
              <a:pPr/>
              <a:t>13</a:t>
            </a:fld>
            <a:endParaRPr lang="en-CA"/>
          </a:p>
        </p:txBody>
      </p:sp>
      <p:sp>
        <p:nvSpPr>
          <p:cNvPr id="7" name="Footer Placeholder 6"/>
          <p:cNvSpPr>
            <a:spLocks noGrp="1"/>
          </p:cNvSpPr>
          <p:nvPr>
            <p:ph type="ftr" sz="quarter" idx="12"/>
          </p:nvPr>
        </p:nvSpPr>
        <p:spPr/>
        <p:txBody>
          <a:bodyPr/>
          <a:lstStyle/>
          <a:p>
            <a:pPr>
              <a:defRPr/>
            </a:pPr>
            <a:r>
              <a:rPr lang="en-US" smtClean="0"/>
              <a:t>Ethics:  A Psychological Approach</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p:cNvSpPr>
            <a:spLocks noGrp="1"/>
          </p:cNvSpPr>
          <p:nvPr>
            <p:ph type="title"/>
          </p:nvPr>
        </p:nvSpPr>
        <p:spPr/>
        <p:txBody>
          <a:bodyPr/>
          <a:lstStyle/>
          <a:p>
            <a:r>
              <a:rPr lang="en-CA" dirty="0" smtClean="0">
                <a:latin typeface="Arial" charset="0"/>
                <a:cs typeface="Arial" charset="0"/>
              </a:rPr>
              <a:t>Ethics and Science</a:t>
            </a:r>
          </a:p>
        </p:txBody>
      </p:sp>
      <p:sp>
        <p:nvSpPr>
          <p:cNvPr id="2056" name="Content Placeholder 2"/>
          <p:cNvSpPr>
            <a:spLocks noGrp="1"/>
          </p:cNvSpPr>
          <p:nvPr>
            <p:ph idx="1"/>
          </p:nvPr>
        </p:nvSpPr>
        <p:spPr/>
        <p:txBody>
          <a:bodyPr/>
          <a:lstStyle/>
          <a:p>
            <a:pPr>
              <a:buFont typeface="Arial" charset="0"/>
              <a:buNone/>
            </a:pPr>
            <a:r>
              <a:rPr lang="en-CA" dirty="0" smtClean="0">
                <a:latin typeface="Arial" charset="0"/>
                <a:cs typeface="Arial" charset="0"/>
              </a:rPr>
              <a:t>	One may consider ethics in this light as the interconnections between these values:</a:t>
            </a:r>
          </a:p>
        </p:txBody>
      </p:sp>
      <p:pic>
        <p:nvPicPr>
          <p:cNvPr id="161794" name="Picture 2" descr="C:\Users\dwharder\Desktop\asdfl.png"/>
          <p:cNvPicPr>
            <a:picLocks noChangeAspect="1" noChangeArrowheads="1"/>
          </p:cNvPicPr>
          <p:nvPr/>
        </p:nvPicPr>
        <p:blipFill>
          <a:blip r:embed="rId2"/>
          <a:srcRect/>
          <a:stretch>
            <a:fillRect/>
          </a:stretch>
        </p:blipFill>
        <p:spPr bwMode="auto">
          <a:xfrm>
            <a:off x="4343400" y="2535202"/>
            <a:ext cx="3806828" cy="4322797"/>
          </a:xfrm>
          <a:prstGeom prst="rect">
            <a:avLst/>
          </a:prstGeom>
          <a:noFill/>
        </p:spPr>
      </p:pic>
      <p:sp>
        <p:nvSpPr>
          <p:cNvPr id="5" name="Slide Number Placeholder 4"/>
          <p:cNvSpPr>
            <a:spLocks noGrp="1"/>
          </p:cNvSpPr>
          <p:nvPr>
            <p:ph type="sldNum" sz="quarter" idx="11"/>
          </p:nvPr>
        </p:nvSpPr>
        <p:spPr/>
        <p:txBody>
          <a:bodyPr/>
          <a:lstStyle/>
          <a:p>
            <a:fld id="{9DB00347-C159-474C-B961-9625E0FB8F9F}" type="slidenum">
              <a:rPr lang="en-CA" smtClean="0"/>
              <a:pPr/>
              <a:t>14</a:t>
            </a:fld>
            <a:endParaRPr lang="en-CA"/>
          </a:p>
        </p:txBody>
      </p:sp>
      <p:sp>
        <p:nvSpPr>
          <p:cNvPr id="6" name="Footer Placeholder 5"/>
          <p:cNvSpPr>
            <a:spLocks noGrp="1"/>
          </p:cNvSpPr>
          <p:nvPr>
            <p:ph type="ftr" sz="quarter" idx="12"/>
          </p:nvPr>
        </p:nvSpPr>
        <p:spPr/>
        <p:txBody>
          <a:bodyPr/>
          <a:lstStyle/>
          <a:p>
            <a:pPr>
              <a:defRPr/>
            </a:pPr>
            <a:r>
              <a:rPr lang="en-US" smtClean="0"/>
              <a:t>Ethics:  A Psychological Approach</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p:cNvSpPr>
            <a:spLocks noGrp="1"/>
          </p:cNvSpPr>
          <p:nvPr>
            <p:ph type="title"/>
          </p:nvPr>
        </p:nvSpPr>
        <p:spPr/>
        <p:txBody>
          <a:bodyPr/>
          <a:lstStyle/>
          <a:p>
            <a:r>
              <a:rPr lang="en-CA" dirty="0" smtClean="0">
                <a:latin typeface="Arial" charset="0"/>
                <a:cs typeface="Arial" charset="0"/>
              </a:rPr>
              <a:t>Ethics and Science</a:t>
            </a:r>
          </a:p>
        </p:txBody>
      </p:sp>
      <p:sp>
        <p:nvSpPr>
          <p:cNvPr id="2056" name="Content Placeholder 2"/>
          <p:cNvSpPr>
            <a:spLocks noGrp="1"/>
          </p:cNvSpPr>
          <p:nvPr>
            <p:ph idx="1"/>
          </p:nvPr>
        </p:nvSpPr>
        <p:spPr/>
        <p:txBody>
          <a:bodyPr/>
          <a:lstStyle/>
          <a:p>
            <a:pPr>
              <a:buFont typeface="Arial" charset="0"/>
              <a:buNone/>
            </a:pPr>
            <a:r>
              <a:rPr lang="en-CA" dirty="0" smtClean="0">
                <a:latin typeface="Arial" charset="0"/>
                <a:cs typeface="Arial" charset="0"/>
              </a:rPr>
              <a:t>	Consider nepotism:</a:t>
            </a:r>
          </a:p>
          <a:p>
            <a:pPr lvl="1"/>
            <a:r>
              <a:rPr lang="en-CA" dirty="0" smtClean="0">
                <a:latin typeface="Arial" charset="0"/>
                <a:cs typeface="Arial" charset="0"/>
              </a:rPr>
              <a:t>From Italian for nephew—Middle Age popes and bishops would favour their nephews when they had no sons of their own</a:t>
            </a:r>
          </a:p>
          <a:p>
            <a:pPr lvl="1"/>
            <a:r>
              <a:rPr lang="en-CA" dirty="0" smtClean="0">
                <a:latin typeface="Arial" charset="0"/>
                <a:cs typeface="Arial" charset="0"/>
              </a:rPr>
              <a:t>Values favouring nepotism:  care and loyalty to the family</a:t>
            </a:r>
          </a:p>
          <a:p>
            <a:pPr lvl="1"/>
            <a:r>
              <a:rPr lang="en-CA" dirty="0" smtClean="0">
                <a:latin typeface="Arial" charset="0"/>
                <a:cs typeface="Arial" charset="0"/>
              </a:rPr>
              <a:t>In some third-world countries, it would be a serious betrayal not to hire your relatives</a:t>
            </a:r>
          </a:p>
          <a:p>
            <a:pPr lvl="1"/>
            <a:r>
              <a:rPr lang="en-CA" dirty="0" smtClean="0">
                <a:latin typeface="Arial" charset="0"/>
                <a:cs typeface="Arial" charset="0"/>
              </a:rPr>
              <a:t>The head-of-government of Trinidad and</a:t>
            </a:r>
            <a:br>
              <a:rPr lang="en-CA" dirty="0" smtClean="0">
                <a:latin typeface="Arial" charset="0"/>
                <a:cs typeface="Arial" charset="0"/>
              </a:rPr>
            </a:br>
            <a:r>
              <a:rPr lang="en-CA" dirty="0" smtClean="0">
                <a:latin typeface="Arial" charset="0"/>
                <a:cs typeface="Arial" charset="0"/>
              </a:rPr>
              <a:t>Tobago recently took her niece on a world-wide</a:t>
            </a:r>
            <a:br>
              <a:rPr lang="en-CA" dirty="0" smtClean="0">
                <a:latin typeface="Arial" charset="0"/>
                <a:cs typeface="Arial" charset="0"/>
              </a:rPr>
            </a:br>
            <a:r>
              <a:rPr lang="en-CA" dirty="0" smtClean="0">
                <a:latin typeface="Arial" charset="0"/>
                <a:cs typeface="Arial" charset="0"/>
              </a:rPr>
              <a:t>tour charging her niece’s expenses to the</a:t>
            </a:r>
            <a:br>
              <a:rPr lang="en-CA" dirty="0" smtClean="0">
                <a:latin typeface="Arial" charset="0"/>
                <a:cs typeface="Arial" charset="0"/>
              </a:rPr>
            </a:br>
            <a:r>
              <a:rPr lang="en-CA" dirty="0" smtClean="0">
                <a:latin typeface="Arial" charset="0"/>
                <a:cs typeface="Arial" charset="0"/>
              </a:rPr>
              <a:t>country</a:t>
            </a:r>
          </a:p>
          <a:p>
            <a:pPr lvl="1"/>
            <a:endParaRPr lang="en-CA" dirty="0" smtClean="0">
              <a:latin typeface="Arial" charset="0"/>
              <a:cs typeface="Arial" charset="0"/>
            </a:endParaRPr>
          </a:p>
        </p:txBody>
      </p:sp>
      <p:pic>
        <p:nvPicPr>
          <p:cNvPr id="5" name="Picture 2" descr="C:\Users\dwharder\Desktop\asdfl.png"/>
          <p:cNvPicPr>
            <a:picLocks noChangeAspect="1" noChangeArrowheads="1"/>
          </p:cNvPicPr>
          <p:nvPr/>
        </p:nvPicPr>
        <p:blipFill>
          <a:blip r:embed="rId2"/>
          <a:srcRect/>
          <a:stretch>
            <a:fillRect/>
          </a:stretch>
        </p:blipFill>
        <p:spPr bwMode="auto">
          <a:xfrm>
            <a:off x="6578143" y="3822190"/>
            <a:ext cx="2108657" cy="2394460"/>
          </a:xfrm>
          <a:prstGeom prst="rect">
            <a:avLst/>
          </a:prstGeom>
          <a:noFill/>
        </p:spPr>
      </p:pic>
      <p:sp>
        <p:nvSpPr>
          <p:cNvPr id="6" name="Slide Number Placeholder 5"/>
          <p:cNvSpPr>
            <a:spLocks noGrp="1"/>
          </p:cNvSpPr>
          <p:nvPr>
            <p:ph type="sldNum" sz="quarter" idx="11"/>
          </p:nvPr>
        </p:nvSpPr>
        <p:spPr/>
        <p:txBody>
          <a:bodyPr/>
          <a:lstStyle/>
          <a:p>
            <a:fld id="{9DB00347-C159-474C-B961-9625E0FB8F9F}" type="slidenum">
              <a:rPr lang="en-CA" smtClean="0"/>
              <a:pPr/>
              <a:t>15</a:t>
            </a:fld>
            <a:endParaRPr lang="en-CA"/>
          </a:p>
        </p:txBody>
      </p:sp>
      <p:sp>
        <p:nvSpPr>
          <p:cNvPr id="7" name="Footer Placeholder 6"/>
          <p:cNvSpPr>
            <a:spLocks noGrp="1"/>
          </p:cNvSpPr>
          <p:nvPr>
            <p:ph type="ftr" sz="quarter" idx="12"/>
          </p:nvPr>
        </p:nvSpPr>
        <p:spPr/>
        <p:txBody>
          <a:bodyPr/>
          <a:lstStyle/>
          <a:p>
            <a:pPr>
              <a:defRPr/>
            </a:pPr>
            <a:r>
              <a:rPr lang="en-US" smtClean="0"/>
              <a:t>Ethics:  A Psychological Approach</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p:cNvSpPr>
            <a:spLocks noGrp="1"/>
          </p:cNvSpPr>
          <p:nvPr>
            <p:ph type="title"/>
          </p:nvPr>
        </p:nvSpPr>
        <p:spPr/>
        <p:txBody>
          <a:bodyPr/>
          <a:lstStyle/>
          <a:p>
            <a:r>
              <a:rPr lang="en-CA" dirty="0" smtClean="0">
                <a:latin typeface="Arial" charset="0"/>
                <a:cs typeface="Arial" charset="0"/>
              </a:rPr>
              <a:t>Ethics and Science</a:t>
            </a:r>
          </a:p>
        </p:txBody>
      </p:sp>
      <p:sp>
        <p:nvSpPr>
          <p:cNvPr id="2056" name="Content Placeholder 2"/>
          <p:cNvSpPr>
            <a:spLocks noGrp="1"/>
          </p:cNvSpPr>
          <p:nvPr>
            <p:ph idx="1"/>
          </p:nvPr>
        </p:nvSpPr>
        <p:spPr/>
        <p:txBody>
          <a:bodyPr/>
          <a:lstStyle/>
          <a:p>
            <a:pPr>
              <a:buFont typeface="Arial" charset="0"/>
              <a:buNone/>
            </a:pPr>
            <a:r>
              <a:rPr lang="en-CA" dirty="0" smtClean="0">
                <a:latin typeface="Arial" charset="0"/>
                <a:cs typeface="Arial" charset="0"/>
              </a:rPr>
              <a:t>	Society however has recognized the harms of nepotism:</a:t>
            </a:r>
          </a:p>
          <a:p>
            <a:pPr lvl="1"/>
            <a:r>
              <a:rPr lang="en-CA" dirty="0" smtClean="0">
                <a:latin typeface="Arial" charset="0"/>
                <a:cs typeface="Arial" charset="0"/>
              </a:rPr>
              <a:t>Everyone else is affected:  the company, the co-workers, and ultimately the country</a:t>
            </a:r>
          </a:p>
          <a:p>
            <a:pPr lvl="1"/>
            <a:r>
              <a:rPr lang="en-CA" dirty="0" smtClean="0">
                <a:latin typeface="Arial" charset="0"/>
                <a:cs typeface="Arial" charset="0"/>
              </a:rPr>
              <a:t>Values against nepotism:</a:t>
            </a:r>
          </a:p>
          <a:p>
            <a:pPr lvl="2"/>
            <a:r>
              <a:rPr lang="en-CA" dirty="0" smtClean="0">
                <a:latin typeface="Arial" charset="0"/>
                <a:cs typeface="Arial" charset="0"/>
              </a:rPr>
              <a:t>Fairness to all in society</a:t>
            </a:r>
          </a:p>
          <a:p>
            <a:pPr lvl="2"/>
            <a:r>
              <a:rPr lang="en-CA" dirty="0" smtClean="0">
                <a:latin typeface="Arial" charset="0"/>
                <a:cs typeface="Arial" charset="0"/>
              </a:rPr>
              <a:t>Harm to others and society</a:t>
            </a:r>
          </a:p>
          <a:p>
            <a:pPr lvl="1"/>
            <a:endParaRPr lang="en-CA" dirty="0" smtClean="0">
              <a:latin typeface="Arial" charset="0"/>
              <a:cs typeface="Arial" charset="0"/>
            </a:endParaRPr>
          </a:p>
        </p:txBody>
      </p:sp>
      <p:pic>
        <p:nvPicPr>
          <p:cNvPr id="5" name="Picture 2" descr="C:\Users\dwharder\Desktop\asdfl.png"/>
          <p:cNvPicPr>
            <a:picLocks noChangeAspect="1" noChangeArrowheads="1"/>
          </p:cNvPicPr>
          <p:nvPr/>
        </p:nvPicPr>
        <p:blipFill>
          <a:blip r:embed="rId2"/>
          <a:srcRect/>
          <a:stretch>
            <a:fillRect/>
          </a:stretch>
        </p:blipFill>
        <p:spPr bwMode="auto">
          <a:xfrm>
            <a:off x="6578143" y="3822190"/>
            <a:ext cx="2108657" cy="2394460"/>
          </a:xfrm>
          <a:prstGeom prst="rect">
            <a:avLst/>
          </a:prstGeom>
          <a:noFill/>
        </p:spPr>
      </p:pic>
      <p:sp>
        <p:nvSpPr>
          <p:cNvPr id="6" name="Slide Number Placeholder 5"/>
          <p:cNvSpPr>
            <a:spLocks noGrp="1"/>
          </p:cNvSpPr>
          <p:nvPr>
            <p:ph type="sldNum" sz="quarter" idx="11"/>
          </p:nvPr>
        </p:nvSpPr>
        <p:spPr/>
        <p:txBody>
          <a:bodyPr/>
          <a:lstStyle/>
          <a:p>
            <a:fld id="{9DB00347-C159-474C-B961-9625E0FB8F9F}" type="slidenum">
              <a:rPr lang="en-CA" smtClean="0"/>
              <a:pPr/>
              <a:t>16</a:t>
            </a:fld>
            <a:endParaRPr lang="en-CA"/>
          </a:p>
        </p:txBody>
      </p:sp>
      <p:sp>
        <p:nvSpPr>
          <p:cNvPr id="7" name="Footer Placeholder 6"/>
          <p:cNvSpPr>
            <a:spLocks noGrp="1"/>
          </p:cNvSpPr>
          <p:nvPr>
            <p:ph type="ftr" sz="quarter" idx="12"/>
          </p:nvPr>
        </p:nvSpPr>
        <p:spPr/>
        <p:txBody>
          <a:bodyPr/>
          <a:lstStyle/>
          <a:p>
            <a:pPr>
              <a:defRPr/>
            </a:pPr>
            <a:r>
              <a:rPr lang="en-US" smtClean="0"/>
              <a:t>Ethics:  A Psychological Approach</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p:cNvSpPr>
            <a:spLocks noGrp="1"/>
          </p:cNvSpPr>
          <p:nvPr>
            <p:ph type="title"/>
          </p:nvPr>
        </p:nvSpPr>
        <p:spPr/>
        <p:txBody>
          <a:bodyPr/>
          <a:lstStyle/>
          <a:p>
            <a:r>
              <a:rPr lang="en-CA" dirty="0" smtClean="0">
                <a:latin typeface="Arial" charset="0"/>
                <a:cs typeface="Arial" charset="0"/>
              </a:rPr>
              <a:t>Ethics and Science</a:t>
            </a:r>
          </a:p>
        </p:txBody>
      </p:sp>
      <p:sp>
        <p:nvSpPr>
          <p:cNvPr id="2056" name="Content Placeholder 2"/>
          <p:cNvSpPr>
            <a:spLocks noGrp="1"/>
          </p:cNvSpPr>
          <p:nvPr>
            <p:ph idx="1"/>
          </p:nvPr>
        </p:nvSpPr>
        <p:spPr/>
        <p:txBody>
          <a:bodyPr/>
          <a:lstStyle/>
          <a:p>
            <a:pPr>
              <a:buFont typeface="Arial" charset="0"/>
              <a:buNone/>
            </a:pPr>
            <a:r>
              <a:rPr lang="en-CA" dirty="0" smtClean="0">
                <a:latin typeface="Arial" charset="0"/>
                <a:cs typeface="Arial" charset="0"/>
              </a:rPr>
              <a:t>	All of these values have some evolutionary advantage</a:t>
            </a:r>
          </a:p>
          <a:p>
            <a:pPr lvl="1"/>
            <a:r>
              <a:rPr lang="en-CA" dirty="0" smtClean="0">
                <a:latin typeface="Arial" charset="0"/>
                <a:cs typeface="Arial" charset="0"/>
              </a:rPr>
              <a:t>Evolutionary advantage, however, does not necessarily translate to values that support civilization </a:t>
            </a:r>
          </a:p>
          <a:p>
            <a:pPr lvl="1"/>
            <a:r>
              <a:rPr lang="en-CA" dirty="0" smtClean="0">
                <a:latin typeface="Arial" charset="0"/>
                <a:cs typeface="Arial" charset="0"/>
              </a:rPr>
              <a:t>As an engineer, when you consider any ethical situation, you must consider your choices and why you are taking those choices</a:t>
            </a:r>
          </a:p>
        </p:txBody>
      </p:sp>
      <p:pic>
        <p:nvPicPr>
          <p:cNvPr id="5" name="Picture 2" descr="C:\Users\dwharder\Desktop\asdfl.png"/>
          <p:cNvPicPr>
            <a:picLocks noChangeAspect="1" noChangeArrowheads="1"/>
          </p:cNvPicPr>
          <p:nvPr/>
        </p:nvPicPr>
        <p:blipFill>
          <a:blip r:embed="rId2"/>
          <a:srcRect/>
          <a:stretch>
            <a:fillRect/>
          </a:stretch>
        </p:blipFill>
        <p:spPr bwMode="auto">
          <a:xfrm>
            <a:off x="6578143" y="3822190"/>
            <a:ext cx="2108657" cy="2394460"/>
          </a:xfrm>
          <a:prstGeom prst="rect">
            <a:avLst/>
          </a:prstGeom>
          <a:noFill/>
        </p:spPr>
      </p:pic>
      <p:sp>
        <p:nvSpPr>
          <p:cNvPr id="6" name="Slide Number Placeholder 5"/>
          <p:cNvSpPr>
            <a:spLocks noGrp="1"/>
          </p:cNvSpPr>
          <p:nvPr>
            <p:ph type="sldNum" sz="quarter" idx="11"/>
          </p:nvPr>
        </p:nvSpPr>
        <p:spPr/>
        <p:txBody>
          <a:bodyPr/>
          <a:lstStyle/>
          <a:p>
            <a:fld id="{9DB00347-C159-474C-B961-9625E0FB8F9F}" type="slidenum">
              <a:rPr lang="en-CA" smtClean="0"/>
              <a:pPr/>
              <a:t>17</a:t>
            </a:fld>
            <a:endParaRPr lang="en-CA"/>
          </a:p>
        </p:txBody>
      </p:sp>
      <p:sp>
        <p:nvSpPr>
          <p:cNvPr id="7" name="Footer Placeholder 6"/>
          <p:cNvSpPr>
            <a:spLocks noGrp="1"/>
          </p:cNvSpPr>
          <p:nvPr>
            <p:ph type="ftr" sz="quarter" idx="12"/>
          </p:nvPr>
        </p:nvSpPr>
        <p:spPr/>
        <p:txBody>
          <a:bodyPr/>
          <a:lstStyle/>
          <a:p>
            <a:pPr>
              <a:defRPr/>
            </a:pPr>
            <a:r>
              <a:rPr lang="en-US" smtClean="0"/>
              <a:t>Ethics:  A Psychological Approach</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p:cNvSpPr>
            <a:spLocks noGrp="1"/>
          </p:cNvSpPr>
          <p:nvPr>
            <p:ph type="title"/>
          </p:nvPr>
        </p:nvSpPr>
        <p:spPr/>
        <p:txBody>
          <a:bodyPr/>
          <a:lstStyle/>
          <a:p>
            <a:r>
              <a:rPr lang="en-CA" dirty="0" smtClean="0">
                <a:latin typeface="Arial" charset="0"/>
                <a:cs typeface="Arial" charset="0"/>
              </a:rPr>
              <a:t>Empathy</a:t>
            </a:r>
          </a:p>
        </p:txBody>
      </p:sp>
      <p:sp>
        <p:nvSpPr>
          <p:cNvPr id="2056" name="Content Placeholder 2"/>
          <p:cNvSpPr>
            <a:spLocks noGrp="1"/>
          </p:cNvSpPr>
          <p:nvPr>
            <p:ph idx="1"/>
          </p:nvPr>
        </p:nvSpPr>
        <p:spPr/>
        <p:txBody>
          <a:bodyPr/>
          <a:lstStyle/>
          <a:p>
            <a:pPr>
              <a:buFont typeface="Arial" charset="0"/>
              <a:buNone/>
            </a:pPr>
            <a:r>
              <a:rPr lang="en-CA" dirty="0" smtClean="0">
                <a:latin typeface="Arial" charset="0"/>
                <a:cs typeface="Arial" charset="0"/>
              </a:rPr>
              <a:t>	Primates, including humans, have empathy for others in their species</a:t>
            </a:r>
          </a:p>
          <a:p>
            <a:pPr lvl="1"/>
            <a:r>
              <a:rPr lang="en-CA" dirty="0" smtClean="0">
                <a:latin typeface="Arial" charset="0"/>
                <a:cs typeface="Arial" charset="0"/>
              </a:rPr>
              <a:t>Mirror neurons will fire when certain activities occur either to oneself or while one is watching </a:t>
            </a:r>
          </a:p>
          <a:p>
            <a:pPr lvl="1"/>
            <a:r>
              <a:rPr lang="en-CA" dirty="0" err="1" smtClean="0">
                <a:latin typeface="Arial" charset="0"/>
                <a:cs typeface="Arial" charset="0"/>
              </a:rPr>
              <a:t>Sociopathy</a:t>
            </a:r>
            <a:r>
              <a:rPr lang="en-CA" dirty="0" smtClean="0">
                <a:latin typeface="Arial" charset="0"/>
                <a:cs typeface="Arial" charset="0"/>
              </a:rPr>
              <a:t> is associated with an to feel empathy</a:t>
            </a:r>
          </a:p>
          <a:p>
            <a:pPr lvl="1"/>
            <a:r>
              <a:rPr lang="en-CA" dirty="0" smtClean="0">
                <a:latin typeface="Arial" charset="0"/>
                <a:cs typeface="Arial" charset="0"/>
              </a:rPr>
              <a:t>Narcissism is an abnormal focus on oneself</a:t>
            </a:r>
          </a:p>
          <a:p>
            <a:pPr lvl="1"/>
            <a:endParaRPr lang="en-CA" dirty="0" smtClean="0">
              <a:latin typeface="Arial" charset="0"/>
              <a:cs typeface="Arial" charset="0"/>
            </a:endParaRPr>
          </a:p>
        </p:txBody>
      </p:sp>
      <p:pic>
        <p:nvPicPr>
          <p:cNvPr id="5" name="Picture 2" descr="C:\Users\dwharder\Desktop\asdfl.png"/>
          <p:cNvPicPr>
            <a:picLocks noChangeAspect="1" noChangeArrowheads="1"/>
          </p:cNvPicPr>
          <p:nvPr/>
        </p:nvPicPr>
        <p:blipFill>
          <a:blip r:embed="rId2"/>
          <a:srcRect/>
          <a:stretch>
            <a:fillRect/>
          </a:stretch>
        </p:blipFill>
        <p:spPr bwMode="auto">
          <a:xfrm>
            <a:off x="6578143" y="3822190"/>
            <a:ext cx="2108657" cy="2394460"/>
          </a:xfrm>
          <a:prstGeom prst="rect">
            <a:avLst/>
          </a:prstGeom>
          <a:noFill/>
        </p:spPr>
      </p:pic>
      <p:sp>
        <p:nvSpPr>
          <p:cNvPr id="6" name="Slide Number Placeholder 5"/>
          <p:cNvSpPr>
            <a:spLocks noGrp="1"/>
          </p:cNvSpPr>
          <p:nvPr>
            <p:ph type="sldNum" sz="quarter" idx="11"/>
          </p:nvPr>
        </p:nvSpPr>
        <p:spPr/>
        <p:txBody>
          <a:bodyPr/>
          <a:lstStyle/>
          <a:p>
            <a:fld id="{9DB00347-C159-474C-B961-9625E0FB8F9F}" type="slidenum">
              <a:rPr lang="en-CA" smtClean="0"/>
              <a:pPr/>
              <a:t>18</a:t>
            </a:fld>
            <a:endParaRPr lang="en-CA"/>
          </a:p>
        </p:txBody>
      </p:sp>
      <p:sp>
        <p:nvSpPr>
          <p:cNvPr id="7" name="Footer Placeholder 6"/>
          <p:cNvSpPr>
            <a:spLocks noGrp="1"/>
          </p:cNvSpPr>
          <p:nvPr>
            <p:ph type="ftr" sz="quarter" idx="12"/>
          </p:nvPr>
        </p:nvSpPr>
        <p:spPr/>
        <p:txBody>
          <a:bodyPr/>
          <a:lstStyle/>
          <a:p>
            <a:pPr>
              <a:defRPr/>
            </a:pPr>
            <a:r>
              <a:rPr lang="en-US" smtClean="0"/>
              <a:t>Ethics:  A Psychological Approach</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p:cNvSpPr>
            <a:spLocks noGrp="1"/>
          </p:cNvSpPr>
          <p:nvPr>
            <p:ph type="title"/>
          </p:nvPr>
        </p:nvSpPr>
        <p:spPr/>
        <p:txBody>
          <a:bodyPr/>
          <a:lstStyle/>
          <a:p>
            <a:r>
              <a:rPr lang="en-CA" dirty="0" smtClean="0">
                <a:latin typeface="Arial" charset="0"/>
                <a:cs typeface="Arial" charset="0"/>
              </a:rPr>
              <a:t>Empathy</a:t>
            </a:r>
          </a:p>
        </p:txBody>
      </p:sp>
      <p:sp>
        <p:nvSpPr>
          <p:cNvPr id="2056" name="Content Placeholder 2"/>
          <p:cNvSpPr>
            <a:spLocks noGrp="1"/>
          </p:cNvSpPr>
          <p:nvPr>
            <p:ph idx="1"/>
          </p:nvPr>
        </p:nvSpPr>
        <p:spPr/>
        <p:txBody>
          <a:bodyPr/>
          <a:lstStyle/>
          <a:p>
            <a:pPr>
              <a:buFont typeface="Arial" charset="0"/>
              <a:buNone/>
            </a:pPr>
            <a:r>
              <a:rPr lang="en-CA" dirty="0" smtClean="0">
                <a:latin typeface="Arial" charset="0"/>
                <a:cs typeface="Arial" charset="0"/>
              </a:rPr>
              <a:t>	Empathy will be enabled when watching other people in situations involving pain, disgust, or contact</a:t>
            </a:r>
          </a:p>
          <a:p>
            <a:pPr lvl="1"/>
            <a:r>
              <a:rPr lang="en-CA" dirty="0" smtClean="0">
                <a:latin typeface="Arial" charset="0"/>
                <a:cs typeface="Arial" charset="0"/>
              </a:rPr>
              <a:t>Most of you will feel pain</a:t>
            </a:r>
          </a:p>
          <a:p>
            <a:pPr lvl="1"/>
            <a:r>
              <a:rPr lang="en-CA" dirty="0" smtClean="0">
                <a:latin typeface="Arial" charset="0"/>
                <a:cs typeface="Arial" charset="0"/>
              </a:rPr>
              <a:t>Consider a picture of a </a:t>
            </a:r>
            <a:r>
              <a:rPr lang="en-CA" dirty="0" err="1" smtClean="0">
                <a:latin typeface="Arial" charset="0"/>
                <a:cs typeface="Arial" charset="0"/>
              </a:rPr>
              <a:t>Dalit</a:t>
            </a:r>
            <a:r>
              <a:rPr lang="en-CA" dirty="0" smtClean="0">
                <a:latin typeface="Arial" charset="0"/>
                <a:cs typeface="Arial" charset="0"/>
              </a:rPr>
              <a:t>, covered in excrement, coming up from having cleared a blockage in the sewers of an Indian city</a:t>
            </a:r>
          </a:p>
          <a:p>
            <a:pPr lvl="1"/>
            <a:r>
              <a:rPr lang="en-CA" dirty="0" smtClean="0">
                <a:latin typeface="Arial" charset="0"/>
                <a:cs typeface="Arial" charset="0"/>
              </a:rPr>
              <a:t>Consider two lovers kissing</a:t>
            </a:r>
          </a:p>
        </p:txBody>
      </p:sp>
      <p:pic>
        <p:nvPicPr>
          <p:cNvPr id="5" name="Picture 2" descr="C:\Users\dwharder\Desktop\asdfl.png"/>
          <p:cNvPicPr>
            <a:picLocks noChangeAspect="1" noChangeArrowheads="1"/>
          </p:cNvPicPr>
          <p:nvPr/>
        </p:nvPicPr>
        <p:blipFill>
          <a:blip r:embed="rId2"/>
          <a:srcRect/>
          <a:stretch>
            <a:fillRect/>
          </a:stretch>
        </p:blipFill>
        <p:spPr bwMode="auto">
          <a:xfrm>
            <a:off x="6578143" y="3822190"/>
            <a:ext cx="2108657" cy="2394460"/>
          </a:xfrm>
          <a:prstGeom prst="rect">
            <a:avLst/>
          </a:prstGeom>
          <a:noFill/>
        </p:spPr>
      </p:pic>
      <p:sp>
        <p:nvSpPr>
          <p:cNvPr id="6" name="Slide Number Placeholder 5"/>
          <p:cNvSpPr>
            <a:spLocks noGrp="1"/>
          </p:cNvSpPr>
          <p:nvPr>
            <p:ph type="sldNum" sz="quarter" idx="11"/>
          </p:nvPr>
        </p:nvSpPr>
        <p:spPr/>
        <p:txBody>
          <a:bodyPr/>
          <a:lstStyle/>
          <a:p>
            <a:fld id="{9DB00347-C159-474C-B961-9625E0FB8F9F}" type="slidenum">
              <a:rPr lang="en-CA" smtClean="0"/>
              <a:pPr/>
              <a:t>19</a:t>
            </a:fld>
            <a:endParaRPr lang="en-CA"/>
          </a:p>
        </p:txBody>
      </p:sp>
      <p:sp>
        <p:nvSpPr>
          <p:cNvPr id="7" name="Footer Placeholder 6"/>
          <p:cNvSpPr>
            <a:spLocks noGrp="1"/>
          </p:cNvSpPr>
          <p:nvPr>
            <p:ph type="ftr" sz="quarter" idx="12"/>
          </p:nvPr>
        </p:nvSpPr>
        <p:spPr/>
        <p:txBody>
          <a:bodyPr/>
          <a:lstStyle/>
          <a:p>
            <a:pPr>
              <a:defRPr/>
            </a:pPr>
            <a:r>
              <a:rPr lang="en-US" smtClean="0"/>
              <a:t>Ethics:  A Psychological Approach</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Arial" charset="0"/>
                <a:cs typeface="Arial" charset="0"/>
              </a:rPr>
              <a:t>Outline</a:t>
            </a: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the engineering profession, including:</a:t>
            </a:r>
          </a:p>
          <a:p>
            <a:pPr lvl="1"/>
            <a:r>
              <a:rPr lang="en-CA" dirty="0" smtClean="0"/>
              <a:t>Standards and safety</a:t>
            </a:r>
          </a:p>
          <a:p>
            <a:pPr lvl="1"/>
            <a:r>
              <a:rPr lang="en-CA" dirty="0" smtClean="0"/>
              <a:t>Law:  Charter of Rights and Freedoms, contracts, torts, negligent malpractice, forms of carrying on business</a:t>
            </a:r>
          </a:p>
          <a:p>
            <a:pPr lvl="1"/>
            <a:r>
              <a:rPr lang="en-CA" dirty="0" smtClean="0"/>
              <a:t>Intellectual property (patents, trade marks, copyrights and industrial designs)</a:t>
            </a:r>
          </a:p>
          <a:p>
            <a:pPr lvl="1"/>
            <a:r>
              <a:rPr lang="en-CA" dirty="0" smtClean="0"/>
              <a:t>Professional practice</a:t>
            </a:r>
          </a:p>
          <a:p>
            <a:pPr lvl="2"/>
            <a:r>
              <a:rPr lang="en-CA" dirty="0" smtClean="0"/>
              <a:t>Professional Engineers Act</a:t>
            </a:r>
          </a:p>
          <a:p>
            <a:pPr lvl="2"/>
            <a:r>
              <a:rPr lang="en-CA" dirty="0" smtClean="0"/>
              <a:t>Professional misconduct and sexual harassment</a:t>
            </a:r>
          </a:p>
          <a:p>
            <a:pPr lvl="1"/>
            <a:r>
              <a:rPr lang="en-CA" dirty="0" smtClean="0"/>
              <a:t>Alternative dispute resolution</a:t>
            </a:r>
          </a:p>
          <a:p>
            <a:pPr lvl="1"/>
            <a:r>
              <a:rPr lang="en-CA" dirty="0" smtClean="0"/>
              <a:t>Labour Relations and Employment Law</a:t>
            </a:r>
          </a:p>
          <a:p>
            <a:pPr lvl="1"/>
            <a:r>
              <a:rPr lang="en-CA" dirty="0" smtClean="0"/>
              <a:t>Environmental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a:p>
        </p:txBody>
      </p:sp>
      <p:sp>
        <p:nvSpPr>
          <p:cNvPr id="5" name="Footer Placeholder 4"/>
          <p:cNvSpPr>
            <a:spLocks noGrp="1"/>
          </p:cNvSpPr>
          <p:nvPr>
            <p:ph type="ftr" sz="quarter" idx="12"/>
          </p:nvPr>
        </p:nvSpPr>
        <p:spPr/>
        <p:txBody>
          <a:bodyPr/>
          <a:lstStyle/>
          <a:p>
            <a:pPr>
              <a:defRPr/>
            </a:pPr>
            <a:r>
              <a:rPr lang="en-US" smtClean="0"/>
              <a:t>Ethics:  A Psychological Approach</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dwharder\Desktop\asdfl.png"/>
          <p:cNvPicPr>
            <a:picLocks noChangeAspect="1" noChangeArrowheads="1"/>
          </p:cNvPicPr>
          <p:nvPr/>
        </p:nvPicPr>
        <p:blipFill>
          <a:blip r:embed="rId2"/>
          <a:srcRect/>
          <a:stretch>
            <a:fillRect/>
          </a:stretch>
        </p:blipFill>
        <p:spPr bwMode="auto">
          <a:xfrm>
            <a:off x="6578143" y="3822190"/>
            <a:ext cx="2108657" cy="2394460"/>
          </a:xfrm>
          <a:prstGeom prst="rect">
            <a:avLst/>
          </a:prstGeom>
          <a:noFill/>
        </p:spPr>
      </p:pic>
      <p:sp>
        <p:nvSpPr>
          <p:cNvPr id="2055" name="Title 1"/>
          <p:cNvSpPr>
            <a:spLocks noGrp="1"/>
          </p:cNvSpPr>
          <p:nvPr>
            <p:ph type="title"/>
          </p:nvPr>
        </p:nvSpPr>
        <p:spPr/>
        <p:txBody>
          <a:bodyPr/>
          <a:lstStyle/>
          <a:p>
            <a:r>
              <a:rPr lang="en-CA" dirty="0" smtClean="0">
                <a:latin typeface="Arial" charset="0"/>
                <a:cs typeface="Arial" charset="0"/>
              </a:rPr>
              <a:t>Values</a:t>
            </a:r>
          </a:p>
        </p:txBody>
      </p:sp>
      <p:sp>
        <p:nvSpPr>
          <p:cNvPr id="2056" name="Content Placeholder 2"/>
          <p:cNvSpPr>
            <a:spLocks noGrp="1"/>
          </p:cNvSpPr>
          <p:nvPr>
            <p:ph idx="1"/>
          </p:nvPr>
        </p:nvSpPr>
        <p:spPr/>
        <p:txBody>
          <a:bodyPr/>
          <a:lstStyle/>
          <a:p>
            <a:pPr>
              <a:buFont typeface="Arial" charset="0"/>
              <a:buNone/>
            </a:pPr>
            <a:r>
              <a:rPr lang="en-CA" dirty="0" smtClean="0">
                <a:latin typeface="Arial" charset="0"/>
                <a:cs typeface="Arial" charset="0"/>
              </a:rPr>
              <a:t>	Note that certain values may override others</a:t>
            </a:r>
          </a:p>
          <a:p>
            <a:pPr>
              <a:buFont typeface="Arial" charset="0"/>
              <a:buNone/>
            </a:pPr>
            <a:endParaRPr lang="en-CA" dirty="0" smtClean="0">
              <a:latin typeface="Arial" charset="0"/>
              <a:cs typeface="Arial" charset="0"/>
            </a:endParaRPr>
          </a:p>
          <a:p>
            <a:pPr>
              <a:buFont typeface="Arial" charset="0"/>
              <a:buNone/>
            </a:pPr>
            <a:r>
              <a:rPr lang="en-CA" dirty="0" smtClean="0">
                <a:latin typeface="Arial" charset="0"/>
                <a:cs typeface="Arial" charset="0"/>
              </a:rPr>
              <a:t>	Consider two lovers kissing...</a:t>
            </a:r>
          </a:p>
          <a:p>
            <a:pPr lvl="1"/>
            <a:r>
              <a:rPr lang="en-CA" dirty="0" smtClean="0">
                <a:latin typeface="Arial" charset="0"/>
                <a:cs typeface="Arial" charset="0"/>
              </a:rPr>
              <a:t>What if one is a Conservative and the other a Liberal?</a:t>
            </a:r>
          </a:p>
          <a:p>
            <a:pPr lvl="1"/>
            <a:r>
              <a:rPr lang="en-CA" dirty="0" smtClean="0">
                <a:latin typeface="Arial" charset="0"/>
                <a:cs typeface="Arial" charset="0"/>
              </a:rPr>
              <a:t>What if one is a farmer and the other is a movie star?</a:t>
            </a:r>
          </a:p>
          <a:p>
            <a:pPr lvl="1"/>
            <a:r>
              <a:rPr lang="en-CA" dirty="0" smtClean="0">
                <a:latin typeface="Arial" charset="0"/>
                <a:cs typeface="Arial" charset="0"/>
              </a:rPr>
              <a:t>One is a Christian and the other a Muslim?</a:t>
            </a:r>
          </a:p>
          <a:p>
            <a:pPr lvl="1"/>
            <a:r>
              <a:rPr lang="en-CA" dirty="0" smtClean="0">
                <a:latin typeface="Arial" charset="0"/>
                <a:cs typeface="Arial" charset="0"/>
              </a:rPr>
              <a:t>What if one is a </a:t>
            </a:r>
            <a:r>
              <a:rPr lang="en-CA" dirty="0" err="1" smtClean="0">
                <a:latin typeface="Arial" charset="0"/>
                <a:cs typeface="Arial" charset="0"/>
              </a:rPr>
              <a:t>Dalit</a:t>
            </a:r>
            <a:r>
              <a:rPr lang="en-CA" dirty="0" smtClean="0">
                <a:latin typeface="Arial" charset="0"/>
                <a:cs typeface="Arial" charset="0"/>
              </a:rPr>
              <a:t> and the other is a </a:t>
            </a:r>
            <a:r>
              <a:rPr lang="en-CA" dirty="0" smtClean="0"/>
              <a:t>Brahman?</a:t>
            </a:r>
          </a:p>
          <a:p>
            <a:pPr lvl="1"/>
            <a:r>
              <a:rPr lang="en-CA" dirty="0" smtClean="0">
                <a:latin typeface="Arial" charset="0"/>
                <a:cs typeface="Arial" charset="0"/>
              </a:rPr>
              <a:t>What if one is European and the other African?</a:t>
            </a:r>
          </a:p>
          <a:p>
            <a:pPr lvl="1"/>
            <a:r>
              <a:rPr lang="en-CA" dirty="0" smtClean="0">
                <a:latin typeface="Arial" charset="0"/>
                <a:cs typeface="Arial" charset="0"/>
              </a:rPr>
              <a:t>What if they are both men?</a:t>
            </a:r>
          </a:p>
          <a:p>
            <a:pPr lvl="1"/>
            <a:r>
              <a:rPr lang="en-CA" dirty="0" smtClean="0">
                <a:latin typeface="Arial" charset="0"/>
                <a:cs typeface="Arial" charset="0"/>
              </a:rPr>
              <a:t>What if one is 35 years old and the other</a:t>
            </a:r>
            <a:br>
              <a:rPr lang="en-CA" dirty="0" smtClean="0">
                <a:latin typeface="Arial" charset="0"/>
                <a:cs typeface="Arial" charset="0"/>
              </a:rPr>
            </a:br>
            <a:r>
              <a:rPr lang="en-CA" dirty="0" smtClean="0">
                <a:latin typeface="Arial" charset="0"/>
                <a:cs typeface="Arial" charset="0"/>
              </a:rPr>
              <a:t>13 years old?</a:t>
            </a:r>
          </a:p>
        </p:txBody>
      </p:sp>
      <p:sp>
        <p:nvSpPr>
          <p:cNvPr id="6" name="Slide Number Placeholder 5"/>
          <p:cNvSpPr>
            <a:spLocks noGrp="1"/>
          </p:cNvSpPr>
          <p:nvPr>
            <p:ph type="sldNum" sz="quarter" idx="11"/>
          </p:nvPr>
        </p:nvSpPr>
        <p:spPr/>
        <p:txBody>
          <a:bodyPr/>
          <a:lstStyle/>
          <a:p>
            <a:fld id="{9DB00347-C159-474C-B961-9625E0FB8F9F}" type="slidenum">
              <a:rPr lang="en-CA" smtClean="0"/>
              <a:pPr/>
              <a:t>20</a:t>
            </a:fld>
            <a:endParaRPr lang="en-CA"/>
          </a:p>
        </p:txBody>
      </p:sp>
      <p:sp>
        <p:nvSpPr>
          <p:cNvPr id="7" name="Footer Placeholder 6"/>
          <p:cNvSpPr>
            <a:spLocks noGrp="1"/>
          </p:cNvSpPr>
          <p:nvPr>
            <p:ph type="ftr" sz="quarter" idx="12"/>
          </p:nvPr>
        </p:nvSpPr>
        <p:spPr/>
        <p:txBody>
          <a:bodyPr/>
          <a:lstStyle/>
          <a:p>
            <a:pPr>
              <a:defRPr/>
            </a:pPr>
            <a:r>
              <a:rPr lang="en-US" smtClean="0"/>
              <a:t>Ethics:  A Psychological Approach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dwharder\Desktop\asdfl.png"/>
          <p:cNvPicPr>
            <a:picLocks noChangeAspect="1" noChangeArrowheads="1"/>
          </p:cNvPicPr>
          <p:nvPr/>
        </p:nvPicPr>
        <p:blipFill>
          <a:blip r:embed="rId2"/>
          <a:srcRect/>
          <a:stretch>
            <a:fillRect/>
          </a:stretch>
        </p:blipFill>
        <p:spPr bwMode="auto">
          <a:xfrm>
            <a:off x="6578143" y="3822190"/>
            <a:ext cx="2108657" cy="2394460"/>
          </a:xfrm>
          <a:prstGeom prst="rect">
            <a:avLst/>
          </a:prstGeom>
          <a:noFill/>
        </p:spPr>
      </p:pic>
      <p:sp>
        <p:nvSpPr>
          <p:cNvPr id="2055" name="Title 1"/>
          <p:cNvSpPr>
            <a:spLocks noGrp="1"/>
          </p:cNvSpPr>
          <p:nvPr>
            <p:ph type="title"/>
          </p:nvPr>
        </p:nvSpPr>
        <p:spPr/>
        <p:txBody>
          <a:bodyPr/>
          <a:lstStyle/>
          <a:p>
            <a:r>
              <a:rPr lang="en-CA" dirty="0" smtClean="0">
                <a:latin typeface="Arial" charset="0"/>
                <a:cs typeface="Arial" charset="0"/>
              </a:rPr>
              <a:t>Are there “Liberal” Values?</a:t>
            </a:r>
          </a:p>
        </p:txBody>
      </p:sp>
      <p:sp>
        <p:nvSpPr>
          <p:cNvPr id="2056" name="Content Placeholder 2"/>
          <p:cNvSpPr>
            <a:spLocks noGrp="1"/>
          </p:cNvSpPr>
          <p:nvPr>
            <p:ph idx="1"/>
          </p:nvPr>
        </p:nvSpPr>
        <p:spPr/>
        <p:txBody>
          <a:bodyPr/>
          <a:lstStyle/>
          <a:p>
            <a:pPr>
              <a:buFont typeface="Arial" charset="0"/>
              <a:buNone/>
            </a:pPr>
            <a:r>
              <a:rPr lang="en-CA" dirty="0" smtClean="0">
                <a:latin typeface="Arial" charset="0"/>
                <a:cs typeface="Arial" charset="0"/>
              </a:rPr>
              <a:t>	Are liberals less or more moral than conservatives?</a:t>
            </a:r>
          </a:p>
          <a:p>
            <a:pPr lvl="1"/>
            <a:r>
              <a:rPr lang="en-CA" dirty="0" smtClean="0">
                <a:latin typeface="Arial" charset="0"/>
                <a:cs typeface="Arial" charset="0"/>
              </a:rPr>
              <a:t>No</a:t>
            </a:r>
          </a:p>
          <a:p>
            <a:pPr>
              <a:buFont typeface="Arial" charset="0"/>
              <a:buNone/>
            </a:pPr>
            <a:endParaRPr lang="en-CA" dirty="0" smtClean="0">
              <a:latin typeface="Arial" charset="0"/>
              <a:cs typeface="Arial" charset="0"/>
            </a:endParaRPr>
          </a:p>
          <a:p>
            <a:pPr>
              <a:buFont typeface="Arial" charset="0"/>
              <a:buNone/>
            </a:pPr>
            <a:r>
              <a:rPr lang="en-CA" dirty="0" smtClean="0">
                <a:latin typeface="Arial" charset="0"/>
                <a:cs typeface="Arial" charset="0"/>
              </a:rPr>
              <a:t>	Liberals, however, tend to focus on specific values and lessen the impact of others</a:t>
            </a:r>
          </a:p>
          <a:p>
            <a:pPr lvl="1"/>
            <a:r>
              <a:rPr lang="en-CA" dirty="0" smtClean="0">
                <a:latin typeface="Arial" charset="0"/>
                <a:cs typeface="Arial" charset="0"/>
              </a:rPr>
              <a:t>Care, fairness, and liberty tend to be seen as </a:t>
            </a:r>
            <a:r>
              <a:rPr lang="en-CA" i="1" dirty="0" smtClean="0">
                <a:latin typeface="Arial" charset="0"/>
                <a:cs typeface="Arial" charset="0"/>
              </a:rPr>
              <a:t>liberal</a:t>
            </a:r>
            <a:r>
              <a:rPr lang="en-CA" dirty="0" smtClean="0">
                <a:latin typeface="Arial" charset="0"/>
                <a:cs typeface="Arial" charset="0"/>
              </a:rPr>
              <a:t/>
            </a:r>
            <a:br>
              <a:rPr lang="en-CA" dirty="0" smtClean="0">
                <a:latin typeface="Arial" charset="0"/>
                <a:cs typeface="Arial" charset="0"/>
              </a:rPr>
            </a:br>
            <a:r>
              <a:rPr lang="en-CA" dirty="0" smtClean="0">
                <a:latin typeface="Arial" charset="0"/>
                <a:cs typeface="Arial" charset="0"/>
              </a:rPr>
              <a:t>values</a:t>
            </a:r>
          </a:p>
          <a:p>
            <a:pPr lvl="1"/>
            <a:endParaRPr lang="en-CA" dirty="0" smtClean="0">
              <a:latin typeface="Arial" charset="0"/>
              <a:cs typeface="Arial" charset="0"/>
            </a:endParaRPr>
          </a:p>
          <a:p>
            <a:pPr>
              <a:buNone/>
            </a:pPr>
            <a:r>
              <a:rPr lang="en-CA" dirty="0" smtClean="0">
                <a:latin typeface="Arial" charset="0"/>
                <a:cs typeface="Arial" charset="0"/>
              </a:rPr>
              <a:t>	Libertarians place even greater emphasis</a:t>
            </a:r>
            <a:br>
              <a:rPr lang="en-CA" dirty="0" smtClean="0">
                <a:latin typeface="Arial" charset="0"/>
                <a:cs typeface="Arial" charset="0"/>
              </a:rPr>
            </a:br>
            <a:r>
              <a:rPr lang="en-CA" dirty="0" smtClean="0">
                <a:latin typeface="Arial" charset="0"/>
                <a:cs typeface="Arial" charset="0"/>
              </a:rPr>
              <a:t>on liberty:</a:t>
            </a:r>
          </a:p>
          <a:p>
            <a:pPr lvl="1"/>
            <a:r>
              <a:rPr lang="en-CA" dirty="0" smtClean="0">
                <a:latin typeface="Arial" charset="0"/>
                <a:cs typeface="Arial" charset="0"/>
              </a:rPr>
              <a:t>A political philosophy that emphasize freedom,</a:t>
            </a:r>
            <a:br>
              <a:rPr lang="en-CA" dirty="0" smtClean="0">
                <a:latin typeface="Arial" charset="0"/>
                <a:cs typeface="Arial" charset="0"/>
              </a:rPr>
            </a:br>
            <a:r>
              <a:rPr lang="en-CA" dirty="0" smtClean="0">
                <a:latin typeface="Arial" charset="0"/>
                <a:cs typeface="Arial" charset="0"/>
              </a:rPr>
              <a:t>individual liberty, and voluntary association</a:t>
            </a:r>
          </a:p>
        </p:txBody>
      </p:sp>
      <p:sp>
        <p:nvSpPr>
          <p:cNvPr id="6" name="Slide Number Placeholder 5"/>
          <p:cNvSpPr>
            <a:spLocks noGrp="1"/>
          </p:cNvSpPr>
          <p:nvPr>
            <p:ph type="sldNum" sz="quarter" idx="11"/>
          </p:nvPr>
        </p:nvSpPr>
        <p:spPr/>
        <p:txBody>
          <a:bodyPr/>
          <a:lstStyle/>
          <a:p>
            <a:fld id="{9DB00347-C159-474C-B961-9625E0FB8F9F}" type="slidenum">
              <a:rPr lang="en-CA" smtClean="0"/>
              <a:pPr/>
              <a:t>21</a:t>
            </a:fld>
            <a:endParaRPr lang="en-CA"/>
          </a:p>
        </p:txBody>
      </p:sp>
      <p:sp>
        <p:nvSpPr>
          <p:cNvPr id="7" name="Footer Placeholder 6"/>
          <p:cNvSpPr>
            <a:spLocks noGrp="1"/>
          </p:cNvSpPr>
          <p:nvPr>
            <p:ph type="ftr" sz="quarter" idx="12"/>
          </p:nvPr>
        </p:nvSpPr>
        <p:spPr/>
        <p:txBody>
          <a:bodyPr/>
          <a:lstStyle/>
          <a:p>
            <a:pPr>
              <a:defRPr/>
            </a:pPr>
            <a:r>
              <a:rPr lang="en-US" smtClean="0"/>
              <a:t>Ethics:  A Psychological Approach</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dwharder\Desktop\asdfl.png"/>
          <p:cNvPicPr>
            <a:picLocks noChangeAspect="1" noChangeArrowheads="1"/>
          </p:cNvPicPr>
          <p:nvPr/>
        </p:nvPicPr>
        <p:blipFill>
          <a:blip r:embed="rId2"/>
          <a:srcRect/>
          <a:stretch>
            <a:fillRect/>
          </a:stretch>
        </p:blipFill>
        <p:spPr bwMode="auto">
          <a:xfrm>
            <a:off x="6578143" y="3822190"/>
            <a:ext cx="2108657" cy="2394460"/>
          </a:xfrm>
          <a:prstGeom prst="rect">
            <a:avLst/>
          </a:prstGeom>
          <a:noFill/>
        </p:spPr>
      </p:pic>
      <p:sp>
        <p:nvSpPr>
          <p:cNvPr id="2055" name="Title 1"/>
          <p:cNvSpPr>
            <a:spLocks noGrp="1"/>
          </p:cNvSpPr>
          <p:nvPr>
            <p:ph type="title"/>
          </p:nvPr>
        </p:nvSpPr>
        <p:spPr/>
        <p:txBody>
          <a:bodyPr/>
          <a:lstStyle/>
          <a:p>
            <a:r>
              <a:rPr lang="en-CA" dirty="0" smtClean="0">
                <a:latin typeface="Arial" charset="0"/>
                <a:cs typeface="Arial" charset="0"/>
              </a:rPr>
              <a:t>What are “Conservative” Values?</a:t>
            </a:r>
          </a:p>
        </p:txBody>
      </p:sp>
      <p:sp>
        <p:nvSpPr>
          <p:cNvPr id="2056" name="Content Placeholder 2"/>
          <p:cNvSpPr>
            <a:spLocks noGrp="1"/>
          </p:cNvSpPr>
          <p:nvPr>
            <p:ph idx="1"/>
          </p:nvPr>
        </p:nvSpPr>
        <p:spPr/>
        <p:txBody>
          <a:bodyPr/>
          <a:lstStyle/>
          <a:p>
            <a:pPr>
              <a:buFont typeface="Arial" charset="0"/>
              <a:buNone/>
            </a:pPr>
            <a:r>
              <a:rPr lang="en-CA" dirty="0" smtClean="0">
                <a:latin typeface="Arial" charset="0"/>
                <a:cs typeface="Arial" charset="0"/>
              </a:rPr>
              <a:t>	Conservatives, however, do not place relatively less emphasis on care, fairness, and liberty</a:t>
            </a:r>
          </a:p>
          <a:p>
            <a:pPr>
              <a:buFont typeface="Arial" charset="0"/>
              <a:buNone/>
            </a:pPr>
            <a:endParaRPr lang="en-CA" dirty="0" smtClean="0">
              <a:latin typeface="Arial" charset="0"/>
              <a:cs typeface="Arial" charset="0"/>
            </a:endParaRPr>
          </a:p>
          <a:p>
            <a:pPr>
              <a:buFont typeface="Arial" charset="0"/>
              <a:buNone/>
            </a:pPr>
            <a:r>
              <a:rPr lang="en-CA" dirty="0" smtClean="0">
                <a:latin typeface="Arial" charset="0"/>
                <a:cs typeface="Arial" charset="0"/>
              </a:rPr>
              <a:t>	Instead, their approach is more balanced—each value tends to be treated more evenly</a:t>
            </a:r>
          </a:p>
          <a:p>
            <a:pPr lvl="1"/>
            <a:r>
              <a:rPr lang="en-CA" dirty="0" smtClean="0">
                <a:latin typeface="Arial" charset="0"/>
                <a:cs typeface="Arial" charset="0"/>
              </a:rPr>
              <a:t>Liberals tend to see less value in ethics such as</a:t>
            </a:r>
            <a:br>
              <a:rPr lang="en-CA" dirty="0" smtClean="0">
                <a:latin typeface="Arial" charset="0"/>
                <a:cs typeface="Arial" charset="0"/>
              </a:rPr>
            </a:br>
            <a:r>
              <a:rPr lang="en-CA" dirty="0" smtClean="0">
                <a:latin typeface="Arial" charset="0"/>
                <a:cs typeface="Arial" charset="0"/>
              </a:rPr>
              <a:t>authority, loyalty, and sanctity</a:t>
            </a:r>
          </a:p>
          <a:p>
            <a:pPr lvl="1"/>
            <a:endParaRPr lang="en-CA" dirty="0" smtClean="0">
              <a:latin typeface="Arial" charset="0"/>
              <a:cs typeface="Arial" charset="0"/>
            </a:endParaRPr>
          </a:p>
          <a:p>
            <a:pPr>
              <a:buNone/>
            </a:pPr>
            <a:r>
              <a:rPr lang="en-CA" dirty="0" smtClean="0">
                <a:latin typeface="Arial" charset="0"/>
                <a:cs typeface="Arial" charset="0"/>
              </a:rPr>
              <a:t>	Fascists, however, place greater emphasis</a:t>
            </a:r>
            <a:br>
              <a:rPr lang="en-CA" dirty="0" smtClean="0">
                <a:latin typeface="Arial" charset="0"/>
                <a:cs typeface="Arial" charset="0"/>
              </a:rPr>
            </a:br>
            <a:r>
              <a:rPr lang="en-CA" dirty="0" smtClean="0">
                <a:latin typeface="Arial" charset="0"/>
                <a:cs typeface="Arial" charset="0"/>
              </a:rPr>
              <a:t>on authority and loyalty</a:t>
            </a:r>
          </a:p>
        </p:txBody>
      </p:sp>
      <p:sp>
        <p:nvSpPr>
          <p:cNvPr id="6" name="Slide Number Placeholder 5"/>
          <p:cNvSpPr>
            <a:spLocks noGrp="1"/>
          </p:cNvSpPr>
          <p:nvPr>
            <p:ph type="sldNum" sz="quarter" idx="11"/>
          </p:nvPr>
        </p:nvSpPr>
        <p:spPr/>
        <p:txBody>
          <a:bodyPr/>
          <a:lstStyle/>
          <a:p>
            <a:fld id="{9DB00347-C159-474C-B961-9625E0FB8F9F}" type="slidenum">
              <a:rPr lang="en-CA" smtClean="0"/>
              <a:pPr/>
              <a:t>22</a:t>
            </a:fld>
            <a:endParaRPr lang="en-CA"/>
          </a:p>
        </p:txBody>
      </p:sp>
      <p:sp>
        <p:nvSpPr>
          <p:cNvPr id="7" name="Footer Placeholder 6"/>
          <p:cNvSpPr>
            <a:spLocks noGrp="1"/>
          </p:cNvSpPr>
          <p:nvPr>
            <p:ph type="ftr" sz="quarter" idx="12"/>
          </p:nvPr>
        </p:nvSpPr>
        <p:spPr/>
        <p:txBody>
          <a:bodyPr/>
          <a:lstStyle/>
          <a:p>
            <a:pPr>
              <a:defRPr/>
            </a:pPr>
            <a:r>
              <a:rPr lang="en-US" smtClean="0"/>
              <a:t>Ethics:  A Psychological Approach</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dwharder\Desktop\asdfl.png"/>
          <p:cNvPicPr>
            <a:picLocks noChangeAspect="1" noChangeArrowheads="1"/>
          </p:cNvPicPr>
          <p:nvPr/>
        </p:nvPicPr>
        <p:blipFill>
          <a:blip r:embed="rId2"/>
          <a:srcRect/>
          <a:stretch>
            <a:fillRect/>
          </a:stretch>
        </p:blipFill>
        <p:spPr bwMode="auto">
          <a:xfrm>
            <a:off x="6578143" y="3822190"/>
            <a:ext cx="2108657" cy="2394460"/>
          </a:xfrm>
          <a:prstGeom prst="rect">
            <a:avLst/>
          </a:prstGeom>
          <a:noFill/>
        </p:spPr>
      </p:pic>
      <p:sp>
        <p:nvSpPr>
          <p:cNvPr id="2055" name="Title 1"/>
          <p:cNvSpPr>
            <a:spLocks noGrp="1"/>
          </p:cNvSpPr>
          <p:nvPr>
            <p:ph type="title"/>
          </p:nvPr>
        </p:nvSpPr>
        <p:spPr/>
        <p:txBody>
          <a:bodyPr/>
          <a:lstStyle/>
          <a:p>
            <a:r>
              <a:rPr lang="en-CA" dirty="0" smtClean="0">
                <a:latin typeface="Arial" charset="0"/>
                <a:cs typeface="Arial" charset="0"/>
              </a:rPr>
              <a:t>Other Examples</a:t>
            </a:r>
          </a:p>
        </p:txBody>
      </p:sp>
      <p:sp>
        <p:nvSpPr>
          <p:cNvPr id="2056" name="Content Placeholder 2"/>
          <p:cNvSpPr>
            <a:spLocks noGrp="1"/>
          </p:cNvSpPr>
          <p:nvPr>
            <p:ph idx="1"/>
          </p:nvPr>
        </p:nvSpPr>
        <p:spPr/>
        <p:txBody>
          <a:bodyPr/>
          <a:lstStyle/>
          <a:p>
            <a:pPr>
              <a:buFont typeface="Arial" charset="0"/>
              <a:buNone/>
            </a:pPr>
            <a:r>
              <a:rPr lang="en-CA" dirty="0" smtClean="0">
                <a:latin typeface="Arial" charset="0"/>
                <a:cs typeface="Arial" charset="0"/>
              </a:rPr>
              <a:t>	All of these traits can be explained by evolutionary pressures—this does not mean, however, that all are beneficial to society</a:t>
            </a:r>
          </a:p>
          <a:p>
            <a:pPr lvl="1"/>
            <a:r>
              <a:rPr lang="en-CA" dirty="0" smtClean="0">
                <a:latin typeface="Arial" charset="0"/>
                <a:cs typeface="Arial" charset="0"/>
              </a:rPr>
              <a:t>There are evolutionary traits that are particularly harmful</a:t>
            </a:r>
          </a:p>
          <a:p>
            <a:pPr lvl="1"/>
            <a:r>
              <a:rPr lang="en-CA" dirty="0" smtClean="0">
                <a:latin typeface="Arial" charset="0"/>
                <a:cs typeface="Arial" charset="0"/>
              </a:rPr>
              <a:t>When you are attacked physically, your brain</a:t>
            </a:r>
            <a:br>
              <a:rPr lang="en-CA" dirty="0" smtClean="0">
                <a:latin typeface="Arial" charset="0"/>
                <a:cs typeface="Arial" charset="0"/>
              </a:rPr>
            </a:br>
            <a:r>
              <a:rPr lang="en-CA" dirty="0" smtClean="0">
                <a:latin typeface="Arial" charset="0"/>
                <a:cs typeface="Arial" charset="0"/>
              </a:rPr>
              <a:t>responds by entering into a defensive state</a:t>
            </a:r>
            <a:br>
              <a:rPr lang="en-CA" dirty="0" smtClean="0">
                <a:latin typeface="Arial" charset="0"/>
                <a:cs typeface="Arial" charset="0"/>
              </a:rPr>
            </a:br>
            <a:r>
              <a:rPr lang="en-CA" dirty="0" smtClean="0">
                <a:latin typeface="Arial" charset="0"/>
                <a:cs typeface="Arial" charset="0"/>
              </a:rPr>
              <a:t>which essentially bypasses the higher</a:t>
            </a:r>
            <a:br>
              <a:rPr lang="en-CA" dirty="0" smtClean="0">
                <a:latin typeface="Arial" charset="0"/>
                <a:cs typeface="Arial" charset="0"/>
              </a:rPr>
            </a:br>
            <a:r>
              <a:rPr lang="en-CA" dirty="0" smtClean="0">
                <a:latin typeface="Arial" charset="0"/>
                <a:cs typeface="Arial" charset="0"/>
              </a:rPr>
              <a:t>functioning of the brain</a:t>
            </a:r>
          </a:p>
          <a:p>
            <a:pPr lvl="1"/>
            <a:r>
              <a:rPr lang="en-CA" dirty="0" smtClean="0">
                <a:latin typeface="Arial" charset="0"/>
                <a:cs typeface="Arial" charset="0"/>
              </a:rPr>
              <a:t>With the evolution of reasoning, your brain</a:t>
            </a:r>
            <a:br>
              <a:rPr lang="en-CA" dirty="0" smtClean="0">
                <a:latin typeface="Arial" charset="0"/>
                <a:cs typeface="Arial" charset="0"/>
              </a:rPr>
            </a:br>
            <a:r>
              <a:rPr lang="en-CA" dirty="0" smtClean="0">
                <a:latin typeface="Arial" charset="0"/>
                <a:cs typeface="Arial" charset="0"/>
              </a:rPr>
              <a:t>will respond in a similar manner if your ideas</a:t>
            </a:r>
            <a:br>
              <a:rPr lang="en-CA" dirty="0" smtClean="0">
                <a:latin typeface="Arial" charset="0"/>
                <a:cs typeface="Arial" charset="0"/>
              </a:rPr>
            </a:br>
            <a:r>
              <a:rPr lang="en-CA" dirty="0" smtClean="0">
                <a:latin typeface="Arial" charset="0"/>
                <a:cs typeface="Arial" charset="0"/>
              </a:rPr>
              <a:t>are attacked</a:t>
            </a:r>
          </a:p>
        </p:txBody>
      </p:sp>
      <p:sp>
        <p:nvSpPr>
          <p:cNvPr id="6" name="Slide Number Placeholder 5"/>
          <p:cNvSpPr>
            <a:spLocks noGrp="1"/>
          </p:cNvSpPr>
          <p:nvPr>
            <p:ph type="sldNum" sz="quarter" idx="11"/>
          </p:nvPr>
        </p:nvSpPr>
        <p:spPr/>
        <p:txBody>
          <a:bodyPr/>
          <a:lstStyle/>
          <a:p>
            <a:fld id="{9DB00347-C159-474C-B961-9625E0FB8F9F}" type="slidenum">
              <a:rPr lang="en-CA" smtClean="0"/>
              <a:pPr/>
              <a:t>23</a:t>
            </a:fld>
            <a:endParaRPr lang="en-CA"/>
          </a:p>
        </p:txBody>
      </p:sp>
      <p:sp>
        <p:nvSpPr>
          <p:cNvPr id="7" name="Footer Placeholder 6"/>
          <p:cNvSpPr>
            <a:spLocks noGrp="1"/>
          </p:cNvSpPr>
          <p:nvPr>
            <p:ph type="ftr" sz="quarter" idx="12"/>
          </p:nvPr>
        </p:nvSpPr>
        <p:spPr/>
        <p:txBody>
          <a:bodyPr/>
          <a:lstStyle/>
          <a:p>
            <a:pPr>
              <a:defRPr/>
            </a:pPr>
            <a:r>
              <a:rPr lang="en-US" smtClean="0"/>
              <a:t>Ethics:  A Psychological Approach</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dwharder\Desktop\asdfl.png"/>
          <p:cNvPicPr>
            <a:picLocks noChangeAspect="1" noChangeArrowheads="1"/>
          </p:cNvPicPr>
          <p:nvPr/>
        </p:nvPicPr>
        <p:blipFill>
          <a:blip r:embed="rId2"/>
          <a:srcRect/>
          <a:stretch>
            <a:fillRect/>
          </a:stretch>
        </p:blipFill>
        <p:spPr bwMode="auto">
          <a:xfrm>
            <a:off x="6578143" y="3822190"/>
            <a:ext cx="2108657" cy="2394460"/>
          </a:xfrm>
          <a:prstGeom prst="rect">
            <a:avLst/>
          </a:prstGeom>
          <a:noFill/>
        </p:spPr>
      </p:pic>
      <p:sp>
        <p:nvSpPr>
          <p:cNvPr id="2055" name="Title 1"/>
          <p:cNvSpPr>
            <a:spLocks noGrp="1"/>
          </p:cNvSpPr>
          <p:nvPr>
            <p:ph type="title"/>
          </p:nvPr>
        </p:nvSpPr>
        <p:spPr/>
        <p:txBody>
          <a:bodyPr/>
          <a:lstStyle/>
          <a:p>
            <a:r>
              <a:rPr lang="en-CA" dirty="0" smtClean="0">
                <a:latin typeface="Arial" charset="0"/>
                <a:cs typeface="Arial" charset="0"/>
              </a:rPr>
              <a:t>Sanctity/Degradation</a:t>
            </a:r>
          </a:p>
        </p:txBody>
      </p:sp>
      <p:sp>
        <p:nvSpPr>
          <p:cNvPr id="2056" name="Content Placeholder 2"/>
          <p:cNvSpPr>
            <a:spLocks noGrp="1"/>
          </p:cNvSpPr>
          <p:nvPr>
            <p:ph idx="1"/>
          </p:nvPr>
        </p:nvSpPr>
        <p:spPr/>
        <p:txBody>
          <a:bodyPr/>
          <a:lstStyle/>
          <a:p>
            <a:pPr>
              <a:buFont typeface="Arial" charset="0"/>
              <a:buNone/>
            </a:pPr>
            <a:r>
              <a:rPr lang="en-CA" dirty="0" smtClean="0">
                <a:latin typeface="Arial" charset="0"/>
                <a:cs typeface="Arial" charset="0"/>
              </a:rPr>
              <a:t>	It is necessary for any species to avoid harmful objects—</a:t>
            </a:r>
            <a:r>
              <a:rPr lang="en-CA" i="1" dirty="0" smtClean="0">
                <a:latin typeface="Arial" charset="0"/>
                <a:cs typeface="Arial" charset="0"/>
              </a:rPr>
              <a:t>e</a:t>
            </a:r>
            <a:r>
              <a:rPr lang="en-CA" dirty="0" smtClean="0">
                <a:latin typeface="Arial" charset="0"/>
                <a:cs typeface="Arial" charset="0"/>
              </a:rPr>
              <a:t>.</a:t>
            </a:r>
            <a:r>
              <a:rPr lang="en-CA" i="1" dirty="0" smtClean="0">
                <a:latin typeface="Arial" charset="0"/>
                <a:cs typeface="Arial" charset="0"/>
              </a:rPr>
              <a:t>g</a:t>
            </a:r>
            <a:r>
              <a:rPr lang="en-CA" dirty="0" smtClean="0">
                <a:latin typeface="Arial" charset="0"/>
                <a:cs typeface="Arial" charset="0"/>
              </a:rPr>
              <a:t>., rotten fruit and meat</a:t>
            </a:r>
          </a:p>
          <a:p>
            <a:pPr lvl="1"/>
            <a:r>
              <a:rPr lang="en-CA" dirty="0" smtClean="0">
                <a:latin typeface="Arial" charset="0"/>
                <a:cs typeface="Arial" charset="0"/>
              </a:rPr>
              <a:t>Keeping clean, eating healthy food, etc., is beneficial and consequently, we will have averse reactions to un-cleanliness</a:t>
            </a:r>
          </a:p>
          <a:p>
            <a:pPr lvl="1"/>
            <a:r>
              <a:rPr lang="en-CA" dirty="0" smtClean="0">
                <a:latin typeface="Arial" charset="0"/>
                <a:cs typeface="Arial" charset="0"/>
              </a:rPr>
              <a:t>One consequence manifestation of this is in the cleanliness of the body—both in and out</a:t>
            </a:r>
          </a:p>
          <a:p>
            <a:pPr lvl="1"/>
            <a:r>
              <a:rPr lang="en-CA" dirty="0" smtClean="0">
                <a:latin typeface="Arial" charset="0"/>
                <a:cs typeface="Arial" charset="0"/>
              </a:rPr>
              <a:t>Consider drug use...</a:t>
            </a:r>
          </a:p>
        </p:txBody>
      </p:sp>
      <p:sp>
        <p:nvSpPr>
          <p:cNvPr id="6" name="Slide Number Placeholder 5"/>
          <p:cNvSpPr>
            <a:spLocks noGrp="1"/>
          </p:cNvSpPr>
          <p:nvPr>
            <p:ph type="sldNum" sz="quarter" idx="11"/>
          </p:nvPr>
        </p:nvSpPr>
        <p:spPr/>
        <p:txBody>
          <a:bodyPr/>
          <a:lstStyle/>
          <a:p>
            <a:fld id="{9DB00347-C159-474C-B961-9625E0FB8F9F}" type="slidenum">
              <a:rPr lang="en-CA" smtClean="0"/>
              <a:pPr/>
              <a:t>24</a:t>
            </a:fld>
            <a:endParaRPr lang="en-CA"/>
          </a:p>
        </p:txBody>
      </p:sp>
      <p:sp>
        <p:nvSpPr>
          <p:cNvPr id="7" name="Footer Placeholder 6"/>
          <p:cNvSpPr>
            <a:spLocks noGrp="1"/>
          </p:cNvSpPr>
          <p:nvPr>
            <p:ph type="ftr" sz="quarter" idx="12"/>
          </p:nvPr>
        </p:nvSpPr>
        <p:spPr/>
        <p:txBody>
          <a:bodyPr/>
          <a:lstStyle/>
          <a:p>
            <a:pPr>
              <a:defRPr/>
            </a:pPr>
            <a:r>
              <a:rPr lang="en-US" smtClean="0"/>
              <a:t>Ethics:  A Psychological Approach</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dwharder\Desktop\asdfl.png"/>
          <p:cNvPicPr>
            <a:picLocks noChangeAspect="1" noChangeArrowheads="1"/>
          </p:cNvPicPr>
          <p:nvPr/>
        </p:nvPicPr>
        <p:blipFill>
          <a:blip r:embed="rId2"/>
          <a:srcRect/>
          <a:stretch>
            <a:fillRect/>
          </a:stretch>
        </p:blipFill>
        <p:spPr bwMode="auto">
          <a:xfrm>
            <a:off x="6578143" y="3822190"/>
            <a:ext cx="2108657" cy="2394460"/>
          </a:xfrm>
          <a:prstGeom prst="rect">
            <a:avLst/>
          </a:prstGeom>
          <a:noFill/>
        </p:spPr>
      </p:pic>
      <p:sp>
        <p:nvSpPr>
          <p:cNvPr id="2055" name="Title 1"/>
          <p:cNvSpPr>
            <a:spLocks noGrp="1"/>
          </p:cNvSpPr>
          <p:nvPr>
            <p:ph type="title"/>
          </p:nvPr>
        </p:nvSpPr>
        <p:spPr/>
        <p:txBody>
          <a:bodyPr/>
          <a:lstStyle/>
          <a:p>
            <a:r>
              <a:rPr lang="en-CA" dirty="0" smtClean="0">
                <a:latin typeface="Arial" charset="0"/>
                <a:cs typeface="Arial" charset="0"/>
              </a:rPr>
              <a:t>Loyalty/Betrayal</a:t>
            </a:r>
          </a:p>
        </p:txBody>
      </p:sp>
      <p:sp>
        <p:nvSpPr>
          <p:cNvPr id="2056" name="Content Placeholder 2"/>
          <p:cNvSpPr>
            <a:spLocks noGrp="1"/>
          </p:cNvSpPr>
          <p:nvPr>
            <p:ph idx="1"/>
          </p:nvPr>
        </p:nvSpPr>
        <p:spPr/>
        <p:txBody>
          <a:bodyPr/>
          <a:lstStyle/>
          <a:p>
            <a:pPr>
              <a:buFont typeface="Arial" charset="0"/>
              <a:buNone/>
            </a:pPr>
            <a:r>
              <a:rPr lang="en-CA" dirty="0" smtClean="0">
                <a:latin typeface="Arial" charset="0"/>
                <a:cs typeface="Arial" charset="0"/>
              </a:rPr>
              <a:t>	You may notice the strong revulsion against spies—even those from the other side who help us</a:t>
            </a:r>
          </a:p>
          <a:p>
            <a:pPr lvl="1"/>
            <a:r>
              <a:rPr lang="en-CA" dirty="0" smtClean="0">
                <a:latin typeface="Arial" charset="0"/>
                <a:cs typeface="Arial" charset="0"/>
              </a:rPr>
              <a:t>Again, countries have co-opted and transferred what used to be a loyalty to the tribe to a geo-political organization</a:t>
            </a:r>
          </a:p>
          <a:p>
            <a:pPr lvl="1"/>
            <a:r>
              <a:rPr lang="en-CA" dirty="0" smtClean="0">
                <a:latin typeface="Arial" charset="0"/>
                <a:cs typeface="Arial" charset="0"/>
              </a:rPr>
              <a:t>As with real estate, the most important thing in politics is</a:t>
            </a:r>
          </a:p>
          <a:p>
            <a:pPr lvl="1" algn="ctr">
              <a:buNone/>
            </a:pPr>
            <a:r>
              <a:rPr lang="en-CA" dirty="0" smtClean="0">
                <a:latin typeface="Arial" charset="0"/>
                <a:cs typeface="Arial" charset="0"/>
              </a:rPr>
              <a:t>location, location, location.</a:t>
            </a:r>
          </a:p>
          <a:p>
            <a:pPr lvl="1"/>
            <a:r>
              <a:rPr lang="en-CA" dirty="0" smtClean="0">
                <a:latin typeface="Arial" charset="0"/>
                <a:cs typeface="Arial" charset="0"/>
              </a:rPr>
              <a:t>More important than anything else are the invisible</a:t>
            </a:r>
            <a:br>
              <a:rPr lang="en-CA" dirty="0" smtClean="0">
                <a:latin typeface="Arial" charset="0"/>
                <a:cs typeface="Arial" charset="0"/>
              </a:rPr>
            </a:br>
            <a:r>
              <a:rPr lang="en-CA" dirty="0" smtClean="0">
                <a:latin typeface="Arial" charset="0"/>
                <a:cs typeface="Arial" charset="0"/>
              </a:rPr>
              <a:t>lines we have chosen to partition this world</a:t>
            </a:r>
            <a:br>
              <a:rPr lang="en-CA" dirty="0" smtClean="0">
                <a:latin typeface="Arial" charset="0"/>
                <a:cs typeface="Arial" charset="0"/>
              </a:rPr>
            </a:br>
            <a:r>
              <a:rPr lang="en-CA" dirty="0" smtClean="0">
                <a:latin typeface="Arial" charset="0"/>
                <a:cs typeface="Arial" charset="0"/>
              </a:rPr>
              <a:t>into...</a:t>
            </a:r>
          </a:p>
        </p:txBody>
      </p:sp>
      <p:sp>
        <p:nvSpPr>
          <p:cNvPr id="6" name="Slide Number Placeholder 5"/>
          <p:cNvSpPr>
            <a:spLocks noGrp="1"/>
          </p:cNvSpPr>
          <p:nvPr>
            <p:ph type="sldNum" sz="quarter" idx="11"/>
          </p:nvPr>
        </p:nvSpPr>
        <p:spPr/>
        <p:txBody>
          <a:bodyPr/>
          <a:lstStyle/>
          <a:p>
            <a:fld id="{9DB00347-C159-474C-B961-9625E0FB8F9F}" type="slidenum">
              <a:rPr lang="en-CA" smtClean="0"/>
              <a:pPr/>
              <a:t>25</a:t>
            </a:fld>
            <a:endParaRPr lang="en-CA"/>
          </a:p>
        </p:txBody>
      </p:sp>
      <p:sp>
        <p:nvSpPr>
          <p:cNvPr id="7" name="Footer Placeholder 6"/>
          <p:cNvSpPr>
            <a:spLocks noGrp="1"/>
          </p:cNvSpPr>
          <p:nvPr>
            <p:ph type="ftr" sz="quarter" idx="12"/>
          </p:nvPr>
        </p:nvSpPr>
        <p:spPr/>
        <p:txBody>
          <a:bodyPr/>
          <a:lstStyle/>
          <a:p>
            <a:pPr>
              <a:defRPr/>
            </a:pPr>
            <a:r>
              <a:rPr lang="en-US" smtClean="0"/>
              <a:t>Ethics:  A Psychological Approach</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Applications</a:t>
            </a:r>
            <a:endParaRPr lang="en-CA" dirty="0"/>
          </a:p>
        </p:txBody>
      </p:sp>
      <p:sp>
        <p:nvSpPr>
          <p:cNvPr id="3" name="Content Placeholder 2"/>
          <p:cNvSpPr>
            <a:spLocks noGrp="1"/>
          </p:cNvSpPr>
          <p:nvPr>
            <p:ph idx="1"/>
          </p:nvPr>
        </p:nvSpPr>
        <p:spPr/>
        <p:txBody>
          <a:bodyPr/>
          <a:lstStyle/>
          <a:p>
            <a:pPr>
              <a:buNone/>
            </a:pPr>
            <a:r>
              <a:rPr lang="en-CA" dirty="0" smtClean="0"/>
              <a:t>	When you reach a different ethical conclusion from someone else, it’s not that they’re immoral—they simply have different values</a:t>
            </a:r>
          </a:p>
          <a:p>
            <a:pPr lvl="1"/>
            <a:r>
              <a:rPr lang="en-CA" dirty="0" smtClean="0"/>
              <a:t>The United States Congress has an interesting aspects:</a:t>
            </a:r>
          </a:p>
          <a:p>
            <a:pPr lvl="2"/>
            <a:r>
              <a:rPr lang="en-CA" dirty="0" smtClean="0"/>
              <a:t>The outside polarization of Republican—Democrat appears very strong when compared to the Canadian multi-party system</a:t>
            </a:r>
          </a:p>
          <a:p>
            <a:pPr lvl="2"/>
            <a:r>
              <a:rPr lang="en-CA" dirty="0" smtClean="0"/>
              <a:t>There are, however, many more bi-partisan communication and significantly fewer restrictions w.r.t. voting along party lines</a:t>
            </a:r>
          </a:p>
          <a:p>
            <a:pPr lvl="2">
              <a:buNone/>
            </a:pPr>
            <a:endParaRPr lang="en-CA" dirty="0" smtClean="0"/>
          </a:p>
          <a:p>
            <a:pPr lvl="1"/>
            <a:r>
              <a:rPr lang="en-CA" dirty="0" smtClean="0"/>
              <a:t>In Canada, voting along party lines is considered much more essential due to non-confidence votes</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26</a:t>
            </a:fld>
            <a:endParaRPr lang="en-CA"/>
          </a:p>
        </p:txBody>
      </p:sp>
      <p:sp>
        <p:nvSpPr>
          <p:cNvPr id="5" name="Footer Placeholder 4"/>
          <p:cNvSpPr>
            <a:spLocks noGrp="1"/>
          </p:cNvSpPr>
          <p:nvPr>
            <p:ph type="ftr" sz="quarter" idx="12"/>
          </p:nvPr>
        </p:nvSpPr>
        <p:spPr/>
        <p:txBody>
          <a:bodyPr/>
          <a:lstStyle/>
          <a:p>
            <a:pPr>
              <a:defRPr/>
            </a:pPr>
            <a:r>
              <a:rPr lang="en-US" smtClean="0"/>
              <a:t>Ethics:  A Psychological Approach</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dwharder\Desktop\asdfl.png"/>
          <p:cNvPicPr>
            <a:picLocks noChangeAspect="1" noChangeArrowheads="1"/>
          </p:cNvPicPr>
          <p:nvPr/>
        </p:nvPicPr>
        <p:blipFill>
          <a:blip r:embed="rId2"/>
          <a:srcRect/>
          <a:stretch>
            <a:fillRect/>
          </a:stretch>
        </p:blipFill>
        <p:spPr bwMode="auto">
          <a:xfrm>
            <a:off x="6578143" y="3822190"/>
            <a:ext cx="2108657" cy="2394460"/>
          </a:xfrm>
          <a:prstGeom prst="rect">
            <a:avLst/>
          </a:prstGeom>
          <a:noFill/>
        </p:spPr>
      </p:pic>
      <p:sp>
        <p:nvSpPr>
          <p:cNvPr id="2055" name="Title 1"/>
          <p:cNvSpPr>
            <a:spLocks noGrp="1"/>
          </p:cNvSpPr>
          <p:nvPr>
            <p:ph type="title"/>
          </p:nvPr>
        </p:nvSpPr>
        <p:spPr/>
        <p:txBody>
          <a:bodyPr/>
          <a:lstStyle/>
          <a:p>
            <a:r>
              <a:rPr lang="en-CA" dirty="0" smtClean="0">
                <a:latin typeface="Arial" charset="0"/>
                <a:cs typeface="Arial" charset="0"/>
              </a:rPr>
              <a:t>Ethics and Professional Misconduct</a:t>
            </a:r>
          </a:p>
        </p:txBody>
      </p:sp>
      <p:sp>
        <p:nvSpPr>
          <p:cNvPr id="2056" name="Content Placeholder 2"/>
          <p:cNvSpPr>
            <a:spLocks noGrp="1"/>
          </p:cNvSpPr>
          <p:nvPr>
            <p:ph idx="1"/>
          </p:nvPr>
        </p:nvSpPr>
        <p:spPr/>
        <p:txBody>
          <a:bodyPr/>
          <a:lstStyle/>
          <a:p>
            <a:pPr>
              <a:buFont typeface="Arial" charset="0"/>
              <a:buNone/>
            </a:pPr>
            <a:r>
              <a:rPr lang="en-CA" dirty="0" smtClean="0">
                <a:latin typeface="Arial" charset="0"/>
                <a:cs typeface="Arial" charset="0"/>
              </a:rPr>
              <a:t>	Later in the course, we will see:</a:t>
            </a:r>
          </a:p>
          <a:p>
            <a:pPr lvl="1"/>
            <a:r>
              <a:rPr lang="en-CA" dirty="0" smtClean="0">
                <a:latin typeface="Arial" charset="0"/>
                <a:cs typeface="Arial" charset="0"/>
              </a:rPr>
              <a:t>The PEO’s Code of Ethics, and</a:t>
            </a:r>
          </a:p>
          <a:p>
            <a:pPr lvl="1"/>
            <a:r>
              <a:rPr lang="en-CA" dirty="0" smtClean="0">
                <a:latin typeface="Arial" charset="0"/>
                <a:cs typeface="Arial" charset="0"/>
              </a:rPr>
              <a:t>The definition of professional misconduct</a:t>
            </a:r>
          </a:p>
          <a:p>
            <a:pPr lvl="1"/>
            <a:endParaRPr lang="en-CA" dirty="0" smtClean="0">
              <a:latin typeface="Arial" charset="0"/>
              <a:cs typeface="Arial" charset="0"/>
            </a:endParaRPr>
          </a:p>
          <a:p>
            <a:pPr>
              <a:buNone/>
            </a:pPr>
            <a:r>
              <a:rPr lang="en-CA" dirty="0" smtClean="0">
                <a:latin typeface="Arial" charset="0"/>
                <a:cs typeface="Arial" charset="0"/>
              </a:rPr>
              <a:t>	We will examine these in light of these six values</a:t>
            </a:r>
          </a:p>
        </p:txBody>
      </p:sp>
      <p:sp>
        <p:nvSpPr>
          <p:cNvPr id="6" name="Slide Number Placeholder 5"/>
          <p:cNvSpPr>
            <a:spLocks noGrp="1"/>
          </p:cNvSpPr>
          <p:nvPr>
            <p:ph type="sldNum" sz="quarter" idx="11"/>
          </p:nvPr>
        </p:nvSpPr>
        <p:spPr/>
        <p:txBody>
          <a:bodyPr/>
          <a:lstStyle/>
          <a:p>
            <a:fld id="{9DB00347-C159-474C-B961-9625E0FB8F9F}" type="slidenum">
              <a:rPr lang="en-CA" smtClean="0"/>
              <a:pPr/>
              <a:t>27</a:t>
            </a:fld>
            <a:endParaRPr lang="en-CA"/>
          </a:p>
        </p:txBody>
      </p:sp>
      <p:sp>
        <p:nvSpPr>
          <p:cNvPr id="7" name="Footer Placeholder 6"/>
          <p:cNvSpPr>
            <a:spLocks noGrp="1"/>
          </p:cNvSpPr>
          <p:nvPr>
            <p:ph type="ftr" sz="quarter" idx="12"/>
          </p:nvPr>
        </p:nvSpPr>
        <p:spPr/>
        <p:txBody>
          <a:bodyPr/>
          <a:lstStyle/>
          <a:p>
            <a:pPr>
              <a:defRPr/>
            </a:pPr>
            <a:r>
              <a:rPr lang="en-US" smtClean="0"/>
              <a:t>Ethics:  A Psychological Approach</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CA" sz="1800" dirty="0" smtClean="0">
                <a:latin typeface="Arial" charset="0"/>
                <a:cs typeface="Arial" charset="0"/>
              </a:rPr>
              <a:t>[1]</a:t>
            </a:r>
            <a:r>
              <a:rPr lang="en-CA" sz="1800" dirty="0" smtClean="0">
                <a:latin typeface="Arial" charset="0"/>
                <a:cs typeface="Arial" charset="0"/>
              </a:rPr>
              <a:t>	Julie Vale, ECE 290 Course Notes, 2011.</a:t>
            </a:r>
          </a:p>
          <a:p>
            <a:pPr marL="533400" indent="-533400">
              <a:buFontTx/>
              <a:buNone/>
            </a:pPr>
            <a:r>
              <a:rPr lang="en-CA" sz="1800" dirty="0" smtClean="0">
                <a:latin typeface="Arial" charset="0"/>
                <a:cs typeface="Arial" charset="0"/>
              </a:rPr>
              <a:t>[2]</a:t>
            </a:r>
            <a:r>
              <a:rPr lang="en-CA" sz="1800" dirty="0" smtClean="0">
                <a:latin typeface="Arial" charset="0"/>
                <a:cs typeface="Arial" charset="0"/>
              </a:rPr>
              <a:t>	 Wikipedia, http://www.wikipedia.org/</a:t>
            </a:r>
          </a:p>
          <a:p>
            <a:pPr marL="533400" indent="-533400">
              <a:buFontTx/>
              <a:buNone/>
            </a:pPr>
            <a:endParaRPr lang="en-CA" sz="1800" dirty="0" smtClean="0">
              <a:latin typeface="Arial" charset="0"/>
              <a:cs typeface="Arial" charset="0"/>
            </a:endParaRPr>
          </a:p>
          <a:p>
            <a:pPr marL="533400" indent="-533400" algn="just">
              <a:buFontTx/>
              <a:buNone/>
            </a:pPr>
            <a:r>
              <a:rPr lang="en-CA"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endParaRPr lang="en-CA" sz="1600" dirty="0" smtClean="0">
              <a:solidFill>
                <a:schemeClr val="tx1">
                  <a:lumMod val="65000"/>
                  <a:lumOff val="35000"/>
                </a:schemeClr>
              </a:solidFill>
              <a:latin typeface="Arial" charset="0"/>
              <a:cs typeface="Arial" charset="0"/>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28</a:t>
            </a:fld>
            <a:endParaRPr lang="en-CA"/>
          </a:p>
        </p:txBody>
      </p:sp>
      <p:sp>
        <p:nvSpPr>
          <p:cNvPr id="5" name="Footer Placeholder 4"/>
          <p:cNvSpPr>
            <a:spLocks noGrp="1"/>
          </p:cNvSpPr>
          <p:nvPr>
            <p:ph type="ftr" sz="quarter" idx="12"/>
          </p:nvPr>
        </p:nvSpPr>
        <p:spPr/>
        <p:txBody>
          <a:bodyPr/>
          <a:lstStyle/>
          <a:p>
            <a:pPr>
              <a:defRPr/>
            </a:pPr>
            <a:r>
              <a:rPr lang="en-US" smtClean="0"/>
              <a:t>Ethics:  A Psychological Approach</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p:txBody>
          <a:bodyPr/>
          <a:lstStyle/>
          <a:p>
            <a:r>
              <a:rPr lang="en-CA" dirty="0" smtClean="0">
                <a:latin typeface="Arial" charset="0"/>
                <a:cs typeface="Arial" charset="0"/>
              </a:rPr>
              <a:t>Ethics and Science</a:t>
            </a:r>
          </a:p>
        </p:txBody>
      </p:sp>
      <p:sp>
        <p:nvSpPr>
          <p:cNvPr id="1029" name="Content Placeholder 2"/>
          <p:cNvSpPr>
            <a:spLocks noGrp="1"/>
          </p:cNvSpPr>
          <p:nvPr>
            <p:ph idx="1"/>
          </p:nvPr>
        </p:nvSpPr>
        <p:spPr/>
        <p:txBody>
          <a:bodyPr/>
          <a:lstStyle/>
          <a:p>
            <a:pPr>
              <a:buFont typeface="Arial" charset="0"/>
              <a:buNone/>
            </a:pPr>
            <a:r>
              <a:rPr lang="en-CA" dirty="0" smtClean="0">
                <a:latin typeface="Arial" charset="0"/>
                <a:cs typeface="Arial" charset="0"/>
              </a:rPr>
              <a:t>	Ethics used to be entirely in the domain of philosophy</a:t>
            </a:r>
          </a:p>
          <a:p>
            <a:pPr>
              <a:buFont typeface="Arial" charset="0"/>
              <a:buNone/>
            </a:pPr>
            <a:endParaRPr lang="en-CA" dirty="0" smtClean="0">
              <a:latin typeface="Arial" charset="0"/>
              <a:cs typeface="Arial" charset="0"/>
            </a:endParaRPr>
          </a:p>
          <a:p>
            <a:pPr>
              <a:buFont typeface="Arial" charset="0"/>
              <a:buNone/>
            </a:pPr>
            <a:r>
              <a:rPr lang="en-CA" dirty="0" smtClean="0">
                <a:latin typeface="Arial" charset="0"/>
                <a:cs typeface="Arial" charset="0"/>
              </a:rPr>
              <a:t>	Today, by using knowledge of psychology and neuroscience together with genetics and evolution and the ability to , ethics is slowly being crossing the barrier from an art to science</a:t>
            </a:r>
          </a:p>
        </p:txBody>
      </p:sp>
      <p:sp>
        <p:nvSpPr>
          <p:cNvPr id="4" name="Slide Number Placeholder 3"/>
          <p:cNvSpPr>
            <a:spLocks noGrp="1"/>
          </p:cNvSpPr>
          <p:nvPr>
            <p:ph type="sldNum" sz="quarter" idx="11"/>
          </p:nvPr>
        </p:nvSpPr>
        <p:spPr/>
        <p:txBody>
          <a:bodyPr/>
          <a:lstStyle/>
          <a:p>
            <a:fld id="{9DB00347-C159-474C-B961-9625E0FB8F9F}" type="slidenum">
              <a:rPr lang="en-CA" smtClean="0"/>
              <a:pPr/>
              <a:t>3</a:t>
            </a:fld>
            <a:endParaRPr lang="en-CA"/>
          </a:p>
        </p:txBody>
      </p:sp>
      <p:sp>
        <p:nvSpPr>
          <p:cNvPr id="5" name="Footer Placeholder 4"/>
          <p:cNvSpPr>
            <a:spLocks noGrp="1"/>
          </p:cNvSpPr>
          <p:nvPr>
            <p:ph type="ftr" sz="quarter" idx="12"/>
          </p:nvPr>
        </p:nvSpPr>
        <p:spPr/>
        <p:txBody>
          <a:bodyPr/>
          <a:lstStyle/>
          <a:p>
            <a:pPr>
              <a:defRPr/>
            </a:pPr>
            <a:r>
              <a:rPr lang="en-US" smtClean="0"/>
              <a:t>Ethics:  A Psychological Approach</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p:cNvSpPr>
            <a:spLocks noGrp="1"/>
          </p:cNvSpPr>
          <p:nvPr>
            <p:ph type="title"/>
          </p:nvPr>
        </p:nvSpPr>
        <p:spPr/>
        <p:txBody>
          <a:bodyPr/>
          <a:lstStyle/>
          <a:p>
            <a:r>
              <a:rPr lang="en-CA" dirty="0" smtClean="0">
                <a:latin typeface="Arial" charset="0"/>
                <a:cs typeface="Arial" charset="0"/>
              </a:rPr>
              <a:t>Ethics and Science</a:t>
            </a:r>
          </a:p>
        </p:txBody>
      </p:sp>
      <p:sp>
        <p:nvSpPr>
          <p:cNvPr id="2056" name="Content Placeholder 2"/>
          <p:cNvSpPr>
            <a:spLocks noGrp="1"/>
          </p:cNvSpPr>
          <p:nvPr>
            <p:ph idx="1"/>
          </p:nvPr>
        </p:nvSpPr>
        <p:spPr/>
        <p:txBody>
          <a:bodyPr/>
          <a:lstStyle/>
          <a:p>
            <a:pPr>
              <a:buFont typeface="Arial" charset="0"/>
              <a:buNone/>
            </a:pPr>
            <a:r>
              <a:rPr lang="en-CA" dirty="0" smtClean="0">
                <a:latin typeface="Arial" charset="0"/>
                <a:cs typeface="Arial" charset="0"/>
              </a:rPr>
              <a:t>	Consider light:</a:t>
            </a:r>
          </a:p>
          <a:p>
            <a:pPr lvl="1"/>
            <a:r>
              <a:rPr lang="en-CA" dirty="0" smtClean="0">
                <a:latin typeface="Arial" charset="0"/>
                <a:cs typeface="Arial" charset="0"/>
              </a:rPr>
              <a:t>Light forms a continuous spectrum of infinitely many colours</a:t>
            </a:r>
          </a:p>
          <a:p>
            <a:pPr lvl="1"/>
            <a:r>
              <a:rPr lang="en-CA" dirty="0" smtClean="0">
                <a:latin typeface="Arial" charset="0"/>
                <a:cs typeface="Arial" charset="0"/>
              </a:rPr>
              <a:t>The human eye is sufficiently sensitive that we require 24-bit colour to represent colours faithfully:  </a:t>
            </a:r>
            <a:r>
              <a:rPr lang="en-CA" dirty="0" smtClean="0">
                <a:latin typeface="Times New Roman" pitchFamily="18" charset="0"/>
                <a:cs typeface="Times New Roman" pitchFamily="18" charset="0"/>
              </a:rPr>
              <a:t>2</a:t>
            </a:r>
            <a:r>
              <a:rPr lang="en-CA" baseline="30000" dirty="0" smtClean="0">
                <a:latin typeface="Times New Roman" pitchFamily="18" charset="0"/>
                <a:cs typeface="Times New Roman" pitchFamily="18" charset="0"/>
              </a:rPr>
              <a:t>24</a:t>
            </a:r>
            <a:r>
              <a:rPr lang="en-CA" dirty="0" smtClean="0">
                <a:latin typeface="Times New Roman" pitchFamily="18" charset="0"/>
                <a:cs typeface="Times New Roman" pitchFamily="18" charset="0"/>
              </a:rPr>
              <a:t> = 16 777 216 </a:t>
            </a:r>
            <a:r>
              <a:rPr lang="en-CA" dirty="0" smtClean="0">
                <a:latin typeface="Arial" charset="0"/>
                <a:cs typeface="Arial" charset="0"/>
              </a:rPr>
              <a:t>different colours</a:t>
            </a:r>
          </a:p>
          <a:p>
            <a:pPr lvl="1"/>
            <a:r>
              <a:rPr lang="en-CA" dirty="0" smtClean="0">
                <a:latin typeface="Arial" charset="0"/>
                <a:cs typeface="Arial" charset="0"/>
              </a:rPr>
              <a:t>We don’t, however, require that many colours—each colour can be represented by different combinations of three colours</a:t>
            </a:r>
          </a:p>
          <a:p>
            <a:pPr lvl="1"/>
            <a:r>
              <a:rPr lang="en-CA" dirty="0" smtClean="0">
                <a:latin typeface="Arial" charset="0"/>
                <a:cs typeface="Arial" charset="0"/>
              </a:rPr>
              <a:t>It is a three-dimensional space</a:t>
            </a:r>
          </a:p>
        </p:txBody>
      </p:sp>
      <p:sp>
        <p:nvSpPr>
          <p:cNvPr id="4" name="Slide Number Placeholder 3"/>
          <p:cNvSpPr>
            <a:spLocks noGrp="1"/>
          </p:cNvSpPr>
          <p:nvPr>
            <p:ph type="sldNum" sz="quarter" idx="11"/>
          </p:nvPr>
        </p:nvSpPr>
        <p:spPr/>
        <p:txBody>
          <a:bodyPr/>
          <a:lstStyle/>
          <a:p>
            <a:fld id="{9DB00347-C159-474C-B961-9625E0FB8F9F}" type="slidenum">
              <a:rPr lang="en-CA" smtClean="0"/>
              <a:pPr/>
              <a:t>4</a:t>
            </a:fld>
            <a:endParaRPr lang="en-CA"/>
          </a:p>
        </p:txBody>
      </p:sp>
      <p:sp>
        <p:nvSpPr>
          <p:cNvPr id="5" name="Footer Placeholder 4"/>
          <p:cNvSpPr>
            <a:spLocks noGrp="1"/>
          </p:cNvSpPr>
          <p:nvPr>
            <p:ph type="ftr" sz="quarter" idx="12"/>
          </p:nvPr>
        </p:nvSpPr>
        <p:spPr/>
        <p:txBody>
          <a:bodyPr/>
          <a:lstStyle/>
          <a:p>
            <a:pPr>
              <a:defRPr/>
            </a:pPr>
            <a:r>
              <a:rPr lang="en-US" smtClean="0"/>
              <a:t>Ethics:  A Psychological Approach</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p:cNvSpPr>
            <a:spLocks noGrp="1"/>
          </p:cNvSpPr>
          <p:nvPr>
            <p:ph type="title"/>
          </p:nvPr>
        </p:nvSpPr>
        <p:spPr/>
        <p:txBody>
          <a:bodyPr/>
          <a:lstStyle/>
          <a:p>
            <a:r>
              <a:rPr lang="en-CA" dirty="0" smtClean="0">
                <a:latin typeface="Arial" charset="0"/>
                <a:cs typeface="Arial" charset="0"/>
              </a:rPr>
              <a:t>Ethics and Science</a:t>
            </a:r>
          </a:p>
        </p:txBody>
      </p:sp>
      <p:sp>
        <p:nvSpPr>
          <p:cNvPr id="2056" name="Content Placeholder 2"/>
          <p:cNvSpPr>
            <a:spLocks noGrp="1"/>
          </p:cNvSpPr>
          <p:nvPr>
            <p:ph idx="1"/>
          </p:nvPr>
        </p:nvSpPr>
        <p:spPr/>
        <p:txBody>
          <a:bodyPr/>
          <a:lstStyle/>
          <a:p>
            <a:pPr>
              <a:buFont typeface="Arial" charset="0"/>
              <a:buNone/>
            </a:pPr>
            <a:r>
              <a:rPr lang="en-CA" dirty="0" smtClean="0">
                <a:latin typeface="Arial" charset="0"/>
                <a:cs typeface="Arial" charset="0"/>
              </a:rPr>
              <a:t>	In elementary school, you learned that the subtractive primary colours were </a:t>
            </a:r>
            <a:r>
              <a:rPr lang="en-CA" b="1" dirty="0" smtClean="0">
                <a:solidFill>
                  <a:srgbClr val="FF0000"/>
                </a:solidFill>
                <a:latin typeface="Arial" charset="0"/>
                <a:cs typeface="Arial" charset="0"/>
              </a:rPr>
              <a:t>red</a:t>
            </a:r>
            <a:r>
              <a:rPr lang="en-CA" dirty="0" smtClean="0">
                <a:latin typeface="Arial" charset="0"/>
                <a:cs typeface="Arial" charset="0"/>
              </a:rPr>
              <a:t>, </a:t>
            </a:r>
            <a:r>
              <a:rPr lang="en-CA" b="1" dirty="0" smtClean="0">
                <a:solidFill>
                  <a:srgbClr val="FFFF00"/>
                </a:solidFill>
                <a:latin typeface="Arial" charset="0"/>
                <a:cs typeface="Arial" charset="0"/>
              </a:rPr>
              <a:t>yellow</a:t>
            </a:r>
            <a:r>
              <a:rPr lang="en-CA" dirty="0" smtClean="0">
                <a:latin typeface="Arial" charset="0"/>
                <a:cs typeface="Arial" charset="0"/>
              </a:rPr>
              <a:t>, and </a:t>
            </a:r>
            <a:r>
              <a:rPr lang="en-CA" b="1" dirty="0" smtClean="0">
                <a:solidFill>
                  <a:srgbClr val="002060"/>
                </a:solidFill>
                <a:latin typeface="Arial" charset="0"/>
                <a:cs typeface="Arial" charset="0"/>
              </a:rPr>
              <a:t>blue</a:t>
            </a:r>
          </a:p>
          <a:p>
            <a:pPr lvl="1"/>
            <a:r>
              <a:rPr lang="en-CA" dirty="0" smtClean="0">
                <a:latin typeface="Arial" charset="0"/>
                <a:cs typeface="Arial" charset="0"/>
              </a:rPr>
              <a:t>This is wrong—it’s analogous to picking a non-orthogonal basis is linear algebra:  it’s exceptionally inefficient</a:t>
            </a:r>
          </a:p>
          <a:p>
            <a:pPr lvl="1"/>
            <a:endParaRPr lang="en-CA" dirty="0" smtClean="0">
              <a:latin typeface="Arial" charset="0"/>
              <a:cs typeface="Arial" charset="0"/>
            </a:endParaRPr>
          </a:p>
          <a:p>
            <a:pPr>
              <a:buNone/>
            </a:pPr>
            <a:r>
              <a:rPr lang="en-CA" dirty="0" smtClean="0">
                <a:latin typeface="Arial" charset="0"/>
                <a:cs typeface="Arial" charset="0"/>
              </a:rPr>
              <a:t>	The additive colour basis can be</a:t>
            </a:r>
            <a:br>
              <a:rPr lang="en-CA" dirty="0" smtClean="0">
                <a:latin typeface="Arial" charset="0"/>
                <a:cs typeface="Arial" charset="0"/>
              </a:rPr>
            </a:br>
            <a:r>
              <a:rPr lang="en-CA" dirty="0" smtClean="0">
                <a:latin typeface="Arial" charset="0"/>
                <a:cs typeface="Arial" charset="0"/>
              </a:rPr>
              <a:t>represented by red-green-and-blue</a:t>
            </a:r>
          </a:p>
          <a:p>
            <a:pPr>
              <a:buNone/>
            </a:pPr>
            <a:endParaRPr lang="en-CA" dirty="0" smtClean="0">
              <a:latin typeface="Arial" charset="0"/>
              <a:cs typeface="Arial" charset="0"/>
            </a:endParaRPr>
          </a:p>
          <a:p>
            <a:pPr>
              <a:buNone/>
            </a:pPr>
            <a:endParaRPr lang="en-CA" dirty="0" smtClean="0">
              <a:latin typeface="Arial" charset="0"/>
              <a:cs typeface="Arial" charset="0"/>
            </a:endParaRPr>
          </a:p>
          <a:p>
            <a:pPr>
              <a:buNone/>
            </a:pPr>
            <a:r>
              <a:rPr lang="en-CA" dirty="0" smtClean="0">
                <a:latin typeface="Arial" charset="0"/>
                <a:cs typeface="Arial" charset="0"/>
              </a:rPr>
              <a:t>	A subtractive colour basis is</a:t>
            </a:r>
            <a:br>
              <a:rPr lang="en-CA" dirty="0" smtClean="0">
                <a:latin typeface="Arial" charset="0"/>
                <a:cs typeface="Arial" charset="0"/>
              </a:rPr>
            </a:br>
            <a:r>
              <a:rPr lang="en-CA" dirty="0" smtClean="0">
                <a:latin typeface="Arial" charset="0"/>
                <a:cs typeface="Arial" charset="0"/>
              </a:rPr>
              <a:t>cyan-magenta-and-yellow</a:t>
            </a:r>
          </a:p>
        </p:txBody>
      </p:sp>
      <p:pic>
        <p:nvPicPr>
          <p:cNvPr id="159746" name="Picture 2" descr="C:\Users\dwharder\Desktop\rgb.png"/>
          <p:cNvPicPr>
            <a:picLocks noChangeAspect="1" noChangeArrowheads="1"/>
          </p:cNvPicPr>
          <p:nvPr/>
        </p:nvPicPr>
        <p:blipFill>
          <a:blip r:embed="rId2"/>
          <a:srcRect/>
          <a:stretch>
            <a:fillRect/>
          </a:stretch>
        </p:blipFill>
        <p:spPr bwMode="auto">
          <a:xfrm>
            <a:off x="6142830" y="3209018"/>
            <a:ext cx="1700213" cy="1593850"/>
          </a:xfrm>
          <a:prstGeom prst="rect">
            <a:avLst/>
          </a:prstGeom>
          <a:noFill/>
        </p:spPr>
      </p:pic>
      <p:pic>
        <p:nvPicPr>
          <p:cNvPr id="159747" name="Picture 3" descr="C:\Users\dwharder\Desktop\cmy.png"/>
          <p:cNvPicPr>
            <a:picLocks noChangeAspect="1" noChangeArrowheads="1"/>
          </p:cNvPicPr>
          <p:nvPr/>
        </p:nvPicPr>
        <p:blipFill>
          <a:blip r:embed="rId3"/>
          <a:srcRect/>
          <a:stretch>
            <a:fillRect/>
          </a:stretch>
        </p:blipFill>
        <p:spPr bwMode="auto">
          <a:xfrm>
            <a:off x="6142830" y="4802868"/>
            <a:ext cx="1693863" cy="1585913"/>
          </a:xfrm>
          <a:prstGeom prst="rect">
            <a:avLst/>
          </a:prstGeom>
          <a:noFill/>
        </p:spPr>
      </p:pic>
      <p:sp>
        <p:nvSpPr>
          <p:cNvPr id="6" name="Slide Number Placeholder 5"/>
          <p:cNvSpPr>
            <a:spLocks noGrp="1"/>
          </p:cNvSpPr>
          <p:nvPr>
            <p:ph type="sldNum" sz="quarter" idx="11"/>
          </p:nvPr>
        </p:nvSpPr>
        <p:spPr/>
        <p:txBody>
          <a:bodyPr/>
          <a:lstStyle/>
          <a:p>
            <a:fld id="{9DB00347-C159-474C-B961-9625E0FB8F9F}" type="slidenum">
              <a:rPr lang="en-CA" smtClean="0"/>
              <a:pPr/>
              <a:t>5</a:t>
            </a:fld>
            <a:endParaRPr lang="en-CA"/>
          </a:p>
        </p:txBody>
      </p:sp>
      <p:sp>
        <p:nvSpPr>
          <p:cNvPr id="7" name="Footer Placeholder 6"/>
          <p:cNvSpPr>
            <a:spLocks noGrp="1"/>
          </p:cNvSpPr>
          <p:nvPr>
            <p:ph type="ftr" sz="quarter" idx="12"/>
          </p:nvPr>
        </p:nvSpPr>
        <p:spPr/>
        <p:txBody>
          <a:bodyPr/>
          <a:lstStyle/>
          <a:p>
            <a:pPr>
              <a:defRPr/>
            </a:pPr>
            <a:r>
              <a:rPr lang="en-US" smtClean="0"/>
              <a:t>Ethics:  A Psychological Approach</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p:cNvSpPr>
            <a:spLocks noGrp="1"/>
          </p:cNvSpPr>
          <p:nvPr>
            <p:ph type="title"/>
          </p:nvPr>
        </p:nvSpPr>
        <p:spPr/>
        <p:txBody>
          <a:bodyPr/>
          <a:lstStyle/>
          <a:p>
            <a:r>
              <a:rPr lang="en-CA" dirty="0" smtClean="0">
                <a:latin typeface="Arial" charset="0"/>
                <a:cs typeface="Arial" charset="0"/>
              </a:rPr>
              <a:t>Ethics and Science</a:t>
            </a:r>
          </a:p>
        </p:txBody>
      </p:sp>
      <p:sp>
        <p:nvSpPr>
          <p:cNvPr id="2056" name="Content Placeholder 2"/>
          <p:cNvSpPr>
            <a:spLocks noGrp="1"/>
          </p:cNvSpPr>
          <p:nvPr>
            <p:ph idx="1"/>
          </p:nvPr>
        </p:nvSpPr>
        <p:spPr/>
        <p:txBody>
          <a:bodyPr/>
          <a:lstStyle/>
          <a:p>
            <a:pPr>
              <a:buFont typeface="Arial" charset="0"/>
              <a:buNone/>
            </a:pPr>
            <a:r>
              <a:rPr lang="en-CA" dirty="0" smtClean="0">
                <a:latin typeface="Arial" charset="0"/>
                <a:cs typeface="Arial" charset="0"/>
              </a:rPr>
              <a:t>	Can we break ethics down into quantifiable items that can be measured?</a:t>
            </a:r>
          </a:p>
          <a:p>
            <a:pPr lvl="1"/>
            <a:r>
              <a:rPr lang="en-CA" dirty="0" smtClean="0">
                <a:latin typeface="Arial" charset="0"/>
                <a:cs typeface="Arial" charset="0"/>
              </a:rPr>
              <a:t>With functional magnetic resonance imaging (</a:t>
            </a:r>
            <a:r>
              <a:rPr lang="en-CA" dirty="0" err="1" smtClean="0">
                <a:latin typeface="Arial" charset="0"/>
                <a:cs typeface="Arial" charset="0"/>
              </a:rPr>
              <a:t>fMRI</a:t>
            </a:r>
            <a:r>
              <a:rPr lang="en-CA" dirty="0" smtClean="0">
                <a:latin typeface="Arial" charset="0"/>
                <a:cs typeface="Arial" charset="0"/>
              </a:rPr>
              <a:t>) we can now begin to probe the human brain</a:t>
            </a:r>
          </a:p>
          <a:p>
            <a:pPr lvl="1"/>
            <a:r>
              <a:rPr lang="en-CA" dirty="0" smtClean="0">
                <a:latin typeface="Arial" charset="0"/>
                <a:cs typeface="Arial" charset="0"/>
              </a:rPr>
              <a:t>The human brain—not surprisingly—seems to be finite dimensional, as well</a:t>
            </a:r>
          </a:p>
          <a:p>
            <a:pPr lvl="1"/>
            <a:endParaRPr lang="en-CA" dirty="0" smtClean="0">
              <a:latin typeface="Arial" charset="0"/>
              <a:cs typeface="Arial" charset="0"/>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6</a:t>
            </a:fld>
            <a:endParaRPr lang="en-CA"/>
          </a:p>
        </p:txBody>
      </p:sp>
      <p:sp>
        <p:nvSpPr>
          <p:cNvPr id="5" name="Footer Placeholder 4"/>
          <p:cNvSpPr>
            <a:spLocks noGrp="1"/>
          </p:cNvSpPr>
          <p:nvPr>
            <p:ph type="ftr" sz="quarter" idx="12"/>
          </p:nvPr>
        </p:nvSpPr>
        <p:spPr/>
        <p:txBody>
          <a:bodyPr/>
          <a:lstStyle/>
          <a:p>
            <a:pPr>
              <a:defRPr/>
            </a:pPr>
            <a:r>
              <a:rPr lang="en-US" smtClean="0"/>
              <a:t>Ethics:  A Psychological Approach</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p:cNvSpPr>
            <a:spLocks noGrp="1"/>
          </p:cNvSpPr>
          <p:nvPr>
            <p:ph type="title"/>
          </p:nvPr>
        </p:nvSpPr>
        <p:spPr/>
        <p:txBody>
          <a:bodyPr/>
          <a:lstStyle/>
          <a:p>
            <a:r>
              <a:rPr lang="en-CA" dirty="0" smtClean="0">
                <a:latin typeface="Arial" charset="0"/>
                <a:cs typeface="Arial" charset="0"/>
              </a:rPr>
              <a:t>Ethics and Science</a:t>
            </a:r>
          </a:p>
        </p:txBody>
      </p:sp>
      <p:sp>
        <p:nvSpPr>
          <p:cNvPr id="2056" name="Content Placeholder 2"/>
          <p:cNvSpPr>
            <a:spLocks noGrp="1"/>
          </p:cNvSpPr>
          <p:nvPr>
            <p:ph idx="1"/>
          </p:nvPr>
        </p:nvSpPr>
        <p:spPr/>
        <p:txBody>
          <a:bodyPr/>
          <a:lstStyle/>
          <a:p>
            <a:pPr>
              <a:buFont typeface="Arial" charset="0"/>
              <a:buNone/>
            </a:pPr>
            <a:r>
              <a:rPr lang="en-CA" dirty="0" smtClean="0">
                <a:latin typeface="Arial" charset="0"/>
                <a:cs typeface="Arial" charset="0"/>
              </a:rPr>
              <a:t>	Example:</a:t>
            </a:r>
          </a:p>
          <a:p>
            <a:pPr lvl="1"/>
            <a:r>
              <a:rPr lang="en-CA" dirty="0" smtClean="0">
                <a:latin typeface="Arial" charset="0"/>
                <a:cs typeface="Arial" charset="0"/>
              </a:rPr>
              <a:t>A part of the brain is associated with counting small numbers</a:t>
            </a:r>
          </a:p>
          <a:p>
            <a:pPr lvl="1"/>
            <a:r>
              <a:rPr lang="en-CA" dirty="0" smtClean="0">
                <a:latin typeface="Arial" charset="0"/>
                <a:cs typeface="Arial" charset="0"/>
              </a:rPr>
              <a:t>In the </a:t>
            </a:r>
            <a:r>
              <a:rPr lang="en-CA" i="1" dirty="0" err="1" smtClean="0">
                <a:latin typeface="Arial" charset="0"/>
                <a:cs typeface="Arial" charset="0"/>
              </a:rPr>
              <a:t>intraparietal</a:t>
            </a:r>
            <a:r>
              <a:rPr lang="en-CA" i="1" dirty="0" smtClean="0">
                <a:latin typeface="Arial" charset="0"/>
                <a:cs typeface="Arial" charset="0"/>
              </a:rPr>
              <a:t> </a:t>
            </a:r>
            <a:r>
              <a:rPr lang="en-CA" i="1" dirty="0" err="1" smtClean="0">
                <a:latin typeface="Arial" charset="0"/>
                <a:cs typeface="Arial" charset="0"/>
              </a:rPr>
              <a:t>sulcus</a:t>
            </a:r>
            <a:r>
              <a:rPr lang="en-CA" dirty="0" smtClean="0">
                <a:latin typeface="Arial" charset="0"/>
                <a:cs typeface="Arial" charset="0"/>
              </a:rPr>
              <a:t>, different neurons will become excited if you view one, two, three, four, or more objects</a:t>
            </a:r>
          </a:p>
          <a:p>
            <a:pPr lvl="1"/>
            <a:r>
              <a:rPr lang="en-CA" dirty="0" smtClean="0">
                <a:latin typeface="Arial" charset="0"/>
                <a:cs typeface="Arial" charset="0"/>
              </a:rPr>
              <a:t>Infants respond to changes in stimulation and become uninterested in continuity</a:t>
            </a:r>
          </a:p>
          <a:p>
            <a:pPr lvl="2"/>
            <a:r>
              <a:rPr lang="en-CA" dirty="0" smtClean="0">
                <a:latin typeface="Arial" charset="0"/>
                <a:cs typeface="Arial" charset="0"/>
              </a:rPr>
              <a:t>Always showing two of particular</a:t>
            </a:r>
            <a:br>
              <a:rPr lang="en-CA" dirty="0" smtClean="0">
                <a:latin typeface="Arial" charset="0"/>
                <a:cs typeface="Arial" charset="0"/>
              </a:rPr>
            </a:br>
            <a:r>
              <a:rPr lang="en-CA" dirty="0" smtClean="0">
                <a:latin typeface="Arial" charset="0"/>
                <a:cs typeface="Arial" charset="0"/>
              </a:rPr>
              <a:t>items will soon disinterest the</a:t>
            </a:r>
            <a:br>
              <a:rPr lang="en-CA" dirty="0" smtClean="0">
                <a:latin typeface="Arial" charset="0"/>
                <a:cs typeface="Arial" charset="0"/>
              </a:rPr>
            </a:br>
            <a:r>
              <a:rPr lang="en-CA" dirty="0" smtClean="0">
                <a:latin typeface="Arial" charset="0"/>
                <a:cs typeface="Arial" charset="0"/>
              </a:rPr>
              <a:t>infant</a:t>
            </a:r>
          </a:p>
          <a:p>
            <a:pPr lvl="2"/>
            <a:r>
              <a:rPr lang="en-CA" dirty="0" smtClean="0">
                <a:latin typeface="Arial" charset="0"/>
                <a:cs typeface="Arial" charset="0"/>
              </a:rPr>
              <a:t>Showing different numbers of the</a:t>
            </a:r>
            <a:br>
              <a:rPr lang="en-CA" dirty="0" smtClean="0">
                <a:latin typeface="Arial" charset="0"/>
                <a:cs typeface="Arial" charset="0"/>
              </a:rPr>
            </a:br>
            <a:r>
              <a:rPr lang="en-CA" dirty="0" smtClean="0">
                <a:latin typeface="Arial" charset="0"/>
                <a:cs typeface="Arial" charset="0"/>
              </a:rPr>
              <a:t>same object will keep the infant’s</a:t>
            </a:r>
            <a:br>
              <a:rPr lang="en-CA" dirty="0" smtClean="0">
                <a:latin typeface="Arial" charset="0"/>
                <a:cs typeface="Arial" charset="0"/>
              </a:rPr>
            </a:br>
            <a:r>
              <a:rPr lang="en-CA" dirty="0" smtClean="0">
                <a:latin typeface="Arial" charset="0"/>
                <a:cs typeface="Arial" charset="0"/>
              </a:rPr>
              <a:t>attention—a different part of the</a:t>
            </a:r>
            <a:br>
              <a:rPr lang="en-CA" dirty="0" smtClean="0">
                <a:latin typeface="Arial" charset="0"/>
                <a:cs typeface="Arial" charset="0"/>
              </a:rPr>
            </a:br>
            <a:r>
              <a:rPr lang="en-CA" dirty="0" smtClean="0">
                <a:latin typeface="Arial" charset="0"/>
                <a:cs typeface="Arial" charset="0"/>
              </a:rPr>
              <a:t>brain is activated by the number</a:t>
            </a:r>
          </a:p>
          <a:p>
            <a:pPr lvl="1"/>
            <a:endParaRPr lang="en-CA" dirty="0" smtClean="0">
              <a:latin typeface="Arial" charset="0"/>
              <a:cs typeface="Arial" charset="0"/>
            </a:endParaRPr>
          </a:p>
          <a:p>
            <a:pPr lvl="1"/>
            <a:endParaRPr lang="en-CA" dirty="0" smtClean="0">
              <a:latin typeface="Arial" charset="0"/>
              <a:cs typeface="Arial" charset="0"/>
            </a:endParaRPr>
          </a:p>
        </p:txBody>
      </p:sp>
      <p:pic>
        <p:nvPicPr>
          <p:cNvPr id="160770" name="Picture 2"/>
          <p:cNvPicPr>
            <a:picLocks noChangeAspect="1" noChangeArrowheads="1"/>
          </p:cNvPicPr>
          <p:nvPr/>
        </p:nvPicPr>
        <p:blipFill>
          <a:blip r:embed="rId2"/>
          <a:srcRect/>
          <a:stretch>
            <a:fillRect/>
          </a:stretch>
        </p:blipFill>
        <p:spPr bwMode="auto">
          <a:xfrm>
            <a:off x="5268686" y="3632927"/>
            <a:ext cx="3701143" cy="2137410"/>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fld id="{9DB00347-C159-474C-B961-9625E0FB8F9F}" type="slidenum">
              <a:rPr lang="en-CA" smtClean="0"/>
              <a:pPr/>
              <a:t>7</a:t>
            </a:fld>
            <a:endParaRPr lang="en-CA"/>
          </a:p>
        </p:txBody>
      </p:sp>
      <p:sp>
        <p:nvSpPr>
          <p:cNvPr id="6" name="Footer Placeholder 5"/>
          <p:cNvSpPr>
            <a:spLocks noGrp="1"/>
          </p:cNvSpPr>
          <p:nvPr>
            <p:ph type="ftr" sz="quarter" idx="12"/>
          </p:nvPr>
        </p:nvSpPr>
        <p:spPr/>
        <p:txBody>
          <a:bodyPr/>
          <a:lstStyle/>
          <a:p>
            <a:pPr>
              <a:defRPr/>
            </a:pPr>
            <a:r>
              <a:rPr lang="en-US" smtClean="0"/>
              <a:t>Ethics:  A Psychological Approach</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p:cNvSpPr>
            <a:spLocks noGrp="1"/>
          </p:cNvSpPr>
          <p:nvPr>
            <p:ph type="title"/>
          </p:nvPr>
        </p:nvSpPr>
        <p:spPr/>
        <p:txBody>
          <a:bodyPr/>
          <a:lstStyle/>
          <a:p>
            <a:r>
              <a:rPr lang="en-CA" dirty="0" smtClean="0">
                <a:latin typeface="Arial" charset="0"/>
                <a:cs typeface="Arial" charset="0"/>
              </a:rPr>
              <a:t>Ethics and Science</a:t>
            </a:r>
          </a:p>
        </p:txBody>
      </p:sp>
      <p:sp>
        <p:nvSpPr>
          <p:cNvPr id="2056" name="Content Placeholder 2"/>
          <p:cNvSpPr>
            <a:spLocks noGrp="1"/>
          </p:cNvSpPr>
          <p:nvPr>
            <p:ph idx="1"/>
          </p:nvPr>
        </p:nvSpPr>
        <p:spPr/>
        <p:txBody>
          <a:bodyPr/>
          <a:lstStyle/>
          <a:p>
            <a:pPr>
              <a:buFont typeface="Arial" charset="0"/>
              <a:buNone/>
            </a:pPr>
            <a:r>
              <a:rPr lang="en-CA" dirty="0" smtClean="0">
                <a:latin typeface="Arial" charset="0"/>
                <a:cs typeface="Arial" charset="0"/>
              </a:rPr>
              <a:t>	Similarly, Jonathan </a:t>
            </a:r>
            <a:r>
              <a:rPr lang="en-CA" dirty="0" err="1" smtClean="0">
                <a:latin typeface="Arial" charset="0"/>
                <a:cs typeface="Arial" charset="0"/>
              </a:rPr>
              <a:t>Haidt</a:t>
            </a:r>
            <a:r>
              <a:rPr lang="en-CA" dirty="0" smtClean="0">
                <a:latin typeface="Arial" charset="0"/>
                <a:cs typeface="Arial" charset="0"/>
              </a:rPr>
              <a:t> and his research group have proposed a basis for human morals</a:t>
            </a:r>
          </a:p>
          <a:p>
            <a:pPr lvl="1"/>
            <a:r>
              <a:rPr lang="en-CA" dirty="0" smtClean="0">
                <a:latin typeface="Arial" charset="0"/>
                <a:cs typeface="Arial" charset="0"/>
              </a:rPr>
              <a:t>A part of the brain is associated with counting small numbers</a:t>
            </a:r>
          </a:p>
          <a:p>
            <a:pPr lvl="1"/>
            <a:r>
              <a:rPr lang="en-CA" dirty="0" smtClean="0">
                <a:latin typeface="Arial" charset="0"/>
                <a:cs typeface="Arial" charset="0"/>
              </a:rPr>
              <a:t>In the </a:t>
            </a:r>
            <a:r>
              <a:rPr lang="en-CA" dirty="0" err="1" smtClean="0">
                <a:latin typeface="Arial" charset="0"/>
                <a:cs typeface="Arial" charset="0"/>
              </a:rPr>
              <a:t>intraparietal</a:t>
            </a:r>
            <a:r>
              <a:rPr lang="en-CA" dirty="0" smtClean="0">
                <a:latin typeface="Arial" charset="0"/>
                <a:cs typeface="Arial" charset="0"/>
              </a:rPr>
              <a:t> </a:t>
            </a:r>
            <a:r>
              <a:rPr lang="en-CA" dirty="0" err="1" smtClean="0">
                <a:latin typeface="Arial" charset="0"/>
                <a:cs typeface="Arial" charset="0"/>
              </a:rPr>
              <a:t>sulcus</a:t>
            </a:r>
            <a:r>
              <a:rPr lang="en-CA" dirty="0" smtClean="0">
                <a:latin typeface="Arial" charset="0"/>
                <a:cs typeface="Arial" charset="0"/>
              </a:rPr>
              <a:t>, different neurons will become excited if you view one, two, three, four, or more objects</a:t>
            </a:r>
          </a:p>
          <a:p>
            <a:pPr lvl="1"/>
            <a:r>
              <a:rPr lang="en-CA" dirty="0" smtClean="0">
                <a:latin typeface="Arial" charset="0"/>
                <a:cs typeface="Arial" charset="0"/>
              </a:rPr>
              <a:t>Infants respond to changes in stimulation and become uninterested in continuity</a:t>
            </a:r>
          </a:p>
          <a:p>
            <a:pPr lvl="2"/>
            <a:r>
              <a:rPr lang="en-CA" dirty="0" smtClean="0">
                <a:latin typeface="Arial" charset="0"/>
                <a:cs typeface="Arial" charset="0"/>
              </a:rPr>
              <a:t>Always showing two of particular</a:t>
            </a:r>
            <a:br>
              <a:rPr lang="en-CA" dirty="0" smtClean="0">
                <a:latin typeface="Arial" charset="0"/>
                <a:cs typeface="Arial" charset="0"/>
              </a:rPr>
            </a:br>
            <a:r>
              <a:rPr lang="en-CA" dirty="0" smtClean="0">
                <a:latin typeface="Arial" charset="0"/>
                <a:cs typeface="Arial" charset="0"/>
              </a:rPr>
              <a:t>items will soon disinterest the</a:t>
            </a:r>
            <a:br>
              <a:rPr lang="en-CA" dirty="0" smtClean="0">
                <a:latin typeface="Arial" charset="0"/>
                <a:cs typeface="Arial" charset="0"/>
              </a:rPr>
            </a:br>
            <a:r>
              <a:rPr lang="en-CA" dirty="0" smtClean="0">
                <a:latin typeface="Arial" charset="0"/>
                <a:cs typeface="Arial" charset="0"/>
              </a:rPr>
              <a:t>infant</a:t>
            </a:r>
          </a:p>
          <a:p>
            <a:pPr lvl="2"/>
            <a:r>
              <a:rPr lang="en-CA" dirty="0" smtClean="0">
                <a:latin typeface="Arial" charset="0"/>
                <a:cs typeface="Arial" charset="0"/>
              </a:rPr>
              <a:t>Showing different numbers of the</a:t>
            </a:r>
            <a:br>
              <a:rPr lang="en-CA" dirty="0" smtClean="0">
                <a:latin typeface="Arial" charset="0"/>
                <a:cs typeface="Arial" charset="0"/>
              </a:rPr>
            </a:br>
            <a:r>
              <a:rPr lang="en-CA" dirty="0" smtClean="0">
                <a:latin typeface="Arial" charset="0"/>
                <a:cs typeface="Arial" charset="0"/>
              </a:rPr>
              <a:t>same object will keep the infant’s</a:t>
            </a:r>
            <a:br>
              <a:rPr lang="en-CA" dirty="0" smtClean="0">
                <a:latin typeface="Arial" charset="0"/>
                <a:cs typeface="Arial" charset="0"/>
              </a:rPr>
            </a:br>
            <a:r>
              <a:rPr lang="en-CA" dirty="0" smtClean="0">
                <a:latin typeface="Arial" charset="0"/>
                <a:cs typeface="Arial" charset="0"/>
              </a:rPr>
              <a:t>attention—a different part of the</a:t>
            </a:r>
            <a:br>
              <a:rPr lang="en-CA" dirty="0" smtClean="0">
                <a:latin typeface="Arial" charset="0"/>
                <a:cs typeface="Arial" charset="0"/>
              </a:rPr>
            </a:br>
            <a:r>
              <a:rPr lang="en-CA" dirty="0" smtClean="0">
                <a:latin typeface="Arial" charset="0"/>
                <a:cs typeface="Arial" charset="0"/>
              </a:rPr>
              <a:t>brain is activated by the number</a:t>
            </a:r>
          </a:p>
        </p:txBody>
      </p:sp>
      <p:sp>
        <p:nvSpPr>
          <p:cNvPr id="4" name="Slide Number Placeholder 3"/>
          <p:cNvSpPr>
            <a:spLocks noGrp="1"/>
          </p:cNvSpPr>
          <p:nvPr>
            <p:ph type="sldNum" sz="quarter" idx="11"/>
          </p:nvPr>
        </p:nvSpPr>
        <p:spPr/>
        <p:txBody>
          <a:bodyPr/>
          <a:lstStyle/>
          <a:p>
            <a:fld id="{9DB00347-C159-474C-B961-9625E0FB8F9F}" type="slidenum">
              <a:rPr lang="en-CA" smtClean="0"/>
              <a:pPr/>
              <a:t>8</a:t>
            </a:fld>
            <a:endParaRPr lang="en-CA"/>
          </a:p>
        </p:txBody>
      </p:sp>
      <p:sp>
        <p:nvSpPr>
          <p:cNvPr id="5" name="Footer Placeholder 4"/>
          <p:cNvSpPr>
            <a:spLocks noGrp="1"/>
          </p:cNvSpPr>
          <p:nvPr>
            <p:ph type="ftr" sz="quarter" idx="12"/>
          </p:nvPr>
        </p:nvSpPr>
        <p:spPr/>
        <p:txBody>
          <a:bodyPr/>
          <a:lstStyle/>
          <a:p>
            <a:pPr>
              <a:defRPr/>
            </a:pPr>
            <a:r>
              <a:rPr lang="en-US" smtClean="0"/>
              <a:t>Ethics:  A Psychological Approach</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p:cNvSpPr>
            <a:spLocks noGrp="1"/>
          </p:cNvSpPr>
          <p:nvPr>
            <p:ph type="title"/>
          </p:nvPr>
        </p:nvSpPr>
        <p:spPr/>
        <p:txBody>
          <a:bodyPr/>
          <a:lstStyle/>
          <a:p>
            <a:r>
              <a:rPr lang="en-CA" dirty="0" smtClean="0">
                <a:latin typeface="Arial" charset="0"/>
                <a:cs typeface="Arial" charset="0"/>
              </a:rPr>
              <a:t>Ethics and Science</a:t>
            </a:r>
          </a:p>
        </p:txBody>
      </p:sp>
      <p:sp>
        <p:nvSpPr>
          <p:cNvPr id="2056" name="Content Placeholder 2"/>
          <p:cNvSpPr>
            <a:spLocks noGrp="1"/>
          </p:cNvSpPr>
          <p:nvPr>
            <p:ph idx="1"/>
          </p:nvPr>
        </p:nvSpPr>
        <p:spPr/>
        <p:txBody>
          <a:bodyPr/>
          <a:lstStyle/>
          <a:p>
            <a:pPr>
              <a:buFont typeface="Arial" charset="0"/>
              <a:buNone/>
            </a:pPr>
            <a:r>
              <a:rPr lang="en-CA" dirty="0" smtClean="0">
                <a:latin typeface="Arial" charset="0"/>
                <a:cs typeface="Arial" charset="0"/>
              </a:rPr>
              <a:t>	Suppose you were a </a:t>
            </a:r>
            <a:r>
              <a:rPr lang="en-CA" dirty="0" err="1" smtClean="0">
                <a:latin typeface="Arial" charset="0"/>
                <a:cs typeface="Arial" charset="0"/>
              </a:rPr>
              <a:t>bonobo</a:t>
            </a:r>
            <a:r>
              <a:rPr lang="en-CA" dirty="0" smtClean="0">
                <a:latin typeface="Arial" charset="0"/>
                <a:cs typeface="Arial" charset="0"/>
              </a:rPr>
              <a:t>—our cousins and closer cousins of chimpanzees</a:t>
            </a:r>
          </a:p>
          <a:p>
            <a:pPr lvl="1"/>
            <a:r>
              <a:rPr lang="en-CA" dirty="0" smtClean="0">
                <a:latin typeface="Arial" charset="0"/>
                <a:cs typeface="Arial" charset="0"/>
              </a:rPr>
              <a:t>Two </a:t>
            </a:r>
            <a:r>
              <a:rPr lang="en-CA" dirty="0" err="1" smtClean="0">
                <a:latin typeface="Arial" charset="0"/>
                <a:cs typeface="Arial" charset="0"/>
              </a:rPr>
              <a:t>bonobos</a:t>
            </a:r>
            <a:r>
              <a:rPr lang="en-CA" dirty="0" smtClean="0">
                <a:latin typeface="Arial" charset="0"/>
                <a:cs typeface="Arial" charset="0"/>
              </a:rPr>
              <a:t> (any gender) meet:		sex</a:t>
            </a:r>
          </a:p>
          <a:p>
            <a:pPr lvl="1"/>
            <a:r>
              <a:rPr lang="en-CA" dirty="0" smtClean="0">
                <a:latin typeface="Arial" charset="0"/>
                <a:cs typeface="Arial" charset="0"/>
              </a:rPr>
              <a:t>Make up from a fight:					sex</a:t>
            </a:r>
          </a:p>
          <a:p>
            <a:pPr lvl="1"/>
            <a:r>
              <a:rPr lang="en-CA" dirty="0" smtClean="0">
                <a:latin typeface="Arial" charset="0"/>
                <a:cs typeface="Arial" charset="0"/>
              </a:rPr>
              <a:t>Almost any issue what-so-ever:		sex</a:t>
            </a:r>
          </a:p>
          <a:p>
            <a:pPr>
              <a:buNone/>
            </a:pPr>
            <a:endParaRPr lang="en-CA" dirty="0" smtClean="0">
              <a:latin typeface="Arial" charset="0"/>
              <a:cs typeface="Arial" charset="0"/>
            </a:endParaRPr>
          </a:p>
          <a:p>
            <a:pPr>
              <a:buNone/>
            </a:pPr>
            <a:r>
              <a:rPr lang="en-CA" dirty="0" smtClean="0">
                <a:latin typeface="Arial" charset="0"/>
                <a:cs typeface="Arial" charset="0"/>
              </a:rPr>
              <a:t>	They are friendlier than chimpanzees or humans:</a:t>
            </a:r>
          </a:p>
          <a:p>
            <a:pPr lvl="1"/>
            <a:r>
              <a:rPr lang="en-CA" dirty="0" smtClean="0">
                <a:latin typeface="Arial" charset="0"/>
                <a:cs typeface="Arial" charset="0"/>
              </a:rPr>
              <a:t>Universal sharing of food</a:t>
            </a:r>
          </a:p>
          <a:p>
            <a:pPr lvl="1"/>
            <a:endParaRPr lang="en-CA" dirty="0" smtClean="0">
              <a:latin typeface="Arial" charset="0"/>
              <a:cs typeface="Arial" charset="0"/>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9</a:t>
            </a:fld>
            <a:endParaRPr lang="en-CA"/>
          </a:p>
        </p:txBody>
      </p:sp>
      <p:sp>
        <p:nvSpPr>
          <p:cNvPr id="5" name="Footer Placeholder 4"/>
          <p:cNvSpPr>
            <a:spLocks noGrp="1"/>
          </p:cNvSpPr>
          <p:nvPr>
            <p:ph type="ftr" sz="quarter" idx="12"/>
          </p:nvPr>
        </p:nvSpPr>
        <p:spPr/>
        <p:txBody>
          <a:bodyPr/>
          <a:lstStyle/>
          <a:p>
            <a:pPr>
              <a:defRPr/>
            </a:pPr>
            <a:r>
              <a:rPr lang="en-US" smtClean="0"/>
              <a:t>Ethics:  A Psychological Approach</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41776</TotalTime>
  <Words>294</Words>
  <Application>Microsoft Office PowerPoint</Application>
  <PresentationFormat>On-screen Show (4:3)</PresentationFormat>
  <Paragraphs>247</Paragraphs>
  <Slides>28</Slides>
  <Notes>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Engineering_Colour</vt:lpstr>
      <vt:lpstr>Ethics:  A Psychological Basis</vt:lpstr>
      <vt:lpstr>Outline</vt:lpstr>
      <vt:lpstr>Ethics and Science</vt:lpstr>
      <vt:lpstr>Ethics and Science</vt:lpstr>
      <vt:lpstr>Ethics and Science</vt:lpstr>
      <vt:lpstr>Ethics and Science</vt:lpstr>
      <vt:lpstr>Ethics and Science</vt:lpstr>
      <vt:lpstr>Ethics and Science</vt:lpstr>
      <vt:lpstr>Ethics and Science</vt:lpstr>
      <vt:lpstr>Ethics and Science</vt:lpstr>
      <vt:lpstr>Ethics and Science</vt:lpstr>
      <vt:lpstr>Ethics and Science</vt:lpstr>
      <vt:lpstr>Ethics and Science</vt:lpstr>
      <vt:lpstr>Ethics and Science</vt:lpstr>
      <vt:lpstr>Ethics and Science</vt:lpstr>
      <vt:lpstr>Ethics and Science</vt:lpstr>
      <vt:lpstr>Ethics and Science</vt:lpstr>
      <vt:lpstr>Empathy</vt:lpstr>
      <vt:lpstr>Empathy</vt:lpstr>
      <vt:lpstr>Values</vt:lpstr>
      <vt:lpstr>Are there “Liberal” Values?</vt:lpstr>
      <vt:lpstr>What are “Conservative” Values?</vt:lpstr>
      <vt:lpstr>Other Examples</vt:lpstr>
      <vt:lpstr>Sanctity/Degradation</vt:lpstr>
      <vt:lpstr>Loyalty/Betrayal</vt:lpstr>
      <vt:lpstr>Applications</vt:lpstr>
      <vt:lpstr>Ethics and Professional Misconduct</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4th-order Runge Kutta and the Dormand-Prince Method</dc:title>
  <dc:subject>4th-order Runge-Kutta method and the Dormand-Prince method</dc:subject>
  <dc:creator>Douglas Wilhelm Harder (dwharder@alumni.uwaterloo.ca)</dc:creator>
  <cp:lastModifiedBy>Douglas Wilhelm Harder</cp:lastModifiedBy>
  <cp:revision>3386</cp:revision>
  <cp:lastPrinted>2010-03-08T19:59:32Z</cp:lastPrinted>
  <dcterms:created xsi:type="dcterms:W3CDTF">2010-03-10T14:45:39Z</dcterms:created>
  <dcterms:modified xsi:type="dcterms:W3CDTF">2013-03-26T15:45:40Z</dcterms:modified>
</cp:coreProperties>
</file>