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74" r:id="rId2"/>
    <p:sldId id="460" r:id="rId3"/>
    <p:sldId id="475" r:id="rId4"/>
    <p:sldId id="470" r:id="rId5"/>
    <p:sldId id="472" r:id="rId6"/>
    <p:sldId id="473" r:id="rId7"/>
    <p:sldId id="477" r:id="rId8"/>
    <p:sldId id="471" r:id="rId9"/>
    <p:sldId id="476" r:id="rId10"/>
    <p:sldId id="474" r:id="rId11"/>
    <p:sldId id="478" r:id="rId12"/>
    <p:sldId id="479" r:id="rId13"/>
    <p:sldId id="480" r:id="rId14"/>
    <p:sldId id="481" r:id="rId15"/>
    <p:sldId id="461" r:id="rId16"/>
    <p:sldId id="462" r:id="rId17"/>
    <p:sldId id="463" r:id="rId18"/>
    <p:sldId id="464" r:id="rId19"/>
    <p:sldId id="465" r:id="rId20"/>
    <p:sldId id="466" r:id="rId21"/>
    <p:sldId id="467" r:id="rId22"/>
    <p:sldId id="468" r:id="rId23"/>
    <p:sldId id="469" r:id="rId24"/>
    <p:sldId id="482" r:id="rId25"/>
    <p:sldId id="483" r:id="rId26"/>
    <p:sldId id="484" r:id="rId27"/>
    <p:sldId id="459" r:id="rId28"/>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1" autoAdjust="0"/>
  </p:normalViewPr>
  <p:slideViewPr>
    <p:cSldViewPr snapToGrid="0" snapToObjects="1">
      <p:cViewPr varScale="1">
        <p:scale>
          <a:sx n="53" d="100"/>
          <a:sy n="53" d="100"/>
        </p:scale>
        <p:origin x="-2646"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Kong</a:t>
            </a:r>
            <a:r>
              <a:rPr lang="en-CA" baseline="0" smtClean="0"/>
              <a:t> Qui</a:t>
            </a:r>
            <a:endParaRPr lang="en-CA"/>
          </a:p>
        </p:txBody>
      </p:sp>
      <p:sp>
        <p:nvSpPr>
          <p:cNvPr id="4" name="Slide Number Placeholder 3"/>
          <p:cNvSpPr>
            <a:spLocks noGrp="1"/>
          </p:cNvSpPr>
          <p:nvPr>
            <p:ph type="sldNum" sz="quarter" idx="10"/>
          </p:nvPr>
        </p:nvSpPr>
        <p:spPr/>
        <p:txBody>
          <a:bodyPr/>
          <a:lstStyle/>
          <a:p>
            <a:fld id="{82420D4D-5654-485F-83FB-A84849974609}" type="slidenum">
              <a:rPr lang="en-CA" smtClean="0"/>
              <a:pPr/>
              <a:t>26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27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Ethics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293893"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Ethics</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US" dirty="0" smtClean="0">
                <a:latin typeface="Arial" charset="0"/>
                <a:cs typeface="Arial" charset="0"/>
              </a:rPr>
              <a:t>Ethics</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2012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 Accident</a:t>
            </a:r>
            <a:endParaRPr lang="en-CA" dirty="0"/>
          </a:p>
        </p:txBody>
      </p:sp>
      <p:sp>
        <p:nvSpPr>
          <p:cNvPr id="3" name="Content Placeholder 2"/>
          <p:cNvSpPr>
            <a:spLocks noGrp="1"/>
          </p:cNvSpPr>
          <p:nvPr>
            <p:ph idx="1"/>
          </p:nvPr>
        </p:nvSpPr>
        <p:spPr/>
        <p:txBody>
          <a:bodyPr/>
          <a:lstStyle/>
          <a:p>
            <a:pPr>
              <a:buNone/>
            </a:pPr>
            <a:r>
              <a:rPr lang="en-CA" dirty="0" smtClean="0"/>
              <a:t>	A family of six is involved in an automobile accident</a:t>
            </a:r>
          </a:p>
          <a:p>
            <a:pPr lvl="1"/>
            <a:r>
              <a:rPr lang="en-CA" dirty="0" smtClean="0"/>
              <a:t>Five are severely injured</a:t>
            </a:r>
          </a:p>
          <a:p>
            <a:pPr lvl="1"/>
            <a:r>
              <a:rPr lang="en-CA" dirty="0" smtClean="0"/>
              <a:t>One is critically injured</a:t>
            </a:r>
          </a:p>
          <a:p>
            <a:pPr lvl="1"/>
            <a:r>
              <a:rPr lang="en-CA" dirty="0" smtClean="0"/>
              <a:t>All are brought to the hospital</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pic>
        <p:nvPicPr>
          <p:cNvPr id="3074" name="Picture 2"/>
          <p:cNvPicPr>
            <a:picLocks noChangeAspect="1" noChangeArrowheads="1"/>
          </p:cNvPicPr>
          <p:nvPr/>
        </p:nvPicPr>
        <p:blipFill>
          <a:blip r:embed="rId2"/>
          <a:srcRect/>
          <a:stretch>
            <a:fillRect/>
          </a:stretch>
        </p:blipFill>
        <p:spPr bwMode="auto">
          <a:xfrm>
            <a:off x="5096162" y="2343954"/>
            <a:ext cx="3778362" cy="3022689"/>
          </a:xfrm>
          <a:prstGeom prst="rect">
            <a:avLst/>
          </a:prstGeom>
          <a:noFill/>
          <a:ln w="9525">
            <a:noFill/>
            <a:miter lim="800000"/>
            <a:headEnd/>
            <a:tailEnd/>
          </a:ln>
        </p:spPr>
      </p:pic>
      <p:sp>
        <p:nvSpPr>
          <p:cNvPr id="7" name="Rectangle 6"/>
          <p:cNvSpPr/>
          <p:nvPr/>
        </p:nvSpPr>
        <p:spPr>
          <a:xfrm>
            <a:off x="7534720" y="5371148"/>
            <a:ext cx="1249060" cy="307777"/>
          </a:xfrm>
          <a:prstGeom prst="rect">
            <a:avLst/>
          </a:prstGeom>
        </p:spPr>
        <p:txBody>
          <a:bodyPr wrap="none">
            <a:spAutoFit/>
          </a:bodyPr>
          <a:lstStyle/>
          <a:p>
            <a:r>
              <a:rPr lang="en-CA" sz="1400" dirty="0" err="1" smtClean="0">
                <a:solidFill>
                  <a:schemeClr val="tx1">
                    <a:lumMod val="65000"/>
                    <a:lumOff val="35000"/>
                  </a:schemeClr>
                </a:solidFill>
              </a:rPr>
              <a:t>Damnsoft</a:t>
            </a:r>
            <a:r>
              <a:rPr lang="en-CA" sz="1400" dirty="0" smtClean="0">
                <a:solidFill>
                  <a:schemeClr val="tx1">
                    <a:lumMod val="65000"/>
                    <a:lumOff val="35000"/>
                  </a:schemeClr>
                </a:solidFill>
              </a:rPr>
              <a:t> 09 </a:t>
            </a:r>
            <a:endParaRPr lang="en-CA"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 Accident</a:t>
            </a:r>
            <a:endParaRPr lang="en-CA" dirty="0"/>
          </a:p>
        </p:txBody>
      </p:sp>
      <p:sp>
        <p:nvSpPr>
          <p:cNvPr id="3" name="Content Placeholder 2"/>
          <p:cNvSpPr>
            <a:spLocks noGrp="1"/>
          </p:cNvSpPr>
          <p:nvPr>
            <p:ph idx="1"/>
          </p:nvPr>
        </p:nvSpPr>
        <p:spPr/>
        <p:txBody>
          <a:bodyPr/>
          <a:lstStyle/>
          <a:p>
            <a:pPr>
              <a:buNone/>
            </a:pPr>
            <a:r>
              <a:rPr lang="en-CA" dirty="0" smtClean="0"/>
              <a:t>	The five seriously injured have:</a:t>
            </a:r>
          </a:p>
          <a:p>
            <a:pPr lvl="1"/>
            <a:r>
              <a:rPr lang="en-CA" dirty="0" smtClean="0"/>
              <a:t>A damaged kidney</a:t>
            </a:r>
          </a:p>
          <a:p>
            <a:pPr lvl="1"/>
            <a:r>
              <a:rPr lang="en-CA" dirty="0" smtClean="0"/>
              <a:t>A damaged liver</a:t>
            </a:r>
          </a:p>
          <a:p>
            <a:pPr lvl="1"/>
            <a:r>
              <a:rPr lang="en-CA" dirty="0" smtClean="0"/>
              <a:t>A ruptured spleen</a:t>
            </a:r>
          </a:p>
          <a:p>
            <a:pPr lvl="1"/>
            <a:r>
              <a:rPr lang="en-CA" dirty="0" smtClean="0"/>
              <a:t>Two have burns requiring significant skin grafts</a:t>
            </a:r>
          </a:p>
          <a:p>
            <a:pPr>
              <a:buNone/>
            </a:pPr>
            <a:r>
              <a:rPr lang="en-CA" dirty="0" smtClean="0"/>
              <a:t>	Without immediate attention, they could die</a:t>
            </a:r>
          </a:p>
          <a:p>
            <a:pPr lvl="1"/>
            <a:endParaRPr lang="en-CA" dirty="0" smtClean="0"/>
          </a:p>
          <a:p>
            <a:pPr>
              <a:buNone/>
            </a:pPr>
            <a:r>
              <a:rPr lang="en-CA" dirty="0" smtClean="0"/>
              <a:t>	The sixth is dying from trauma and blood loss after having two legs and an arm severed</a:t>
            </a:r>
          </a:p>
          <a:p>
            <a:pPr lvl="1">
              <a:buNone/>
            </a:pPr>
            <a:endParaRPr lang="en-CA" dirty="0" smtClean="0"/>
          </a:p>
          <a:p>
            <a:pPr lvl="1"/>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 Accident</a:t>
            </a:r>
            <a:endParaRPr lang="en-CA" dirty="0"/>
          </a:p>
        </p:txBody>
      </p:sp>
      <p:sp>
        <p:nvSpPr>
          <p:cNvPr id="3" name="Content Placeholder 2"/>
          <p:cNvSpPr>
            <a:spLocks noGrp="1"/>
          </p:cNvSpPr>
          <p:nvPr>
            <p:ph idx="1"/>
          </p:nvPr>
        </p:nvSpPr>
        <p:spPr/>
        <p:txBody>
          <a:bodyPr/>
          <a:lstStyle/>
          <a:p>
            <a:pPr>
              <a:buNone/>
            </a:pPr>
            <a:r>
              <a:rPr lang="en-CA" dirty="0" smtClean="0"/>
              <a:t>	Is it ethical to sacrifice the critically injured family member to save the other five?  Yes/No</a:t>
            </a:r>
          </a:p>
          <a:p>
            <a:pPr lvl="1"/>
            <a:r>
              <a:rPr lang="en-CA" dirty="0" smtClean="0"/>
              <a:t>All are unconscious</a:t>
            </a:r>
          </a:p>
          <a:p>
            <a:pPr lvl="1"/>
            <a:endParaRPr lang="en-CA" dirty="0" smtClean="0"/>
          </a:p>
          <a:p>
            <a:pPr lvl="1"/>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
        <p:nvSpPr>
          <p:cNvPr id="6" name="TextBox 5"/>
          <p:cNvSpPr txBox="1"/>
          <p:nvPr/>
        </p:nvSpPr>
        <p:spPr>
          <a:xfrm>
            <a:off x="6156101" y="5357611"/>
            <a:ext cx="1245854" cy="461665"/>
          </a:xfrm>
          <a:prstGeom prst="rect">
            <a:avLst/>
          </a:prstGeom>
          <a:noFill/>
        </p:spPr>
        <p:txBody>
          <a:bodyPr wrap="none" rtlCol="0">
            <a:spAutoFit/>
          </a:bodyPr>
          <a:lstStyle/>
          <a:p>
            <a:r>
              <a:rPr lang="en-CA" sz="2400" dirty="0" smtClean="0"/>
              <a:t>Case 3.</a:t>
            </a:r>
            <a:endParaRPr lang="en-CA"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 Accident</a:t>
            </a:r>
            <a:endParaRPr lang="en-CA" dirty="0"/>
          </a:p>
        </p:txBody>
      </p:sp>
      <p:sp>
        <p:nvSpPr>
          <p:cNvPr id="3" name="Content Placeholder 2"/>
          <p:cNvSpPr>
            <a:spLocks noGrp="1"/>
          </p:cNvSpPr>
          <p:nvPr>
            <p:ph idx="1"/>
          </p:nvPr>
        </p:nvSpPr>
        <p:spPr/>
        <p:txBody>
          <a:bodyPr/>
          <a:lstStyle/>
          <a:p>
            <a:pPr>
              <a:buNone/>
            </a:pPr>
            <a:r>
              <a:rPr lang="en-CA" dirty="0" smtClean="0"/>
              <a:t>	Suppose instead there are five seriously injured individuals in an accident, all requiring immediate attention</a:t>
            </a:r>
          </a:p>
          <a:p>
            <a:pPr>
              <a:buNone/>
            </a:pPr>
            <a:endParaRPr lang="en-CA" dirty="0" smtClean="0"/>
          </a:p>
          <a:p>
            <a:pPr>
              <a:buNone/>
            </a:pPr>
            <a:r>
              <a:rPr lang="en-CA" dirty="0" smtClean="0"/>
              <a:t>	In the waiting room is a patient who is coming to see the result of his blood test—looking over the charts, you notice that he is a perfect match for all the five injured</a:t>
            </a:r>
          </a:p>
          <a:p>
            <a:pPr>
              <a:buNone/>
            </a:pPr>
            <a:endParaRPr lang="en-CA" dirty="0" smtClean="0"/>
          </a:p>
          <a:p>
            <a:pPr>
              <a:buNone/>
            </a:pPr>
            <a:r>
              <a:rPr lang="en-CA" dirty="0" smtClean="0"/>
              <a:t>		Do you sacrifice that individual to save the five?  Yes/No</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
        <p:nvSpPr>
          <p:cNvPr id="6" name="TextBox 5"/>
          <p:cNvSpPr txBox="1"/>
          <p:nvPr/>
        </p:nvSpPr>
        <p:spPr>
          <a:xfrm>
            <a:off x="6156101" y="5357611"/>
            <a:ext cx="1245854" cy="461665"/>
          </a:xfrm>
          <a:prstGeom prst="rect">
            <a:avLst/>
          </a:prstGeom>
          <a:noFill/>
        </p:spPr>
        <p:txBody>
          <a:bodyPr wrap="none" rtlCol="0">
            <a:spAutoFit/>
          </a:bodyPr>
          <a:lstStyle/>
          <a:p>
            <a:r>
              <a:rPr lang="en-CA" sz="2400" dirty="0" smtClean="0"/>
              <a:t>Case 4.</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Railway Cars and Accidents</a:t>
            </a:r>
            <a:endParaRPr lang="en-CA" dirty="0"/>
          </a:p>
        </p:txBody>
      </p:sp>
      <p:sp>
        <p:nvSpPr>
          <p:cNvPr id="3" name="Content Placeholder 2"/>
          <p:cNvSpPr>
            <a:spLocks noGrp="1"/>
          </p:cNvSpPr>
          <p:nvPr>
            <p:ph idx="1"/>
          </p:nvPr>
        </p:nvSpPr>
        <p:spPr/>
        <p:txBody>
          <a:bodyPr/>
          <a:lstStyle/>
          <a:p>
            <a:pPr>
              <a:buNone/>
            </a:pPr>
            <a:r>
              <a:rPr lang="en-CA" dirty="0" smtClean="0"/>
              <a:t>	What is different?</a:t>
            </a:r>
          </a:p>
          <a:p>
            <a:pPr>
              <a:buNone/>
            </a:pPr>
            <a:endParaRPr lang="en-CA" dirty="0" smtClean="0"/>
          </a:p>
          <a:p>
            <a:pPr>
              <a:buNone/>
            </a:pPr>
            <a:r>
              <a:rPr lang="en-CA" dirty="0" smtClean="0"/>
              <a:t>	For example, 1a, 1d, 1e and 1f  are identical</a:t>
            </a:r>
            <a:br>
              <a:rPr lang="en-CA" dirty="0" smtClean="0"/>
            </a:br>
            <a:r>
              <a:rPr lang="en-CA" dirty="0" smtClean="0"/>
              <a:t>and they are similar to 2a, 3 and 4</a:t>
            </a:r>
          </a:p>
          <a:p>
            <a:pPr>
              <a:buNone/>
            </a:pPr>
            <a:endParaRPr lang="en-CA" dirty="0" smtClean="0"/>
          </a:p>
          <a:p>
            <a:pPr>
              <a:buNone/>
            </a:pPr>
            <a:r>
              <a:rPr lang="en-CA" dirty="0" smtClean="0"/>
              <a:t>	Also, 1c and 2b are similar</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Ethics</a:t>
            </a:r>
            <a:endParaRPr lang="en-CA" dirty="0"/>
          </a:p>
        </p:txBody>
      </p:sp>
      <p:sp>
        <p:nvSpPr>
          <p:cNvPr id="3" name="Content Placeholder 2"/>
          <p:cNvSpPr>
            <a:spLocks noGrp="1"/>
          </p:cNvSpPr>
          <p:nvPr>
            <p:ph idx="1"/>
          </p:nvPr>
        </p:nvSpPr>
        <p:spPr/>
        <p:txBody>
          <a:bodyPr/>
          <a:lstStyle/>
          <a:p>
            <a:pPr>
              <a:buNone/>
            </a:pPr>
            <a:r>
              <a:rPr lang="en-CA" dirty="0" smtClean="0"/>
              <a:t>	The definition of professional misconduct includes those behaviours that a professional engineer in Ontario must not engage in</a:t>
            </a:r>
          </a:p>
          <a:p>
            <a:pPr lvl="1"/>
            <a:r>
              <a:rPr lang="en-CA" dirty="0" smtClean="0"/>
              <a:t>These define an absolute line which must not be crossed</a:t>
            </a:r>
          </a:p>
          <a:p>
            <a:pPr lvl="1"/>
            <a:endParaRPr lang="en-CA" dirty="0" smtClean="0"/>
          </a:p>
          <a:p>
            <a:pPr>
              <a:buNone/>
            </a:pPr>
            <a:r>
              <a:rPr lang="en-CA" dirty="0" smtClean="0"/>
              <a:t>	Note that one can be guilty of professional misconduct even if there are no negative consequences</a:t>
            </a:r>
          </a:p>
          <a:p>
            <a:pPr lvl="1"/>
            <a:r>
              <a:rPr lang="en-CA" dirty="0" smtClean="0"/>
              <a:t>In general, however, complaints are a result of an action or behaviour having a negative consequence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Ethics</a:t>
            </a:r>
            <a:endParaRPr lang="en-CA" dirty="0"/>
          </a:p>
        </p:txBody>
      </p:sp>
      <p:sp>
        <p:nvSpPr>
          <p:cNvPr id="3" name="Content Placeholder 2"/>
          <p:cNvSpPr>
            <a:spLocks noGrp="1"/>
          </p:cNvSpPr>
          <p:nvPr>
            <p:ph idx="1"/>
          </p:nvPr>
        </p:nvSpPr>
        <p:spPr/>
        <p:txBody>
          <a:bodyPr/>
          <a:lstStyle/>
          <a:p>
            <a:pPr>
              <a:buNone/>
            </a:pPr>
            <a:r>
              <a:rPr lang="en-CA" dirty="0" smtClean="0"/>
              <a:t>	Consider the following questions?</a:t>
            </a:r>
          </a:p>
          <a:p>
            <a:pPr lvl="1"/>
            <a:r>
              <a:rPr lang="en-CA" dirty="0" smtClean="0"/>
              <a:t>Should we regulate how professional engineers interact with other professionals?</a:t>
            </a:r>
          </a:p>
          <a:p>
            <a:pPr lvl="1"/>
            <a:r>
              <a:rPr lang="en-CA" dirty="0" smtClean="0"/>
              <a:t>Should professional engineers exaggerate their abilities or the abilities of the profession?</a:t>
            </a:r>
          </a:p>
          <a:p>
            <a:pPr lvl="1"/>
            <a:r>
              <a:rPr lang="en-CA" dirty="0" smtClean="0"/>
              <a:t>Should professional engineers malign the character of others in the profession?</a:t>
            </a:r>
          </a:p>
          <a:p>
            <a:pPr lvl="1"/>
            <a:r>
              <a:rPr lang="en-CA" dirty="0" smtClean="0"/>
              <a:t>You find that your designs had a flaw due to an unknown effect not anticipated in normal engineering practice:  is it sufficient to fix the mistake but not tell anyone about it?</a:t>
            </a:r>
          </a:p>
          <a:p>
            <a:pPr lvl="1"/>
            <a:r>
              <a:rPr lang="en-CA" dirty="0" smtClean="0"/>
              <a:t>Is it right to take credit for the work done by your subordinates and co-op students working under you?</a:t>
            </a:r>
          </a:p>
          <a:p>
            <a:pPr lvl="1"/>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Morals</a:t>
            </a:r>
            <a:endParaRPr lang="en-CA" dirty="0"/>
          </a:p>
        </p:txBody>
      </p:sp>
      <p:sp>
        <p:nvSpPr>
          <p:cNvPr id="3" name="Content Placeholder 2"/>
          <p:cNvSpPr>
            <a:spLocks noGrp="1"/>
          </p:cNvSpPr>
          <p:nvPr>
            <p:ph idx="1"/>
          </p:nvPr>
        </p:nvSpPr>
        <p:spPr/>
        <p:txBody>
          <a:bodyPr/>
          <a:lstStyle/>
          <a:p>
            <a:pPr>
              <a:buNone/>
            </a:pPr>
            <a:r>
              <a:rPr lang="en-CA" dirty="0" smtClean="0"/>
              <a:t>	A moral, meaning a </a:t>
            </a:r>
            <a:r>
              <a:rPr lang="en-CA" i="1" dirty="0" smtClean="0"/>
              <a:t>custom</a:t>
            </a:r>
            <a:r>
              <a:rPr lang="en-CA" dirty="0" smtClean="0"/>
              <a:t> or a </a:t>
            </a:r>
            <a:r>
              <a:rPr lang="en-CA" i="1" dirty="0" smtClean="0"/>
              <a:t>habit </a:t>
            </a:r>
            <a:r>
              <a:rPr lang="en-CA" dirty="0" smtClean="0"/>
              <a:t>is an action, behaviour, character trait or desire that has been determined to be</a:t>
            </a:r>
          </a:p>
          <a:p>
            <a:pPr lvl="1"/>
            <a:r>
              <a:rPr lang="en-CA" dirty="0" smtClean="0"/>
              <a:t>Right or wrong</a:t>
            </a:r>
          </a:p>
          <a:p>
            <a:pPr lvl="1"/>
            <a:r>
              <a:rPr lang="en-CA" dirty="0" smtClean="0"/>
              <a:t>Good or bad</a:t>
            </a:r>
          </a:p>
          <a:p>
            <a:pPr lvl="1"/>
            <a:r>
              <a:rPr lang="en-CA" dirty="0" smtClean="0"/>
              <a:t>Saintly or evil</a:t>
            </a:r>
          </a:p>
          <a:p>
            <a:pPr lvl="1"/>
            <a:r>
              <a:rPr lang="en-CA" dirty="0" smtClean="0"/>
              <a:t>Honourable or dishonourable</a:t>
            </a:r>
          </a:p>
          <a:p>
            <a:pPr lvl="1"/>
            <a:r>
              <a:rPr lang="en-CA" dirty="0" smtClean="0"/>
              <a:t>Brave or cowardly</a:t>
            </a:r>
          </a:p>
          <a:p>
            <a:pPr lvl="2"/>
            <a:endParaRPr lang="en-CA" dirty="0" smtClean="0"/>
          </a:p>
          <a:p>
            <a:pPr>
              <a:buNone/>
            </a:pPr>
            <a:r>
              <a:rPr lang="en-CA" dirty="0" smtClean="0"/>
              <a:t>	It is based on a general consensus of society</a:t>
            </a:r>
          </a:p>
          <a:p>
            <a:pPr lvl="1"/>
            <a:r>
              <a:rPr lang="en-CA" dirty="0" smtClean="0"/>
              <a:t>They are not based in law or regulations</a:t>
            </a:r>
          </a:p>
          <a:p>
            <a:pPr lvl="1"/>
            <a:r>
              <a:rPr lang="en-CA" dirty="0" smtClean="0"/>
              <a:t>There are immoral rules and immoral orders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17</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Ethics</a:t>
            </a:r>
            <a:endParaRPr lang="en-CA" dirty="0"/>
          </a:p>
        </p:txBody>
      </p:sp>
      <p:sp>
        <p:nvSpPr>
          <p:cNvPr id="3" name="Content Placeholder 2"/>
          <p:cNvSpPr>
            <a:spLocks noGrp="1"/>
          </p:cNvSpPr>
          <p:nvPr>
            <p:ph idx="1"/>
          </p:nvPr>
        </p:nvSpPr>
        <p:spPr/>
        <p:txBody>
          <a:bodyPr/>
          <a:lstStyle/>
          <a:p>
            <a:pPr>
              <a:buNone/>
            </a:pPr>
            <a:r>
              <a:rPr lang="en-CA" dirty="0" smtClean="0"/>
              <a:t>	The study of ethics or moral philosophy is the study of human interactions by determining or recommending whether an actions, behaviours, conduct or desires is right or wrong, including</a:t>
            </a:r>
          </a:p>
          <a:p>
            <a:pPr lvl="1"/>
            <a:r>
              <a:rPr lang="en-CA" dirty="0" smtClean="0"/>
              <a:t>Actions</a:t>
            </a:r>
          </a:p>
          <a:p>
            <a:pPr lvl="1"/>
            <a:r>
              <a:rPr lang="en-CA" dirty="0" smtClean="0"/>
              <a:t>Behaviours</a:t>
            </a:r>
          </a:p>
          <a:p>
            <a:pPr lvl="1"/>
            <a:r>
              <a:rPr lang="en-CA" dirty="0" smtClean="0"/>
              <a:t>Characteristics</a:t>
            </a:r>
          </a:p>
          <a:p>
            <a:pPr lvl="1"/>
            <a:r>
              <a:rPr lang="en-CA" dirty="0" smtClean="0"/>
              <a:t>Desires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18</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
        <p:nvSpPr>
          <p:cNvPr id="6" name="TextBox 5"/>
          <p:cNvSpPr txBox="1"/>
          <p:nvPr/>
        </p:nvSpPr>
        <p:spPr>
          <a:xfrm rot="20884978">
            <a:off x="364512" y="4276435"/>
            <a:ext cx="8156400" cy="954107"/>
          </a:xfrm>
          <a:prstGeom prst="rect">
            <a:avLst/>
          </a:prstGeom>
          <a:noFill/>
        </p:spPr>
        <p:txBody>
          <a:bodyPr wrap="none" rtlCol="0">
            <a:spAutoFit/>
          </a:bodyPr>
          <a:lstStyle/>
          <a:p>
            <a:r>
              <a:rPr lang="en-CA" sz="2800" b="1" dirty="0" smtClean="0"/>
              <a:t>Ethics is the evaluation of human interactions:</a:t>
            </a:r>
            <a:br>
              <a:rPr lang="en-CA" sz="2800" b="1" dirty="0" smtClean="0"/>
            </a:br>
            <a:r>
              <a:rPr lang="en-CA" sz="2800" b="1" dirty="0" smtClean="0"/>
              <a:t>    what is right and what is wrong</a:t>
            </a:r>
            <a:endParaRPr lang="en-CA"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Ethics</a:t>
            </a:r>
            <a:endParaRPr lang="en-CA" dirty="0"/>
          </a:p>
        </p:txBody>
      </p:sp>
      <p:sp>
        <p:nvSpPr>
          <p:cNvPr id="3" name="Content Placeholder 2"/>
          <p:cNvSpPr>
            <a:spLocks noGrp="1"/>
          </p:cNvSpPr>
          <p:nvPr>
            <p:ph idx="1"/>
          </p:nvPr>
        </p:nvSpPr>
        <p:spPr/>
        <p:txBody>
          <a:bodyPr/>
          <a:lstStyle/>
          <a:p>
            <a:pPr>
              <a:buNone/>
            </a:pPr>
            <a:r>
              <a:rPr lang="en-CA" dirty="0" smtClean="0"/>
              <a:t>	There are two general definitions of ethics:</a:t>
            </a:r>
          </a:p>
          <a:p>
            <a:pPr marL="857250" lvl="1" indent="-457200">
              <a:buFont typeface="+mj-lt"/>
              <a:buAutoNum type="arabicPeriod"/>
            </a:pPr>
            <a:r>
              <a:rPr lang="en-CA" sz="2400" dirty="0" smtClean="0"/>
              <a:t>A collection or system of </a:t>
            </a:r>
            <a:r>
              <a:rPr lang="en-CA" sz="2400" i="1" dirty="0" smtClean="0"/>
              <a:t>moral principles </a:t>
            </a:r>
            <a:r>
              <a:rPr lang="en-CA" sz="2400" dirty="0" smtClean="0"/>
              <a:t>or </a:t>
            </a:r>
            <a:r>
              <a:rPr lang="en-CA" sz="2400" i="1" dirty="0" smtClean="0"/>
              <a:t>rules of conduct </a:t>
            </a:r>
            <a:r>
              <a:rPr lang="en-CA" sz="2400" dirty="0" smtClean="0"/>
              <a:t>by which a person or association is guided.</a:t>
            </a:r>
          </a:p>
          <a:p>
            <a:pPr marL="857250" lvl="1" indent="-457200">
              <a:buFont typeface="+mj-lt"/>
              <a:buAutoNum type="arabicPeriod"/>
            </a:pPr>
            <a:r>
              <a:rPr lang="en-CA" sz="2400" dirty="0" smtClean="0"/>
              <a:t>The science of morals; the department of study concerned with the principles of human duty.</a:t>
            </a:r>
          </a:p>
          <a:p>
            <a:pPr marL="857250" lvl="1" indent="-457200">
              <a:buFont typeface="+mj-lt"/>
              <a:buAutoNum type="arabicPeriod"/>
            </a:pPr>
            <a:endParaRPr lang="en-CA" sz="2400"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19</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
        <p:nvSpPr>
          <p:cNvPr id="7" name="TextBox 6"/>
          <p:cNvSpPr txBox="1"/>
          <p:nvPr/>
        </p:nvSpPr>
        <p:spPr>
          <a:xfrm>
            <a:off x="3267456" y="6216650"/>
            <a:ext cx="5656292" cy="369332"/>
          </a:xfrm>
          <a:prstGeom prst="rect">
            <a:avLst/>
          </a:prstGeom>
          <a:noFill/>
        </p:spPr>
        <p:txBody>
          <a:bodyPr wrap="none" rtlCol="0">
            <a:spAutoFit/>
          </a:bodyPr>
          <a:lstStyle/>
          <a:p>
            <a:r>
              <a:rPr lang="en-CA" dirty="0" smtClean="0">
                <a:solidFill>
                  <a:schemeClr val="tx1">
                    <a:lumMod val="65000"/>
                    <a:lumOff val="35000"/>
                  </a:schemeClr>
                </a:solidFill>
              </a:rPr>
              <a:t>Reference:   Oxford English Dictionary, www.oed.com</a:t>
            </a:r>
            <a:endParaRPr lang="en-CA"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CA" dirty="0" smtClean="0"/>
              <a:t>Outline</a:t>
            </a:r>
            <a:endParaRPr lang="en-US" dirty="0" smtClean="0">
              <a:latin typeface="Arial" charset="0"/>
              <a:cs typeface="Arial" charset="0"/>
            </a:endParaRP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Ethics</a:t>
            </a:r>
            <a:endParaRPr lang="en-CA" dirty="0"/>
          </a:p>
        </p:txBody>
      </p:sp>
      <p:sp>
        <p:nvSpPr>
          <p:cNvPr id="3" name="Content Placeholder 2"/>
          <p:cNvSpPr>
            <a:spLocks noGrp="1"/>
          </p:cNvSpPr>
          <p:nvPr>
            <p:ph idx="1"/>
          </p:nvPr>
        </p:nvSpPr>
        <p:spPr/>
        <p:txBody>
          <a:bodyPr/>
          <a:lstStyle/>
          <a:p>
            <a:pPr>
              <a:buNone/>
            </a:pPr>
            <a:r>
              <a:rPr lang="en-CA" dirty="0" smtClean="0"/>
              <a:t>	The Hippocratic Oath and Professional Engineers Ontario Code of Ethics are two examples of collections of rules of conduct</a:t>
            </a:r>
          </a:p>
          <a:p>
            <a:pPr lvl="1"/>
            <a:r>
              <a:rPr lang="en-CA" dirty="0" smtClean="0"/>
              <a:t>In many jurisdictions, a code of ethics defines the boundary between professional conduct and misconduct</a:t>
            </a:r>
          </a:p>
          <a:p>
            <a:pPr lvl="1"/>
            <a:r>
              <a:rPr lang="en-CA" dirty="0" smtClean="0"/>
              <a:t>We will see later, that PEO’s Code of Ethics provide a guide to conduct while, as we’ve seen, misconduct is explicitly defined in the regulations</a:t>
            </a:r>
            <a:endParaRPr lang="en-CA" sz="2400"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20</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Ethics:  The Science of Morals</a:t>
            </a:r>
            <a:endParaRPr lang="en-CA" dirty="0"/>
          </a:p>
        </p:txBody>
      </p:sp>
      <p:sp>
        <p:nvSpPr>
          <p:cNvPr id="3" name="Content Placeholder 2"/>
          <p:cNvSpPr>
            <a:spLocks noGrp="1"/>
          </p:cNvSpPr>
          <p:nvPr>
            <p:ph idx="1"/>
          </p:nvPr>
        </p:nvSpPr>
        <p:spPr/>
        <p:txBody>
          <a:bodyPr/>
          <a:lstStyle/>
          <a:p>
            <a:pPr>
              <a:buNone/>
            </a:pPr>
            <a:r>
              <a:rPr lang="en-CA" dirty="0" smtClean="0"/>
              <a:t>	There are four branches of philosophy:</a:t>
            </a:r>
          </a:p>
          <a:p>
            <a:pPr lvl="1"/>
            <a:r>
              <a:rPr lang="en-CA" sz="2400" dirty="0" smtClean="0"/>
              <a:t>Logic</a:t>
            </a:r>
          </a:p>
          <a:p>
            <a:pPr lvl="1"/>
            <a:r>
              <a:rPr lang="en-CA" sz="2400" dirty="0" smtClean="0"/>
              <a:t>Epistemology</a:t>
            </a:r>
          </a:p>
          <a:p>
            <a:pPr lvl="1"/>
            <a:r>
              <a:rPr lang="en-CA" sz="2400" dirty="0" smtClean="0"/>
              <a:t>Ethics</a:t>
            </a:r>
          </a:p>
          <a:p>
            <a:pPr lvl="1"/>
            <a:r>
              <a:rPr lang="en-CA" sz="2400" dirty="0" smtClean="0"/>
              <a:t>Metaphysics</a:t>
            </a:r>
          </a:p>
          <a:p>
            <a:pPr lvl="1"/>
            <a:endParaRPr lang="en-CA" sz="2400" dirty="0" smtClean="0"/>
          </a:p>
          <a:p>
            <a:pPr>
              <a:buNone/>
            </a:pPr>
            <a:r>
              <a:rPr lang="en-CA" dirty="0" smtClean="0"/>
              <a:t>	These focus on issues that are beyond the scope of scientific inquiry</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21</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Ethics:  The Science of Morals</a:t>
            </a:r>
            <a:endParaRPr lang="en-CA" dirty="0"/>
          </a:p>
        </p:txBody>
      </p:sp>
      <p:sp>
        <p:nvSpPr>
          <p:cNvPr id="3" name="Content Placeholder 2"/>
          <p:cNvSpPr>
            <a:spLocks noGrp="1"/>
          </p:cNvSpPr>
          <p:nvPr>
            <p:ph idx="1"/>
          </p:nvPr>
        </p:nvSpPr>
        <p:spPr/>
        <p:txBody>
          <a:bodyPr/>
          <a:lstStyle/>
          <a:p>
            <a:pPr>
              <a:buNone/>
            </a:pPr>
            <a:r>
              <a:rPr lang="en-CA" dirty="0" smtClean="0"/>
              <a:t>	Ethics is itself broken into numerous categories:</a:t>
            </a:r>
          </a:p>
          <a:p>
            <a:pPr lvl="1">
              <a:buNone/>
            </a:pPr>
            <a:r>
              <a:rPr lang="en-CA" b="1" dirty="0" smtClean="0"/>
              <a:t>Meta-ethics</a:t>
            </a:r>
          </a:p>
          <a:p>
            <a:pPr lvl="1"/>
            <a:r>
              <a:rPr lang="en-CA" dirty="0" smtClean="0"/>
              <a:t>the theoretical inquiry of moral principles and how their truth values (if any) may be determined</a:t>
            </a:r>
          </a:p>
          <a:p>
            <a:pPr lvl="1">
              <a:buNone/>
            </a:pPr>
            <a:r>
              <a:rPr lang="en-CA" b="1" dirty="0" smtClean="0"/>
              <a:t>Normative ethics</a:t>
            </a:r>
          </a:p>
          <a:p>
            <a:pPr lvl="1"/>
            <a:r>
              <a:rPr lang="en-CA" dirty="0" smtClean="0"/>
              <a:t>Concerning the practical means of determining a moral course of action</a:t>
            </a:r>
          </a:p>
          <a:p>
            <a:pPr lvl="1">
              <a:buNone/>
            </a:pPr>
            <a:r>
              <a:rPr lang="en-CA" b="1" dirty="0" smtClean="0"/>
              <a:t>Applied ethics</a:t>
            </a:r>
          </a:p>
          <a:p>
            <a:pPr lvl="1"/>
            <a:r>
              <a:rPr lang="en-CA" dirty="0" smtClean="0"/>
              <a:t>Situation-based moral outcomes</a:t>
            </a:r>
          </a:p>
          <a:p>
            <a:pPr lvl="1">
              <a:buNone/>
            </a:pPr>
            <a:r>
              <a:rPr lang="en-CA" b="1" dirty="0" smtClean="0"/>
              <a:t>Descriptive Ethics</a:t>
            </a:r>
          </a:p>
          <a:p>
            <a:pPr lvl="1"/>
            <a:r>
              <a:rPr lang="en-CA" dirty="0" smtClean="0"/>
              <a:t>The study of extant ethical behaviour and comparative analysis</a:t>
            </a:r>
          </a:p>
          <a:p>
            <a:pPr lvl="1">
              <a:buNone/>
            </a:pPr>
            <a:r>
              <a:rPr lang="en-CA" b="1" dirty="0" smtClean="0"/>
              <a:t>Moral psychology</a:t>
            </a:r>
          </a:p>
          <a:p>
            <a:pPr lvl="1"/>
            <a:r>
              <a:rPr lang="en-CA" dirty="0" smtClean="0"/>
              <a:t>The scientific study of the development and evolution of ethical behaviour</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22</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Normative Ethics </a:t>
            </a:r>
            <a:endParaRPr lang="en-CA" dirty="0"/>
          </a:p>
        </p:txBody>
      </p:sp>
      <p:sp>
        <p:nvSpPr>
          <p:cNvPr id="3" name="Content Placeholder 2"/>
          <p:cNvSpPr>
            <a:spLocks noGrp="1"/>
          </p:cNvSpPr>
          <p:nvPr>
            <p:ph idx="1"/>
          </p:nvPr>
        </p:nvSpPr>
        <p:spPr/>
        <p:txBody>
          <a:bodyPr/>
          <a:lstStyle/>
          <a:p>
            <a:pPr>
              <a:buNone/>
            </a:pPr>
            <a:r>
              <a:rPr lang="en-CA" dirty="0" smtClean="0"/>
              <a:t>	We will focus entirely on normative ethics:</a:t>
            </a:r>
          </a:p>
          <a:p>
            <a:pPr lvl="1"/>
            <a:r>
              <a:rPr lang="en-CA" dirty="0" smtClean="0"/>
              <a:t>Concerning the </a:t>
            </a:r>
            <a:r>
              <a:rPr lang="en-CA" b="1" dirty="0" smtClean="0"/>
              <a:t>practical</a:t>
            </a:r>
            <a:r>
              <a:rPr lang="en-CA" dirty="0" smtClean="0"/>
              <a:t> </a:t>
            </a:r>
            <a:r>
              <a:rPr lang="en-CA" b="1" dirty="0" smtClean="0"/>
              <a:t>means</a:t>
            </a:r>
            <a:r>
              <a:rPr lang="en-CA" dirty="0" smtClean="0"/>
              <a:t> of determining a moral course of action</a:t>
            </a:r>
          </a:p>
          <a:p>
            <a:pPr lvl="1"/>
            <a:r>
              <a:rPr lang="en-CA" dirty="0" smtClean="0"/>
              <a:t>Normative ethics tends to be </a:t>
            </a:r>
            <a:r>
              <a:rPr lang="en-CA" i="1" dirty="0" smtClean="0"/>
              <a:t>prescriptive</a:t>
            </a:r>
            <a:r>
              <a:rPr lang="en-CA" dirty="0" smtClean="0"/>
              <a:t>:  it prescribes how to deal with a particular ethical situation</a:t>
            </a:r>
          </a:p>
          <a:p>
            <a:pPr lvl="1"/>
            <a:r>
              <a:rPr lang="en-CA" dirty="0" smtClean="0"/>
              <a:t>Descriptive ethics is empirical:  it investigates a society’s response in dealing with a particular ethical situation</a:t>
            </a:r>
          </a:p>
          <a:p>
            <a:pPr lvl="1"/>
            <a:endParaRPr lang="en-CA" dirty="0" smtClean="0"/>
          </a:p>
          <a:p>
            <a:pPr>
              <a:buNone/>
            </a:pPr>
            <a:r>
              <a:rPr lang="en-CA" dirty="0" smtClean="0"/>
              <a:t>	For example, in collecting your responses, I am investigating what the class considers to be ethical</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23</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Normative Ethics </a:t>
            </a:r>
            <a:endParaRPr lang="en-CA" dirty="0"/>
          </a:p>
        </p:txBody>
      </p:sp>
      <p:sp>
        <p:nvSpPr>
          <p:cNvPr id="3" name="Content Placeholder 2"/>
          <p:cNvSpPr>
            <a:spLocks noGrp="1"/>
          </p:cNvSpPr>
          <p:nvPr>
            <p:ph idx="1"/>
          </p:nvPr>
        </p:nvSpPr>
        <p:spPr/>
        <p:txBody>
          <a:bodyPr/>
          <a:lstStyle/>
          <a:p>
            <a:pPr>
              <a:buNone/>
            </a:pPr>
            <a:r>
              <a:rPr lang="en-CA" dirty="0" smtClean="0"/>
              <a:t>	Under normative ethics, we will look at four approaches:</a:t>
            </a:r>
          </a:p>
          <a:p>
            <a:pPr lvl="1"/>
            <a:r>
              <a:rPr lang="en-CA" dirty="0" smtClean="0"/>
              <a:t>Two historical:</a:t>
            </a:r>
          </a:p>
          <a:p>
            <a:pPr lvl="2"/>
            <a:r>
              <a:rPr lang="en-CA" dirty="0" smtClean="0"/>
              <a:t>Virtue ethics</a:t>
            </a:r>
          </a:p>
          <a:p>
            <a:pPr lvl="2"/>
            <a:r>
              <a:rPr lang="en-CA" dirty="0" smtClean="0"/>
              <a:t>Role ethics</a:t>
            </a:r>
          </a:p>
          <a:p>
            <a:pPr lvl="1"/>
            <a:r>
              <a:rPr lang="en-CA" dirty="0" smtClean="0"/>
              <a:t>Two modern:</a:t>
            </a:r>
          </a:p>
          <a:p>
            <a:pPr lvl="2"/>
            <a:r>
              <a:rPr lang="en-CA" dirty="0" smtClean="0"/>
              <a:t>Deontology</a:t>
            </a:r>
          </a:p>
          <a:p>
            <a:pPr lvl="2"/>
            <a:r>
              <a:rPr lang="en-CA" dirty="0" smtClean="0"/>
              <a:t>Teleology or Consequentialism</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24</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Virtue Ethics</a:t>
            </a:r>
            <a:endParaRPr lang="en-CA" dirty="0"/>
          </a:p>
        </p:txBody>
      </p:sp>
      <p:sp>
        <p:nvSpPr>
          <p:cNvPr id="3" name="Content Placeholder 2"/>
          <p:cNvSpPr>
            <a:spLocks noGrp="1"/>
          </p:cNvSpPr>
          <p:nvPr>
            <p:ph idx="1"/>
          </p:nvPr>
        </p:nvSpPr>
        <p:spPr/>
        <p:txBody>
          <a:bodyPr/>
          <a:lstStyle/>
          <a:p>
            <a:pPr>
              <a:buNone/>
            </a:pPr>
            <a:r>
              <a:rPr lang="en-CA" dirty="0" smtClean="0"/>
              <a:t>	Virtue ethics asks how a response to a situation will affect the perceived character of the person</a:t>
            </a:r>
          </a:p>
          <a:p>
            <a:pPr lvl="1"/>
            <a:r>
              <a:rPr lang="en-CA" dirty="0" smtClean="0"/>
              <a:t>Helping a person in need would be charitable</a:t>
            </a:r>
          </a:p>
          <a:p>
            <a:pPr lvl="1"/>
            <a:r>
              <a:rPr lang="en-CA" dirty="0" smtClean="0"/>
              <a:t>A decision on whether or not to lie would be judged on how that falsehood reflects on the individual’s character</a:t>
            </a:r>
          </a:p>
          <a:p>
            <a:pPr lvl="1"/>
            <a:endParaRPr lang="en-CA" dirty="0" smtClean="0"/>
          </a:p>
          <a:p>
            <a:pPr>
              <a:buNone/>
            </a:pPr>
            <a:r>
              <a:rPr lang="en-CA" dirty="0" smtClean="0"/>
              <a:t>	First discussed in western philosophy by</a:t>
            </a:r>
            <a:br>
              <a:rPr lang="en-CA" dirty="0" smtClean="0"/>
            </a:br>
            <a:r>
              <a:rPr lang="en-CA" dirty="0" smtClean="0"/>
              <a:t>Plato and then Aristotle</a:t>
            </a:r>
          </a:p>
          <a:p>
            <a:pPr lvl="1"/>
            <a:r>
              <a:rPr lang="en-CA" dirty="0" smtClean="0"/>
              <a:t>Plato lists four cardinal moral virtues: </a:t>
            </a:r>
            <a:br>
              <a:rPr lang="en-CA" dirty="0" smtClean="0"/>
            </a:br>
            <a:r>
              <a:rPr lang="en-CA" dirty="0" smtClean="0"/>
              <a:t>    courage, temperance, justice, and prudence</a:t>
            </a:r>
          </a:p>
          <a:p>
            <a:pPr lvl="1"/>
            <a:r>
              <a:rPr lang="en-CA" dirty="0" smtClean="0"/>
              <a:t>Each is the </a:t>
            </a:r>
            <a:r>
              <a:rPr lang="en-CA" i="1" dirty="0" smtClean="0"/>
              <a:t>golden mean</a:t>
            </a:r>
            <a:r>
              <a:rPr lang="en-CA" dirty="0" smtClean="0"/>
              <a:t> between two extremes</a:t>
            </a:r>
          </a:p>
          <a:p>
            <a:pPr lvl="1"/>
            <a:endParaRPr lang="en-CA" dirty="0" smtClean="0"/>
          </a:p>
          <a:p>
            <a:pPr>
              <a:buNone/>
            </a:pPr>
            <a:r>
              <a:rPr lang="en-CA" dirty="0" smtClean="0"/>
              <a:t>	Straight-forward to teach...</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25</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pic>
        <p:nvPicPr>
          <p:cNvPr id="5122" name="Picture 2" descr="File:Aristotle Altemps Inv8575.jpg"/>
          <p:cNvPicPr>
            <a:picLocks noChangeAspect="1" noChangeArrowheads="1"/>
          </p:cNvPicPr>
          <p:nvPr/>
        </p:nvPicPr>
        <p:blipFill>
          <a:blip r:embed="rId2"/>
          <a:srcRect/>
          <a:stretch>
            <a:fillRect/>
          </a:stretch>
        </p:blipFill>
        <p:spPr bwMode="auto">
          <a:xfrm>
            <a:off x="6903075" y="3824694"/>
            <a:ext cx="2017419" cy="27019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Role Ethics</a:t>
            </a:r>
            <a:endParaRPr lang="en-CA" dirty="0"/>
          </a:p>
        </p:txBody>
      </p:sp>
      <p:sp>
        <p:nvSpPr>
          <p:cNvPr id="3" name="Content Placeholder 2"/>
          <p:cNvSpPr>
            <a:spLocks noGrp="1"/>
          </p:cNvSpPr>
          <p:nvPr>
            <p:ph idx="1"/>
          </p:nvPr>
        </p:nvSpPr>
        <p:spPr/>
        <p:txBody>
          <a:bodyPr/>
          <a:lstStyle/>
          <a:p>
            <a:pPr>
              <a:buNone/>
            </a:pPr>
            <a:r>
              <a:rPr lang="en-CA" dirty="0" smtClean="0"/>
              <a:t>	Morality is derived from people’s relationship with their community and is not individualistic</a:t>
            </a:r>
          </a:p>
          <a:p>
            <a:pPr>
              <a:buNone/>
            </a:pPr>
            <a:endParaRPr lang="en-CA" dirty="0" smtClean="0"/>
          </a:p>
          <a:p>
            <a:pPr>
              <a:buNone/>
            </a:pPr>
            <a:r>
              <a:rPr lang="en-CA" dirty="0" smtClean="0"/>
              <a:t>	</a:t>
            </a:r>
            <a:r>
              <a:rPr lang="en-CA" dirty="0" err="1" smtClean="0"/>
              <a:t>Confuianism</a:t>
            </a:r>
            <a:r>
              <a:rPr lang="en-CA" dirty="0" smtClean="0"/>
              <a:t> demonstrates this through</a:t>
            </a:r>
            <a:br>
              <a:rPr lang="en-CA" dirty="0" smtClean="0"/>
            </a:br>
            <a:r>
              <a:rPr lang="en-CA" dirty="0" smtClean="0"/>
              <a:t>the concept of filial piety as a desire and</a:t>
            </a:r>
            <a:br>
              <a:rPr lang="en-CA" dirty="0" smtClean="0"/>
            </a:br>
            <a:r>
              <a:rPr lang="en-CA" dirty="0" smtClean="0"/>
              <a:t>not only as an action</a:t>
            </a:r>
          </a:p>
          <a:p>
            <a:pPr lvl="1">
              <a:buNone/>
            </a:pPr>
            <a:r>
              <a:rPr lang="en-CA" dirty="0" smtClean="0"/>
              <a:t>   “In serving his parents,</a:t>
            </a:r>
            <a:br>
              <a:rPr lang="en-CA" dirty="0" smtClean="0"/>
            </a:br>
            <a:r>
              <a:rPr lang="en-CA" dirty="0" smtClean="0"/>
              <a:t>a filial son reveres them in daily life;</a:t>
            </a:r>
            <a:br>
              <a:rPr lang="en-CA" dirty="0" smtClean="0"/>
            </a:br>
            <a:r>
              <a:rPr lang="en-CA" dirty="0" smtClean="0"/>
              <a:t>he makes them happy while he nourishes them;</a:t>
            </a:r>
            <a:br>
              <a:rPr lang="en-CA" dirty="0" smtClean="0"/>
            </a:br>
            <a:r>
              <a:rPr lang="en-CA" dirty="0" smtClean="0"/>
              <a:t>he takes anxious care of them in sickness;</a:t>
            </a:r>
            <a:br>
              <a:rPr lang="en-CA" dirty="0" smtClean="0"/>
            </a:br>
            <a:r>
              <a:rPr lang="en-CA" dirty="0" smtClean="0"/>
              <a:t>he shows great sorrow over their death; and</a:t>
            </a:r>
            <a:br>
              <a:rPr lang="en-CA" dirty="0" smtClean="0"/>
            </a:br>
            <a:r>
              <a:rPr lang="en-CA" dirty="0" smtClean="0"/>
              <a:t>he sacrifices to them with solemnity.”</a:t>
            </a:r>
            <a:endParaRPr lang="en-CA" i="1"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26</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pic>
        <p:nvPicPr>
          <p:cNvPr id="4098" name="Picture 2"/>
          <p:cNvPicPr>
            <a:picLocks noChangeAspect="1" noChangeArrowheads="1"/>
          </p:cNvPicPr>
          <p:nvPr/>
        </p:nvPicPr>
        <p:blipFill>
          <a:blip r:embed="rId3"/>
          <a:srcRect/>
          <a:stretch>
            <a:fillRect/>
          </a:stretch>
        </p:blipFill>
        <p:spPr bwMode="auto">
          <a:xfrm>
            <a:off x="6766981" y="2627289"/>
            <a:ext cx="2196488" cy="4019573"/>
          </a:xfrm>
          <a:prstGeom prst="rect">
            <a:avLst/>
          </a:prstGeom>
          <a:noFill/>
          <a:ln w="9525">
            <a:noFill/>
            <a:miter lim="800000"/>
            <a:headEnd/>
            <a:tailEnd/>
          </a:ln>
        </p:spPr>
      </p:pic>
      <p:sp>
        <p:nvSpPr>
          <p:cNvPr id="7" name="Rectangle 6"/>
          <p:cNvSpPr/>
          <p:nvPr/>
        </p:nvSpPr>
        <p:spPr>
          <a:xfrm>
            <a:off x="5394561" y="3528811"/>
            <a:ext cx="1031051" cy="1107996"/>
          </a:xfrm>
          <a:prstGeom prst="rect">
            <a:avLst/>
          </a:prstGeom>
        </p:spPr>
        <p:txBody>
          <a:bodyPr wrap="none">
            <a:spAutoFit/>
          </a:bodyPr>
          <a:lstStyle/>
          <a:p>
            <a:r>
              <a:rPr lang="en-CA" sz="6600" dirty="0" smtClean="0"/>
              <a:t>孝</a:t>
            </a:r>
            <a:endParaRPr lang="en-CA" sz="6600" dirty="0"/>
          </a:p>
        </p:txBody>
      </p:sp>
      <p:sp>
        <p:nvSpPr>
          <p:cNvPr id="8" name="Rectangle 7"/>
          <p:cNvSpPr/>
          <p:nvPr/>
        </p:nvSpPr>
        <p:spPr>
          <a:xfrm>
            <a:off x="7855473" y="1980958"/>
            <a:ext cx="1107996" cy="646331"/>
          </a:xfrm>
          <a:prstGeom prst="rect">
            <a:avLst/>
          </a:prstGeom>
        </p:spPr>
        <p:txBody>
          <a:bodyPr wrap="none">
            <a:spAutoFit/>
          </a:bodyPr>
          <a:lstStyle/>
          <a:p>
            <a:r>
              <a:rPr lang="ja-JP" altLang="en-US" sz="3600" smtClean="0"/>
              <a:t>孔丘</a:t>
            </a:r>
            <a:endParaRPr lang="en-CA"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a:t>
            </a:r>
            <a:r>
              <a:rPr lang="en-CA" sz="1800" dirty="0" smtClean="0">
                <a:latin typeface="Arial" charset="0"/>
                <a:cs typeface="Arial" charset="0"/>
              </a:rPr>
              <a:t>	Julie Vale, ECE 290 Course Notes, 2011.</a:t>
            </a:r>
          </a:p>
          <a:p>
            <a:pPr marL="533400" indent="-533400">
              <a:buFontTx/>
              <a:buNone/>
            </a:pPr>
            <a:r>
              <a:rPr lang="en-CA" sz="1800" dirty="0" smtClean="0">
                <a:latin typeface="Arial" charset="0"/>
                <a:cs typeface="Arial" charset="0"/>
              </a:rPr>
              <a:t>[2]</a:t>
            </a:r>
            <a:r>
              <a:rPr lang="en-CA" sz="1800" dirty="0" smtClean="0">
                <a:latin typeface="Arial" charset="0"/>
                <a:cs typeface="Arial" charset="0"/>
              </a:rPr>
              <a:t>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27</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Runaway Train Car</a:t>
            </a:r>
            <a:endParaRPr lang="en-CA" dirty="0"/>
          </a:p>
        </p:txBody>
      </p:sp>
      <p:sp>
        <p:nvSpPr>
          <p:cNvPr id="3" name="Content Placeholder 2"/>
          <p:cNvSpPr>
            <a:spLocks noGrp="1"/>
          </p:cNvSpPr>
          <p:nvPr>
            <p:ph idx="1"/>
          </p:nvPr>
        </p:nvSpPr>
        <p:spPr/>
        <p:txBody>
          <a:bodyPr/>
          <a:lstStyle/>
          <a:p>
            <a:pPr>
              <a:buNone/>
            </a:pPr>
            <a:r>
              <a:rPr lang="en-CA" dirty="0" smtClean="0"/>
              <a:t>	We will now look at an ethical situation</a:t>
            </a:r>
          </a:p>
          <a:p>
            <a:pPr lvl="1"/>
            <a:r>
              <a:rPr lang="en-CA" dirty="0" smtClean="0"/>
              <a:t>Six different scenarios will be presented</a:t>
            </a:r>
          </a:p>
          <a:p>
            <a:pPr lvl="1"/>
            <a:r>
              <a:rPr lang="en-CA" dirty="0" smtClean="0"/>
              <a:t>In each case, you will have one of two options:</a:t>
            </a:r>
          </a:p>
          <a:p>
            <a:pPr marL="1257300" lvl="2" indent="-342900">
              <a:buFont typeface="+mj-lt"/>
              <a:buAutoNum type="alphaUcPeriod"/>
            </a:pPr>
            <a:r>
              <a:rPr lang="en-CA" sz="2000" dirty="0" smtClean="0"/>
              <a:t>Do nothing</a:t>
            </a:r>
          </a:p>
          <a:p>
            <a:pPr marL="1257300" lvl="2" indent="-342900">
              <a:buFont typeface="+mj-lt"/>
              <a:buAutoNum type="alphaUcPeriod"/>
            </a:pPr>
            <a:r>
              <a:rPr lang="en-CA" sz="2000" dirty="0" smtClean="0"/>
              <a:t>Pull the lever</a:t>
            </a:r>
          </a:p>
          <a:p>
            <a:pPr lvl="1"/>
            <a:endParaRPr lang="en-CA" dirty="0" smtClean="0"/>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Runaway Train Car</a:t>
            </a:r>
            <a:endParaRPr lang="en-CA" dirty="0"/>
          </a:p>
        </p:txBody>
      </p:sp>
      <p:sp>
        <p:nvSpPr>
          <p:cNvPr id="3" name="Content Placeholder 2"/>
          <p:cNvSpPr>
            <a:spLocks noGrp="1"/>
          </p:cNvSpPr>
          <p:nvPr>
            <p:ph idx="1"/>
          </p:nvPr>
        </p:nvSpPr>
        <p:spPr/>
        <p:txBody>
          <a:bodyPr/>
          <a:lstStyle/>
          <a:p>
            <a:pPr>
              <a:buNone/>
            </a:pPr>
            <a:r>
              <a:rPr lang="en-CA" dirty="0" smtClean="0"/>
              <a:t>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pic>
        <p:nvPicPr>
          <p:cNvPr id="1026" name="Picture 2" descr="C:\Users\dwharder\Desktop\Act.png"/>
          <p:cNvPicPr>
            <a:picLocks noChangeAspect="1" noChangeArrowheads="1"/>
          </p:cNvPicPr>
          <p:nvPr/>
        </p:nvPicPr>
        <p:blipFill>
          <a:blip r:embed="rId2"/>
          <a:srcRect/>
          <a:stretch>
            <a:fillRect/>
          </a:stretch>
        </p:blipFill>
        <p:spPr bwMode="auto">
          <a:xfrm>
            <a:off x="3976688" y="1600200"/>
            <a:ext cx="1189037" cy="4757737"/>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5357610" y="1600199"/>
            <a:ext cx="3380123" cy="2340735"/>
          </a:xfrm>
          <a:prstGeom prst="rect">
            <a:avLst/>
          </a:prstGeom>
          <a:noFill/>
          <a:ln w="9525">
            <a:noFill/>
            <a:miter lim="800000"/>
            <a:headEnd/>
            <a:tailEnd/>
          </a:ln>
        </p:spPr>
      </p:pic>
      <p:sp>
        <p:nvSpPr>
          <p:cNvPr id="8" name="Rectangle 7"/>
          <p:cNvSpPr/>
          <p:nvPr/>
        </p:nvSpPr>
        <p:spPr>
          <a:xfrm>
            <a:off x="7158817" y="3940934"/>
            <a:ext cx="1527982" cy="307777"/>
          </a:xfrm>
          <a:prstGeom prst="rect">
            <a:avLst/>
          </a:prstGeom>
        </p:spPr>
        <p:txBody>
          <a:bodyPr wrap="none">
            <a:spAutoFit/>
          </a:bodyPr>
          <a:lstStyle/>
          <a:p>
            <a:r>
              <a:rPr lang="en-CA" sz="1400" dirty="0" smtClean="0">
                <a:solidFill>
                  <a:schemeClr val="tx1">
                    <a:lumMod val="65000"/>
                    <a:lumOff val="35000"/>
                  </a:schemeClr>
                </a:solidFill>
              </a:rPr>
              <a:t>User:  </a:t>
            </a:r>
            <a:r>
              <a:rPr lang="en-CA" sz="1400" dirty="0" err="1" smtClean="0">
                <a:solidFill>
                  <a:schemeClr val="tx1">
                    <a:lumMod val="65000"/>
                    <a:lumOff val="35000"/>
                  </a:schemeClr>
                </a:solidFill>
              </a:rPr>
              <a:t>Fishdecoy</a:t>
            </a:r>
            <a:endParaRPr lang="en-CA" sz="1400" dirty="0">
              <a:solidFill>
                <a:schemeClr val="tx1">
                  <a:lumMod val="65000"/>
                  <a:lumOff val="35000"/>
                </a:schemeClr>
              </a:solidFill>
            </a:endParaRPr>
          </a:p>
        </p:txBody>
      </p:sp>
      <p:pic>
        <p:nvPicPr>
          <p:cNvPr id="9" name="Picture 3"/>
          <p:cNvPicPr>
            <a:picLocks noChangeAspect="1" noChangeArrowheads="1"/>
          </p:cNvPicPr>
          <p:nvPr/>
        </p:nvPicPr>
        <p:blipFill>
          <a:blip r:embed="rId4"/>
          <a:srcRect/>
          <a:stretch>
            <a:fillRect/>
          </a:stretch>
        </p:blipFill>
        <p:spPr bwMode="auto">
          <a:xfrm>
            <a:off x="409575" y="1600200"/>
            <a:ext cx="2828589" cy="1877096"/>
          </a:xfrm>
          <a:prstGeom prst="rect">
            <a:avLst/>
          </a:prstGeom>
          <a:noFill/>
          <a:ln w="9525">
            <a:noFill/>
            <a:miter lim="800000"/>
            <a:headEnd/>
            <a:tailEnd/>
          </a:ln>
        </p:spPr>
      </p:pic>
      <p:sp>
        <p:nvSpPr>
          <p:cNvPr id="10" name="TextBox 9"/>
          <p:cNvSpPr txBox="1"/>
          <p:nvPr/>
        </p:nvSpPr>
        <p:spPr>
          <a:xfrm>
            <a:off x="6156101" y="5357611"/>
            <a:ext cx="1417376" cy="461665"/>
          </a:xfrm>
          <a:prstGeom prst="rect">
            <a:avLst/>
          </a:prstGeom>
          <a:noFill/>
        </p:spPr>
        <p:txBody>
          <a:bodyPr wrap="none" rtlCol="0">
            <a:spAutoFit/>
          </a:bodyPr>
          <a:lstStyle/>
          <a:p>
            <a:r>
              <a:rPr lang="en-CA" sz="2400" dirty="0" smtClean="0"/>
              <a:t>Case 1a.</a:t>
            </a:r>
            <a:endParaRPr lang="en-CA" sz="2400" dirty="0"/>
          </a:p>
        </p:txBody>
      </p:sp>
      <p:sp>
        <p:nvSpPr>
          <p:cNvPr id="11" name="TextBox 10"/>
          <p:cNvSpPr txBox="1"/>
          <p:nvPr/>
        </p:nvSpPr>
        <p:spPr>
          <a:xfrm rot="18815168">
            <a:off x="3418471" y="4856449"/>
            <a:ext cx="1581715" cy="461665"/>
          </a:xfrm>
          <a:prstGeom prst="rect">
            <a:avLst/>
          </a:prstGeom>
          <a:solidFill>
            <a:srgbClr val="FFC000"/>
          </a:solidFill>
          <a:effectLst>
            <a:softEdge rad="127000"/>
          </a:effectLst>
        </p:spPr>
        <p:txBody>
          <a:bodyPr wrap="none" rtlCol="0">
            <a:spAutoFit/>
          </a:bodyPr>
          <a:lstStyle/>
          <a:p>
            <a:r>
              <a:rPr lang="en-CA" sz="2400" dirty="0" smtClean="0"/>
              <a:t>5 Workers</a:t>
            </a:r>
            <a:endParaRPr lang="en-CA" sz="2400" dirty="0"/>
          </a:p>
        </p:txBody>
      </p:sp>
      <p:sp>
        <p:nvSpPr>
          <p:cNvPr id="12" name="TextBox 11"/>
          <p:cNvSpPr txBox="1"/>
          <p:nvPr/>
        </p:nvSpPr>
        <p:spPr>
          <a:xfrm rot="18815168">
            <a:off x="4227370" y="5099002"/>
            <a:ext cx="1427827" cy="461665"/>
          </a:xfrm>
          <a:prstGeom prst="rect">
            <a:avLst/>
          </a:prstGeom>
          <a:solidFill>
            <a:srgbClr val="FFC000"/>
          </a:solidFill>
          <a:effectLst>
            <a:softEdge rad="127000"/>
          </a:effectLst>
        </p:spPr>
        <p:txBody>
          <a:bodyPr wrap="none" rtlCol="0">
            <a:spAutoFit/>
          </a:bodyPr>
          <a:lstStyle/>
          <a:p>
            <a:r>
              <a:rPr lang="en-CA" sz="2400" dirty="0" smtClean="0"/>
              <a:t>1 Worker</a:t>
            </a:r>
            <a:endParaRPr lang="en-CA"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Runaway Train Car</a:t>
            </a:r>
            <a:endParaRPr lang="en-CA" dirty="0"/>
          </a:p>
        </p:txBody>
      </p:sp>
      <p:sp>
        <p:nvSpPr>
          <p:cNvPr id="3" name="Content Placeholder 2"/>
          <p:cNvSpPr>
            <a:spLocks noGrp="1"/>
          </p:cNvSpPr>
          <p:nvPr>
            <p:ph idx="1"/>
          </p:nvPr>
        </p:nvSpPr>
        <p:spPr/>
        <p:txBody>
          <a:bodyPr/>
          <a:lstStyle/>
          <a:p>
            <a:pPr>
              <a:buNone/>
            </a:pPr>
            <a:r>
              <a:rPr lang="en-CA" dirty="0" smtClean="0"/>
              <a:t>	1b.	What if there are only two workers on the main line?</a:t>
            </a:r>
          </a:p>
          <a:p>
            <a:pPr>
              <a:buNone/>
            </a:pPr>
            <a:endParaRPr lang="en-CA" dirty="0" smtClean="0"/>
          </a:p>
          <a:p>
            <a:pPr>
              <a:buNone/>
            </a:pPr>
            <a:r>
              <a:rPr lang="en-CA" dirty="0" smtClean="0"/>
              <a:t>	1c.	What if there are fifty workers on the main line?</a:t>
            </a:r>
          </a:p>
          <a:p>
            <a:pPr>
              <a:buNone/>
            </a:pPr>
            <a:endParaRPr lang="en-CA" dirty="0" smtClean="0"/>
          </a:p>
          <a:p>
            <a:pPr>
              <a:buNone/>
            </a:pPr>
            <a:r>
              <a:rPr lang="en-CA" dirty="0" smtClean="0"/>
              <a:t>	1d.	What if there are twenty workers on the main line</a:t>
            </a:r>
            <a:br>
              <a:rPr lang="en-CA" dirty="0" smtClean="0"/>
            </a:br>
            <a:r>
              <a:rPr lang="en-CA" dirty="0" smtClean="0"/>
              <a:t>		and four on the side line?</a:t>
            </a:r>
          </a:p>
          <a:p>
            <a:pPr>
              <a:buNone/>
            </a:pPr>
            <a:endParaRPr lang="en-CA" dirty="0" smtClean="0"/>
          </a:p>
          <a:p>
            <a:pPr>
              <a:buNone/>
            </a:pPr>
            <a:r>
              <a:rPr lang="en-CA" dirty="0" smtClean="0"/>
              <a:t>	1e.	What if there is a car with an infant on the side line?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Runaway Train Car</a:t>
            </a:r>
            <a:endParaRPr lang="en-CA" dirty="0"/>
          </a:p>
        </p:txBody>
      </p:sp>
      <p:sp>
        <p:nvSpPr>
          <p:cNvPr id="3" name="Content Placeholder 2"/>
          <p:cNvSpPr>
            <a:spLocks noGrp="1"/>
          </p:cNvSpPr>
          <p:nvPr>
            <p:ph idx="1"/>
          </p:nvPr>
        </p:nvSpPr>
        <p:spPr/>
        <p:txBody>
          <a:bodyPr/>
          <a:lstStyle/>
          <a:p>
            <a:pPr>
              <a:buNone/>
            </a:pPr>
            <a:r>
              <a:rPr lang="en-CA" dirty="0" smtClean="0"/>
              <a:t>	Suppose the train car is moving very fast and there is an 80 % chance that the deflection onto the side line will cause the train car to derail killing no one</a:t>
            </a:r>
          </a:p>
          <a:p>
            <a:pPr>
              <a:buNone/>
            </a:pPr>
            <a:endParaRPr lang="en-CA" dirty="0" smtClean="0"/>
          </a:p>
          <a:p>
            <a:pPr>
              <a:buNone/>
            </a:pPr>
            <a:r>
              <a:rPr lang="en-CA" dirty="0" smtClean="0"/>
              <a:t>	Would you pull the switch if there were five workers on the main line and five on the parallel line?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
        <p:nvSpPr>
          <p:cNvPr id="6" name="TextBox 5"/>
          <p:cNvSpPr txBox="1"/>
          <p:nvPr/>
        </p:nvSpPr>
        <p:spPr>
          <a:xfrm>
            <a:off x="6156101" y="5357611"/>
            <a:ext cx="1330814" cy="461665"/>
          </a:xfrm>
          <a:prstGeom prst="rect">
            <a:avLst/>
          </a:prstGeom>
          <a:noFill/>
        </p:spPr>
        <p:txBody>
          <a:bodyPr wrap="none" rtlCol="0">
            <a:spAutoFit/>
          </a:bodyPr>
          <a:lstStyle/>
          <a:p>
            <a:r>
              <a:rPr lang="en-CA" sz="2400" dirty="0" smtClean="0"/>
              <a:t>Case 1f.</a:t>
            </a:r>
            <a:endParaRPr lang="en-CA"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Runaway Train Car</a:t>
            </a:r>
            <a:endParaRPr lang="en-CA" dirty="0"/>
          </a:p>
        </p:txBody>
      </p:sp>
      <p:sp>
        <p:nvSpPr>
          <p:cNvPr id="3" name="Content Placeholder 2"/>
          <p:cNvSpPr>
            <a:spLocks noGrp="1"/>
          </p:cNvSpPr>
          <p:nvPr>
            <p:ph idx="1"/>
          </p:nvPr>
        </p:nvSpPr>
        <p:spPr/>
        <p:txBody>
          <a:bodyPr/>
          <a:lstStyle/>
          <a:p>
            <a:pPr>
              <a:buNone/>
            </a:pPr>
            <a:r>
              <a:rPr lang="en-CA" dirty="0" smtClean="0"/>
              <a:t>	We will now look at a slightly different situation</a:t>
            </a:r>
          </a:p>
          <a:p>
            <a:pPr lvl="1"/>
            <a:r>
              <a:rPr lang="en-CA" dirty="0" smtClean="0"/>
              <a:t>Four different scenarios will be presented</a:t>
            </a:r>
          </a:p>
          <a:p>
            <a:pPr lvl="1"/>
            <a:r>
              <a:rPr lang="en-CA" dirty="0" smtClean="0"/>
              <a:t>In each case, you will have one of two options:</a:t>
            </a:r>
          </a:p>
          <a:p>
            <a:pPr marL="1257300" lvl="2" indent="-342900">
              <a:buFont typeface="+mj-lt"/>
              <a:buAutoNum type="alphaUcPeriod"/>
            </a:pPr>
            <a:r>
              <a:rPr lang="en-CA" sz="2000" dirty="0" smtClean="0"/>
              <a:t>Do nothing</a:t>
            </a:r>
          </a:p>
          <a:p>
            <a:pPr marL="1257300" lvl="2" indent="-342900">
              <a:buFont typeface="+mj-lt"/>
              <a:buAutoNum type="alphaUcPeriod"/>
            </a:pPr>
            <a:r>
              <a:rPr lang="en-CA" sz="2000" dirty="0" smtClean="0"/>
              <a:t>Push</a:t>
            </a:r>
          </a:p>
          <a:p>
            <a:pPr lvl="1"/>
            <a:endParaRPr lang="en-CA" dirty="0" smtClean="0"/>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Runaway Train Car</a:t>
            </a:r>
            <a:endParaRPr lang="en-CA" dirty="0"/>
          </a:p>
        </p:txBody>
      </p:sp>
      <p:sp>
        <p:nvSpPr>
          <p:cNvPr id="3" name="Content Placeholder 2"/>
          <p:cNvSpPr>
            <a:spLocks noGrp="1"/>
          </p:cNvSpPr>
          <p:nvPr>
            <p:ph idx="1"/>
          </p:nvPr>
        </p:nvSpPr>
        <p:spPr/>
        <p:txBody>
          <a:bodyPr/>
          <a:lstStyle/>
          <a:p>
            <a:pPr>
              <a:buNone/>
            </a:pPr>
            <a:r>
              <a:rPr lang="en-CA" dirty="0" smtClean="0"/>
              <a:t>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pic>
        <p:nvPicPr>
          <p:cNvPr id="2050" name="Picture 2" descr="C:\Users\dwharder\Desktop\Act.png"/>
          <p:cNvPicPr>
            <a:picLocks noChangeAspect="1" noChangeArrowheads="1"/>
          </p:cNvPicPr>
          <p:nvPr/>
        </p:nvPicPr>
        <p:blipFill>
          <a:blip r:embed="rId2"/>
          <a:srcRect/>
          <a:stretch>
            <a:fillRect/>
          </a:stretch>
        </p:blipFill>
        <p:spPr bwMode="auto">
          <a:xfrm>
            <a:off x="3760788" y="1600200"/>
            <a:ext cx="1622425" cy="4757737"/>
          </a:xfrm>
          <a:prstGeom prst="rect">
            <a:avLst/>
          </a:prstGeom>
          <a:noFill/>
        </p:spPr>
      </p:pic>
      <p:pic>
        <p:nvPicPr>
          <p:cNvPr id="2051" name="Picture 3"/>
          <p:cNvPicPr>
            <a:picLocks noChangeAspect="1" noChangeArrowheads="1"/>
          </p:cNvPicPr>
          <p:nvPr/>
        </p:nvPicPr>
        <p:blipFill>
          <a:blip r:embed="rId3"/>
          <a:srcRect/>
          <a:stretch>
            <a:fillRect/>
          </a:stretch>
        </p:blipFill>
        <p:spPr bwMode="auto">
          <a:xfrm>
            <a:off x="409575" y="1600200"/>
            <a:ext cx="2828589" cy="1877096"/>
          </a:xfrm>
          <a:prstGeom prst="rect">
            <a:avLst/>
          </a:prstGeom>
          <a:noFill/>
          <a:ln w="9525">
            <a:noFill/>
            <a:miter lim="800000"/>
            <a:headEnd/>
            <a:tailEnd/>
          </a:ln>
        </p:spPr>
      </p:pic>
      <p:pic>
        <p:nvPicPr>
          <p:cNvPr id="2052" name="Picture 4"/>
          <p:cNvPicPr>
            <a:picLocks noChangeAspect="1" noChangeArrowheads="1"/>
          </p:cNvPicPr>
          <p:nvPr/>
        </p:nvPicPr>
        <p:blipFill>
          <a:blip r:embed="rId4"/>
          <a:srcRect/>
          <a:stretch>
            <a:fillRect/>
          </a:stretch>
        </p:blipFill>
        <p:spPr bwMode="auto">
          <a:xfrm>
            <a:off x="5745644" y="2234384"/>
            <a:ext cx="2785237" cy="2485824"/>
          </a:xfrm>
          <a:prstGeom prst="rect">
            <a:avLst/>
          </a:prstGeom>
          <a:noFill/>
          <a:ln w="9525">
            <a:noFill/>
            <a:miter lim="800000"/>
            <a:headEnd/>
            <a:tailEnd/>
          </a:ln>
        </p:spPr>
      </p:pic>
      <p:sp>
        <p:nvSpPr>
          <p:cNvPr id="10" name="Rectangle 9"/>
          <p:cNvSpPr/>
          <p:nvPr/>
        </p:nvSpPr>
        <p:spPr>
          <a:xfrm rot="16200000">
            <a:off x="7301558" y="2972211"/>
            <a:ext cx="3033074" cy="523220"/>
          </a:xfrm>
          <a:prstGeom prst="rect">
            <a:avLst/>
          </a:prstGeom>
        </p:spPr>
        <p:txBody>
          <a:bodyPr wrap="none">
            <a:spAutoFit/>
          </a:bodyPr>
          <a:lstStyle/>
          <a:p>
            <a:r>
              <a:rPr lang="en-CA" sz="1400" dirty="0" smtClean="0">
                <a:solidFill>
                  <a:schemeClr val="tx1">
                    <a:lumMod val="65000"/>
                    <a:lumOff val="35000"/>
                  </a:schemeClr>
                </a:solidFill>
              </a:rPr>
              <a:t>Monty Python’s </a:t>
            </a:r>
            <a:r>
              <a:rPr lang="en-CA" sz="1400" i="1" dirty="0" smtClean="0">
                <a:solidFill>
                  <a:schemeClr val="tx1">
                    <a:lumMod val="65000"/>
                    <a:lumOff val="35000"/>
                  </a:schemeClr>
                </a:solidFill>
              </a:rPr>
              <a:t>The Meaning of Life</a:t>
            </a:r>
          </a:p>
          <a:p>
            <a:r>
              <a:rPr lang="en-CA" sz="1400" dirty="0" smtClean="0">
                <a:solidFill>
                  <a:schemeClr val="tx1">
                    <a:lumMod val="65000"/>
                    <a:lumOff val="35000"/>
                  </a:schemeClr>
                </a:solidFill>
              </a:rPr>
              <a:t>Universal Pictures</a:t>
            </a:r>
          </a:p>
        </p:txBody>
      </p:sp>
      <p:sp>
        <p:nvSpPr>
          <p:cNvPr id="11" name="TextBox 10"/>
          <p:cNvSpPr txBox="1"/>
          <p:nvPr/>
        </p:nvSpPr>
        <p:spPr>
          <a:xfrm>
            <a:off x="6156101" y="5357611"/>
            <a:ext cx="1417376" cy="461665"/>
          </a:xfrm>
          <a:prstGeom prst="rect">
            <a:avLst/>
          </a:prstGeom>
          <a:noFill/>
        </p:spPr>
        <p:txBody>
          <a:bodyPr wrap="none" rtlCol="0">
            <a:spAutoFit/>
          </a:bodyPr>
          <a:lstStyle/>
          <a:p>
            <a:r>
              <a:rPr lang="en-CA" sz="2400" dirty="0" smtClean="0"/>
              <a:t>Case 2a.</a:t>
            </a:r>
            <a:endParaRPr lang="en-CA" sz="2400" dirty="0"/>
          </a:p>
        </p:txBody>
      </p:sp>
      <p:sp>
        <p:nvSpPr>
          <p:cNvPr id="12" name="TextBox 11"/>
          <p:cNvSpPr txBox="1"/>
          <p:nvPr/>
        </p:nvSpPr>
        <p:spPr>
          <a:xfrm>
            <a:off x="3801498" y="5768751"/>
            <a:ext cx="1581715" cy="461665"/>
          </a:xfrm>
          <a:prstGeom prst="rect">
            <a:avLst/>
          </a:prstGeom>
          <a:solidFill>
            <a:srgbClr val="FFC000"/>
          </a:solidFill>
          <a:effectLst>
            <a:softEdge rad="127000"/>
          </a:effectLst>
        </p:spPr>
        <p:txBody>
          <a:bodyPr wrap="none" rtlCol="0">
            <a:spAutoFit/>
          </a:bodyPr>
          <a:lstStyle/>
          <a:p>
            <a:r>
              <a:rPr lang="en-CA" sz="2400" dirty="0" smtClean="0"/>
              <a:t>5 Workers</a:t>
            </a:r>
            <a:endParaRPr lang="en-CA"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Runaway Train Car</a:t>
            </a:r>
            <a:endParaRPr lang="en-CA" dirty="0"/>
          </a:p>
        </p:txBody>
      </p:sp>
      <p:sp>
        <p:nvSpPr>
          <p:cNvPr id="3" name="Content Placeholder 2"/>
          <p:cNvSpPr>
            <a:spLocks noGrp="1"/>
          </p:cNvSpPr>
          <p:nvPr>
            <p:ph idx="1"/>
          </p:nvPr>
        </p:nvSpPr>
        <p:spPr/>
        <p:txBody>
          <a:bodyPr/>
          <a:lstStyle/>
          <a:p>
            <a:pPr>
              <a:buNone/>
            </a:pPr>
            <a:r>
              <a:rPr lang="en-CA" dirty="0" smtClean="0"/>
              <a:t>	2b.	What if there are fifty workers on the main line?</a:t>
            </a:r>
          </a:p>
          <a:p>
            <a:pPr>
              <a:buNone/>
            </a:pPr>
            <a:endParaRPr lang="en-CA" dirty="0" smtClean="0"/>
          </a:p>
          <a:p>
            <a:pPr>
              <a:buNone/>
            </a:pPr>
            <a:r>
              <a:rPr lang="en-CA" dirty="0" smtClean="0"/>
              <a:t>	2c.	What if the railway car is packed with explosives and </a:t>
            </a:r>
            <a:br>
              <a:rPr lang="en-CA" dirty="0" smtClean="0"/>
            </a:br>
            <a:r>
              <a:rPr lang="en-CA" dirty="0" smtClean="0"/>
              <a:t>		it’s headed straight for a soccer stadium?</a:t>
            </a:r>
          </a:p>
          <a:p>
            <a:pPr>
              <a:buNone/>
            </a:pPr>
            <a:endParaRPr lang="en-CA" dirty="0" smtClean="0"/>
          </a:p>
          <a:p>
            <a:pPr>
              <a:buNone/>
            </a:pPr>
            <a:r>
              <a:rPr lang="en-CA" dirty="0" smtClean="0"/>
              <a:t>	2d. 	What if the fat man asks you to help him over the </a:t>
            </a:r>
            <a:br>
              <a:rPr lang="en-CA" dirty="0" smtClean="0"/>
            </a:br>
            <a:r>
              <a:rPr lang="en-CA" dirty="0" smtClean="0"/>
              <a:t>		railing?</a:t>
            </a:r>
          </a:p>
          <a:p>
            <a:pPr>
              <a:buNone/>
            </a:pPr>
            <a:endParaRPr lang="en-CA" dirty="0" smtClean="0"/>
          </a:p>
          <a:p>
            <a:pPr>
              <a:buNone/>
            </a:pPr>
            <a:r>
              <a:rPr lang="en-CA" dirty="0" smtClean="0"/>
              <a:t>	Is it a question of ethics if you are the fat one?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US" smtClean="0"/>
              <a:t>Ethics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50781</TotalTime>
  <Words>216</Words>
  <Application>Microsoft Office PowerPoint</Application>
  <PresentationFormat>On-screen Show (4:3)</PresentationFormat>
  <Paragraphs>252</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Engineering_Colour</vt:lpstr>
      <vt:lpstr>Ethics</vt:lpstr>
      <vt:lpstr>Outline</vt:lpstr>
      <vt:lpstr>The Runaway Train Car</vt:lpstr>
      <vt:lpstr>The Runaway Train Car</vt:lpstr>
      <vt:lpstr>The Runaway Train Car</vt:lpstr>
      <vt:lpstr>The Runaway Train Car</vt:lpstr>
      <vt:lpstr>The Runaway Train Car</vt:lpstr>
      <vt:lpstr>The Runaway Train Car</vt:lpstr>
      <vt:lpstr>The Runaway Train Car</vt:lpstr>
      <vt:lpstr>An Accident</vt:lpstr>
      <vt:lpstr>An Accident</vt:lpstr>
      <vt:lpstr>An Accident</vt:lpstr>
      <vt:lpstr>An Accident</vt:lpstr>
      <vt:lpstr>Railway Cars and Accidents</vt:lpstr>
      <vt:lpstr>Ethics</vt:lpstr>
      <vt:lpstr>Ethics</vt:lpstr>
      <vt:lpstr>Morals</vt:lpstr>
      <vt:lpstr>Ethics</vt:lpstr>
      <vt:lpstr>Ethics</vt:lpstr>
      <vt:lpstr>Ethics</vt:lpstr>
      <vt:lpstr>Ethics:  The Science of Morals</vt:lpstr>
      <vt:lpstr>Ethics:  The Science of Morals</vt:lpstr>
      <vt:lpstr>Normative Ethics </vt:lpstr>
      <vt:lpstr>Normative Ethics </vt:lpstr>
      <vt:lpstr>Virtue Ethics</vt:lpstr>
      <vt:lpstr>Role Ethics</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 Introduction</dc:title>
  <dc:subject>An introduction to ethics</dc:subject>
  <dc:creator>Douglas Wilhelm Harder (dwharder@alumni.uwaterloo.ca)</dc:creator>
  <cp:lastModifiedBy>Douglas Wilhelm Harder</cp:lastModifiedBy>
  <cp:revision>3701</cp:revision>
  <cp:lastPrinted>2010-03-08T19:59:32Z</cp:lastPrinted>
  <dcterms:created xsi:type="dcterms:W3CDTF">2010-03-10T14:45:39Z</dcterms:created>
  <dcterms:modified xsi:type="dcterms:W3CDTF">2013-03-26T15:44:59Z</dcterms:modified>
</cp:coreProperties>
</file>