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74" r:id="rId2"/>
    <p:sldId id="460" r:id="rId3"/>
    <p:sldId id="571" r:id="rId4"/>
    <p:sldId id="572" r:id="rId5"/>
    <p:sldId id="573" r:id="rId6"/>
    <p:sldId id="574" r:id="rId7"/>
    <p:sldId id="575" r:id="rId8"/>
    <p:sldId id="576" r:id="rId9"/>
    <p:sldId id="577" r:id="rId10"/>
    <p:sldId id="589" r:id="rId11"/>
    <p:sldId id="578" r:id="rId12"/>
    <p:sldId id="590" r:id="rId13"/>
    <p:sldId id="591" r:id="rId14"/>
    <p:sldId id="579" r:id="rId15"/>
    <p:sldId id="580" r:id="rId16"/>
    <p:sldId id="581" r:id="rId17"/>
    <p:sldId id="582" r:id="rId18"/>
    <p:sldId id="584" r:id="rId19"/>
    <p:sldId id="587" r:id="rId20"/>
    <p:sldId id="586" r:id="rId21"/>
    <p:sldId id="593" r:id="rId22"/>
    <p:sldId id="592" r:id="rId23"/>
    <p:sldId id="583" r:id="rId24"/>
    <p:sldId id="459" r:id="rId25"/>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0" autoAdjust="0"/>
    <p:restoredTop sz="92821" autoAdjust="0"/>
  </p:normalViewPr>
  <p:slideViewPr>
    <p:cSldViewPr snapToGrid="0" snapToObjects="1">
      <p:cViewPr varScale="1">
        <p:scale>
          <a:sx n="60" d="100"/>
          <a:sy n="60" d="100"/>
        </p:scale>
        <p:origin x="-238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of anything that has come in contact with the substances</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err="1" smtClean="0"/>
              <a:t>reat</a:t>
            </a:r>
            <a:r>
              <a:rPr lang="en-CA" b="1" dirty="0" smtClean="0"/>
              <a:t> Pacific Garbage Patch</a:t>
            </a:r>
          </a:p>
          <a:p>
            <a:r>
              <a:rPr lang="en-CA" dirty="0" smtClean="0"/>
              <a:t>One to 15 million square kilometres,</a:t>
            </a:r>
            <a:r>
              <a:rPr lang="en-CA" baseline="0" dirty="0" smtClean="0"/>
              <a:t> depending on your definition of “garbage”.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err="1" smtClean="0"/>
              <a:t>reat</a:t>
            </a:r>
            <a:r>
              <a:rPr lang="en-CA" b="1" dirty="0" smtClean="0"/>
              <a:t> Pacific Garbage Patch</a:t>
            </a:r>
          </a:p>
          <a:p>
            <a:r>
              <a:rPr lang="en-CA" dirty="0" smtClean="0"/>
              <a:t>One to 15 million square kilometres,</a:t>
            </a:r>
            <a:r>
              <a:rPr lang="en-CA" baseline="0" dirty="0" smtClean="0"/>
              <a:t> depending on your definition of “garbage”.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http://www.cbc.ca/news/canada/windsor/story/2013/02/06/wdr-lake-huron-lake-michigan-lowest-water.html</a:t>
            </a:r>
            <a:endParaRPr lang="en-CA"/>
          </a:p>
        </p:txBody>
      </p:sp>
      <p:sp>
        <p:nvSpPr>
          <p:cNvPr id="4" name="Slide Number Placeholder 3"/>
          <p:cNvSpPr>
            <a:spLocks noGrp="1"/>
          </p:cNvSpPr>
          <p:nvPr>
            <p:ph type="sldNum" sz="quarter" idx="10"/>
          </p:nvPr>
        </p:nvSpPr>
        <p:spPr/>
        <p:txBody>
          <a:bodyPr/>
          <a:lstStyle/>
          <a:p>
            <a:fld id="{82420D4D-5654-485F-83FB-A84849974609}" type="slidenum">
              <a:rPr lang="en-CA" smtClean="0"/>
              <a:pPr/>
              <a:t>21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32719" y="446469"/>
            <a:ext cx="785812" cy="365125"/>
          </a:xfrm>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Environmental Ethics and Law</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Environmental Ethics and Law</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Environmental Ethics and Law</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Last Commons</a:t>
            </a:r>
            <a:endParaRPr lang="en-CA" dirty="0"/>
          </a:p>
        </p:txBody>
      </p:sp>
      <p:sp>
        <p:nvSpPr>
          <p:cNvPr id="3" name="Content Placeholder 2"/>
          <p:cNvSpPr>
            <a:spLocks noGrp="1"/>
          </p:cNvSpPr>
          <p:nvPr>
            <p:ph idx="1"/>
          </p:nvPr>
        </p:nvSpPr>
        <p:spPr/>
        <p:txBody>
          <a:bodyPr/>
          <a:lstStyle/>
          <a:p>
            <a:pPr>
              <a:buNone/>
            </a:pPr>
            <a:r>
              <a:rPr lang="en-CA" dirty="0" smtClean="0"/>
              <a:t>	There are a number of commons around today:</a:t>
            </a:r>
          </a:p>
          <a:p>
            <a:pPr lvl="1"/>
            <a:r>
              <a:rPr lang="en-CA" dirty="0" smtClean="0"/>
              <a:t>The atmosphere</a:t>
            </a:r>
          </a:p>
          <a:p>
            <a:pPr lvl="1"/>
            <a:r>
              <a:rPr lang="en-CA" dirty="0" smtClean="0"/>
              <a:t>The oceans</a:t>
            </a:r>
          </a:p>
          <a:p>
            <a:pPr lvl="1"/>
            <a:r>
              <a:rPr lang="en-CA" dirty="0" smtClean="0"/>
              <a:t>Near outer space</a:t>
            </a:r>
          </a:p>
          <a:p>
            <a:pPr lvl="1"/>
            <a:r>
              <a:rPr lang="en-CA" dirty="0" smtClean="0"/>
              <a:t>Antarctica</a:t>
            </a:r>
          </a:p>
          <a:p>
            <a:pPr lvl="1"/>
            <a:r>
              <a:rPr lang="en-CA" dirty="0" smtClean="0"/>
              <a:t>Inland bodies of water or rivers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Last Commons</a:t>
            </a:r>
            <a:endParaRPr lang="en-CA" dirty="0"/>
          </a:p>
        </p:txBody>
      </p:sp>
      <p:sp>
        <p:nvSpPr>
          <p:cNvPr id="3" name="Content Placeholder 2"/>
          <p:cNvSpPr>
            <a:spLocks noGrp="1"/>
          </p:cNvSpPr>
          <p:nvPr>
            <p:ph idx="1"/>
          </p:nvPr>
        </p:nvSpPr>
        <p:spPr/>
        <p:txBody>
          <a:bodyPr/>
          <a:lstStyle/>
          <a:p>
            <a:pPr>
              <a:buNone/>
            </a:pPr>
            <a:r>
              <a:rPr lang="en-CA" dirty="0" smtClean="0"/>
              <a:t>	The oceans are among the world’s last </a:t>
            </a:r>
            <a:r>
              <a:rPr lang="en-CA" i="1" dirty="0" smtClean="0"/>
              <a:t>commons</a:t>
            </a:r>
          </a:p>
          <a:p>
            <a:pPr lvl="1"/>
            <a:r>
              <a:rPr lang="en-CA" dirty="0" smtClean="0"/>
              <a:t>Almost all countries border on an ocean or saltwater sea</a:t>
            </a:r>
          </a:p>
          <a:p>
            <a:pPr lvl="1"/>
            <a:r>
              <a:rPr lang="en-CA" dirty="0" smtClean="0"/>
              <a:t>These form the world’s largest garbage dumps</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pic>
        <p:nvPicPr>
          <p:cNvPr id="1028" name="Picture 4"/>
          <p:cNvPicPr>
            <a:picLocks noChangeAspect="1" noChangeArrowheads="1"/>
          </p:cNvPicPr>
          <p:nvPr/>
        </p:nvPicPr>
        <p:blipFill>
          <a:blip r:embed="rId3"/>
          <a:srcRect/>
          <a:stretch>
            <a:fillRect/>
          </a:stretch>
        </p:blipFill>
        <p:spPr bwMode="auto">
          <a:xfrm>
            <a:off x="2311400" y="3076845"/>
            <a:ext cx="5397500" cy="3609578"/>
          </a:xfrm>
          <a:prstGeom prst="rect">
            <a:avLst/>
          </a:prstGeom>
          <a:noFill/>
          <a:ln w="9525">
            <a:noFill/>
            <a:miter lim="800000"/>
            <a:headEnd/>
            <a:tailEnd/>
          </a:ln>
        </p:spPr>
      </p:pic>
      <p:sp>
        <p:nvSpPr>
          <p:cNvPr id="9" name="Rectangle 8"/>
          <p:cNvSpPr/>
          <p:nvPr/>
        </p:nvSpPr>
        <p:spPr>
          <a:xfrm>
            <a:off x="6122184" y="6317091"/>
            <a:ext cx="1271245" cy="307777"/>
          </a:xfrm>
          <a:prstGeom prst="rect">
            <a:avLst/>
          </a:prstGeom>
        </p:spPr>
        <p:txBody>
          <a:bodyPr wrap="none">
            <a:spAutoFit/>
          </a:bodyPr>
          <a:lstStyle/>
          <a:p>
            <a:r>
              <a:rPr lang="en-CA" sz="1400" dirty="0" smtClean="0">
                <a:solidFill>
                  <a:schemeClr val="tx1">
                    <a:lumMod val="50000"/>
                    <a:lumOff val="50000"/>
                  </a:schemeClr>
                </a:solidFill>
              </a:rPr>
              <a:t>Tiago </a:t>
            </a:r>
            <a:r>
              <a:rPr lang="en-CA" sz="1400" dirty="0" err="1" smtClean="0">
                <a:solidFill>
                  <a:schemeClr val="tx1">
                    <a:lumMod val="50000"/>
                    <a:lumOff val="50000"/>
                  </a:schemeClr>
                </a:solidFill>
              </a:rPr>
              <a:t>Fioreze</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Last Commons</a:t>
            </a:r>
            <a:endParaRPr lang="en-CA" dirty="0"/>
          </a:p>
        </p:txBody>
      </p:sp>
      <p:sp>
        <p:nvSpPr>
          <p:cNvPr id="3" name="Content Placeholder 2"/>
          <p:cNvSpPr>
            <a:spLocks noGrp="1"/>
          </p:cNvSpPr>
          <p:nvPr>
            <p:ph idx="1"/>
          </p:nvPr>
        </p:nvSpPr>
        <p:spPr/>
        <p:txBody>
          <a:bodyPr/>
          <a:lstStyle/>
          <a:p>
            <a:pPr>
              <a:buNone/>
            </a:pPr>
            <a:r>
              <a:rPr lang="en-CA" dirty="0" smtClean="0"/>
              <a:t>	Similarly, the atmosphere is another commons</a:t>
            </a:r>
            <a:endParaRPr lang="en-CA" i="1" dirty="0" smtClean="0"/>
          </a:p>
          <a:p>
            <a:pPr lvl="1"/>
            <a:r>
              <a:rPr lang="en-CA" dirty="0" smtClean="0"/>
              <a:t>We all breath the same air</a:t>
            </a:r>
          </a:p>
          <a:p>
            <a:pPr lvl="1"/>
            <a:r>
              <a:rPr lang="en-CA" dirty="0" smtClean="0"/>
              <a:t>We have been pumping the atmosphere full of chemicals, particulates and biological material</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pic>
        <p:nvPicPr>
          <p:cNvPr id="1028" name="Picture 4"/>
          <p:cNvPicPr>
            <a:picLocks noChangeAspect="1" noChangeArrowheads="1"/>
          </p:cNvPicPr>
          <p:nvPr/>
        </p:nvPicPr>
        <p:blipFill>
          <a:blip r:embed="rId3"/>
          <a:srcRect/>
          <a:stretch>
            <a:fillRect/>
          </a:stretch>
        </p:blipFill>
        <p:spPr bwMode="auto">
          <a:xfrm>
            <a:off x="2311400" y="3076845"/>
            <a:ext cx="5397500" cy="3609578"/>
          </a:xfrm>
          <a:prstGeom prst="rect">
            <a:avLst/>
          </a:prstGeom>
          <a:noFill/>
          <a:ln w="9525">
            <a:noFill/>
            <a:miter lim="800000"/>
            <a:headEnd/>
            <a:tailEnd/>
          </a:ln>
        </p:spPr>
      </p:pic>
      <p:sp>
        <p:nvSpPr>
          <p:cNvPr id="9" name="Rectangle 8"/>
          <p:cNvSpPr/>
          <p:nvPr/>
        </p:nvSpPr>
        <p:spPr>
          <a:xfrm>
            <a:off x="6122184" y="6317091"/>
            <a:ext cx="1271245" cy="307777"/>
          </a:xfrm>
          <a:prstGeom prst="rect">
            <a:avLst/>
          </a:prstGeom>
        </p:spPr>
        <p:txBody>
          <a:bodyPr wrap="none">
            <a:spAutoFit/>
          </a:bodyPr>
          <a:lstStyle/>
          <a:p>
            <a:r>
              <a:rPr lang="en-CA" sz="1400" dirty="0" smtClean="0">
                <a:solidFill>
                  <a:schemeClr val="tx1">
                    <a:lumMod val="50000"/>
                    <a:lumOff val="50000"/>
                  </a:schemeClr>
                </a:solidFill>
              </a:rPr>
              <a:t>Tiago </a:t>
            </a:r>
            <a:r>
              <a:rPr lang="en-CA" sz="1400" dirty="0" err="1" smtClean="0">
                <a:solidFill>
                  <a:schemeClr val="tx1">
                    <a:lumMod val="50000"/>
                    <a:lumOff val="50000"/>
                  </a:schemeClr>
                </a:solidFill>
              </a:rPr>
              <a:t>Fioreze</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Geoengineering</a:t>
            </a:r>
            <a:endParaRPr lang="en-CA" dirty="0"/>
          </a:p>
        </p:txBody>
      </p:sp>
      <p:sp>
        <p:nvSpPr>
          <p:cNvPr id="3" name="Content Placeholder 2"/>
          <p:cNvSpPr>
            <a:spLocks noGrp="1"/>
          </p:cNvSpPr>
          <p:nvPr>
            <p:ph idx="1"/>
          </p:nvPr>
        </p:nvSpPr>
        <p:spPr/>
        <p:txBody>
          <a:bodyPr/>
          <a:lstStyle/>
          <a:p>
            <a:pPr>
              <a:buNone/>
            </a:pPr>
            <a:r>
              <a:rPr lang="en-CA" dirty="0" smtClean="0"/>
              <a:t>	The application of engineering principles to the climate:</a:t>
            </a:r>
          </a:p>
          <a:p>
            <a:pPr lvl="1"/>
            <a:r>
              <a:rPr lang="en-CA" dirty="0" smtClean="0"/>
              <a:t>Solar radiation management</a:t>
            </a:r>
          </a:p>
          <a:p>
            <a:pPr lvl="2">
              <a:buNone/>
            </a:pPr>
            <a:r>
              <a:rPr lang="en-CA" dirty="0" smtClean="0"/>
              <a:t>	Surface				cool roof</a:t>
            </a:r>
          </a:p>
          <a:p>
            <a:pPr lvl="2">
              <a:buNone/>
            </a:pPr>
            <a:r>
              <a:rPr lang="en-CA" dirty="0" smtClean="0"/>
              <a:t>	Troposphere			cloud whitening</a:t>
            </a:r>
          </a:p>
          <a:p>
            <a:pPr lvl="2">
              <a:buNone/>
            </a:pPr>
            <a:r>
              <a:rPr lang="en-CA" dirty="0" smtClean="0"/>
              <a:t>	Upper atmosphere		H</a:t>
            </a:r>
            <a:r>
              <a:rPr lang="en-CA" baseline="-25000" dirty="0" smtClean="0"/>
              <a:t>2</a:t>
            </a:r>
            <a:r>
              <a:rPr lang="en-CA" dirty="0" smtClean="0"/>
              <a:t>SO</a:t>
            </a:r>
            <a:r>
              <a:rPr lang="en-CA" baseline="-25000" dirty="0" smtClean="0"/>
              <a:t>4</a:t>
            </a:r>
            <a:r>
              <a:rPr lang="en-CA" dirty="0" smtClean="0"/>
              <a:t>, H</a:t>
            </a:r>
            <a:r>
              <a:rPr lang="en-CA" baseline="-25000" dirty="0" smtClean="0"/>
              <a:t>2</a:t>
            </a:r>
            <a:r>
              <a:rPr lang="en-CA" dirty="0" smtClean="0"/>
              <a:t>S, SO</a:t>
            </a:r>
            <a:r>
              <a:rPr lang="en-CA" baseline="-25000" dirty="0" smtClean="0"/>
              <a:t>2</a:t>
            </a:r>
            <a:r>
              <a:rPr lang="en-CA" dirty="0" smtClean="0"/>
              <a:t>, Al</a:t>
            </a:r>
            <a:r>
              <a:rPr lang="en-CA" baseline="-25000" dirty="0" smtClean="0"/>
              <a:t>2</a:t>
            </a:r>
            <a:r>
              <a:rPr lang="en-CA" dirty="0" smtClean="0"/>
              <a:t>O</a:t>
            </a:r>
            <a:r>
              <a:rPr lang="en-CA" baseline="-25000" dirty="0" smtClean="0"/>
              <a:t>3</a:t>
            </a:r>
          </a:p>
          <a:p>
            <a:pPr lvl="2">
              <a:buNone/>
            </a:pPr>
            <a:r>
              <a:rPr lang="en-CA" dirty="0" smtClean="0"/>
              <a:t>	Near space orbit		space-based sunshades</a:t>
            </a:r>
          </a:p>
          <a:p>
            <a:pPr lvl="1"/>
            <a:r>
              <a:rPr lang="en-CA" dirty="0" smtClean="0"/>
              <a:t>Carbon dioxide removal</a:t>
            </a:r>
          </a:p>
          <a:p>
            <a:pPr lvl="2">
              <a:buNone/>
            </a:pPr>
            <a:r>
              <a:rPr lang="en-CA" dirty="0" smtClean="0"/>
              <a:t>	Carbon capture and storage</a:t>
            </a:r>
          </a:p>
          <a:p>
            <a:pPr lvl="2">
              <a:buNone/>
            </a:pPr>
            <a:r>
              <a:rPr lang="en-CA" dirty="0" smtClean="0"/>
              <a:t>	Tree planting</a:t>
            </a:r>
          </a:p>
          <a:p>
            <a:pPr lvl="2">
              <a:buNone/>
            </a:pPr>
            <a:r>
              <a:rPr lang="en-CA" dirty="0" smtClean="0"/>
              <a:t>	Iron fertilization of the oceans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Fertilization</a:t>
            </a:r>
            <a:endParaRPr lang="en-CA" dirty="0"/>
          </a:p>
        </p:txBody>
      </p:sp>
      <p:sp>
        <p:nvSpPr>
          <p:cNvPr id="3" name="Content Placeholder 2"/>
          <p:cNvSpPr>
            <a:spLocks noGrp="1"/>
          </p:cNvSpPr>
          <p:nvPr>
            <p:ph idx="1"/>
          </p:nvPr>
        </p:nvSpPr>
        <p:spPr/>
        <p:txBody>
          <a:bodyPr/>
          <a:lstStyle/>
          <a:p>
            <a:pPr>
              <a:buNone/>
            </a:pPr>
            <a:r>
              <a:rPr lang="en-CA" dirty="0" smtClean="0"/>
              <a:t>	Iron is one of the limiting nutrients in the oceans</a:t>
            </a:r>
          </a:p>
          <a:p>
            <a:pPr lvl="1"/>
            <a:r>
              <a:rPr lang="en-CA" dirty="0" smtClean="0"/>
              <a:t>Adding iron sulfide allows for</a:t>
            </a:r>
            <a:br>
              <a:rPr lang="en-CA" dirty="0" smtClean="0"/>
            </a:br>
            <a:r>
              <a:rPr lang="en-CA" dirty="0" smtClean="0"/>
              <a:t>temporary exponential growth</a:t>
            </a:r>
            <a:br>
              <a:rPr lang="en-CA" dirty="0" smtClean="0"/>
            </a:br>
            <a:r>
              <a:rPr lang="en-CA" dirty="0" smtClean="0"/>
              <a:t>of algae</a:t>
            </a:r>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r>
              <a:rPr lang="en-CA" dirty="0" smtClean="0"/>
              <a:t>This algae absorbs carbon dioxide, dies, and then sinks</a:t>
            </a:r>
          </a:p>
          <a:p>
            <a:pPr lvl="1"/>
            <a:r>
              <a:rPr lang="en-CA" dirty="0" smtClean="0"/>
              <a:t>A possibly effective form of carbon sequestering</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pic>
        <p:nvPicPr>
          <p:cNvPr id="8" name="Picture 3"/>
          <p:cNvPicPr>
            <a:picLocks noChangeAspect="1" noChangeArrowheads="1"/>
          </p:cNvPicPr>
          <p:nvPr/>
        </p:nvPicPr>
        <p:blipFill>
          <a:blip r:embed="rId3"/>
          <a:srcRect/>
          <a:stretch>
            <a:fillRect/>
          </a:stretch>
        </p:blipFill>
        <p:spPr bwMode="auto">
          <a:xfrm>
            <a:off x="4846703" y="2055025"/>
            <a:ext cx="3556000" cy="266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Fertilization</a:t>
            </a:r>
            <a:endParaRPr lang="en-CA" dirty="0"/>
          </a:p>
        </p:txBody>
      </p:sp>
      <p:sp>
        <p:nvSpPr>
          <p:cNvPr id="3" name="Content Placeholder 2"/>
          <p:cNvSpPr>
            <a:spLocks noGrp="1"/>
          </p:cNvSpPr>
          <p:nvPr>
            <p:ph idx="1"/>
          </p:nvPr>
        </p:nvSpPr>
        <p:spPr/>
        <p:txBody>
          <a:bodyPr/>
          <a:lstStyle/>
          <a:p>
            <a:pPr>
              <a:buNone/>
            </a:pPr>
            <a:r>
              <a:rPr lang="en-CA" dirty="0" smtClean="0"/>
              <a:t>	1 g of iron could potentially sequester 100 kg of carbon </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pic>
        <p:nvPicPr>
          <p:cNvPr id="2050" name="Picture 2"/>
          <p:cNvPicPr>
            <a:picLocks noChangeAspect="1" noChangeArrowheads="1"/>
          </p:cNvPicPr>
          <p:nvPr/>
        </p:nvPicPr>
        <p:blipFill>
          <a:blip r:embed="rId2"/>
          <a:srcRect/>
          <a:stretch>
            <a:fillRect/>
          </a:stretch>
        </p:blipFill>
        <p:spPr bwMode="auto">
          <a:xfrm>
            <a:off x="5081471" y="2223560"/>
            <a:ext cx="2819517" cy="3759356"/>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457200" y="2949524"/>
            <a:ext cx="4214718" cy="3371774"/>
          </a:xfrm>
          <a:prstGeom prst="rect">
            <a:avLst/>
          </a:prstGeom>
          <a:noFill/>
          <a:ln w="9525">
            <a:noFill/>
            <a:miter lim="800000"/>
            <a:headEnd/>
            <a:tailEnd/>
          </a:ln>
        </p:spPr>
      </p:pic>
      <p:sp>
        <p:nvSpPr>
          <p:cNvPr id="9" name="Rectangle 8"/>
          <p:cNvSpPr/>
          <p:nvPr/>
        </p:nvSpPr>
        <p:spPr>
          <a:xfrm>
            <a:off x="6491230" y="6013521"/>
            <a:ext cx="1349793" cy="307777"/>
          </a:xfrm>
          <a:prstGeom prst="rect">
            <a:avLst/>
          </a:prstGeom>
        </p:spPr>
        <p:txBody>
          <a:bodyPr wrap="none">
            <a:spAutoFit/>
          </a:bodyPr>
          <a:lstStyle/>
          <a:p>
            <a:r>
              <a:rPr lang="en-CA" sz="1400" dirty="0" smtClean="0">
                <a:solidFill>
                  <a:schemeClr val="tx1">
                    <a:lumMod val="50000"/>
                    <a:lumOff val="50000"/>
                  </a:schemeClr>
                </a:solidFill>
              </a:rPr>
              <a:t>Felix Andrews </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Fertilization</a:t>
            </a:r>
            <a:endParaRPr lang="en-CA" dirty="0"/>
          </a:p>
        </p:txBody>
      </p:sp>
      <p:sp>
        <p:nvSpPr>
          <p:cNvPr id="3" name="Content Placeholder 2"/>
          <p:cNvSpPr>
            <a:spLocks noGrp="1"/>
          </p:cNvSpPr>
          <p:nvPr>
            <p:ph idx="1"/>
          </p:nvPr>
        </p:nvSpPr>
        <p:spPr/>
        <p:txBody>
          <a:bodyPr/>
          <a:lstStyle/>
          <a:p>
            <a:pPr>
              <a:buNone/>
            </a:pPr>
            <a:r>
              <a:rPr lang="en-CA" dirty="0" smtClean="0"/>
              <a:t>	In August of 2012, Russ George dumped 100 tonnes of iron sulfide off the west coast of Canada</a:t>
            </a:r>
          </a:p>
          <a:p>
            <a:pPr lvl="1"/>
            <a:r>
              <a:rPr lang="en-CA" dirty="0" smtClean="0"/>
              <a:t>This resulted in a 10 000 km</a:t>
            </a:r>
            <a:r>
              <a:rPr lang="en-CA" baseline="30000" dirty="0" smtClean="0"/>
              <a:t>2</a:t>
            </a:r>
            <a:r>
              <a:rPr lang="en-CA" dirty="0" smtClean="0"/>
              <a:t> algae bloom</a:t>
            </a:r>
          </a:p>
          <a:p>
            <a:pPr lvl="1"/>
            <a:endParaRPr lang="en-CA" dirty="0" smtClean="0"/>
          </a:p>
          <a:p>
            <a:pPr>
              <a:buNone/>
            </a:pPr>
            <a:r>
              <a:rPr lang="en-CA" dirty="0" smtClean="0"/>
              <a:t>	Problem:  we do not know</a:t>
            </a:r>
            <a:br>
              <a:rPr lang="en-CA" dirty="0" smtClean="0"/>
            </a:br>
            <a:r>
              <a:rPr lang="en-CA" dirty="0" smtClean="0"/>
              <a:t>all the possible effects</a:t>
            </a:r>
          </a:p>
          <a:p>
            <a:pPr>
              <a:buNone/>
            </a:pPr>
            <a:endParaRPr lang="en-CA" dirty="0" smtClean="0"/>
          </a:p>
          <a:p>
            <a:pPr>
              <a:buNone/>
            </a:pPr>
            <a:r>
              <a:rPr lang="en-CA" dirty="0" smtClean="0"/>
              <a:t>	Regulations:  two moratoria</a:t>
            </a:r>
            <a:br>
              <a:rPr lang="en-CA" dirty="0" smtClean="0"/>
            </a:br>
            <a:r>
              <a:rPr lang="en-CA" dirty="0" smtClean="0"/>
              <a:t>on ocean fertilization were</a:t>
            </a:r>
            <a:br>
              <a:rPr lang="en-CA" dirty="0" smtClean="0"/>
            </a:br>
            <a:r>
              <a:rPr lang="en-CA" dirty="0" smtClean="0"/>
              <a:t>issued by the UN</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pic>
        <p:nvPicPr>
          <p:cNvPr id="5122" name="Picture 2"/>
          <p:cNvPicPr>
            <a:picLocks noChangeAspect="1" noChangeArrowheads="1"/>
          </p:cNvPicPr>
          <p:nvPr/>
        </p:nvPicPr>
        <p:blipFill>
          <a:blip r:embed="rId2"/>
          <a:srcRect/>
          <a:stretch>
            <a:fillRect/>
          </a:stretch>
        </p:blipFill>
        <p:spPr bwMode="auto">
          <a:xfrm>
            <a:off x="4601269" y="2965758"/>
            <a:ext cx="4542731" cy="3250892"/>
          </a:xfrm>
          <a:prstGeom prst="rect">
            <a:avLst/>
          </a:prstGeom>
          <a:noFill/>
          <a:ln w="9525">
            <a:noFill/>
            <a:miter lim="800000"/>
            <a:headEnd/>
            <a:tailEnd/>
          </a:ln>
        </p:spPr>
      </p:pic>
      <p:sp>
        <p:nvSpPr>
          <p:cNvPr id="8" name="Oval 7"/>
          <p:cNvSpPr/>
          <p:nvPr/>
        </p:nvSpPr>
        <p:spPr>
          <a:xfrm rot="924271">
            <a:off x="6100353" y="4219303"/>
            <a:ext cx="1656942" cy="105809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5290457" y="2978821"/>
            <a:ext cx="3135086" cy="3130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4611186" y="3004947"/>
            <a:ext cx="195943" cy="29125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4855022" y="5835262"/>
            <a:ext cx="4158348" cy="822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Fertilization</a:t>
            </a:r>
            <a:endParaRPr lang="en-CA" dirty="0"/>
          </a:p>
        </p:txBody>
      </p:sp>
      <p:sp>
        <p:nvSpPr>
          <p:cNvPr id="3" name="Content Placeholder 2"/>
          <p:cNvSpPr>
            <a:spLocks noGrp="1"/>
          </p:cNvSpPr>
          <p:nvPr>
            <p:ph idx="1"/>
          </p:nvPr>
        </p:nvSpPr>
        <p:spPr/>
        <p:txBody>
          <a:bodyPr/>
          <a:lstStyle/>
          <a:p>
            <a:pPr>
              <a:buNone/>
            </a:pPr>
            <a:r>
              <a:rPr lang="en-CA" dirty="0" smtClean="0"/>
              <a:t>	The 1996 Protocol to the 1972 Convention on the Prevention of Marine Pollution by Dumping...</a:t>
            </a:r>
          </a:p>
          <a:p>
            <a:pPr lvl="1"/>
            <a:r>
              <a:rPr lang="en-CA" dirty="0" smtClean="0"/>
              <a:t>It adopts a </a:t>
            </a:r>
            <a:r>
              <a:rPr lang="en-CA" i="1" dirty="0" smtClean="0"/>
              <a:t>polluters pay principle</a:t>
            </a:r>
            <a:endParaRPr lang="en-CA" dirty="0" smtClean="0"/>
          </a:p>
          <a:p>
            <a:pPr lvl="1"/>
            <a:r>
              <a:rPr lang="en-CA" dirty="0" smtClean="0"/>
              <a:t>It also adopts a </a:t>
            </a:r>
            <a:r>
              <a:rPr lang="en-CA" i="1" dirty="0" smtClean="0"/>
              <a:t>precautionary approach</a:t>
            </a:r>
            <a:r>
              <a:rPr lang="en-CA" dirty="0" smtClean="0"/>
              <a:t>:  if an action has a suspected risk to the public or environment, in the absence of scientific consensus that the action is harmful, the burden of proof that it is not harmful falls on those taking the action</a:t>
            </a:r>
          </a:p>
          <a:p>
            <a:pPr lvl="1"/>
            <a:endParaRPr lang="en-CA" dirty="0" smtClean="0"/>
          </a:p>
          <a:p>
            <a:pPr>
              <a:buNone/>
            </a:pPr>
            <a:r>
              <a:rPr lang="en-CA" dirty="0" smtClean="0"/>
              <a:t>	The 2008 UN Convention on Biological Diversity conference halted the plans for ocean fertilization</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Shared Bodies of Water</a:t>
            </a:r>
            <a:endParaRPr lang="en-CA" dirty="0"/>
          </a:p>
        </p:txBody>
      </p:sp>
      <p:sp>
        <p:nvSpPr>
          <p:cNvPr id="3" name="Content Placeholder 2"/>
          <p:cNvSpPr>
            <a:spLocks noGrp="1"/>
          </p:cNvSpPr>
          <p:nvPr>
            <p:ph idx="1"/>
          </p:nvPr>
        </p:nvSpPr>
        <p:spPr/>
        <p:txBody>
          <a:bodyPr/>
          <a:lstStyle/>
          <a:p>
            <a:pPr>
              <a:buNone/>
            </a:pPr>
            <a:r>
              <a:rPr lang="en-CA" dirty="0" smtClean="0"/>
              <a:t>	Consider</a:t>
            </a:r>
          </a:p>
          <a:p>
            <a:pPr lvl="1"/>
            <a:r>
              <a:rPr lang="en-CA" dirty="0" smtClean="0"/>
              <a:t>The Great Lakes between Canada and the United States</a:t>
            </a:r>
          </a:p>
          <a:p>
            <a:pPr lvl="1"/>
            <a:r>
              <a:rPr lang="en-CA" dirty="0" smtClean="0"/>
              <a:t>The Aral Sea between Uzbekistan and Kazakhstan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Great Lakes</a:t>
            </a:r>
            <a:endParaRPr lang="en-CA" dirty="0"/>
          </a:p>
        </p:txBody>
      </p:sp>
      <p:sp>
        <p:nvSpPr>
          <p:cNvPr id="3" name="Content Placeholder 2"/>
          <p:cNvSpPr>
            <a:spLocks noGrp="1"/>
          </p:cNvSpPr>
          <p:nvPr>
            <p:ph idx="1"/>
          </p:nvPr>
        </p:nvSpPr>
        <p:spPr/>
        <p:txBody>
          <a:bodyPr/>
          <a:lstStyle/>
          <a:p>
            <a:pPr>
              <a:buNone/>
            </a:pPr>
            <a:r>
              <a:rPr lang="en-CA" dirty="0" smtClean="0"/>
              <a:t>	1985	Great Lakes Charter </a:t>
            </a:r>
          </a:p>
          <a:p>
            <a:pPr>
              <a:buNone/>
            </a:pPr>
            <a:r>
              <a:rPr lang="en-CA" dirty="0" smtClean="0"/>
              <a:t>	2005	The Great Lakes-St. Lawrence River Basin</a:t>
            </a:r>
            <a:br>
              <a:rPr lang="en-CA" dirty="0" smtClean="0"/>
            </a:br>
            <a:r>
              <a:rPr lang="en-CA" dirty="0" smtClean="0"/>
              <a:t>			Sustainable Water Resources Agreement</a:t>
            </a:r>
          </a:p>
          <a:p>
            <a:pPr>
              <a:buNone/>
            </a:pPr>
            <a:r>
              <a:rPr lang="en-CA" dirty="0" smtClean="0"/>
              <a:t>	2008	Great Lakes Compact</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pic>
        <p:nvPicPr>
          <p:cNvPr id="1026" name="Picture 2" descr="C:\Users\dwharder\Desktop\great_lakes.png"/>
          <p:cNvPicPr>
            <a:picLocks noChangeAspect="1" noChangeArrowheads="1"/>
          </p:cNvPicPr>
          <p:nvPr/>
        </p:nvPicPr>
        <p:blipFill>
          <a:blip r:embed="rId2"/>
          <a:srcRect/>
          <a:stretch>
            <a:fillRect/>
          </a:stretch>
        </p:blipFill>
        <p:spPr bwMode="auto">
          <a:xfrm>
            <a:off x="5273674" y="2900776"/>
            <a:ext cx="3413125" cy="3511550"/>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3976688" y="3729038"/>
            <a:ext cx="1190625" cy="600075"/>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4244912" y="5783676"/>
            <a:ext cx="1190625" cy="6286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Great Lakes Compact</a:t>
            </a:r>
            <a:endParaRPr lang="en-CA" dirty="0"/>
          </a:p>
        </p:txBody>
      </p:sp>
      <p:sp>
        <p:nvSpPr>
          <p:cNvPr id="3" name="Content Placeholder 2"/>
          <p:cNvSpPr>
            <a:spLocks noGrp="1"/>
          </p:cNvSpPr>
          <p:nvPr>
            <p:ph idx="1"/>
          </p:nvPr>
        </p:nvSpPr>
        <p:spPr/>
        <p:txBody>
          <a:bodyPr/>
          <a:lstStyle/>
          <a:p>
            <a:pPr>
              <a:buNone/>
            </a:pPr>
            <a:r>
              <a:rPr lang="en-CA" sz="2000" b="1" dirty="0" smtClean="0"/>
              <a:t>Purposes (abbreviated):</a:t>
            </a:r>
          </a:p>
          <a:p>
            <a:pPr marL="857250" lvl="1" indent="-457200">
              <a:buAutoNum type="alphaLcPeriod"/>
            </a:pPr>
            <a:r>
              <a:rPr lang="en-CA" sz="1600" dirty="0" smtClean="0"/>
              <a:t>To act together to protect, conserve, restore, improve and effectively manage the Basin;</a:t>
            </a:r>
          </a:p>
          <a:p>
            <a:pPr marL="857250" lvl="1" indent="-457200">
              <a:buAutoNum type="alphaLcPeriod"/>
            </a:pPr>
            <a:r>
              <a:rPr lang="en-CA" sz="1600" dirty="0" smtClean="0"/>
              <a:t>To provide for cooperative planning and action with respect to Water resources;</a:t>
            </a:r>
          </a:p>
          <a:p>
            <a:pPr marL="857250" lvl="1" indent="-457200">
              <a:buAutoNum type="alphaLcPeriod"/>
            </a:pPr>
            <a:r>
              <a:rPr lang="en-CA" sz="1600" dirty="0" smtClean="0"/>
              <a:t>To facilitate consistent approaches to Water management across the Basin;</a:t>
            </a:r>
          </a:p>
          <a:p>
            <a:pPr marL="857250" lvl="1" indent="-457200">
              <a:buAutoNum type="alphaLcPeriod"/>
            </a:pPr>
            <a:r>
              <a:rPr lang="en-CA" sz="1600" dirty="0" smtClean="0"/>
              <a:t>To facilitate the exchange of data, strengthen the scientific information base upon which decisions are made;</a:t>
            </a:r>
          </a:p>
          <a:p>
            <a:pPr marL="857250" lvl="1" indent="-457200">
              <a:buAutoNum type="alphaLcPeriod"/>
            </a:pPr>
            <a:r>
              <a:rPr lang="en-CA" sz="1600" dirty="0" smtClean="0"/>
              <a:t>To prevent significant adverse impacts of Withdrawals and losses on the Basin's ecosystems and watersheds;</a:t>
            </a:r>
          </a:p>
          <a:p>
            <a:pPr marL="857250" lvl="1" indent="-457200">
              <a:buAutoNum type="alphaLcPeriod"/>
            </a:pPr>
            <a:r>
              <a:rPr lang="en-CA" sz="1600" dirty="0" smtClean="0"/>
              <a:t>To promote interstate and State-Provincial comity; and</a:t>
            </a:r>
          </a:p>
          <a:p>
            <a:pPr marL="857250" lvl="1" indent="-457200">
              <a:buAutoNum type="alphaLcPeriod"/>
            </a:pPr>
            <a:r>
              <a:rPr lang="en-CA" sz="1600" dirty="0" smtClean="0"/>
              <a:t>To promote an Adaptive Management approach to the conservation and management of Basin Water resources</a:t>
            </a:r>
            <a:endParaRPr lang="en-CA" sz="16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Great Lakes:  Issues</a:t>
            </a:r>
            <a:endParaRPr lang="en-CA" dirty="0"/>
          </a:p>
        </p:txBody>
      </p:sp>
      <p:sp>
        <p:nvSpPr>
          <p:cNvPr id="3" name="Content Placeholder 2"/>
          <p:cNvSpPr>
            <a:spLocks noGrp="1"/>
          </p:cNvSpPr>
          <p:nvPr>
            <p:ph idx="1"/>
          </p:nvPr>
        </p:nvSpPr>
        <p:spPr/>
        <p:txBody>
          <a:bodyPr/>
          <a:lstStyle/>
          <a:p>
            <a:pPr>
              <a:buNone/>
            </a:pPr>
            <a:r>
              <a:rPr lang="en-CA" dirty="0" smtClean="0"/>
              <a:t>	The St. Clair river was dredged as late as the 1960s to allow for a deeper navigation channel</a:t>
            </a:r>
          </a:p>
          <a:p>
            <a:pPr lvl="1"/>
            <a:r>
              <a:rPr lang="en-CA" dirty="0" smtClean="0"/>
              <a:t>Increases the flow from the upper Great Lakes into Lake Erie</a:t>
            </a:r>
          </a:p>
          <a:p>
            <a:pPr lvl="1"/>
            <a:r>
              <a:rPr lang="en-CA" dirty="0" smtClean="0"/>
              <a:t>Water is being diverted from the lakes for industrial purposes</a:t>
            </a:r>
          </a:p>
          <a:p>
            <a:pPr lvl="1"/>
            <a:endParaRPr lang="en-CA" dirty="0" smtClean="0"/>
          </a:p>
          <a:p>
            <a:pPr>
              <a:buNone/>
            </a:pPr>
            <a:r>
              <a:rPr lang="en-CA" dirty="0" smtClean="0"/>
              <a:t>	January 2013: Lakes Huron and Michigan hit record lows</a:t>
            </a:r>
          </a:p>
          <a:p>
            <a:pPr lvl="1"/>
            <a:r>
              <a:rPr lang="en-CA" dirty="0" smtClean="0"/>
              <a:t>74 cm below their long-term average</a:t>
            </a:r>
          </a:p>
          <a:p>
            <a:pPr lvl="1"/>
            <a:r>
              <a:rPr lang="en-CA" dirty="0" smtClean="0"/>
              <a:t>43 cm lower than January 2012 </a:t>
            </a:r>
          </a:p>
          <a:p>
            <a:pPr lvl="1"/>
            <a:endParaRPr lang="en-CA" dirty="0" smtClean="0"/>
          </a:p>
          <a:p>
            <a:pPr>
              <a:buNone/>
            </a:pPr>
            <a:r>
              <a:rPr lang="en-CA" dirty="0" smtClean="0"/>
              <a:t>	Issues:</a:t>
            </a:r>
          </a:p>
          <a:p>
            <a:pPr lvl="1"/>
            <a:r>
              <a:rPr lang="en-CA" dirty="0" smtClean="0"/>
              <a:t>Shippers are lobbying for further dredging due to more shallow navigation channels increasing </a:t>
            </a:r>
            <a:r>
              <a:rPr lang="en-CA" smtClean="0"/>
              <a:t>the flow</a:t>
            </a:r>
            <a:endParaRPr lang="en-CA" dirty="0" smtClean="0"/>
          </a:p>
          <a:p>
            <a:pPr lvl="1"/>
            <a:r>
              <a:rPr lang="en-CA" dirty="0" smtClean="0"/>
              <a:t>Building underwater </a:t>
            </a:r>
            <a:r>
              <a:rPr lang="en-CA" i="1" dirty="0" smtClean="0"/>
              <a:t>speed bumps</a:t>
            </a:r>
            <a:r>
              <a:rPr lang="en-CA" dirty="0" smtClean="0"/>
              <a:t> would slow the flow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Aral Sea</a:t>
            </a:r>
            <a:endParaRPr lang="en-CA" dirty="0"/>
          </a:p>
        </p:txBody>
      </p:sp>
      <p:sp>
        <p:nvSpPr>
          <p:cNvPr id="3" name="Content Placeholder 2"/>
          <p:cNvSpPr>
            <a:spLocks noGrp="1"/>
          </p:cNvSpPr>
          <p:nvPr>
            <p:ph idx="1"/>
          </p:nvPr>
        </p:nvSpPr>
        <p:spPr/>
        <p:txBody>
          <a:bodyPr/>
          <a:lstStyle/>
          <a:p>
            <a:pPr>
              <a:buNone/>
            </a:pPr>
            <a:r>
              <a:rPr lang="en-CA" dirty="0" smtClean="0"/>
              <a:t>	Environmental issues:</a:t>
            </a:r>
          </a:p>
          <a:p>
            <a:pPr lvl="1"/>
            <a:r>
              <a:rPr lang="en-CA" dirty="0" smtClean="0"/>
              <a:t>Higher salinity</a:t>
            </a:r>
          </a:p>
          <a:p>
            <a:pPr lvl="1"/>
            <a:r>
              <a:rPr lang="en-CA" dirty="0" smtClean="0"/>
              <a:t>Exposed seabed covered with salt and</a:t>
            </a:r>
            <a:br>
              <a:rPr lang="en-CA" dirty="0" smtClean="0"/>
            </a:br>
            <a:r>
              <a:rPr lang="en-CA" dirty="0" smtClean="0"/>
              <a:t>toxic chemicals</a:t>
            </a:r>
          </a:p>
          <a:p>
            <a:pPr lvl="2"/>
            <a:r>
              <a:rPr lang="en-CA" dirty="0" smtClean="0"/>
              <a:t>Resulting in serious health issues</a:t>
            </a:r>
          </a:p>
          <a:p>
            <a:pPr lvl="1"/>
            <a:r>
              <a:rPr lang="en-CA" dirty="0" smtClean="0"/>
              <a:t>Dust storms depositing salt in agricultural fields</a:t>
            </a:r>
          </a:p>
          <a:p>
            <a:pPr lvl="1"/>
            <a:r>
              <a:rPr lang="en-CA" dirty="0" smtClean="0"/>
              <a:t>Loss of moderating effect of the</a:t>
            </a:r>
            <a:br>
              <a:rPr lang="en-CA" dirty="0" smtClean="0"/>
            </a:br>
            <a:r>
              <a:rPr lang="en-CA" dirty="0" smtClean="0"/>
              <a:t>water</a:t>
            </a:r>
          </a:p>
          <a:p>
            <a:pPr lvl="1"/>
            <a:endParaRPr lang="en-CA" dirty="0" smtClean="0"/>
          </a:p>
          <a:p>
            <a:pPr>
              <a:buNone/>
            </a:pPr>
            <a:r>
              <a:rPr lang="en-CA" dirty="0" smtClean="0"/>
              <a:t>	Kazakhstan has made efforts to</a:t>
            </a:r>
            <a:br>
              <a:rPr lang="en-CA" dirty="0" smtClean="0"/>
            </a:br>
            <a:r>
              <a:rPr lang="en-CA" dirty="0" smtClean="0"/>
              <a:t>rehabilitate the North Aral Sea</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pic>
        <p:nvPicPr>
          <p:cNvPr id="2050" name="Picture 2"/>
          <p:cNvPicPr>
            <a:picLocks noChangeAspect="1" noChangeArrowheads="1"/>
          </p:cNvPicPr>
          <p:nvPr/>
        </p:nvPicPr>
        <p:blipFill>
          <a:blip r:embed="rId2"/>
          <a:srcRect/>
          <a:stretch>
            <a:fillRect/>
          </a:stretch>
        </p:blipFill>
        <p:spPr bwMode="auto">
          <a:xfrm>
            <a:off x="5441979" y="3827619"/>
            <a:ext cx="3476552" cy="2954577"/>
          </a:xfrm>
          <a:prstGeom prst="rect">
            <a:avLst/>
          </a:prstGeom>
          <a:noFill/>
          <a:ln w="9525">
            <a:noFill/>
            <a:miter lim="800000"/>
            <a:headEnd/>
            <a:tailEnd/>
          </a:ln>
        </p:spPr>
      </p:pic>
      <p:sp>
        <p:nvSpPr>
          <p:cNvPr id="7" name="TextBox 6"/>
          <p:cNvSpPr txBox="1"/>
          <p:nvPr/>
        </p:nvSpPr>
        <p:spPr>
          <a:xfrm>
            <a:off x="6411191" y="5621482"/>
            <a:ext cx="697627" cy="369332"/>
          </a:xfrm>
          <a:prstGeom prst="rect">
            <a:avLst/>
          </a:prstGeom>
          <a:noFill/>
        </p:spPr>
        <p:txBody>
          <a:bodyPr wrap="none" rtlCol="0">
            <a:spAutoFit/>
          </a:bodyPr>
          <a:lstStyle/>
          <a:p>
            <a:r>
              <a:rPr lang="en-CA" b="1" dirty="0" smtClean="0">
                <a:solidFill>
                  <a:schemeClr val="bg2"/>
                </a:solidFill>
              </a:rPr>
              <a:t>1989</a:t>
            </a:r>
            <a:endParaRPr lang="en-CA" b="1" dirty="0">
              <a:solidFill>
                <a:schemeClr val="bg2"/>
              </a:solidFill>
            </a:endParaRPr>
          </a:p>
        </p:txBody>
      </p:sp>
      <p:sp>
        <p:nvSpPr>
          <p:cNvPr id="8" name="TextBox 7"/>
          <p:cNvSpPr txBox="1"/>
          <p:nvPr/>
        </p:nvSpPr>
        <p:spPr>
          <a:xfrm>
            <a:off x="7783905" y="4987636"/>
            <a:ext cx="697627" cy="369332"/>
          </a:xfrm>
          <a:prstGeom prst="rect">
            <a:avLst/>
          </a:prstGeom>
          <a:noFill/>
        </p:spPr>
        <p:txBody>
          <a:bodyPr wrap="none" rtlCol="0">
            <a:spAutoFit/>
          </a:bodyPr>
          <a:lstStyle/>
          <a:p>
            <a:r>
              <a:rPr lang="en-CA" b="1" dirty="0" smtClean="0"/>
              <a:t>2008</a:t>
            </a:r>
            <a:endParaRPr lang="en-CA" b="1" dirty="0"/>
          </a:p>
        </p:txBody>
      </p:sp>
      <p:pic>
        <p:nvPicPr>
          <p:cNvPr id="2052" name="Picture 4"/>
          <p:cNvPicPr>
            <a:picLocks noChangeAspect="1" noChangeArrowheads="1"/>
          </p:cNvPicPr>
          <p:nvPr/>
        </p:nvPicPr>
        <p:blipFill>
          <a:blip r:embed="rId3"/>
          <a:srcRect/>
          <a:stretch>
            <a:fillRect/>
          </a:stretch>
        </p:blipFill>
        <p:spPr bwMode="auto">
          <a:xfrm>
            <a:off x="6366213" y="1138698"/>
            <a:ext cx="2469219" cy="1851914"/>
          </a:xfrm>
          <a:prstGeom prst="rect">
            <a:avLst/>
          </a:prstGeom>
          <a:noFill/>
          <a:ln w="9525">
            <a:noFill/>
            <a:miter lim="800000"/>
            <a:headEnd/>
            <a:tailEnd/>
          </a:ln>
        </p:spPr>
      </p:pic>
      <p:sp>
        <p:nvSpPr>
          <p:cNvPr id="11" name="Rectangle 10"/>
          <p:cNvSpPr/>
          <p:nvPr/>
        </p:nvSpPr>
        <p:spPr>
          <a:xfrm>
            <a:off x="7400487" y="2959834"/>
            <a:ext cx="1518044" cy="307777"/>
          </a:xfrm>
          <a:prstGeom prst="rect">
            <a:avLst/>
          </a:prstGeom>
        </p:spPr>
        <p:txBody>
          <a:bodyPr wrap="none">
            <a:spAutoFit/>
          </a:bodyPr>
          <a:lstStyle/>
          <a:p>
            <a:r>
              <a:rPr lang="en-CA" sz="1400" dirty="0" smtClean="0">
                <a:solidFill>
                  <a:schemeClr val="tx1">
                    <a:lumMod val="65000"/>
                    <a:lumOff val="35000"/>
                  </a:schemeClr>
                </a:solidFill>
              </a:rPr>
              <a:t>Geoffrey Watson</a:t>
            </a:r>
            <a:endParaRPr lang="en-CA" sz="1400" dirty="0">
              <a:solidFill>
                <a:schemeClr val="tx1">
                  <a:lumMod val="65000"/>
                  <a:lumOff val="35000"/>
                </a:schemeClr>
              </a:solidFill>
            </a:endParaRPr>
          </a:p>
        </p:txBody>
      </p:sp>
      <p:pic>
        <p:nvPicPr>
          <p:cNvPr id="2053" name="Picture 5"/>
          <p:cNvPicPr>
            <a:picLocks noChangeAspect="1" noChangeArrowheads="1"/>
          </p:cNvPicPr>
          <p:nvPr/>
        </p:nvPicPr>
        <p:blipFill>
          <a:blip r:embed="rId4"/>
          <a:srcRect/>
          <a:stretch>
            <a:fillRect/>
          </a:stretch>
        </p:blipFill>
        <p:spPr bwMode="auto">
          <a:xfrm>
            <a:off x="2489264" y="5690776"/>
            <a:ext cx="1190625" cy="600075"/>
          </a:xfrm>
          <a:prstGeom prst="rect">
            <a:avLst/>
          </a:prstGeom>
          <a:noFill/>
          <a:ln w="9525">
            <a:noFill/>
            <a:miter lim="800000"/>
            <a:headEnd/>
            <a:tailEnd/>
          </a:ln>
        </p:spPr>
      </p:pic>
      <p:pic>
        <p:nvPicPr>
          <p:cNvPr id="2054" name="Picture 6"/>
          <p:cNvPicPr>
            <a:picLocks noChangeAspect="1" noChangeArrowheads="1"/>
          </p:cNvPicPr>
          <p:nvPr/>
        </p:nvPicPr>
        <p:blipFill>
          <a:blip r:embed="rId5"/>
          <a:srcRect/>
          <a:stretch>
            <a:fillRect/>
          </a:stretch>
        </p:blipFill>
        <p:spPr bwMode="auto">
          <a:xfrm>
            <a:off x="3976688" y="5990814"/>
            <a:ext cx="1190625" cy="600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Cradle-to-Grave Analysis</a:t>
            </a:r>
            <a:endParaRPr lang="en-CA" dirty="0"/>
          </a:p>
        </p:txBody>
      </p:sp>
      <p:sp>
        <p:nvSpPr>
          <p:cNvPr id="3" name="Content Placeholder 2"/>
          <p:cNvSpPr>
            <a:spLocks noGrp="1"/>
          </p:cNvSpPr>
          <p:nvPr>
            <p:ph idx="1"/>
          </p:nvPr>
        </p:nvSpPr>
        <p:spPr/>
        <p:txBody>
          <a:bodyPr/>
          <a:lstStyle/>
          <a:p>
            <a:pPr>
              <a:buNone/>
            </a:pPr>
            <a:r>
              <a:rPr lang="en-CA" dirty="0" smtClean="0"/>
              <a:t>	Considers factors such as:</a:t>
            </a:r>
          </a:p>
          <a:p>
            <a:pPr lvl="1"/>
            <a:r>
              <a:rPr lang="en-CA" dirty="0" smtClean="0"/>
              <a:t>Raw-material production</a:t>
            </a:r>
          </a:p>
          <a:p>
            <a:pPr lvl="1"/>
            <a:r>
              <a:rPr lang="en-CA" dirty="0" smtClean="0"/>
              <a:t>Manufacture</a:t>
            </a:r>
          </a:p>
          <a:p>
            <a:pPr lvl="1"/>
            <a:r>
              <a:rPr lang="en-CA" dirty="0" smtClean="0"/>
              <a:t>Distribution</a:t>
            </a:r>
          </a:p>
          <a:p>
            <a:pPr lvl="1"/>
            <a:r>
              <a:rPr lang="en-CA" dirty="0" smtClean="0"/>
              <a:t>Use</a:t>
            </a:r>
          </a:p>
          <a:p>
            <a:pPr lvl="1"/>
            <a:r>
              <a:rPr lang="en-CA" dirty="0" smtClean="0"/>
              <a:t>Disposal</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Julie Vale, ECE 290 Course Notes, 2011.</a:t>
            </a:r>
          </a:p>
          <a:p>
            <a:pPr marL="533400" indent="-533400">
              <a:buFontTx/>
              <a:buNone/>
            </a:pPr>
            <a:r>
              <a:rPr lang="en-CA" sz="1800" dirty="0" smtClean="0">
                <a:latin typeface="Arial" charset="0"/>
                <a:cs typeface="Arial" charset="0"/>
              </a:rPr>
              <a:t>[2]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Tragedy of the Commons</a:t>
            </a:r>
            <a:endParaRPr lang="en-CA" dirty="0"/>
          </a:p>
        </p:txBody>
      </p:sp>
      <p:sp>
        <p:nvSpPr>
          <p:cNvPr id="3" name="Content Placeholder 2"/>
          <p:cNvSpPr>
            <a:spLocks noGrp="1"/>
          </p:cNvSpPr>
          <p:nvPr>
            <p:ph idx="1"/>
          </p:nvPr>
        </p:nvSpPr>
        <p:spPr/>
        <p:txBody>
          <a:bodyPr/>
          <a:lstStyle/>
          <a:p>
            <a:pPr>
              <a:buNone/>
            </a:pPr>
            <a:r>
              <a:rPr lang="en-CA" dirty="0" smtClean="0"/>
              <a:t>	A story…</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Environmental Ethics and Law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pPr>
              <a:buNone/>
            </a:pPr>
            <a:r>
              <a:rPr lang="en-CA" dirty="0" smtClean="0"/>
              <a:t>	The rules and regulations of environmental ethics includes:</a:t>
            </a:r>
          </a:p>
          <a:p>
            <a:pPr lvl="1"/>
            <a:r>
              <a:rPr lang="en-CA" dirty="0" smtClean="0"/>
              <a:t>The Canadian Environmental Protection Act</a:t>
            </a:r>
          </a:p>
          <a:p>
            <a:pPr lvl="2"/>
            <a:r>
              <a:rPr lang="en-CA" dirty="0" smtClean="0"/>
              <a:t>Provisions</a:t>
            </a:r>
          </a:p>
          <a:p>
            <a:pPr lvl="2"/>
            <a:r>
              <a:rPr lang="en-CA" dirty="0" smtClean="0"/>
              <a:t>Regulations</a:t>
            </a:r>
          </a:p>
          <a:p>
            <a:pPr lvl="2"/>
            <a:r>
              <a:rPr lang="en-CA" dirty="0" smtClean="0"/>
              <a:t>Associated Acts</a:t>
            </a:r>
          </a:p>
          <a:p>
            <a:pPr lvl="2"/>
            <a:r>
              <a:rPr lang="en-CA" dirty="0" smtClean="0"/>
              <a:t>Domestic Substances List</a:t>
            </a:r>
          </a:p>
          <a:p>
            <a:pPr lvl="1"/>
            <a:r>
              <a:rPr lang="en-CA" dirty="0" smtClean="0"/>
              <a:t>The last commons:  the oceans</a:t>
            </a:r>
          </a:p>
          <a:p>
            <a:pPr lvl="2"/>
            <a:r>
              <a:rPr lang="en-CA" dirty="0" smtClean="0"/>
              <a:t>Ocean fertilization and carbon sequestering</a:t>
            </a:r>
          </a:p>
        </p:txBody>
      </p:sp>
      <p:sp>
        <p:nvSpPr>
          <p:cNvPr id="9" name="Footer Placeholder 8"/>
          <p:cNvSpPr>
            <a:spLocks noGrp="1"/>
          </p:cNvSpPr>
          <p:nvPr>
            <p:ph type="ftr" sz="quarter" idx="12"/>
          </p:nvPr>
        </p:nvSpPr>
        <p:spPr/>
        <p:txBody>
          <a:bodyPr/>
          <a:lstStyle/>
          <a:p>
            <a:pPr>
              <a:defRPr/>
            </a:pPr>
            <a:r>
              <a:rPr lang="en-US" smtClean="0"/>
              <a:t>Environmental Ethics</a:t>
            </a:r>
            <a:endParaRPr lang="en-US" dirty="0"/>
          </a:p>
        </p:txBody>
      </p:sp>
      <p:sp>
        <p:nvSpPr>
          <p:cNvPr id="5" name="Slide Number Placeholder 4"/>
          <p:cNvSpPr>
            <a:spLocks noGrp="1"/>
          </p:cNvSpPr>
          <p:nvPr>
            <p:ph type="sldNum" sz="quarter" idx="11"/>
          </p:nvPr>
        </p:nvSpPr>
        <p:spPr/>
        <p:txBody>
          <a:bodyPr/>
          <a:lstStyle/>
          <a:p>
            <a:fld id="{9DB00347-C159-474C-B961-9625E0FB8F9F}" type="slidenum">
              <a:rPr lang="en-CA" smtClean="0"/>
              <a:pPr/>
              <a:t>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CEPA, 1999</a:t>
            </a:r>
            <a:endParaRPr lang="en-CA" dirty="0"/>
          </a:p>
        </p:txBody>
      </p:sp>
      <p:sp>
        <p:nvSpPr>
          <p:cNvPr id="3" name="Content Placeholder 2"/>
          <p:cNvSpPr>
            <a:spLocks noGrp="1"/>
          </p:cNvSpPr>
          <p:nvPr>
            <p:ph idx="1"/>
          </p:nvPr>
        </p:nvSpPr>
        <p:spPr/>
        <p:txBody>
          <a:bodyPr/>
          <a:lstStyle/>
          <a:p>
            <a:pPr>
              <a:buNone/>
            </a:pPr>
            <a:r>
              <a:rPr lang="en-CA" dirty="0" smtClean="0"/>
              <a:t>	The cornerstone of environmental protection in Canada is the Canadian Environmental Protection Act, 1999</a:t>
            </a:r>
          </a:p>
          <a:p>
            <a:pPr>
              <a:buNone/>
            </a:pPr>
            <a:endParaRPr lang="en-CA" dirty="0" smtClean="0"/>
          </a:p>
          <a:p>
            <a:pPr>
              <a:buNone/>
            </a:pPr>
            <a:r>
              <a:rPr lang="en-CA" dirty="0" smtClean="0"/>
              <a:t>	This act provides for:</a:t>
            </a:r>
          </a:p>
          <a:p>
            <a:pPr lvl="1"/>
            <a:r>
              <a:rPr lang="en-CA" dirty="0" smtClean="0"/>
              <a:t>Advisory committees</a:t>
            </a:r>
          </a:p>
          <a:p>
            <a:pPr lvl="1"/>
            <a:r>
              <a:rPr lang="en-CA" dirty="0" smtClean="0"/>
              <a:t>Public participation</a:t>
            </a:r>
          </a:p>
          <a:p>
            <a:pPr lvl="1"/>
            <a:r>
              <a:rPr lang="en-CA" dirty="0" smtClean="0"/>
              <a:t>Information gathering and research</a:t>
            </a:r>
          </a:p>
          <a:p>
            <a:pPr lvl="1"/>
            <a:r>
              <a:rPr lang="en-CA" dirty="0" smtClean="0"/>
              <a:t>Pollution prevention</a:t>
            </a:r>
          </a:p>
          <a:p>
            <a:pPr lvl="1"/>
            <a:r>
              <a:rPr lang="en-CA" dirty="0" smtClean="0"/>
              <a:t>Control of toxic substances</a:t>
            </a:r>
          </a:p>
          <a:p>
            <a:pPr lvl="1"/>
            <a:r>
              <a:rPr lang="en-CA" dirty="0" smtClean="0"/>
              <a:t>Biotechnology</a:t>
            </a:r>
          </a:p>
          <a:p>
            <a:pPr lvl="1"/>
            <a:r>
              <a:rPr lang="en-CA" dirty="0" smtClean="0"/>
              <a:t>Waste management</a:t>
            </a:r>
          </a:p>
          <a:p>
            <a:pPr lvl="1"/>
            <a:r>
              <a:rPr lang="en-CA" dirty="0" smtClean="0"/>
              <a:t>Environmental emergencies</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pic>
        <p:nvPicPr>
          <p:cNvPr id="4098" name="Picture 2"/>
          <p:cNvPicPr>
            <a:picLocks noChangeAspect="1" noChangeArrowheads="1"/>
          </p:cNvPicPr>
          <p:nvPr/>
        </p:nvPicPr>
        <p:blipFill>
          <a:blip r:embed="rId2"/>
          <a:srcRect l="23772" t="11844" r="29086" b="41174"/>
          <a:stretch>
            <a:fillRect/>
          </a:stretch>
        </p:blipFill>
        <p:spPr bwMode="auto">
          <a:xfrm>
            <a:off x="5381897" y="2873829"/>
            <a:ext cx="3592286" cy="2259875"/>
          </a:xfrm>
          <a:prstGeom prst="rect">
            <a:avLst/>
          </a:prstGeom>
          <a:noFill/>
          <a:ln w="9525">
            <a:noFill/>
            <a:miter lim="800000"/>
            <a:headEnd/>
            <a:tailEnd/>
          </a:ln>
        </p:spPr>
      </p:pic>
      <p:sp>
        <p:nvSpPr>
          <p:cNvPr id="8" name="Rectangle 7"/>
          <p:cNvSpPr/>
          <p:nvPr/>
        </p:nvSpPr>
        <p:spPr>
          <a:xfrm>
            <a:off x="7673827" y="5133704"/>
            <a:ext cx="1300356" cy="307777"/>
          </a:xfrm>
          <a:prstGeom prst="rect">
            <a:avLst/>
          </a:prstGeom>
        </p:spPr>
        <p:txBody>
          <a:bodyPr wrap="none">
            <a:spAutoFit/>
          </a:bodyPr>
          <a:lstStyle/>
          <a:p>
            <a:r>
              <a:rPr lang="en-CA" sz="1400" dirty="0" smtClean="0">
                <a:solidFill>
                  <a:schemeClr val="tx1">
                    <a:lumMod val="50000"/>
                    <a:lumOff val="50000"/>
                  </a:schemeClr>
                </a:solidFill>
              </a:rPr>
              <a:t>David Samuel</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6925492" y="2096452"/>
            <a:ext cx="1905000" cy="1905000"/>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CEPA, 1999</a:t>
            </a:r>
            <a:endParaRPr lang="en-CA" dirty="0"/>
          </a:p>
        </p:txBody>
      </p:sp>
      <p:sp>
        <p:nvSpPr>
          <p:cNvPr id="3" name="Content Placeholder 2"/>
          <p:cNvSpPr>
            <a:spLocks noGrp="1"/>
          </p:cNvSpPr>
          <p:nvPr>
            <p:ph idx="1"/>
          </p:nvPr>
        </p:nvSpPr>
        <p:spPr/>
        <p:txBody>
          <a:bodyPr/>
          <a:lstStyle/>
          <a:p>
            <a:pPr>
              <a:buNone/>
            </a:pPr>
            <a:r>
              <a:rPr lang="en-CA" dirty="0" smtClean="0"/>
              <a:t>	Like the Professional Engineers Act, the Canadian Environmental Protection Act allows for</a:t>
            </a:r>
          </a:p>
          <a:p>
            <a:pPr lvl="1"/>
            <a:r>
              <a:rPr lang="en-CA" dirty="0" smtClean="0"/>
              <a:t>Registries</a:t>
            </a:r>
          </a:p>
          <a:p>
            <a:pPr lvl="1"/>
            <a:r>
              <a:rPr lang="en-CA" dirty="0" smtClean="0"/>
              <a:t>Objectives</a:t>
            </a:r>
          </a:p>
          <a:p>
            <a:pPr lvl="1"/>
            <a:r>
              <a:rPr lang="en-CA" dirty="0" smtClean="0"/>
              <a:t>Guidelines</a:t>
            </a:r>
          </a:p>
          <a:p>
            <a:pPr lvl="1"/>
            <a:r>
              <a:rPr lang="en-CA" dirty="0" smtClean="0"/>
              <a:t>Codes of practice</a:t>
            </a:r>
          </a:p>
          <a:p>
            <a:pPr lvl="1"/>
            <a:r>
              <a:rPr lang="en-CA" dirty="0" smtClean="0"/>
              <a:t>Regulations</a:t>
            </a:r>
          </a:p>
          <a:p>
            <a:pPr lvl="1"/>
            <a:r>
              <a:rPr lang="en-CA" dirty="0" smtClean="0"/>
              <a:t>Environmental rights</a:t>
            </a:r>
          </a:p>
          <a:p>
            <a:pPr lvl="1"/>
            <a:r>
              <a:rPr lang="en-CA" dirty="0" smtClean="0"/>
              <a:t>Investigations</a:t>
            </a:r>
          </a:p>
          <a:p>
            <a:pPr lvl="1"/>
            <a:r>
              <a:rPr lang="en-CA" dirty="0" smtClean="0"/>
              <a:t>Prevention of loss</a:t>
            </a:r>
          </a:p>
          <a:p>
            <a:pPr lvl="1"/>
            <a:r>
              <a:rPr lang="en-CA" dirty="0" smtClean="0"/>
              <a:t>Compensation of loss</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pic>
        <p:nvPicPr>
          <p:cNvPr id="3074" name="Picture 2"/>
          <p:cNvPicPr>
            <a:picLocks noChangeAspect="1" noChangeArrowheads="1"/>
          </p:cNvPicPr>
          <p:nvPr/>
        </p:nvPicPr>
        <p:blipFill>
          <a:blip r:embed="rId3"/>
          <a:srcRect/>
          <a:stretch>
            <a:fillRect/>
          </a:stretch>
        </p:blipFill>
        <p:spPr bwMode="auto">
          <a:xfrm>
            <a:off x="4611098" y="4781423"/>
            <a:ext cx="1905000" cy="1905000"/>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5998546" y="3622629"/>
            <a:ext cx="14287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CEPA, 1999</a:t>
            </a:r>
            <a:endParaRPr lang="en-CA" dirty="0"/>
          </a:p>
        </p:txBody>
      </p:sp>
      <p:sp>
        <p:nvSpPr>
          <p:cNvPr id="3" name="Content Placeholder 2"/>
          <p:cNvSpPr>
            <a:spLocks noGrp="1"/>
          </p:cNvSpPr>
          <p:nvPr>
            <p:ph idx="1"/>
          </p:nvPr>
        </p:nvSpPr>
        <p:spPr>
          <a:xfrm>
            <a:off x="457199" y="1600200"/>
            <a:ext cx="8582297" cy="4616450"/>
          </a:xfrm>
        </p:spPr>
        <p:txBody>
          <a:bodyPr/>
          <a:lstStyle/>
          <a:p>
            <a:pPr>
              <a:buNone/>
            </a:pPr>
            <a:r>
              <a:rPr lang="en-CA" dirty="0" smtClean="0"/>
              <a:t>	Like the Professional Engineers Act, there are regulations:</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
        <p:nvSpPr>
          <p:cNvPr id="10" name="Rectangle 9"/>
          <p:cNvSpPr/>
          <p:nvPr/>
        </p:nvSpPr>
        <p:spPr>
          <a:xfrm>
            <a:off x="209006" y="2056686"/>
            <a:ext cx="8830490" cy="4801314"/>
          </a:xfrm>
          <a:prstGeom prst="rect">
            <a:avLst/>
          </a:prstGeom>
        </p:spPr>
        <p:txBody>
          <a:bodyPr wrap="square">
            <a:spAutoFit/>
          </a:bodyPr>
          <a:lstStyle/>
          <a:p>
            <a:r>
              <a:rPr lang="en-CA" sz="1700" b="1" cap="small" dirty="0" smtClean="0">
                <a:latin typeface="Times New Roman" pitchFamily="18" charset="0"/>
                <a:cs typeface="Times New Roman" pitchFamily="18" charset="0"/>
              </a:rPr>
              <a:t>Regulations</a:t>
            </a:r>
          </a:p>
          <a:p>
            <a:endParaRPr lang="en-CA" sz="1700" b="1" dirty="0" smtClean="0">
              <a:latin typeface="Times New Roman" pitchFamily="18" charset="0"/>
              <a:cs typeface="Times New Roman" pitchFamily="18" charset="0"/>
            </a:endParaRPr>
          </a:p>
          <a:p>
            <a:r>
              <a:rPr lang="en-CA" sz="1700" b="1" dirty="0" smtClean="0">
                <a:latin typeface="Times New Roman" pitchFamily="18" charset="0"/>
                <a:cs typeface="Times New Roman" pitchFamily="18" charset="0"/>
              </a:rPr>
              <a:t>Regulations for the protection of the environment</a:t>
            </a:r>
          </a:p>
          <a:p>
            <a:r>
              <a:rPr lang="en-CA" sz="1700" b="1" dirty="0" smtClean="0">
                <a:latin typeface="Times New Roman" pitchFamily="18" charset="0"/>
                <a:cs typeface="Times New Roman" pitchFamily="18" charset="0"/>
              </a:rPr>
              <a:t>209.</a:t>
            </a:r>
            <a:r>
              <a:rPr lang="en-CA" sz="1700" dirty="0" smtClean="0">
                <a:latin typeface="Times New Roman" pitchFamily="18" charset="0"/>
                <a:cs typeface="Times New Roman" pitchFamily="18" charset="0"/>
              </a:rPr>
              <a:t> (1) The Governor in Council may, on the recommendation of the Minister, </a:t>
            </a:r>
            <a:r>
              <a:rPr lang="en-CA" sz="1700" dirty="0" smtClean="0">
                <a:solidFill>
                  <a:srgbClr val="FF0000"/>
                </a:solidFill>
                <a:latin typeface="Times New Roman" pitchFamily="18" charset="0"/>
                <a:cs typeface="Times New Roman" pitchFamily="18" charset="0"/>
              </a:rPr>
              <a:t>make regulations</a:t>
            </a:r>
            <a:br>
              <a:rPr lang="en-CA" sz="1700" dirty="0" smtClean="0">
                <a:solidFill>
                  <a:srgbClr val="FF0000"/>
                </a:solidFill>
                <a:latin typeface="Times New Roman" pitchFamily="18" charset="0"/>
                <a:cs typeface="Times New Roman" pitchFamily="18" charset="0"/>
              </a:rPr>
            </a:br>
            <a:r>
              <a:rPr lang="en-CA" sz="1700" dirty="0" smtClean="0">
                <a:solidFill>
                  <a:srgbClr val="FF0000"/>
                </a:solidFill>
                <a:latin typeface="Times New Roman" pitchFamily="18" charset="0"/>
                <a:cs typeface="Times New Roman" pitchFamily="18" charset="0"/>
              </a:rPr>
              <a:t>for the protection of the environment</a:t>
            </a:r>
            <a:r>
              <a:rPr lang="en-CA" sz="1700" dirty="0" smtClean="0">
                <a:latin typeface="Times New Roman" pitchFamily="18" charset="0"/>
                <a:cs typeface="Times New Roman" pitchFamily="18" charset="0"/>
              </a:rPr>
              <a:t>, including, but not limited to, regulations respecting</a:t>
            </a:r>
          </a:p>
          <a:p>
            <a:r>
              <a:rPr lang="en-CA" sz="1700" dirty="0" smtClean="0">
                <a:latin typeface="Times New Roman" pitchFamily="18" charset="0"/>
                <a:cs typeface="Times New Roman" pitchFamily="18" charset="0"/>
              </a:rPr>
              <a:t>    (</a:t>
            </a:r>
            <a:r>
              <a:rPr lang="en-CA" sz="1700" i="1" dirty="0" smtClean="0">
                <a:latin typeface="Times New Roman" pitchFamily="18" charset="0"/>
                <a:cs typeface="Times New Roman" pitchFamily="18" charset="0"/>
              </a:rPr>
              <a:t>a</a:t>
            </a:r>
            <a:r>
              <a:rPr lang="en-CA" sz="1700" dirty="0" smtClean="0">
                <a:latin typeface="Times New Roman" pitchFamily="18" charset="0"/>
                <a:cs typeface="Times New Roman" pitchFamily="18" charset="0"/>
              </a:rPr>
              <a:t>) the establishment of environmental management systems;</a:t>
            </a:r>
            <a:br>
              <a:rPr lang="en-CA" sz="1700" dirty="0" smtClean="0">
                <a:latin typeface="Times New Roman" pitchFamily="18" charset="0"/>
                <a:cs typeface="Times New Roman" pitchFamily="18" charset="0"/>
              </a:rPr>
            </a:br>
            <a:r>
              <a:rPr lang="en-CA" sz="1700" dirty="0" smtClean="0">
                <a:latin typeface="Times New Roman" pitchFamily="18" charset="0"/>
                <a:cs typeface="Times New Roman" pitchFamily="18" charset="0"/>
              </a:rPr>
              <a:t>    (</a:t>
            </a:r>
            <a:r>
              <a:rPr lang="en-CA" sz="1700" i="1" dirty="0" smtClean="0">
                <a:latin typeface="Times New Roman" pitchFamily="18" charset="0"/>
                <a:cs typeface="Times New Roman" pitchFamily="18" charset="0"/>
              </a:rPr>
              <a:t>b</a:t>
            </a:r>
            <a:r>
              <a:rPr lang="en-CA" sz="1700" dirty="0" smtClean="0">
                <a:latin typeface="Times New Roman" pitchFamily="18" charset="0"/>
                <a:cs typeface="Times New Roman" pitchFamily="18" charset="0"/>
              </a:rPr>
              <a:t>) pollution prevention and pollution prevention plans;</a:t>
            </a:r>
            <a:br>
              <a:rPr lang="en-CA" sz="1700" dirty="0" smtClean="0">
                <a:latin typeface="Times New Roman" pitchFamily="18" charset="0"/>
                <a:cs typeface="Times New Roman" pitchFamily="18" charset="0"/>
              </a:rPr>
            </a:br>
            <a:r>
              <a:rPr lang="en-CA" sz="1700" dirty="0" smtClean="0">
                <a:latin typeface="Times New Roman" pitchFamily="18" charset="0"/>
                <a:cs typeface="Times New Roman" pitchFamily="18" charset="0"/>
              </a:rPr>
              <a:t> </a:t>
            </a:r>
            <a:r>
              <a:rPr lang="en-CA" sz="1700" b="1" dirty="0" smtClean="0">
                <a:latin typeface="Times New Roman" pitchFamily="18" charset="0"/>
                <a:cs typeface="Times New Roman" pitchFamily="18" charset="0"/>
              </a:rPr>
              <a:t>     ⁞</a:t>
            </a:r>
            <a:r>
              <a:rPr lang="en-CA" sz="1700" dirty="0" smtClean="0">
                <a:latin typeface="Times New Roman" pitchFamily="18" charset="0"/>
                <a:cs typeface="Times New Roman" pitchFamily="18" charset="0"/>
              </a:rPr>
              <a:t/>
            </a:r>
            <a:br>
              <a:rPr lang="en-CA" sz="1700" dirty="0" smtClean="0">
                <a:latin typeface="Times New Roman" pitchFamily="18" charset="0"/>
                <a:cs typeface="Times New Roman" pitchFamily="18" charset="0"/>
              </a:rPr>
            </a:br>
            <a:r>
              <a:rPr lang="en-CA" sz="1700" dirty="0" smtClean="0">
                <a:latin typeface="Times New Roman" pitchFamily="18" charset="0"/>
                <a:cs typeface="Times New Roman" pitchFamily="18" charset="0"/>
              </a:rPr>
              <a:t>    (</a:t>
            </a:r>
            <a:r>
              <a:rPr lang="en-CA" sz="1700" i="1" dirty="0" smtClean="0">
                <a:latin typeface="Times New Roman" pitchFamily="18" charset="0"/>
                <a:cs typeface="Times New Roman" pitchFamily="18" charset="0"/>
              </a:rPr>
              <a:t>g</a:t>
            </a:r>
            <a:r>
              <a:rPr lang="en-CA" sz="1700" dirty="0" smtClean="0">
                <a:latin typeface="Times New Roman" pitchFamily="18" charset="0"/>
                <a:cs typeface="Times New Roman" pitchFamily="18" charset="0"/>
              </a:rPr>
              <a:t>) any other matter necessary to carry out the purposes of this Part.</a:t>
            </a:r>
          </a:p>
          <a:p>
            <a:endParaRPr lang="en-CA" sz="1700" b="1" dirty="0" smtClean="0">
              <a:latin typeface="Times New Roman" pitchFamily="18" charset="0"/>
              <a:cs typeface="Times New Roman" pitchFamily="18" charset="0"/>
            </a:endParaRPr>
          </a:p>
          <a:p>
            <a:r>
              <a:rPr lang="en-CA" sz="1700" b="1" dirty="0" smtClean="0">
                <a:latin typeface="Times New Roman" pitchFamily="18" charset="0"/>
                <a:cs typeface="Times New Roman" pitchFamily="18" charset="0"/>
              </a:rPr>
              <a:t>Content of the regulations</a:t>
            </a:r>
          </a:p>
          <a:p>
            <a:r>
              <a:rPr lang="en-CA" sz="1700" dirty="0" smtClean="0">
                <a:latin typeface="Times New Roman" pitchFamily="18" charset="0"/>
                <a:cs typeface="Times New Roman" pitchFamily="18" charset="0"/>
              </a:rPr>
              <a:t>(2) </a:t>
            </a:r>
            <a:r>
              <a:rPr lang="en-CA" sz="1700" dirty="0" smtClean="0">
                <a:solidFill>
                  <a:srgbClr val="FF0000"/>
                </a:solidFill>
                <a:latin typeface="Times New Roman" pitchFamily="18" charset="0"/>
                <a:cs typeface="Times New Roman" pitchFamily="18" charset="0"/>
              </a:rPr>
              <a:t>Regulations with respect to any substance </a:t>
            </a:r>
            <a:r>
              <a:rPr lang="en-CA" sz="1700" dirty="0" smtClean="0">
                <a:latin typeface="Times New Roman" pitchFamily="18" charset="0"/>
                <a:cs typeface="Times New Roman" pitchFamily="18" charset="0"/>
              </a:rPr>
              <a:t>may provide for, or impose requirements respecting,</a:t>
            </a:r>
          </a:p>
          <a:p>
            <a:r>
              <a:rPr lang="en-CA" sz="1700" dirty="0" smtClean="0">
                <a:latin typeface="Times New Roman" pitchFamily="18" charset="0"/>
                <a:cs typeface="Times New Roman" pitchFamily="18" charset="0"/>
              </a:rPr>
              <a:t>    (</a:t>
            </a:r>
            <a:r>
              <a:rPr lang="en-CA" sz="1700" i="1" dirty="0" smtClean="0">
                <a:latin typeface="Times New Roman" pitchFamily="18" charset="0"/>
                <a:cs typeface="Times New Roman" pitchFamily="18" charset="0"/>
              </a:rPr>
              <a:t>a</a:t>
            </a:r>
            <a:r>
              <a:rPr lang="en-CA" sz="1700" dirty="0" smtClean="0">
                <a:latin typeface="Times New Roman" pitchFamily="18" charset="0"/>
                <a:cs typeface="Times New Roman" pitchFamily="18" charset="0"/>
              </a:rPr>
              <a:t>) the </a:t>
            </a:r>
            <a:r>
              <a:rPr lang="en-CA" sz="1700" dirty="0" smtClean="0">
                <a:solidFill>
                  <a:srgbClr val="FF0000"/>
                </a:solidFill>
                <a:latin typeface="Times New Roman" pitchFamily="18" charset="0"/>
                <a:cs typeface="Times New Roman" pitchFamily="18" charset="0"/>
              </a:rPr>
              <a:t>quantity or concentration of any substance that may be released into the environment</a:t>
            </a:r>
            <a:r>
              <a:rPr lang="en-CA" sz="1700" dirty="0" smtClean="0">
                <a:latin typeface="Times New Roman" pitchFamily="18" charset="0"/>
                <a:cs typeface="Times New Roman" pitchFamily="18" charset="0"/>
              </a:rPr>
              <a:t/>
            </a:r>
            <a:br>
              <a:rPr lang="en-CA" sz="1700" dirty="0" smtClean="0">
                <a:latin typeface="Times New Roman" pitchFamily="18" charset="0"/>
                <a:cs typeface="Times New Roman" pitchFamily="18" charset="0"/>
              </a:rPr>
            </a:br>
            <a:r>
              <a:rPr lang="en-CA" sz="1700" dirty="0" smtClean="0">
                <a:latin typeface="Times New Roman" pitchFamily="18" charset="0"/>
                <a:cs typeface="Times New Roman" pitchFamily="18" charset="0"/>
              </a:rPr>
              <a:t>          either alone or in combination with any other substance from any source or type of source;</a:t>
            </a:r>
            <a:br>
              <a:rPr lang="en-CA" sz="1700" dirty="0" smtClean="0">
                <a:latin typeface="Times New Roman" pitchFamily="18" charset="0"/>
                <a:cs typeface="Times New Roman" pitchFamily="18" charset="0"/>
              </a:rPr>
            </a:br>
            <a:r>
              <a:rPr lang="en-CA" sz="1700" dirty="0" smtClean="0">
                <a:latin typeface="Times New Roman" pitchFamily="18" charset="0"/>
                <a:cs typeface="Times New Roman" pitchFamily="18" charset="0"/>
              </a:rPr>
              <a:t>    (</a:t>
            </a:r>
            <a:r>
              <a:rPr lang="en-CA" sz="1700" i="1" dirty="0" smtClean="0">
                <a:latin typeface="Times New Roman" pitchFamily="18" charset="0"/>
                <a:cs typeface="Times New Roman" pitchFamily="18" charset="0"/>
              </a:rPr>
              <a:t>b</a:t>
            </a:r>
            <a:r>
              <a:rPr lang="en-CA" sz="1700" dirty="0" smtClean="0">
                <a:latin typeface="Times New Roman" pitchFamily="18" charset="0"/>
                <a:cs typeface="Times New Roman" pitchFamily="18" charset="0"/>
              </a:rPr>
              <a:t>) the </a:t>
            </a:r>
            <a:r>
              <a:rPr lang="en-CA" sz="1700" dirty="0" smtClean="0">
                <a:solidFill>
                  <a:srgbClr val="FF0000"/>
                </a:solidFill>
                <a:latin typeface="Times New Roman" pitchFamily="18" charset="0"/>
                <a:cs typeface="Times New Roman" pitchFamily="18" charset="0"/>
              </a:rPr>
              <a:t>places or areas where the substance may be released</a:t>
            </a:r>
            <a:r>
              <a:rPr lang="en-CA" sz="1700" dirty="0" smtClean="0">
                <a:latin typeface="Times New Roman" pitchFamily="18" charset="0"/>
                <a:cs typeface="Times New Roman" pitchFamily="18" charset="0"/>
              </a:rPr>
              <a:t>;</a:t>
            </a:r>
          </a:p>
          <a:p>
            <a:r>
              <a:rPr lang="en-CA" sz="1700" dirty="0" smtClean="0">
                <a:latin typeface="Times New Roman" pitchFamily="18" charset="0"/>
                <a:cs typeface="Times New Roman" pitchFamily="18" charset="0"/>
              </a:rPr>
              <a:t>      </a:t>
            </a:r>
            <a:r>
              <a:rPr lang="en-CA" sz="1700" b="1" dirty="0" smtClean="0">
                <a:latin typeface="Times New Roman" pitchFamily="18" charset="0"/>
                <a:cs typeface="Times New Roman" pitchFamily="18" charset="0"/>
              </a:rPr>
              <a:t>⁞</a:t>
            </a:r>
            <a:endParaRPr lang="en-CA" sz="1700" dirty="0" smtClean="0">
              <a:latin typeface="Times New Roman" pitchFamily="18" charset="0"/>
              <a:cs typeface="Times New Roman" pitchFamily="18" charset="0"/>
            </a:endParaRPr>
          </a:p>
          <a:p>
            <a:r>
              <a:rPr lang="en-CA" sz="1700" dirty="0" smtClean="0">
                <a:latin typeface="Times New Roman" pitchFamily="18" charset="0"/>
                <a:cs typeface="Times New Roman" pitchFamily="18" charset="0"/>
              </a:rPr>
              <a:t>    (</a:t>
            </a:r>
            <a:r>
              <a:rPr lang="en-CA" sz="1700" i="1" dirty="0" smtClean="0">
                <a:latin typeface="Times New Roman" pitchFamily="18" charset="0"/>
                <a:cs typeface="Times New Roman" pitchFamily="18" charset="0"/>
              </a:rPr>
              <a:t>x</a:t>
            </a:r>
            <a:r>
              <a:rPr lang="en-CA" sz="1700" dirty="0" smtClean="0">
                <a:latin typeface="Times New Roman" pitchFamily="18" charset="0"/>
                <a:cs typeface="Times New Roman" pitchFamily="18" charset="0"/>
              </a:rPr>
              <a:t>) the </a:t>
            </a:r>
            <a:r>
              <a:rPr lang="en-CA" sz="1700" dirty="0" smtClean="0">
                <a:solidFill>
                  <a:srgbClr val="FF0000"/>
                </a:solidFill>
                <a:latin typeface="Times New Roman" pitchFamily="18" charset="0"/>
                <a:cs typeface="Times New Roman" pitchFamily="18" charset="0"/>
              </a:rPr>
              <a:t>decommissioning and decontamination </a:t>
            </a:r>
            <a:r>
              <a:rPr lang="en-CA" sz="1700" dirty="0" smtClean="0">
                <a:latin typeface="Times New Roman" pitchFamily="18" charset="0"/>
                <a:cs typeface="Times New Roman" pitchFamily="18" charset="0"/>
              </a:rPr>
              <a:t>of storage, handling, transportation, disposal</a:t>
            </a:r>
            <a:br>
              <a:rPr lang="en-CA" sz="1700" dirty="0" smtClean="0">
                <a:latin typeface="Times New Roman" pitchFamily="18" charset="0"/>
                <a:cs typeface="Times New Roman" pitchFamily="18" charset="0"/>
              </a:rPr>
            </a:br>
            <a:r>
              <a:rPr lang="en-CA" sz="1700" dirty="0" smtClean="0">
                <a:latin typeface="Times New Roman" pitchFamily="18" charset="0"/>
                <a:cs typeface="Times New Roman" pitchFamily="18" charset="0"/>
              </a:rPr>
              <a:t>          and recycling sites for the substance.</a:t>
            </a:r>
            <a:endParaRPr lang="en-CA"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Acts</a:t>
            </a:r>
            <a:endParaRPr lang="en-CA" dirty="0"/>
          </a:p>
        </p:txBody>
      </p:sp>
      <p:sp>
        <p:nvSpPr>
          <p:cNvPr id="3" name="Content Placeholder 2"/>
          <p:cNvSpPr>
            <a:spLocks noGrp="1"/>
          </p:cNvSpPr>
          <p:nvPr>
            <p:ph idx="1"/>
          </p:nvPr>
        </p:nvSpPr>
        <p:spPr/>
        <p:txBody>
          <a:bodyPr/>
          <a:lstStyle/>
          <a:p>
            <a:pPr>
              <a:buNone/>
            </a:pPr>
            <a:r>
              <a:rPr lang="en-CA" dirty="0" smtClean="0"/>
              <a:t>	Twenty-two other federal Acts of Parliament are linked to the Canadian Environmental Protection Act</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
        <p:nvSpPr>
          <p:cNvPr id="6" name="Rectangle 5"/>
          <p:cNvSpPr/>
          <p:nvPr/>
        </p:nvSpPr>
        <p:spPr>
          <a:xfrm>
            <a:off x="228599" y="2649071"/>
            <a:ext cx="5068389" cy="3139321"/>
          </a:xfrm>
          <a:prstGeom prst="rect">
            <a:avLst/>
          </a:prstGeom>
        </p:spPr>
        <p:txBody>
          <a:bodyPr wrap="square">
            <a:spAutoFit/>
          </a:bodyPr>
          <a:lstStyle/>
          <a:p>
            <a:pPr marL="342900" lvl="0" indent="-342900">
              <a:buFont typeface="+mj-lt"/>
              <a:buAutoNum type="arabicPeriod"/>
            </a:pPr>
            <a:r>
              <a:rPr lang="en-CA" dirty="0" smtClean="0"/>
              <a:t>Access to Information Act</a:t>
            </a:r>
          </a:p>
          <a:p>
            <a:pPr marL="342900" lvl="0" indent="-342900">
              <a:buFont typeface="+mj-lt"/>
              <a:buAutoNum type="arabicPeriod"/>
            </a:pPr>
            <a:r>
              <a:rPr lang="en-CA" dirty="0" smtClean="0">
                <a:solidFill>
                  <a:srgbClr val="FF0000"/>
                </a:solidFill>
              </a:rPr>
              <a:t>Aeronautics Act</a:t>
            </a:r>
          </a:p>
          <a:p>
            <a:pPr marL="342900" lvl="0" indent="-342900">
              <a:buFont typeface="+mj-lt"/>
              <a:buAutoNum type="arabicPeriod"/>
            </a:pPr>
            <a:r>
              <a:rPr lang="en-CA" dirty="0" smtClean="0"/>
              <a:t>Canada Shipping Act, 2001</a:t>
            </a:r>
          </a:p>
          <a:p>
            <a:pPr marL="342900" lvl="0" indent="-342900">
              <a:buFont typeface="+mj-lt"/>
              <a:buAutoNum type="arabicPeriod"/>
            </a:pPr>
            <a:r>
              <a:rPr lang="en-CA" dirty="0" smtClean="0"/>
              <a:t>Canada Transportation Act</a:t>
            </a:r>
          </a:p>
          <a:p>
            <a:pPr marL="342900" lvl="0" indent="-342900">
              <a:buFont typeface="+mj-lt"/>
              <a:buAutoNum type="arabicPeriod"/>
            </a:pPr>
            <a:r>
              <a:rPr lang="en-CA" dirty="0" smtClean="0"/>
              <a:t>Contraventions Act</a:t>
            </a:r>
          </a:p>
          <a:p>
            <a:pPr marL="342900" lvl="0" indent="-342900">
              <a:buFont typeface="+mj-lt"/>
              <a:buAutoNum type="arabicPeriod"/>
            </a:pPr>
            <a:r>
              <a:rPr lang="en-CA" dirty="0" smtClean="0"/>
              <a:t>Criminal Code</a:t>
            </a:r>
          </a:p>
          <a:p>
            <a:pPr marL="342900" lvl="0" indent="-342900">
              <a:buFont typeface="+mj-lt"/>
              <a:buAutoNum type="arabicPeriod"/>
            </a:pPr>
            <a:r>
              <a:rPr lang="en-CA" dirty="0" smtClean="0">
                <a:solidFill>
                  <a:srgbClr val="FF0000"/>
                </a:solidFill>
              </a:rPr>
              <a:t>Environmental Enforcement Act</a:t>
            </a:r>
          </a:p>
          <a:p>
            <a:pPr marL="342900" lvl="0" indent="-342900">
              <a:buFont typeface="+mj-lt"/>
              <a:buAutoNum type="arabicPeriod"/>
            </a:pPr>
            <a:r>
              <a:rPr lang="en-CA" dirty="0" smtClean="0"/>
              <a:t>Feeds Act</a:t>
            </a:r>
          </a:p>
          <a:p>
            <a:pPr marL="342900" lvl="0" indent="-342900">
              <a:buFont typeface="+mj-lt"/>
              <a:buAutoNum type="arabicPeriod"/>
            </a:pPr>
            <a:r>
              <a:rPr lang="en-CA" dirty="0" smtClean="0"/>
              <a:t>Fertilizers Act</a:t>
            </a:r>
          </a:p>
          <a:p>
            <a:pPr marL="342900" lvl="0" indent="-342900">
              <a:buFont typeface="+mj-lt"/>
              <a:buAutoNum type="arabicPeriod"/>
            </a:pPr>
            <a:r>
              <a:rPr lang="en-CA" dirty="0" smtClean="0"/>
              <a:t>Financial Administration Act</a:t>
            </a:r>
          </a:p>
          <a:p>
            <a:pPr marL="342900" lvl="0" indent="-342900">
              <a:buFont typeface="+mj-lt"/>
              <a:buAutoNum type="arabicPeriod"/>
            </a:pPr>
            <a:r>
              <a:rPr lang="en-CA" dirty="0" smtClean="0"/>
              <a:t>Fisheries Act</a:t>
            </a:r>
          </a:p>
        </p:txBody>
      </p:sp>
      <p:sp>
        <p:nvSpPr>
          <p:cNvPr id="8" name="Rectangle 7"/>
          <p:cNvSpPr/>
          <p:nvPr/>
        </p:nvSpPr>
        <p:spPr>
          <a:xfrm>
            <a:off x="3994929" y="3513458"/>
            <a:ext cx="5068389" cy="3139321"/>
          </a:xfrm>
          <a:prstGeom prst="rect">
            <a:avLst/>
          </a:prstGeom>
        </p:spPr>
        <p:txBody>
          <a:bodyPr wrap="square">
            <a:spAutoFit/>
          </a:bodyPr>
          <a:lstStyle/>
          <a:p>
            <a:pPr marL="342900" lvl="0" indent="-342900">
              <a:buFont typeface="+mj-lt"/>
              <a:buAutoNum type="arabicPeriod" startAt="12"/>
            </a:pPr>
            <a:r>
              <a:rPr lang="en-CA" dirty="0" smtClean="0">
                <a:solidFill>
                  <a:srgbClr val="FF0000"/>
                </a:solidFill>
              </a:rPr>
              <a:t>Hazardous Materials Information Review Act</a:t>
            </a:r>
          </a:p>
          <a:p>
            <a:pPr marL="342900" lvl="0" indent="-342900">
              <a:buFont typeface="+mj-lt"/>
              <a:buAutoNum type="arabicPeriod" startAt="12"/>
            </a:pPr>
            <a:r>
              <a:rPr lang="en-CA" dirty="0" smtClean="0"/>
              <a:t>Health of Animals Act</a:t>
            </a:r>
          </a:p>
          <a:p>
            <a:pPr marL="342900" lvl="0" indent="-342900">
              <a:buFont typeface="+mj-lt"/>
              <a:buAutoNum type="arabicPeriod" startAt="12"/>
            </a:pPr>
            <a:r>
              <a:rPr lang="en-CA" dirty="0" smtClean="0"/>
              <a:t>Marine Liability Act</a:t>
            </a:r>
          </a:p>
          <a:p>
            <a:pPr marL="342900" lvl="0" indent="-342900">
              <a:buFont typeface="+mj-lt"/>
              <a:buAutoNum type="arabicPeriod" startAt="12"/>
            </a:pPr>
            <a:r>
              <a:rPr lang="en-CA" dirty="0" smtClean="0">
                <a:solidFill>
                  <a:srgbClr val="FF0000"/>
                </a:solidFill>
              </a:rPr>
              <a:t>Motor Vehicle Safety Act</a:t>
            </a:r>
          </a:p>
          <a:p>
            <a:pPr marL="342900" lvl="0" indent="-342900">
              <a:buFont typeface="+mj-lt"/>
              <a:buAutoNum type="arabicPeriod" startAt="12"/>
            </a:pPr>
            <a:r>
              <a:rPr lang="en-CA" dirty="0" smtClean="0">
                <a:solidFill>
                  <a:srgbClr val="FF0000"/>
                </a:solidFill>
              </a:rPr>
              <a:t>National Defence Act</a:t>
            </a:r>
          </a:p>
          <a:p>
            <a:pPr marL="342900" lvl="0" indent="-342900">
              <a:buFont typeface="+mj-lt"/>
              <a:buAutoNum type="arabicPeriod" startAt="12"/>
            </a:pPr>
            <a:r>
              <a:rPr lang="en-CA" dirty="0" smtClean="0"/>
              <a:t>Official Languages Act</a:t>
            </a:r>
          </a:p>
          <a:p>
            <a:pPr marL="342900" lvl="0" indent="-342900">
              <a:buFont typeface="+mj-lt"/>
              <a:buAutoNum type="arabicPeriod" startAt="12"/>
            </a:pPr>
            <a:r>
              <a:rPr lang="en-CA" dirty="0" smtClean="0"/>
              <a:t>Pest Control Products Act</a:t>
            </a:r>
          </a:p>
          <a:p>
            <a:pPr marL="342900" lvl="0" indent="-342900">
              <a:buFont typeface="+mj-lt"/>
              <a:buAutoNum type="arabicPeriod" startAt="12"/>
            </a:pPr>
            <a:r>
              <a:rPr lang="en-CA" dirty="0" smtClean="0"/>
              <a:t>Privacy Act</a:t>
            </a:r>
          </a:p>
          <a:p>
            <a:pPr marL="342900" lvl="0" indent="-342900">
              <a:buFont typeface="+mj-lt"/>
              <a:buAutoNum type="arabicPeriod" startAt="12"/>
            </a:pPr>
            <a:r>
              <a:rPr lang="en-CA" dirty="0" smtClean="0"/>
              <a:t>Seeds Act</a:t>
            </a:r>
          </a:p>
          <a:p>
            <a:pPr marL="342900" lvl="0" indent="-342900">
              <a:buFont typeface="+mj-lt"/>
              <a:buAutoNum type="arabicPeriod" startAt="12"/>
            </a:pPr>
            <a:r>
              <a:rPr lang="en-CA" dirty="0" smtClean="0"/>
              <a:t>Statutory Instruments Act</a:t>
            </a:r>
          </a:p>
          <a:p>
            <a:pPr marL="342900" lvl="0" indent="-342900">
              <a:buFont typeface="+mj-lt"/>
              <a:buAutoNum type="arabicPeriod" startAt="12"/>
            </a:pPr>
            <a:r>
              <a:rPr lang="en-CA" dirty="0" smtClean="0"/>
              <a:t>Yukon Act</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Domestic Substances List</a:t>
            </a:r>
            <a:endParaRPr lang="en-CA" dirty="0"/>
          </a:p>
        </p:txBody>
      </p:sp>
      <p:sp>
        <p:nvSpPr>
          <p:cNvPr id="3" name="Content Placeholder 2"/>
          <p:cNvSpPr>
            <a:spLocks noGrp="1"/>
          </p:cNvSpPr>
          <p:nvPr>
            <p:ph idx="1"/>
          </p:nvPr>
        </p:nvSpPr>
        <p:spPr/>
        <p:txBody>
          <a:bodyPr/>
          <a:lstStyle/>
          <a:p>
            <a:pPr>
              <a:buNone/>
            </a:pPr>
            <a:r>
              <a:rPr lang="en-CA" dirty="0" smtClean="0"/>
              <a:t>	The Act makes for maintain a Domestic Substances List</a:t>
            </a:r>
          </a:p>
          <a:p>
            <a:pPr lvl="1"/>
            <a:r>
              <a:rPr lang="en-CA" dirty="0" smtClean="0"/>
              <a:t>Contains over 23 000 different substances</a:t>
            </a:r>
          </a:p>
          <a:p>
            <a:pPr lvl="1"/>
            <a:r>
              <a:rPr lang="en-CA" dirty="0" smtClean="0"/>
              <a:t>This includes microbial strains and complex microbial cultures</a:t>
            </a:r>
          </a:p>
        </p:txBody>
      </p:sp>
      <p:sp>
        <p:nvSpPr>
          <p:cNvPr id="7" name="Footer Placeholder 6"/>
          <p:cNvSpPr>
            <a:spLocks noGrp="1"/>
          </p:cNvSpPr>
          <p:nvPr>
            <p:ph type="ftr" sz="quarter" idx="12"/>
          </p:nvPr>
        </p:nvSpPr>
        <p:spPr/>
        <p:txBody>
          <a:bodyPr/>
          <a:lstStyle/>
          <a:p>
            <a:pPr>
              <a:defRPr/>
            </a:pPr>
            <a:r>
              <a:rPr lang="en-US" smtClean="0"/>
              <a:t>Environmental Ethics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pic>
        <p:nvPicPr>
          <p:cNvPr id="9" name="Picture 8" descr="C:\Users\dwharder\Desktop\blk.png"/>
          <p:cNvPicPr/>
          <p:nvPr/>
        </p:nvPicPr>
        <p:blipFill>
          <a:blip r:embed="rId2" cstate="print"/>
          <a:srcRect/>
          <a:stretch>
            <a:fillRect/>
          </a:stretch>
        </p:blipFill>
        <p:spPr bwMode="auto">
          <a:xfrm>
            <a:off x="1180148" y="2769326"/>
            <a:ext cx="6720840" cy="4088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47567</TotalTime>
  <Words>457</Words>
  <Application>Microsoft Office PowerPoint</Application>
  <PresentationFormat>On-screen Show (4:3)</PresentationFormat>
  <Paragraphs>264</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Engineering_Colour</vt:lpstr>
      <vt:lpstr>Environmental Ethics and Law</vt:lpstr>
      <vt:lpstr>Outline</vt:lpstr>
      <vt:lpstr>The Tragedy of the Commons</vt:lpstr>
      <vt:lpstr>Outline</vt:lpstr>
      <vt:lpstr>CEPA, 1999</vt:lpstr>
      <vt:lpstr>CEPA, 1999</vt:lpstr>
      <vt:lpstr>CEPA, 1999</vt:lpstr>
      <vt:lpstr>Other Acts</vt:lpstr>
      <vt:lpstr>Domestic Substances List</vt:lpstr>
      <vt:lpstr>The Last Commons</vt:lpstr>
      <vt:lpstr>The Last Commons</vt:lpstr>
      <vt:lpstr>The Last Commons</vt:lpstr>
      <vt:lpstr>Geoengineering</vt:lpstr>
      <vt:lpstr>Ocean Fertilization</vt:lpstr>
      <vt:lpstr>Ocean Fertilization</vt:lpstr>
      <vt:lpstr>Ocean Fertilization</vt:lpstr>
      <vt:lpstr>Ocean Fertilization</vt:lpstr>
      <vt:lpstr>Shared Bodies of Water</vt:lpstr>
      <vt:lpstr>The Great Lakes</vt:lpstr>
      <vt:lpstr>Great Lakes Compact</vt:lpstr>
      <vt:lpstr>The Great Lakes:  Issues</vt:lpstr>
      <vt:lpstr>Aral Sea</vt:lpstr>
      <vt:lpstr>Cradle-to-Grave Analysis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Ethics and Law</dc:title>
  <dc:subject>Environmental Ethics and Law</dc:subject>
  <dc:creator>Douglas Wilhelm Harder (dwharder@alumni.uwaterloo.ca)</dc:creator>
  <cp:lastModifiedBy>Douglas Wilhelm Harder</cp:lastModifiedBy>
  <cp:revision>3552</cp:revision>
  <cp:lastPrinted>2010-03-08T19:59:32Z</cp:lastPrinted>
  <dcterms:created xsi:type="dcterms:W3CDTF">2010-03-10T14:45:39Z</dcterms:created>
  <dcterms:modified xsi:type="dcterms:W3CDTF">2013-03-26T16:10:10Z</dcterms:modified>
</cp:coreProperties>
</file>