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4" r:id="rId2"/>
    <p:sldId id="460" r:id="rId3"/>
    <p:sldId id="668" r:id="rId4"/>
    <p:sldId id="706" r:id="rId5"/>
    <p:sldId id="669" r:id="rId6"/>
    <p:sldId id="712" r:id="rId7"/>
    <p:sldId id="724" r:id="rId8"/>
    <p:sldId id="725" r:id="rId9"/>
    <p:sldId id="717" r:id="rId10"/>
    <p:sldId id="726" r:id="rId11"/>
    <p:sldId id="718" r:id="rId12"/>
    <p:sldId id="727" r:id="rId13"/>
    <p:sldId id="719" r:id="rId14"/>
    <p:sldId id="728" r:id="rId15"/>
    <p:sldId id="729" r:id="rId16"/>
    <p:sldId id="700" r:id="rId17"/>
    <p:sldId id="713" r:id="rId18"/>
    <p:sldId id="720" r:id="rId19"/>
    <p:sldId id="721" r:id="rId20"/>
    <p:sldId id="730" r:id="rId21"/>
    <p:sldId id="731" r:id="rId22"/>
    <p:sldId id="732" r:id="rId23"/>
    <p:sldId id="459" r:id="rId24"/>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0" d="100"/>
          <a:sy n="50" d="100"/>
        </p:scale>
        <p:origin x="-268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19</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Discharging Contracts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Discharging Contracts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a:t>
            </a:r>
            <a:br>
              <a:rPr lang="en-CA" dirty="0" smtClean="0"/>
            </a:br>
            <a:r>
              <a:rPr lang="en-CA" dirty="0" smtClean="0"/>
              <a:t>Discharging Contracts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a:t>
            </a:r>
            <a:endParaRPr lang="en-CA" dirty="0"/>
          </a:p>
        </p:txBody>
      </p:sp>
      <p:sp>
        <p:nvSpPr>
          <p:cNvPr id="3" name="Content Placeholder 2"/>
          <p:cNvSpPr>
            <a:spLocks noGrp="1"/>
          </p:cNvSpPr>
          <p:nvPr>
            <p:ph idx="1"/>
          </p:nvPr>
        </p:nvSpPr>
        <p:spPr/>
        <p:txBody>
          <a:bodyPr/>
          <a:lstStyle/>
          <a:p>
            <a:pPr>
              <a:buNone/>
            </a:pPr>
            <a:r>
              <a:rPr lang="en-CA" dirty="0" smtClean="0"/>
              <a:t>	When it becomes objectively impossible to satisfy the obligations, the contract is discharged by impossibility</a:t>
            </a:r>
          </a:p>
          <a:p>
            <a:pPr lvl="1"/>
            <a:r>
              <a:rPr lang="en-CA" dirty="0" smtClean="0"/>
              <a:t>It is not merely difficult or costly, but rather impossible to perform the obligations of the contract</a:t>
            </a:r>
          </a:p>
          <a:p>
            <a:pPr lvl="1"/>
            <a:endParaRPr lang="en-CA" dirty="0" smtClean="0"/>
          </a:p>
          <a:p>
            <a:pPr>
              <a:buNone/>
            </a:pPr>
            <a:r>
              <a:rPr lang="en-CA" dirty="0" smtClean="0"/>
              <a:t>	Impracticality is a subject discharge when it becomes unfeasibly difficult or expensive to perform an obligation</a:t>
            </a:r>
          </a:p>
          <a:p>
            <a:pPr lvl="1"/>
            <a:endParaRPr lang="en-CA" dirty="0" smtClean="0"/>
          </a:p>
          <a:p>
            <a:pPr>
              <a:buNone/>
            </a:pPr>
            <a:r>
              <a:rPr lang="en-CA" dirty="0" smtClean="0"/>
              <a:t>	When an event occurs that essentially undermines the purpose of one of the parties participating in the contract, the contract is said to be discharged by frustration</a:t>
            </a:r>
          </a:p>
          <a:p>
            <a:pPr lvl="1"/>
            <a:r>
              <a:rPr lang="en-CA" dirty="0" smtClean="0"/>
              <a:t>The purpose of the individual entering into the contract is frustrated</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Impossibility</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smtClean="0"/>
              <a:t>Taylor v Caldwell</a:t>
            </a:r>
            <a:r>
              <a:rPr lang="en-CA" dirty="0" smtClean="0"/>
              <a:t>, 1863</a:t>
            </a:r>
          </a:p>
          <a:p>
            <a:pPr lvl="1"/>
            <a:r>
              <a:rPr lang="en-CA" dirty="0" smtClean="0"/>
              <a:t>The plaintiff rented a music hall which, one week prior to the performance, burned down</a:t>
            </a:r>
          </a:p>
          <a:p>
            <a:pPr lvl="1"/>
            <a:r>
              <a:rPr lang="en-CA" dirty="0" smtClean="0"/>
              <a:t>The plaintiff sued for breach of contract:  the defendant failed to rent the music hall</a:t>
            </a:r>
          </a:p>
          <a:p>
            <a:pPr lvl="1"/>
            <a:r>
              <a:rPr lang="en-CA" dirty="0" smtClean="0"/>
              <a:t>Lord Blackburn based his ruling on French civil code and Roman law and the English common law precedence that when a party to a contract dies, the obligations are</a:t>
            </a:r>
            <a:br>
              <a:rPr lang="en-CA" dirty="0" smtClean="0"/>
            </a:br>
            <a:r>
              <a:rPr lang="en-CA" dirty="0" smtClean="0"/>
              <a:t>not passed onto the executors</a:t>
            </a:r>
          </a:p>
          <a:p>
            <a:pPr lvl="1"/>
            <a:endParaRPr lang="en-CA" dirty="0" smtClean="0"/>
          </a:p>
          <a:p>
            <a:pPr>
              <a:buNone/>
            </a:pPr>
            <a:r>
              <a:rPr lang="en-CA" dirty="0" smtClean="0"/>
              <a:t>	It was impossible to rent a hall</a:t>
            </a:r>
            <a:br>
              <a:rPr lang="en-CA" dirty="0" smtClean="0"/>
            </a:br>
            <a:r>
              <a:rPr lang="en-CA" dirty="0" smtClean="0"/>
              <a:t>that was burned down</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pic>
        <p:nvPicPr>
          <p:cNvPr id="1026" name="Picture 2"/>
          <p:cNvPicPr>
            <a:picLocks noChangeAspect="1" noChangeArrowheads="1"/>
          </p:cNvPicPr>
          <p:nvPr/>
        </p:nvPicPr>
        <p:blipFill>
          <a:blip r:embed="rId3"/>
          <a:srcRect/>
          <a:stretch>
            <a:fillRect/>
          </a:stretch>
        </p:blipFill>
        <p:spPr bwMode="auto">
          <a:xfrm>
            <a:off x="5594254" y="4175683"/>
            <a:ext cx="3191022" cy="2209783"/>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Impracticality</a:t>
            </a:r>
            <a:endParaRPr lang="en-CA" dirty="0"/>
          </a:p>
        </p:txBody>
      </p:sp>
      <p:sp>
        <p:nvSpPr>
          <p:cNvPr id="3" name="Content Placeholder 2"/>
          <p:cNvSpPr>
            <a:spLocks noGrp="1"/>
          </p:cNvSpPr>
          <p:nvPr>
            <p:ph idx="1"/>
          </p:nvPr>
        </p:nvSpPr>
        <p:spPr/>
        <p:txBody>
          <a:bodyPr/>
          <a:lstStyle/>
          <a:p>
            <a:pPr>
              <a:buNone/>
            </a:pPr>
            <a:r>
              <a:rPr lang="en-CA" dirty="0" smtClean="0"/>
              <a:t>	In the United States, the following is a test for discharge by impracticality:</a:t>
            </a:r>
          </a:p>
          <a:p>
            <a:pPr lvl="1"/>
            <a:r>
              <a:rPr lang="en-CA" dirty="0" smtClean="0"/>
              <a:t>There must be an occurrence of a condition, the </a:t>
            </a:r>
            <a:r>
              <a:rPr lang="en-CA" dirty="0" err="1" smtClean="0"/>
              <a:t>nonoccurrence</a:t>
            </a:r>
            <a:r>
              <a:rPr lang="en-CA" dirty="0" smtClean="0"/>
              <a:t> of which was a basic assumption of the contract</a:t>
            </a:r>
          </a:p>
          <a:p>
            <a:pPr lvl="1"/>
            <a:r>
              <a:rPr lang="en-CA" dirty="0" smtClean="0"/>
              <a:t>The occurrence must make performance extremely expensive or difficult</a:t>
            </a:r>
          </a:p>
          <a:p>
            <a:pPr lvl="1"/>
            <a:r>
              <a:rPr lang="en-CA" dirty="0" smtClean="0"/>
              <a:t>This difficulty was not anticipated by the parties to the contract </a:t>
            </a:r>
          </a:p>
          <a:p>
            <a:pPr lvl="1"/>
            <a:endParaRPr lang="en-CA" dirty="0" smtClean="0"/>
          </a:p>
          <a:p>
            <a:pPr>
              <a:buNone/>
            </a:pPr>
            <a:r>
              <a:rPr lang="en-CA" dirty="0" smtClean="0"/>
              <a:t>	Again, such a subjective test is often difficult to apply</a:t>
            </a:r>
          </a:p>
          <a:p>
            <a:pPr lvl="1"/>
            <a:r>
              <a:rPr lang="en-CA" i="1" dirty="0" smtClean="0"/>
              <a:t>Hell or high water</a:t>
            </a:r>
            <a:r>
              <a:rPr lang="en-CA" dirty="0" smtClean="0"/>
              <a:t> clauses may be added to prevent discharge by either impossibility or impracticality</a:t>
            </a:r>
          </a:p>
          <a:p>
            <a:pPr lvl="1"/>
            <a:r>
              <a:rPr lang="en-CA" dirty="0" smtClean="0"/>
              <a:t>Such clauses are often included in leasing agreements</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Frustration</a:t>
            </a:r>
            <a:endParaRPr lang="en-CA" dirty="0"/>
          </a:p>
        </p:txBody>
      </p:sp>
      <p:sp>
        <p:nvSpPr>
          <p:cNvPr id="3" name="Content Placeholder 2"/>
          <p:cNvSpPr>
            <a:spLocks noGrp="1"/>
          </p:cNvSpPr>
          <p:nvPr>
            <p:ph idx="1"/>
          </p:nvPr>
        </p:nvSpPr>
        <p:spPr/>
        <p:txBody>
          <a:bodyPr/>
          <a:lstStyle/>
          <a:p>
            <a:pPr>
              <a:buNone/>
            </a:pPr>
            <a:r>
              <a:rPr lang="en-CA" dirty="0" smtClean="0"/>
              <a:t>	When the purpose of one party entering into the contract is eliminated, the contract may be discharged by frustration</a:t>
            </a:r>
          </a:p>
          <a:p>
            <a:pPr lvl="1">
              <a:buNone/>
            </a:pPr>
            <a:r>
              <a:rPr lang="en-CA" dirty="0" smtClean="0"/>
              <a:t>   “Where, after a contract is made, a party's principal purpose is substantially frustrated without his fault by the occurrence of an event the non-occurrence of which was a basic assumption on which the contract was made, his remaining duties to render performance are discharged, unless the language or circumstances [of the contract] indicate the contrary.”</a:t>
            </a:r>
          </a:p>
          <a:p>
            <a:pPr lvl="1">
              <a:buNone/>
            </a:pPr>
            <a:endParaRPr lang="en-CA" dirty="0" smtClean="0"/>
          </a:p>
          <a:p>
            <a:pPr>
              <a:buNone/>
            </a:pPr>
            <a:r>
              <a:rPr lang="en-CA" dirty="0" smtClean="0"/>
              <a:t>	All parties are left as is at the time of discharge</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Frustration</a:t>
            </a:r>
            <a:endParaRPr lang="en-CA" dirty="0"/>
          </a:p>
        </p:txBody>
      </p:sp>
      <p:sp>
        <p:nvSpPr>
          <p:cNvPr id="3" name="Content Placeholder 2"/>
          <p:cNvSpPr>
            <a:spLocks noGrp="1"/>
          </p:cNvSpPr>
          <p:nvPr>
            <p:ph idx="1"/>
          </p:nvPr>
        </p:nvSpPr>
        <p:spPr/>
        <p:txBody>
          <a:bodyPr/>
          <a:lstStyle/>
          <a:p>
            <a:pPr>
              <a:buNone/>
            </a:pPr>
            <a:r>
              <a:rPr lang="en-CA" dirty="0" smtClean="0"/>
              <a:t>	Frustration is seldom used:  it may be used at times of war or, in the case of bars and taverns, during the introduction of Prohibition</a:t>
            </a:r>
          </a:p>
          <a:p>
            <a:pPr>
              <a:buNone/>
            </a:pPr>
            <a:endParaRPr lang="en-CA" dirty="0" smtClean="0"/>
          </a:p>
          <a:p>
            <a:pPr>
              <a:buNone/>
            </a:pPr>
            <a:r>
              <a:rPr lang="en-CA" dirty="0" smtClean="0"/>
              <a:t>	Following </a:t>
            </a:r>
            <a:r>
              <a:rPr lang="en-CA" i="1" dirty="0" smtClean="0"/>
              <a:t>Taylor v Caldwell</a:t>
            </a:r>
            <a:r>
              <a:rPr lang="en-CA" dirty="0" smtClean="0"/>
              <a:t>, the doctrine of frustration was developed in </a:t>
            </a:r>
            <a:r>
              <a:rPr lang="en-CA" i="1" dirty="0" err="1" smtClean="0"/>
              <a:t>Krell</a:t>
            </a:r>
            <a:r>
              <a:rPr lang="en-CA" i="1" dirty="0" smtClean="0"/>
              <a:t> v Henry</a:t>
            </a:r>
            <a:r>
              <a:rPr lang="en-CA" dirty="0" smtClean="0"/>
              <a:t> where the</a:t>
            </a:r>
            <a:br>
              <a:rPr lang="en-CA" dirty="0" smtClean="0"/>
            </a:br>
            <a:r>
              <a:rPr lang="en-CA" dirty="0" smtClean="0"/>
              <a:t>defendant hired a room to watch the</a:t>
            </a:r>
            <a:br>
              <a:rPr lang="en-CA" dirty="0" smtClean="0"/>
            </a:br>
            <a:r>
              <a:rPr lang="en-CA" dirty="0" smtClean="0"/>
              <a:t>coronation of King Edward VII, an event</a:t>
            </a:r>
            <a:br>
              <a:rPr lang="en-CA" dirty="0" smtClean="0"/>
            </a:br>
            <a:r>
              <a:rPr lang="en-CA" dirty="0" smtClean="0"/>
              <a:t>which was subsequently cancelled due</a:t>
            </a:r>
            <a:br>
              <a:rPr lang="en-CA" dirty="0" smtClean="0"/>
            </a:br>
            <a:r>
              <a:rPr lang="en-CA" dirty="0" smtClean="0"/>
              <a:t>to appendicitis </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pic>
        <p:nvPicPr>
          <p:cNvPr id="2050" name="Picture 2"/>
          <p:cNvPicPr>
            <a:picLocks noChangeAspect="1" noChangeArrowheads="1"/>
          </p:cNvPicPr>
          <p:nvPr/>
        </p:nvPicPr>
        <p:blipFill>
          <a:blip r:embed="rId3"/>
          <a:srcRect/>
          <a:stretch>
            <a:fillRect/>
          </a:stretch>
        </p:blipFill>
        <p:spPr bwMode="auto">
          <a:xfrm>
            <a:off x="6591300" y="3682951"/>
            <a:ext cx="2095500" cy="2952750"/>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Frustration</a:t>
            </a:r>
            <a:endParaRPr lang="en-CA" dirty="0"/>
          </a:p>
        </p:txBody>
      </p:sp>
      <p:sp>
        <p:nvSpPr>
          <p:cNvPr id="3" name="Content Placeholder 2"/>
          <p:cNvSpPr>
            <a:spLocks noGrp="1"/>
          </p:cNvSpPr>
          <p:nvPr>
            <p:ph idx="1"/>
          </p:nvPr>
        </p:nvSpPr>
        <p:spPr/>
        <p:txBody>
          <a:bodyPr/>
          <a:lstStyle/>
          <a:p>
            <a:pPr>
              <a:buNone/>
            </a:pPr>
            <a:r>
              <a:rPr lang="en-CA" dirty="0" smtClean="0"/>
              <a:t>	Possible causes of frustration:</a:t>
            </a:r>
          </a:p>
          <a:p>
            <a:pPr lvl="1"/>
            <a:r>
              <a:rPr lang="en-CA" dirty="0" smtClean="0"/>
              <a:t>Destruction of subject matter</a:t>
            </a:r>
          </a:p>
          <a:p>
            <a:pPr lvl="1"/>
            <a:r>
              <a:rPr lang="en-CA" dirty="0" smtClean="0"/>
              <a:t>Supervening illegality</a:t>
            </a:r>
          </a:p>
          <a:p>
            <a:pPr lvl="2"/>
            <a:r>
              <a:rPr lang="en-CA" dirty="0" smtClean="0"/>
              <a:t>Subsequent laws render satisfying the obligations impossible</a:t>
            </a:r>
          </a:p>
          <a:p>
            <a:pPr lvl="1"/>
            <a:r>
              <a:rPr lang="en-CA" dirty="0" smtClean="0"/>
              <a:t>Incapacity or death</a:t>
            </a:r>
          </a:p>
          <a:p>
            <a:pPr>
              <a:buNone/>
            </a:pPr>
            <a:endParaRPr lang="en-CA" dirty="0" smtClean="0"/>
          </a:p>
          <a:p>
            <a:pPr>
              <a:buNone/>
            </a:pPr>
            <a:r>
              <a:rPr lang="en-CA" dirty="0" smtClean="0"/>
              <a:t>	In </a:t>
            </a:r>
            <a:r>
              <a:rPr lang="en-CA" i="1" dirty="0" smtClean="0"/>
              <a:t>Denny, Mott &amp; Dickson Ltd v James B Fraser &amp; Co Ltd., </a:t>
            </a:r>
            <a:r>
              <a:rPr lang="en-CA" dirty="0" smtClean="0"/>
              <a:t>1944, a contract signed prior to 1939 was declared discharged by frustration as the Control of Timber (No 4) Order 1939 prevented further transactions</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Acts of God</a:t>
            </a:r>
            <a:endParaRPr lang="en-CA" dirty="0"/>
          </a:p>
        </p:txBody>
      </p:sp>
      <p:sp>
        <p:nvSpPr>
          <p:cNvPr id="3" name="Content Placeholder 2"/>
          <p:cNvSpPr>
            <a:spLocks noGrp="1"/>
          </p:cNvSpPr>
          <p:nvPr>
            <p:ph idx="1"/>
          </p:nvPr>
        </p:nvSpPr>
        <p:spPr/>
        <p:txBody>
          <a:bodyPr/>
          <a:lstStyle/>
          <a:p>
            <a:pPr>
              <a:buNone/>
            </a:pPr>
            <a:r>
              <a:rPr lang="en-CA" dirty="0" smtClean="0"/>
              <a:t>	Any natural event that makes performance impractical or impossible is said to be an </a:t>
            </a:r>
            <a:r>
              <a:rPr lang="en-CA" i="1" dirty="0" smtClean="0"/>
              <a:t>Act of God</a:t>
            </a:r>
            <a:endParaRPr lang="en-CA" dirty="0" smtClean="0"/>
          </a:p>
          <a:p>
            <a:pPr lvl="1"/>
            <a:r>
              <a:rPr lang="en-CA" dirty="0" smtClean="0"/>
              <a:t>“Natural” is defined as anything that is beyond human control where no one is responsible</a:t>
            </a:r>
          </a:p>
          <a:p>
            <a:pPr lvl="1"/>
            <a:r>
              <a:rPr lang="en-CA" dirty="0" smtClean="0"/>
              <a:t>Unless, of course, you are Italian geoscientist failing to properly communicate the dangers of the 2009 L’Aquila earthquake</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Force Majeure </a:t>
            </a:r>
            <a:r>
              <a:rPr lang="en-CA" dirty="0" smtClean="0"/>
              <a:t>Provisions</a:t>
            </a:r>
            <a:endParaRPr lang="en-CA" dirty="0"/>
          </a:p>
        </p:txBody>
      </p:sp>
      <p:sp>
        <p:nvSpPr>
          <p:cNvPr id="3" name="Content Placeholder 2"/>
          <p:cNvSpPr>
            <a:spLocks noGrp="1"/>
          </p:cNvSpPr>
          <p:nvPr>
            <p:ph idx="1"/>
          </p:nvPr>
        </p:nvSpPr>
        <p:spPr/>
        <p:txBody>
          <a:bodyPr/>
          <a:lstStyle/>
          <a:p>
            <a:pPr>
              <a:buNone/>
            </a:pPr>
            <a:r>
              <a:rPr lang="en-CA" dirty="0" smtClean="0"/>
              <a:t>	Contracts can contain </a:t>
            </a:r>
            <a:r>
              <a:rPr lang="en-CA" i="1" dirty="0" smtClean="0"/>
              <a:t>force majeure </a:t>
            </a:r>
            <a:r>
              <a:rPr lang="en-CA" dirty="0" smtClean="0"/>
              <a:t>provisions that provide for extensions in extenuating circumstances</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Trends</a:t>
            </a:r>
            <a:endParaRPr lang="en-CA" dirty="0"/>
          </a:p>
        </p:txBody>
      </p:sp>
      <p:sp>
        <p:nvSpPr>
          <p:cNvPr id="3" name="Content Placeholder 2"/>
          <p:cNvSpPr>
            <a:spLocks noGrp="1"/>
          </p:cNvSpPr>
          <p:nvPr>
            <p:ph idx="1"/>
          </p:nvPr>
        </p:nvSpPr>
        <p:spPr/>
        <p:txBody>
          <a:bodyPr/>
          <a:lstStyle/>
          <a:p>
            <a:pPr>
              <a:buNone/>
            </a:pPr>
            <a:r>
              <a:rPr lang="en-CA" dirty="0" smtClean="0"/>
              <a:t>	The trend appears to be that internal socio-economic situations will not be considered grounds for frustration or impracticality but Acts of God and wars may be grounds</a:t>
            </a:r>
          </a:p>
          <a:p>
            <a:pPr lvl="1"/>
            <a:r>
              <a:rPr lang="en-CA" dirty="0" smtClean="0"/>
              <a:t>You are protected from everything but the current economy</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Metropolitan Water Board v Dick, Kerr and Co. Ltd.</a:t>
            </a:r>
            <a:r>
              <a:rPr lang="en-CA" dirty="0" smtClean="0"/>
              <a:t>, 1917, a contract entered into in July of 1914 was halted in 1967 by an order of the Ministry of Munitions</a:t>
            </a:r>
          </a:p>
          <a:p>
            <a:pPr lvl="1"/>
            <a:r>
              <a:rPr lang="en-CA" dirty="0" smtClean="0"/>
              <a:t>The contract was discharged by frustration even though there was a </a:t>
            </a:r>
            <a:r>
              <a:rPr lang="en-CA" i="1" dirty="0" smtClean="0"/>
              <a:t>force majeure </a:t>
            </a:r>
            <a:r>
              <a:rPr lang="en-CA" dirty="0" smtClean="0"/>
              <a:t>provision</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19</a:t>
            </a:fld>
            <a:endParaRPr lang="en-CA"/>
          </a:p>
        </p:txBody>
      </p:sp>
      <p:pic>
        <p:nvPicPr>
          <p:cNvPr id="3074" name="Picture 2"/>
          <p:cNvPicPr>
            <a:picLocks noChangeAspect="1" noChangeArrowheads="1"/>
          </p:cNvPicPr>
          <p:nvPr/>
        </p:nvPicPr>
        <p:blipFill>
          <a:blip r:embed="rId3"/>
          <a:srcRect/>
          <a:stretch>
            <a:fillRect/>
          </a:stretch>
        </p:blipFill>
        <p:spPr bwMode="auto">
          <a:xfrm>
            <a:off x="4876800" y="3787775"/>
            <a:ext cx="3810000" cy="2428875"/>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457200" y="3556137"/>
            <a:ext cx="4232031" cy="2957132"/>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Discharging Contracts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Davis Contractors Ltd. v </a:t>
            </a:r>
            <a:r>
              <a:rPr lang="en-CA" i="1" dirty="0" err="1" smtClean="0"/>
              <a:t>Fareham</a:t>
            </a:r>
            <a:r>
              <a:rPr lang="en-CA" i="1" dirty="0" smtClean="0"/>
              <a:t> Urban District Council</a:t>
            </a:r>
            <a:r>
              <a:rPr lang="en-CA" dirty="0" smtClean="0"/>
              <a:t>, 1956, a labour shortage resulted in an 8-month project to build 78 houses being prolonged to a 22-month project</a:t>
            </a:r>
          </a:p>
          <a:p>
            <a:pPr lvl="1"/>
            <a:r>
              <a:rPr lang="en-CA" dirty="0" smtClean="0"/>
              <a:t>The contract was not</a:t>
            </a:r>
            <a:br>
              <a:rPr lang="en-CA" dirty="0" smtClean="0"/>
            </a:br>
            <a:r>
              <a:rPr lang="en-CA" dirty="0" smtClean="0"/>
              <a:t>discharged, it was merely</a:t>
            </a:r>
            <a:br>
              <a:rPr lang="en-CA" dirty="0" smtClean="0"/>
            </a:br>
            <a:r>
              <a:rPr lang="en-CA" dirty="0" smtClean="0"/>
              <a:t>considered more difficult</a:t>
            </a:r>
            <a:br>
              <a:rPr lang="en-CA" dirty="0" smtClean="0"/>
            </a:br>
            <a:r>
              <a:rPr lang="en-CA" dirty="0" smtClean="0"/>
              <a:t>than expected</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20</a:t>
            </a:fld>
            <a:endParaRPr lang="en-CA"/>
          </a:p>
        </p:txBody>
      </p:sp>
      <p:pic>
        <p:nvPicPr>
          <p:cNvPr id="4098" name="Picture 2"/>
          <p:cNvPicPr>
            <a:picLocks noChangeAspect="1" noChangeArrowheads="1"/>
          </p:cNvPicPr>
          <p:nvPr/>
        </p:nvPicPr>
        <p:blipFill>
          <a:blip r:embed="rId3"/>
          <a:srcRect/>
          <a:stretch>
            <a:fillRect/>
          </a:stretch>
        </p:blipFill>
        <p:spPr bwMode="auto">
          <a:xfrm>
            <a:off x="4295550" y="3080825"/>
            <a:ext cx="4489725" cy="3498488"/>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Swanson Construction Co. Ltd. v Government of Manitoba</a:t>
            </a:r>
            <a:r>
              <a:rPr lang="en-CA" dirty="0" smtClean="0"/>
              <a:t>, 1963, a contractor ended up completing work in winter conditions instead of the planned summer conditions because the site was not ready on time</a:t>
            </a:r>
          </a:p>
          <a:p>
            <a:pPr lvl="1"/>
            <a:r>
              <a:rPr lang="en-CA" dirty="0" smtClean="0"/>
              <a:t>The contract was not discharged, as the contractor should have</a:t>
            </a:r>
            <a:br>
              <a:rPr lang="en-CA" dirty="0" smtClean="0"/>
            </a:br>
            <a:r>
              <a:rPr lang="en-CA" dirty="0" smtClean="0"/>
              <a:t>taken this possibility into account in preparing his bid</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21</a:t>
            </a:fld>
            <a:endParaRPr lang="en-CA"/>
          </a:p>
        </p:txBody>
      </p:sp>
      <p:pic>
        <p:nvPicPr>
          <p:cNvPr id="5122" name="Picture 2"/>
          <p:cNvPicPr>
            <a:picLocks noChangeAspect="1" noChangeArrowheads="1"/>
          </p:cNvPicPr>
          <p:nvPr/>
        </p:nvPicPr>
        <p:blipFill>
          <a:blip r:embed="rId3"/>
          <a:srcRect/>
          <a:stretch>
            <a:fillRect/>
          </a:stretch>
        </p:blipFill>
        <p:spPr bwMode="auto">
          <a:xfrm>
            <a:off x="4236720" y="3901460"/>
            <a:ext cx="3618992" cy="2406630"/>
          </a:xfrm>
          <a:prstGeom prst="rect">
            <a:avLst/>
          </a:prstGeom>
          <a:noFill/>
          <a:ln w="9525">
            <a:noFill/>
            <a:miter lim="800000"/>
            <a:headEnd/>
            <a:tailEnd/>
          </a:ln>
        </p:spPr>
      </p:pic>
      <p:sp>
        <p:nvSpPr>
          <p:cNvPr id="8" name="Rectangle 7"/>
          <p:cNvSpPr/>
          <p:nvPr/>
        </p:nvSpPr>
        <p:spPr>
          <a:xfrm>
            <a:off x="6212947" y="6308090"/>
            <a:ext cx="1418978" cy="307777"/>
          </a:xfrm>
          <a:prstGeom prst="rect">
            <a:avLst/>
          </a:prstGeom>
        </p:spPr>
        <p:txBody>
          <a:bodyPr wrap="none">
            <a:spAutoFit/>
          </a:bodyPr>
          <a:lstStyle/>
          <a:p>
            <a:r>
              <a:rPr lang="en-CA" sz="1400" dirty="0" smtClean="0">
                <a:solidFill>
                  <a:schemeClr val="tx1">
                    <a:lumMod val="65000"/>
                    <a:lumOff val="35000"/>
                  </a:schemeClr>
                </a:solidFill>
              </a:rPr>
              <a:t>User:  </a:t>
            </a:r>
            <a:r>
              <a:rPr lang="en-CA" sz="1400" dirty="0" err="1" smtClean="0">
                <a:solidFill>
                  <a:schemeClr val="tx1">
                    <a:lumMod val="65000"/>
                    <a:lumOff val="35000"/>
                  </a:schemeClr>
                </a:solidFill>
              </a:rPr>
              <a:t>Wpg</a:t>
            </a:r>
            <a:r>
              <a:rPr lang="en-CA" sz="1400" dirty="0" smtClean="0">
                <a:solidFill>
                  <a:schemeClr val="tx1">
                    <a:lumMod val="65000"/>
                    <a:lumOff val="35000"/>
                  </a:schemeClr>
                </a:solidFill>
              </a:rPr>
              <a:t> guy</a:t>
            </a:r>
            <a:endParaRPr lang="en-CA" sz="1400" dirty="0">
              <a:solidFill>
                <a:schemeClr val="tx1">
                  <a:lumMod val="65000"/>
                  <a:lumOff val="35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Breach</a:t>
            </a:r>
            <a:endParaRPr lang="en-CA" dirty="0"/>
          </a:p>
        </p:txBody>
      </p:sp>
      <p:sp>
        <p:nvSpPr>
          <p:cNvPr id="3" name="Content Placeholder 2"/>
          <p:cNvSpPr>
            <a:spLocks noGrp="1"/>
          </p:cNvSpPr>
          <p:nvPr>
            <p:ph idx="1"/>
          </p:nvPr>
        </p:nvSpPr>
        <p:spPr/>
        <p:txBody>
          <a:bodyPr/>
          <a:lstStyle/>
          <a:p>
            <a:pPr>
              <a:buNone/>
            </a:pPr>
            <a:r>
              <a:rPr lang="en-CA" dirty="0" smtClean="0"/>
              <a:t>	Apart from discharging a contract through performance, the next most common means that contracts are discharged is through a breach of contract</a:t>
            </a:r>
          </a:p>
          <a:p>
            <a:pPr lvl="1"/>
            <a:r>
              <a:rPr lang="en-CA" dirty="0" smtClean="0"/>
              <a:t>One or more parties fail to perform an obligation under the terms of the contract</a:t>
            </a:r>
          </a:p>
          <a:p>
            <a:pPr lvl="1"/>
            <a:r>
              <a:rPr lang="en-CA" dirty="0" smtClean="0"/>
              <a:t>This is an entirely different topic</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dirty="0"/>
          </a:p>
        </p:txBody>
      </p:sp>
      <p:sp>
        <p:nvSpPr>
          <p:cNvPr id="5" name="Footer Placeholder 4"/>
          <p:cNvSpPr>
            <a:spLocks noGrp="1"/>
          </p:cNvSpPr>
          <p:nvPr>
            <p:ph type="ftr" sz="quarter" idx="12"/>
          </p:nvPr>
        </p:nvSpPr>
        <p:spPr/>
        <p:txBody>
          <a:bodyPr/>
          <a:lstStyle/>
          <a:p>
            <a:pPr>
              <a:defRPr/>
            </a:pPr>
            <a:r>
              <a:rPr lang="en-CA" smtClean="0"/>
              <a:t>Discharging Contracts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CA" smtClean="0"/>
              <a:t>Discharging Contracts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Discharging Contracts</a:t>
            </a:r>
            <a:endParaRPr lang="en-CA" dirty="0"/>
          </a:p>
        </p:txBody>
      </p:sp>
      <p:sp>
        <p:nvSpPr>
          <p:cNvPr id="3" name="Content Placeholder 2"/>
          <p:cNvSpPr>
            <a:spLocks noGrp="1"/>
          </p:cNvSpPr>
          <p:nvPr>
            <p:ph idx="1"/>
          </p:nvPr>
        </p:nvSpPr>
        <p:spPr/>
        <p:txBody>
          <a:bodyPr/>
          <a:lstStyle/>
          <a:p>
            <a:pPr>
              <a:buNone/>
            </a:pPr>
            <a:r>
              <a:rPr lang="en-CA" dirty="0" smtClean="0"/>
              <a:t>	When is a contract completed?</a:t>
            </a:r>
          </a:p>
          <a:p>
            <a:pPr lvl="1"/>
            <a:r>
              <a:rPr lang="en-CA" dirty="0" smtClean="0"/>
              <a:t>Performance</a:t>
            </a:r>
          </a:p>
          <a:p>
            <a:pPr lvl="1"/>
            <a:r>
              <a:rPr lang="en-CA" dirty="0" smtClean="0"/>
              <a:t>Agreement</a:t>
            </a:r>
          </a:p>
          <a:p>
            <a:pPr lvl="1"/>
            <a:r>
              <a:rPr lang="en-CA" dirty="0" smtClean="0"/>
              <a:t>Pursuant to expressed </a:t>
            </a:r>
            <a:r>
              <a:rPr lang="en-CA" dirty="0" smtClean="0"/>
              <a:t>terms</a:t>
            </a:r>
          </a:p>
          <a:p>
            <a:pPr lvl="1"/>
            <a:r>
              <a:rPr lang="en-CA" dirty="0" err="1" smtClean="0"/>
              <a:t>Novation</a:t>
            </a:r>
            <a:endParaRPr lang="en-CA" dirty="0" smtClean="0"/>
          </a:p>
          <a:p>
            <a:pPr lvl="1"/>
            <a:r>
              <a:rPr lang="en-CA" dirty="0" smtClean="0"/>
              <a:t>Operation of law</a:t>
            </a:r>
            <a:endParaRPr lang="en-CA" dirty="0" smtClean="0"/>
          </a:p>
          <a:p>
            <a:pPr lvl="1"/>
            <a:r>
              <a:rPr lang="en-CA" dirty="0" smtClean="0"/>
              <a:t>Impossibility</a:t>
            </a:r>
            <a:r>
              <a:rPr lang="en-CA" dirty="0" smtClean="0"/>
              <a:t>, </a:t>
            </a:r>
            <a:r>
              <a:rPr lang="en-CA" dirty="0" smtClean="0"/>
              <a:t>impracticality</a:t>
            </a:r>
            <a:r>
              <a:rPr lang="en-CA" dirty="0" smtClean="0"/>
              <a:t>, </a:t>
            </a:r>
            <a:r>
              <a:rPr lang="en-CA" dirty="0" smtClean="0"/>
              <a:t>and frustration</a:t>
            </a:r>
          </a:p>
          <a:p>
            <a:pPr lvl="1"/>
            <a:r>
              <a:rPr lang="en-CA" dirty="0" smtClean="0"/>
              <a:t>Discharge by breach of contract</a:t>
            </a:r>
            <a:endParaRPr lang="en-CA" dirty="0" smtClean="0"/>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Performance</a:t>
            </a:r>
            <a:endParaRPr lang="en-CA" dirty="0"/>
          </a:p>
        </p:txBody>
      </p:sp>
      <p:sp>
        <p:nvSpPr>
          <p:cNvPr id="3" name="Content Placeholder 2"/>
          <p:cNvSpPr>
            <a:spLocks noGrp="1"/>
          </p:cNvSpPr>
          <p:nvPr>
            <p:ph idx="1"/>
          </p:nvPr>
        </p:nvSpPr>
        <p:spPr/>
        <p:txBody>
          <a:bodyPr/>
          <a:lstStyle/>
          <a:p>
            <a:pPr>
              <a:buNone/>
            </a:pPr>
            <a:r>
              <a:rPr lang="en-CA" dirty="0" smtClean="0"/>
              <a:t>	A contract is considered discharged when all parties have performed their obligations under the terms of the contract</a:t>
            </a:r>
          </a:p>
          <a:p>
            <a:pPr>
              <a:buNone/>
            </a:pPr>
            <a:endParaRPr lang="en-CA" dirty="0" smtClean="0"/>
          </a:p>
          <a:p>
            <a:pPr>
              <a:buNone/>
            </a:pPr>
            <a:r>
              <a:rPr lang="en-CA" dirty="0" smtClean="0"/>
              <a:t>	Contracts may have additional terms that go beyond the scope of performance, especially when related to warranties</a:t>
            </a:r>
          </a:p>
          <a:p>
            <a:pPr lvl="1"/>
            <a:r>
              <a:rPr lang="en-CA" dirty="0" smtClean="0"/>
              <a:t>Construction and supply contracts will often include warranties whereby a party will remedy certain defects under specified limitations</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Agreement to Discharge</a:t>
            </a:r>
            <a:endParaRPr lang="en-CA" dirty="0"/>
          </a:p>
        </p:txBody>
      </p:sp>
      <p:sp>
        <p:nvSpPr>
          <p:cNvPr id="3" name="Content Placeholder 2"/>
          <p:cNvSpPr>
            <a:spLocks noGrp="1"/>
          </p:cNvSpPr>
          <p:nvPr>
            <p:ph idx="1"/>
          </p:nvPr>
        </p:nvSpPr>
        <p:spPr/>
        <p:txBody>
          <a:bodyPr/>
          <a:lstStyle/>
          <a:p>
            <a:pPr>
              <a:buNone/>
            </a:pPr>
            <a:r>
              <a:rPr lang="en-CA" dirty="0" smtClean="0"/>
              <a:t>	A contract can be discharged as long as all parties agree that the contract is cancelled or terminated</a:t>
            </a:r>
          </a:p>
          <a:p>
            <a:pPr lvl="1"/>
            <a:r>
              <a:rPr lang="en-CA" dirty="0" smtClean="0"/>
              <a:t>This will invariably include additional agreed upon terms or conditions, as some obligations in the original contract have not been </a:t>
            </a:r>
            <a:r>
              <a:rPr lang="en-CA" dirty="0" err="1" smtClean="0"/>
              <a:t>satisifed</a:t>
            </a:r>
            <a:endParaRPr lang="en-CA" dirty="0" smtClean="0"/>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Due to Expressed Terms</a:t>
            </a:r>
            <a:endParaRPr lang="en-CA" dirty="0"/>
          </a:p>
        </p:txBody>
      </p:sp>
      <p:sp>
        <p:nvSpPr>
          <p:cNvPr id="3" name="Content Placeholder 2"/>
          <p:cNvSpPr>
            <a:spLocks noGrp="1"/>
          </p:cNvSpPr>
          <p:nvPr>
            <p:ph idx="1"/>
          </p:nvPr>
        </p:nvSpPr>
        <p:spPr/>
        <p:txBody>
          <a:bodyPr/>
          <a:lstStyle/>
          <a:p>
            <a:pPr>
              <a:buNone/>
            </a:pPr>
            <a:r>
              <a:rPr lang="en-CA" dirty="0" smtClean="0"/>
              <a:t>	The contract itself may contain terms that allow for the contract to be discharged:</a:t>
            </a:r>
          </a:p>
          <a:p>
            <a:pPr lvl="1"/>
            <a:r>
              <a:rPr lang="en-CA" dirty="0" smtClean="0"/>
              <a:t>Failure to properly complete the required work</a:t>
            </a:r>
          </a:p>
          <a:p>
            <a:pPr lvl="1"/>
            <a:r>
              <a:rPr lang="en-CA" dirty="0" smtClean="0"/>
              <a:t>Failure to comply with the requirements</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a:t>
            </a:r>
            <a:r>
              <a:rPr lang="en-CA" dirty="0" err="1" smtClean="0"/>
              <a:t>Novation</a:t>
            </a:r>
            <a:endParaRPr lang="en-CA" dirty="0"/>
          </a:p>
        </p:txBody>
      </p:sp>
      <p:sp>
        <p:nvSpPr>
          <p:cNvPr id="3" name="Content Placeholder 2"/>
          <p:cNvSpPr>
            <a:spLocks noGrp="1"/>
          </p:cNvSpPr>
          <p:nvPr>
            <p:ph idx="1"/>
          </p:nvPr>
        </p:nvSpPr>
        <p:spPr/>
        <p:txBody>
          <a:bodyPr/>
          <a:lstStyle/>
          <a:p>
            <a:pPr>
              <a:buNone/>
            </a:pPr>
            <a:r>
              <a:rPr lang="en-CA" dirty="0" smtClean="0"/>
              <a:t>	It is possible to either</a:t>
            </a:r>
          </a:p>
          <a:p>
            <a:pPr lvl="1"/>
            <a:r>
              <a:rPr lang="en-CA" dirty="0" smtClean="0"/>
              <a:t>Exchange one obligation in a contract for another</a:t>
            </a:r>
          </a:p>
          <a:p>
            <a:pPr lvl="1"/>
            <a:r>
              <a:rPr lang="en-CA" dirty="0" smtClean="0"/>
              <a:t>Replace one contracting party with another</a:t>
            </a:r>
          </a:p>
          <a:p>
            <a:pPr lvl="1"/>
            <a:endParaRPr lang="en-CA" dirty="0" smtClean="0"/>
          </a:p>
          <a:p>
            <a:pPr>
              <a:buNone/>
            </a:pPr>
            <a:r>
              <a:rPr lang="en-CA" dirty="0" smtClean="0"/>
              <a:t>	Such a change is called a </a:t>
            </a:r>
            <a:r>
              <a:rPr lang="en-CA" i="1" dirty="0" err="1" smtClean="0"/>
              <a:t>novation</a:t>
            </a:r>
            <a:endParaRPr lang="en-CA" dirty="0" smtClean="0"/>
          </a:p>
          <a:p>
            <a:pPr lvl="1"/>
            <a:r>
              <a:rPr lang="en-CA" dirty="0" smtClean="0"/>
              <a:t>This requires the agreement of all parties to the contract and it produces a new contract, discharging the old</a:t>
            </a:r>
          </a:p>
          <a:p>
            <a:pPr lvl="1"/>
            <a:r>
              <a:rPr lang="en-CA" dirty="0" smtClean="0"/>
              <a:t>The new contract requires consideration, which is usually the discharge of the old contract</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Discharge by Operation of Law</a:t>
            </a:r>
            <a:endParaRPr lang="en-CA" dirty="0"/>
          </a:p>
        </p:txBody>
      </p:sp>
      <p:sp>
        <p:nvSpPr>
          <p:cNvPr id="3" name="Content Placeholder 2"/>
          <p:cNvSpPr>
            <a:spLocks noGrp="1"/>
          </p:cNvSpPr>
          <p:nvPr>
            <p:ph idx="1"/>
          </p:nvPr>
        </p:nvSpPr>
        <p:spPr/>
        <p:txBody>
          <a:bodyPr/>
          <a:lstStyle/>
          <a:p>
            <a:pPr>
              <a:buNone/>
            </a:pPr>
            <a:r>
              <a:rPr lang="en-CA" dirty="0" smtClean="0"/>
              <a:t>	There are certain conditions under which a contract will legally be discharged</a:t>
            </a:r>
          </a:p>
          <a:p>
            <a:pPr lvl="1"/>
            <a:r>
              <a:rPr lang="en-CA" dirty="0" smtClean="0"/>
              <a:t>By the death of one of the parties when dealing with personal service</a:t>
            </a:r>
          </a:p>
          <a:p>
            <a:pPr lvl="1"/>
            <a:r>
              <a:rPr lang="en-CA" dirty="0" smtClean="0"/>
              <a:t>In some circumstances, by bankruptcy</a:t>
            </a:r>
          </a:p>
          <a:p>
            <a:pPr lvl="1"/>
            <a:r>
              <a:rPr lang="en-CA" dirty="0" smtClean="0"/>
              <a:t>By the rights and liabilities becoming owed by the same person</a:t>
            </a:r>
          </a:p>
          <a:p>
            <a:pPr lvl="2"/>
            <a:r>
              <a:rPr lang="en-CA" dirty="0" smtClean="0"/>
              <a:t>A company purchases a supplier</a:t>
            </a:r>
          </a:p>
        </p:txBody>
      </p:sp>
      <p:sp>
        <p:nvSpPr>
          <p:cNvPr id="7" name="Footer Placeholder 6"/>
          <p:cNvSpPr>
            <a:spLocks noGrp="1"/>
          </p:cNvSpPr>
          <p:nvPr>
            <p:ph type="ftr" sz="quarter" idx="12"/>
          </p:nvPr>
        </p:nvSpPr>
        <p:spPr/>
        <p:txBody>
          <a:bodyPr/>
          <a:lstStyle/>
          <a:p>
            <a:pPr>
              <a:defRPr/>
            </a:pPr>
            <a:r>
              <a:rPr lang="en-CA"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Discharge by Impossibility,</a:t>
            </a:r>
            <a:br>
              <a:rPr lang="en-CA" sz="2800" dirty="0" smtClean="0"/>
            </a:br>
            <a:r>
              <a:rPr lang="en-CA" sz="2800" dirty="0" smtClean="0"/>
              <a:t>Impracticality and Frustration</a:t>
            </a:r>
            <a:endParaRPr lang="en-CA" sz="2800" dirty="0"/>
          </a:p>
        </p:txBody>
      </p:sp>
      <p:sp>
        <p:nvSpPr>
          <p:cNvPr id="3" name="Content Placeholder 2"/>
          <p:cNvSpPr>
            <a:spLocks noGrp="1"/>
          </p:cNvSpPr>
          <p:nvPr>
            <p:ph idx="1"/>
          </p:nvPr>
        </p:nvSpPr>
        <p:spPr/>
        <p:txBody>
          <a:bodyPr/>
          <a:lstStyle/>
          <a:p>
            <a:pPr>
              <a:buNone/>
            </a:pPr>
            <a:r>
              <a:rPr lang="en-CA" dirty="0" smtClean="0"/>
              <a:t>	Next, we will look at two closely related, but distinct, forms of discharge:</a:t>
            </a:r>
          </a:p>
          <a:p>
            <a:pPr lvl="1"/>
            <a:r>
              <a:rPr lang="en-CA" dirty="0" smtClean="0"/>
              <a:t>Discharge by impossibility</a:t>
            </a:r>
          </a:p>
          <a:p>
            <a:pPr lvl="1"/>
            <a:r>
              <a:rPr lang="en-CA" dirty="0" smtClean="0"/>
              <a:t>Discharge by impracticality</a:t>
            </a:r>
          </a:p>
          <a:p>
            <a:pPr lvl="1"/>
            <a:r>
              <a:rPr lang="en-CA" dirty="0" smtClean="0"/>
              <a:t>Discharge by frustration</a:t>
            </a:r>
          </a:p>
        </p:txBody>
      </p:sp>
      <p:sp>
        <p:nvSpPr>
          <p:cNvPr id="7" name="Footer Placeholder 6"/>
          <p:cNvSpPr>
            <a:spLocks noGrp="1"/>
          </p:cNvSpPr>
          <p:nvPr>
            <p:ph type="ftr" sz="quarter" idx="12"/>
          </p:nvPr>
        </p:nvSpPr>
        <p:spPr/>
        <p:txBody>
          <a:bodyPr/>
          <a:lstStyle/>
          <a:p>
            <a:pPr>
              <a:defRPr/>
            </a:pPr>
            <a:r>
              <a:rPr lang="en-CA" dirty="0" smtClean="0"/>
              <a:t>Discharging Contracts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63545</TotalTime>
  <Words>188</Words>
  <Application>Microsoft Office PowerPoint</Application>
  <PresentationFormat>On-screen Show (4:3)</PresentationFormat>
  <Paragraphs>197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Engineering_Colour</vt:lpstr>
      <vt:lpstr>Contract Law: Discharging Contracts</vt:lpstr>
      <vt:lpstr>Outline</vt:lpstr>
      <vt:lpstr>Discharging Contracts</vt:lpstr>
      <vt:lpstr>Discharge by Performance</vt:lpstr>
      <vt:lpstr>Agreement to Discharge</vt:lpstr>
      <vt:lpstr>Discharge Due to Expressed Terms</vt:lpstr>
      <vt:lpstr>Discharge by Novation</vt:lpstr>
      <vt:lpstr>Discharge by Operation of Law</vt:lpstr>
      <vt:lpstr>Discharge by Impossibility, Impracticality and Frustration</vt:lpstr>
      <vt:lpstr>Definitions</vt:lpstr>
      <vt:lpstr>Discharge by Impossibility</vt:lpstr>
      <vt:lpstr>Discharge by Impracticality</vt:lpstr>
      <vt:lpstr>Discharge by Frustration</vt:lpstr>
      <vt:lpstr>Discharge by Frustration</vt:lpstr>
      <vt:lpstr>Discharge by Frustration</vt:lpstr>
      <vt:lpstr>Acts of God</vt:lpstr>
      <vt:lpstr>Force Majeure Provisions</vt:lpstr>
      <vt:lpstr>Trends</vt:lpstr>
      <vt:lpstr>Examples</vt:lpstr>
      <vt:lpstr>Examples</vt:lpstr>
      <vt:lpstr>Examples</vt:lpstr>
      <vt:lpstr>Discharge by Breach</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Discharging Contracts</dc:title>
  <dc:subject>Discharging contracts under contract law</dc:subject>
  <dc:creator>Douglas Wilhelm Harder (dwharder@alumni.uwaterloo.ca)</dc:creator>
  <cp:lastModifiedBy>Douglas Wilhelm Harder</cp:lastModifiedBy>
  <cp:revision>4873</cp:revision>
  <cp:lastPrinted>2010-03-08T19:59:32Z</cp:lastPrinted>
  <dcterms:created xsi:type="dcterms:W3CDTF">2010-03-10T14:45:39Z</dcterms:created>
  <dcterms:modified xsi:type="dcterms:W3CDTF">2013-03-26T15:58:19Z</dcterms:modified>
</cp:coreProperties>
</file>