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74" r:id="rId2"/>
    <p:sldId id="460" r:id="rId3"/>
    <p:sldId id="668" r:id="rId4"/>
    <p:sldId id="706" r:id="rId5"/>
    <p:sldId id="669" r:id="rId6"/>
    <p:sldId id="712" r:id="rId7"/>
    <p:sldId id="717" r:id="rId8"/>
    <p:sldId id="718" r:id="rId9"/>
    <p:sldId id="719" r:id="rId10"/>
    <p:sldId id="700" r:id="rId11"/>
    <p:sldId id="724" r:id="rId12"/>
    <p:sldId id="725" r:id="rId13"/>
    <p:sldId id="713" r:id="rId14"/>
    <p:sldId id="720" r:id="rId15"/>
    <p:sldId id="721" r:id="rId16"/>
    <p:sldId id="707" r:id="rId17"/>
    <p:sldId id="722" r:id="rId18"/>
    <p:sldId id="723" r:id="rId19"/>
    <p:sldId id="459" r:id="rId20"/>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1" autoAdjust="0"/>
    <p:restoredTop sz="77851" autoAdjust="0"/>
  </p:normalViewPr>
  <p:slideViewPr>
    <p:cSldViewPr snapToGrid="0" snapToObjects="1">
      <p:cViewPr varScale="1">
        <p:scale>
          <a:sx n="43" d="100"/>
          <a:sy n="43" d="100"/>
        </p:scale>
        <p:origin x="-2952" y="-10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10</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11</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12</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13</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14</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15</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16</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17</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18</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6</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7</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8</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9</a:t>
            </a:fld>
            <a:endParaRPr lang="en-CA"/>
          </a:p>
        </p:txBody>
      </p:sp>
    </p:spTree>
    <p:extLst>
      <p:ext uri="{BB962C8B-B14F-4D97-AF65-F5344CB8AC3E}">
        <p14:creationId xmlns="" xmlns:p14="http://schemas.microsoft.com/office/powerpoint/2010/main" val="1364870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a:xfrm>
            <a:off x="2763297" y="152350"/>
            <a:ext cx="4771423" cy="257175"/>
          </a:xfrm>
        </p:spPr>
        <p:txBody>
          <a:bodyPr/>
          <a:lstStyle>
            <a:lvl1pPr>
              <a:defRPr/>
            </a:lvl1pPr>
          </a:lstStyle>
          <a:p>
            <a:pPr>
              <a:defRPr/>
            </a:pPr>
            <a:r>
              <a:rPr lang="en-CA" smtClean="0"/>
              <a:t>Contract Interpretation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CA" smtClean="0"/>
              <a:t>Contract Interpretation</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5" y="2160104"/>
            <a:ext cx="7410565" cy="1329137"/>
          </a:xfrm>
        </p:spPr>
        <p:txBody>
          <a:bodyPr/>
          <a:lstStyle/>
          <a:p>
            <a:r>
              <a:rPr lang="en-CA" dirty="0" smtClean="0"/>
              <a:t>Contract Law:  Contract Interpretation</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Contra </a:t>
            </a:r>
            <a:r>
              <a:rPr lang="en-CA" i="1" dirty="0" err="1" smtClean="0"/>
              <a:t>Proferentem</a:t>
            </a:r>
            <a:endParaRPr lang="en-CA" i="1" dirty="0"/>
          </a:p>
        </p:txBody>
      </p:sp>
      <p:sp>
        <p:nvSpPr>
          <p:cNvPr id="3" name="Content Placeholder 2"/>
          <p:cNvSpPr>
            <a:spLocks noGrp="1"/>
          </p:cNvSpPr>
          <p:nvPr>
            <p:ph idx="1"/>
          </p:nvPr>
        </p:nvSpPr>
        <p:spPr/>
        <p:txBody>
          <a:bodyPr/>
          <a:lstStyle/>
          <a:p>
            <a:pPr>
              <a:buNone/>
            </a:pPr>
            <a:r>
              <a:rPr lang="en-CA" dirty="0" smtClean="0"/>
              <a:t>	When an ambiguity occurs in the language of a contract, precedence is that it will be interpreted against the party that authored the term</a:t>
            </a:r>
          </a:p>
          <a:p>
            <a:pPr lvl="1"/>
            <a:r>
              <a:rPr lang="en-CA" dirty="0" smtClean="0"/>
              <a:t>From Latin:  “against the one bringing forth”</a:t>
            </a:r>
          </a:p>
          <a:p>
            <a:pPr lvl="1"/>
            <a:r>
              <a:rPr lang="en-CA" dirty="0" smtClean="0"/>
              <a:t>This is often related to the definition of a specific word</a:t>
            </a:r>
          </a:p>
          <a:p>
            <a:pPr lvl="1"/>
            <a:r>
              <a:rPr lang="en-CA" dirty="0" smtClean="0"/>
              <a:t>Very often applied to </a:t>
            </a:r>
            <a:r>
              <a:rPr lang="en-CA" i="1" dirty="0" smtClean="0"/>
              <a:t>adhesion </a:t>
            </a:r>
            <a:r>
              <a:rPr lang="en-CA" dirty="0" smtClean="0"/>
              <a:t>contracts—that is, the take-it-or-leave-it contracts dictated by one party, </a:t>
            </a:r>
            <a:r>
              <a:rPr lang="en-CA" i="1" dirty="0" smtClean="0"/>
              <a:t>e.g</a:t>
            </a:r>
            <a:r>
              <a:rPr lang="en-CA" dirty="0" smtClean="0"/>
              <a:t>., insurance</a:t>
            </a:r>
          </a:p>
          <a:p>
            <a:pPr>
              <a:buNone/>
            </a:pPr>
            <a:endParaRPr lang="en-CA" dirty="0" smtClean="0"/>
          </a:p>
          <a:p>
            <a:pPr>
              <a:buNone/>
            </a:pPr>
            <a:r>
              <a:rPr lang="en-CA" dirty="0" smtClean="0"/>
              <a:t>	It is necessary to track who made what changes to an agreement before it is signed—recall that offers and counter-offers can be made by both parties</a:t>
            </a:r>
          </a:p>
          <a:p>
            <a:pPr lvl="1"/>
            <a:endParaRPr lang="en-CA" dirty="0" smtClean="0"/>
          </a:p>
        </p:txBody>
      </p:sp>
      <p:sp>
        <p:nvSpPr>
          <p:cNvPr id="7" name="Footer Placeholder 6"/>
          <p:cNvSpPr>
            <a:spLocks noGrp="1"/>
          </p:cNvSpPr>
          <p:nvPr>
            <p:ph type="ftr" sz="quarter" idx="12"/>
          </p:nvPr>
        </p:nvSpPr>
        <p:spPr/>
        <p:txBody>
          <a:bodyPr/>
          <a:lstStyle/>
          <a:p>
            <a:pPr>
              <a:defRPr/>
            </a:pPr>
            <a:r>
              <a:rPr lang="en-CA" smtClean="0"/>
              <a:t>Contract Interpretation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10</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Contra </a:t>
            </a:r>
            <a:r>
              <a:rPr lang="en-CA" i="1" dirty="0" err="1" smtClean="0"/>
              <a:t>Proferentem</a:t>
            </a:r>
            <a:endParaRPr lang="en-CA" i="1" dirty="0"/>
          </a:p>
        </p:txBody>
      </p:sp>
      <p:sp>
        <p:nvSpPr>
          <p:cNvPr id="3" name="Content Placeholder 2"/>
          <p:cNvSpPr>
            <a:spLocks noGrp="1"/>
          </p:cNvSpPr>
          <p:nvPr>
            <p:ph idx="1"/>
          </p:nvPr>
        </p:nvSpPr>
        <p:spPr>
          <a:xfrm>
            <a:off x="457200" y="1600200"/>
            <a:ext cx="8455152" cy="4616450"/>
          </a:xfrm>
        </p:spPr>
        <p:txBody>
          <a:bodyPr/>
          <a:lstStyle/>
          <a:p>
            <a:pPr>
              <a:buNone/>
            </a:pPr>
            <a:r>
              <a:rPr lang="en-CA" dirty="0" smtClean="0"/>
              <a:t>	Consider </a:t>
            </a:r>
            <a:r>
              <a:rPr lang="en-CA" i="1" dirty="0" err="1" smtClean="0"/>
              <a:t>Hollier</a:t>
            </a:r>
            <a:r>
              <a:rPr lang="en-CA" i="1" dirty="0" smtClean="0"/>
              <a:t> v Rambler Motors (AMC) Ltd</a:t>
            </a:r>
            <a:r>
              <a:rPr lang="en-CA" dirty="0" smtClean="0"/>
              <a:t>, 1972, where an occasional customer failed to sign an invoice with the statement:</a:t>
            </a:r>
          </a:p>
          <a:p>
            <a:pPr>
              <a:buNone/>
            </a:pPr>
            <a:r>
              <a:rPr lang="en-CA" sz="2000" dirty="0" smtClean="0"/>
              <a:t>			      “company is not responsible for damage caused</a:t>
            </a:r>
            <a:br>
              <a:rPr lang="en-CA" sz="2000" dirty="0" smtClean="0"/>
            </a:br>
            <a:r>
              <a:rPr lang="en-CA" sz="2000" dirty="0" smtClean="0"/>
              <a:t>			 by fire to customers’ cars on the premises.”</a:t>
            </a:r>
          </a:p>
          <a:p>
            <a:pPr>
              <a:buNone/>
            </a:pPr>
            <a:endParaRPr lang="en-CA" dirty="0" smtClean="0"/>
          </a:p>
          <a:p>
            <a:pPr>
              <a:buNone/>
            </a:pPr>
            <a:r>
              <a:rPr lang="en-CA" dirty="0" smtClean="0"/>
              <a:t>	Through negligence of the owner, the garage burned down</a:t>
            </a:r>
          </a:p>
          <a:p>
            <a:pPr>
              <a:buNone/>
            </a:pPr>
            <a:endParaRPr lang="en-CA" dirty="0" smtClean="0"/>
          </a:p>
          <a:p>
            <a:pPr>
              <a:buNone/>
            </a:pPr>
            <a:r>
              <a:rPr lang="en-CA" dirty="0" smtClean="0"/>
              <a:t>	First, the company tried to establish that the exclusion should apply even if he didn’t sign it this time</a:t>
            </a:r>
          </a:p>
          <a:p>
            <a:pPr lvl="1"/>
            <a:r>
              <a:rPr lang="en-CA" dirty="0" smtClean="0"/>
              <a:t>The court found that there was neither a regular nor consistent course of dealings between the two parties</a:t>
            </a:r>
          </a:p>
        </p:txBody>
      </p:sp>
      <p:sp>
        <p:nvSpPr>
          <p:cNvPr id="7" name="Footer Placeholder 6"/>
          <p:cNvSpPr>
            <a:spLocks noGrp="1"/>
          </p:cNvSpPr>
          <p:nvPr>
            <p:ph type="ftr" sz="quarter" idx="12"/>
          </p:nvPr>
        </p:nvSpPr>
        <p:spPr/>
        <p:txBody>
          <a:bodyPr/>
          <a:lstStyle/>
          <a:p>
            <a:pPr>
              <a:defRPr/>
            </a:pPr>
            <a:r>
              <a:rPr lang="en-CA" smtClean="0"/>
              <a:t>Contract Interpretation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11</a:t>
            </a:fld>
            <a:endParaRPr lang="en-CA"/>
          </a:p>
        </p:txBody>
      </p:sp>
      <p:pic>
        <p:nvPicPr>
          <p:cNvPr id="1026" name="Picture 2"/>
          <p:cNvPicPr>
            <a:picLocks noChangeAspect="1" noChangeArrowheads="1"/>
          </p:cNvPicPr>
          <p:nvPr/>
        </p:nvPicPr>
        <p:blipFill>
          <a:blip r:embed="rId3"/>
          <a:srcRect/>
          <a:stretch>
            <a:fillRect/>
          </a:stretch>
        </p:blipFill>
        <p:spPr bwMode="auto">
          <a:xfrm>
            <a:off x="7464380" y="2405575"/>
            <a:ext cx="1522664" cy="1023861"/>
          </a:xfrm>
          <a:prstGeom prst="rect">
            <a:avLst/>
          </a:prstGeom>
          <a:noFill/>
          <a:ln w="9525">
            <a:noFill/>
            <a:miter lim="800000"/>
            <a:headEnd/>
            <a:tailEnd/>
          </a:ln>
        </p:spPr>
      </p:pic>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Contra </a:t>
            </a:r>
            <a:r>
              <a:rPr lang="en-CA" i="1" dirty="0" err="1" smtClean="0"/>
              <a:t>Proferentem</a:t>
            </a:r>
            <a:endParaRPr lang="en-CA" i="1" dirty="0"/>
          </a:p>
        </p:txBody>
      </p:sp>
      <p:sp>
        <p:nvSpPr>
          <p:cNvPr id="3" name="Content Placeholder 2"/>
          <p:cNvSpPr>
            <a:spLocks noGrp="1"/>
          </p:cNvSpPr>
          <p:nvPr>
            <p:ph idx="1"/>
          </p:nvPr>
        </p:nvSpPr>
        <p:spPr>
          <a:xfrm>
            <a:off x="457200" y="1600200"/>
            <a:ext cx="8229599" cy="4616450"/>
          </a:xfrm>
        </p:spPr>
        <p:txBody>
          <a:bodyPr/>
          <a:lstStyle/>
          <a:p>
            <a:pPr>
              <a:buNone/>
            </a:pPr>
            <a:r>
              <a:rPr lang="en-CA" dirty="0" smtClean="0"/>
              <a:t>	In addition, the court noted the ambiguity of the statement:</a:t>
            </a:r>
            <a:br>
              <a:rPr lang="en-CA" dirty="0" smtClean="0"/>
            </a:br>
            <a:endParaRPr lang="en-CA" dirty="0" smtClean="0"/>
          </a:p>
          <a:p>
            <a:pPr>
              <a:buNone/>
            </a:pPr>
            <a:r>
              <a:rPr lang="en-CA" sz="2000" dirty="0" smtClean="0"/>
              <a:t>			      “company is not responsible for damage caused</a:t>
            </a:r>
            <a:br>
              <a:rPr lang="en-CA" sz="2000" dirty="0" smtClean="0"/>
            </a:br>
            <a:r>
              <a:rPr lang="en-CA" sz="2000" dirty="0" smtClean="0"/>
              <a:t>			 by fire to customers’ cars on the premises.”</a:t>
            </a:r>
          </a:p>
          <a:p>
            <a:pPr>
              <a:buNone/>
            </a:pPr>
            <a:endParaRPr lang="en-CA" dirty="0" smtClean="0"/>
          </a:p>
          <a:p>
            <a:pPr>
              <a:buNone/>
            </a:pPr>
            <a:r>
              <a:rPr lang="en-CA" dirty="0" smtClean="0"/>
              <a:t>	If Rambler Motors wanted to make exclusions for their own negligence</a:t>
            </a:r>
          </a:p>
          <a:p>
            <a:pPr algn="ctr">
              <a:buNone/>
            </a:pPr>
            <a:r>
              <a:rPr lang="en-CA" dirty="0" smtClean="0"/>
              <a:t>“they ought to have done so in far plainer language”</a:t>
            </a:r>
          </a:p>
        </p:txBody>
      </p:sp>
      <p:sp>
        <p:nvSpPr>
          <p:cNvPr id="7" name="Footer Placeholder 6"/>
          <p:cNvSpPr>
            <a:spLocks noGrp="1"/>
          </p:cNvSpPr>
          <p:nvPr>
            <p:ph type="ftr" sz="quarter" idx="12"/>
          </p:nvPr>
        </p:nvSpPr>
        <p:spPr/>
        <p:txBody>
          <a:bodyPr/>
          <a:lstStyle/>
          <a:p>
            <a:pPr>
              <a:defRPr/>
            </a:pPr>
            <a:r>
              <a:rPr lang="en-CA" smtClean="0"/>
              <a:t>Contract Interpretation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12</a:t>
            </a:fld>
            <a:endParaRPr lang="en-CA"/>
          </a:p>
        </p:txBody>
      </p:sp>
      <p:pic>
        <p:nvPicPr>
          <p:cNvPr id="8" name="Picture 2"/>
          <p:cNvPicPr>
            <a:picLocks noChangeAspect="1" noChangeArrowheads="1"/>
          </p:cNvPicPr>
          <p:nvPr/>
        </p:nvPicPr>
        <p:blipFill>
          <a:blip r:embed="rId3"/>
          <a:srcRect/>
          <a:stretch>
            <a:fillRect/>
          </a:stretch>
        </p:blipFill>
        <p:spPr bwMode="auto">
          <a:xfrm>
            <a:off x="7464380" y="2405575"/>
            <a:ext cx="1522664" cy="1023861"/>
          </a:xfrm>
          <a:prstGeom prst="rect">
            <a:avLst/>
          </a:prstGeom>
          <a:noFill/>
          <a:ln w="9525">
            <a:noFill/>
            <a:miter lim="800000"/>
            <a:headEnd/>
            <a:tailEnd/>
          </a:ln>
        </p:spPr>
      </p:pic>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err="1" smtClean="0"/>
              <a:t>Parol</a:t>
            </a:r>
            <a:r>
              <a:rPr lang="en-CA" dirty="0" smtClean="0"/>
              <a:t> Evidence Rule</a:t>
            </a:r>
            <a:endParaRPr lang="en-CA" dirty="0"/>
          </a:p>
        </p:txBody>
      </p:sp>
      <p:sp>
        <p:nvSpPr>
          <p:cNvPr id="3" name="Content Placeholder 2"/>
          <p:cNvSpPr>
            <a:spLocks noGrp="1"/>
          </p:cNvSpPr>
          <p:nvPr>
            <p:ph idx="1"/>
          </p:nvPr>
        </p:nvSpPr>
        <p:spPr/>
        <p:txBody>
          <a:bodyPr/>
          <a:lstStyle/>
          <a:p>
            <a:pPr>
              <a:buNone/>
            </a:pPr>
            <a:r>
              <a:rPr lang="en-CA" dirty="0" smtClean="0"/>
              <a:t>	As already covered:  oral evidence is inadmissible in the interpretation of a written contract</a:t>
            </a:r>
          </a:p>
          <a:p>
            <a:pPr lvl="1"/>
            <a:r>
              <a:rPr lang="en-CA" dirty="0" smtClean="0"/>
              <a:t>It can be used to demonstrate that the contract does not exist, but it cannot be used for interpretation</a:t>
            </a:r>
          </a:p>
        </p:txBody>
      </p:sp>
      <p:sp>
        <p:nvSpPr>
          <p:cNvPr id="7" name="Footer Placeholder 6"/>
          <p:cNvSpPr>
            <a:spLocks noGrp="1"/>
          </p:cNvSpPr>
          <p:nvPr>
            <p:ph type="ftr" sz="quarter" idx="12"/>
          </p:nvPr>
        </p:nvSpPr>
        <p:spPr/>
        <p:txBody>
          <a:bodyPr/>
          <a:lstStyle/>
          <a:p>
            <a:pPr>
              <a:defRPr/>
            </a:pPr>
            <a:r>
              <a:rPr lang="en-CA" smtClean="0"/>
              <a:t>Contract Interpretation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13</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Implied Terms</a:t>
            </a:r>
            <a:endParaRPr lang="en-CA" dirty="0"/>
          </a:p>
        </p:txBody>
      </p:sp>
      <p:sp>
        <p:nvSpPr>
          <p:cNvPr id="3" name="Content Placeholder 2"/>
          <p:cNvSpPr>
            <a:spLocks noGrp="1"/>
          </p:cNvSpPr>
          <p:nvPr>
            <p:ph idx="1"/>
          </p:nvPr>
        </p:nvSpPr>
        <p:spPr/>
        <p:txBody>
          <a:bodyPr/>
          <a:lstStyle/>
          <a:p>
            <a:pPr>
              <a:buNone/>
            </a:pPr>
            <a:r>
              <a:rPr lang="en-CA" dirty="0" smtClean="0"/>
              <a:t>	Consider the case of the Moorcock, 1889</a:t>
            </a:r>
          </a:p>
          <a:p>
            <a:pPr lvl="1"/>
            <a:r>
              <a:rPr lang="en-CA" dirty="0" smtClean="0"/>
              <a:t>The owner of the ship entered into a contract with the owner of a wharf to dock the ship</a:t>
            </a:r>
          </a:p>
          <a:p>
            <a:pPr lvl="1"/>
            <a:r>
              <a:rPr lang="en-CA" dirty="0" smtClean="0"/>
              <a:t>When the tide went out, the hull hit a ridge which damaged the ship</a:t>
            </a:r>
          </a:p>
          <a:p>
            <a:pPr lvl="1"/>
            <a:r>
              <a:rPr lang="en-CA" dirty="0" smtClean="0"/>
              <a:t>The terms of the contract made no provision for ensuring the ship’s safety while docked</a:t>
            </a:r>
          </a:p>
        </p:txBody>
      </p:sp>
      <p:sp>
        <p:nvSpPr>
          <p:cNvPr id="7" name="Footer Placeholder 6"/>
          <p:cNvSpPr>
            <a:spLocks noGrp="1"/>
          </p:cNvSpPr>
          <p:nvPr>
            <p:ph type="ftr" sz="quarter" idx="12"/>
          </p:nvPr>
        </p:nvSpPr>
        <p:spPr/>
        <p:txBody>
          <a:bodyPr/>
          <a:lstStyle/>
          <a:p>
            <a:pPr>
              <a:defRPr/>
            </a:pPr>
            <a:r>
              <a:rPr lang="en-CA" smtClean="0"/>
              <a:t>Contract Interpretation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14</a:t>
            </a:fld>
            <a:endParaRPr lang="en-CA"/>
          </a:p>
        </p:txBody>
      </p:sp>
      <p:pic>
        <p:nvPicPr>
          <p:cNvPr id="8" name="Picture 2" descr="File:London docks c1909.jpg"/>
          <p:cNvPicPr>
            <a:picLocks noChangeAspect="1" noChangeArrowheads="1"/>
          </p:cNvPicPr>
          <p:nvPr/>
        </p:nvPicPr>
        <p:blipFill>
          <a:blip r:embed="rId3"/>
          <a:srcRect/>
          <a:stretch>
            <a:fillRect/>
          </a:stretch>
        </p:blipFill>
        <p:spPr bwMode="auto">
          <a:xfrm>
            <a:off x="6175718" y="4581620"/>
            <a:ext cx="2736634" cy="2041530"/>
          </a:xfrm>
          <a:prstGeom prst="rect">
            <a:avLst/>
          </a:prstGeom>
          <a:noFill/>
        </p:spPr>
      </p:pic>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Implied Terms</a:t>
            </a:r>
            <a:endParaRPr lang="en-CA" dirty="0"/>
          </a:p>
        </p:txBody>
      </p:sp>
      <p:sp>
        <p:nvSpPr>
          <p:cNvPr id="3" name="Content Placeholder 2"/>
          <p:cNvSpPr>
            <a:spLocks noGrp="1"/>
          </p:cNvSpPr>
          <p:nvPr>
            <p:ph idx="1"/>
          </p:nvPr>
        </p:nvSpPr>
        <p:spPr/>
        <p:txBody>
          <a:bodyPr/>
          <a:lstStyle/>
          <a:p>
            <a:pPr>
              <a:buNone/>
            </a:pPr>
            <a:r>
              <a:rPr lang="en-CA" dirty="0" smtClean="0"/>
              <a:t>	In his judgement, Bowen LJ stated:</a:t>
            </a:r>
          </a:p>
          <a:p>
            <a:pPr lvl="1" algn="just">
              <a:buNone/>
            </a:pPr>
            <a:r>
              <a:rPr lang="en-CA" dirty="0" smtClean="0"/>
              <a:t>   “In business transactions such as this, what the law desires to effect by the implication is to give such business efficacy to the transaction as must have been intended at all events by both parties who are business men; not to impose on one side all perils of the transaction, or to emancipate one side from all the chances of failure, but to make each party promise in law as much, at all events as it must have been in the contemplation of both parties that he should be responsible for in respect to those perils or chances.”</a:t>
            </a:r>
          </a:p>
        </p:txBody>
      </p:sp>
      <p:sp>
        <p:nvSpPr>
          <p:cNvPr id="7" name="Footer Placeholder 6"/>
          <p:cNvSpPr>
            <a:spLocks noGrp="1"/>
          </p:cNvSpPr>
          <p:nvPr>
            <p:ph type="ftr" sz="quarter" idx="12"/>
          </p:nvPr>
        </p:nvSpPr>
        <p:spPr/>
        <p:txBody>
          <a:bodyPr/>
          <a:lstStyle/>
          <a:p>
            <a:pPr>
              <a:defRPr/>
            </a:pPr>
            <a:r>
              <a:rPr lang="en-CA" smtClean="0"/>
              <a:t>Contract Interpretation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15</a:t>
            </a:fld>
            <a:endParaRPr lang="en-CA"/>
          </a:p>
        </p:txBody>
      </p:sp>
      <p:pic>
        <p:nvPicPr>
          <p:cNvPr id="2050" name="Picture 2" descr="File:London docks c1909.jpg"/>
          <p:cNvPicPr>
            <a:picLocks noChangeAspect="1" noChangeArrowheads="1"/>
          </p:cNvPicPr>
          <p:nvPr/>
        </p:nvPicPr>
        <p:blipFill>
          <a:blip r:embed="rId3"/>
          <a:srcRect/>
          <a:stretch>
            <a:fillRect/>
          </a:stretch>
        </p:blipFill>
        <p:spPr bwMode="auto">
          <a:xfrm>
            <a:off x="6175718" y="4581620"/>
            <a:ext cx="2736634" cy="2041530"/>
          </a:xfrm>
          <a:prstGeom prst="rect">
            <a:avLst/>
          </a:prstGeom>
          <a:noFill/>
        </p:spPr>
      </p:pic>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Implied Terms</a:t>
            </a:r>
            <a:endParaRPr lang="en-CA" dirty="0"/>
          </a:p>
        </p:txBody>
      </p:sp>
      <p:sp>
        <p:nvSpPr>
          <p:cNvPr id="3" name="Content Placeholder 2"/>
          <p:cNvSpPr>
            <a:spLocks noGrp="1"/>
          </p:cNvSpPr>
          <p:nvPr>
            <p:ph idx="1"/>
          </p:nvPr>
        </p:nvSpPr>
        <p:spPr/>
        <p:txBody>
          <a:bodyPr/>
          <a:lstStyle/>
          <a:p>
            <a:pPr>
              <a:buNone/>
            </a:pPr>
            <a:r>
              <a:rPr lang="en-CA" dirty="0" smtClean="0"/>
              <a:t>	This lead to the implication that a contract can have terms that are not explicitly written into the contract, but are implied by the nature of the contract</a:t>
            </a:r>
          </a:p>
          <a:p>
            <a:pPr>
              <a:buNone/>
            </a:pPr>
            <a:endParaRPr lang="en-CA" dirty="0" smtClean="0"/>
          </a:p>
          <a:p>
            <a:pPr>
              <a:buNone/>
            </a:pPr>
            <a:r>
              <a:rPr lang="en-CA" dirty="0" smtClean="0"/>
              <a:t>	In </a:t>
            </a:r>
            <a:r>
              <a:rPr lang="en-CA" i="1" dirty="0" err="1" smtClean="0"/>
              <a:t>Pigott</a:t>
            </a:r>
            <a:r>
              <a:rPr lang="en-CA" i="1" dirty="0" smtClean="0"/>
              <a:t> Construction Co. Ltd v W.J. Crowe Ltd.</a:t>
            </a:r>
            <a:r>
              <a:rPr lang="en-CA" dirty="0" smtClean="0"/>
              <a:t>, 1961, the court formulated the following guideline:</a:t>
            </a:r>
          </a:p>
          <a:p>
            <a:pPr lvl="1" algn="just">
              <a:buNone/>
            </a:pPr>
            <a:r>
              <a:rPr lang="en-CA" dirty="0" smtClean="0"/>
              <a:t>   “I have for a long time understood that rule to be that the Court has no right to imply in a written contract any such stipulation, unless , on considering the terms of the contract in a reasonable and business manner, an implication necessarily arises that the parties must have intended that the suggested stipulation should exist.”</a:t>
            </a:r>
          </a:p>
        </p:txBody>
      </p:sp>
      <p:sp>
        <p:nvSpPr>
          <p:cNvPr id="7" name="Footer Placeholder 6"/>
          <p:cNvSpPr>
            <a:spLocks noGrp="1"/>
          </p:cNvSpPr>
          <p:nvPr>
            <p:ph type="ftr" sz="quarter" idx="12"/>
          </p:nvPr>
        </p:nvSpPr>
        <p:spPr/>
        <p:txBody>
          <a:bodyPr/>
          <a:lstStyle/>
          <a:p>
            <a:pPr>
              <a:defRPr/>
            </a:pPr>
            <a:r>
              <a:rPr lang="en-CA" smtClean="0"/>
              <a:t>Contract Interpretation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16</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Implied Terms</a:t>
            </a:r>
            <a:endParaRPr lang="en-CA" dirty="0"/>
          </a:p>
        </p:txBody>
      </p:sp>
      <p:sp>
        <p:nvSpPr>
          <p:cNvPr id="3" name="Content Placeholder 2"/>
          <p:cNvSpPr>
            <a:spLocks noGrp="1"/>
          </p:cNvSpPr>
          <p:nvPr>
            <p:ph idx="1"/>
          </p:nvPr>
        </p:nvSpPr>
        <p:spPr/>
        <p:txBody>
          <a:bodyPr/>
          <a:lstStyle/>
          <a:p>
            <a:pPr>
              <a:buNone/>
            </a:pPr>
            <a:r>
              <a:rPr lang="en-CA" dirty="0" smtClean="0"/>
              <a:t>	Further to this, in </a:t>
            </a:r>
            <a:r>
              <a:rPr lang="en-CA" i="1" dirty="0" err="1" smtClean="0"/>
              <a:t>Markland</a:t>
            </a:r>
            <a:r>
              <a:rPr lang="en-CA" i="1" dirty="0" smtClean="0"/>
              <a:t> Associates Ltd. v </a:t>
            </a:r>
            <a:r>
              <a:rPr lang="en-CA" i="1" dirty="0" err="1" smtClean="0"/>
              <a:t>Lohnes</a:t>
            </a:r>
            <a:r>
              <a:rPr lang="en-CA" dirty="0" smtClean="0"/>
              <a:t>, 1973, the Nova Scotia Supreme Court ruled that a building contract has a number of implied terms:</a:t>
            </a:r>
          </a:p>
          <a:p>
            <a:pPr lvl="1"/>
            <a:r>
              <a:rPr lang="en-CA" dirty="0" smtClean="0"/>
              <a:t>that the work and materials would be of reasonable quality and meet standards</a:t>
            </a:r>
          </a:p>
          <a:p>
            <a:pPr lvl="1"/>
            <a:r>
              <a:rPr lang="en-CA" dirty="0" smtClean="0"/>
              <a:t>the work was to be conducted in a normal manner</a:t>
            </a:r>
          </a:p>
          <a:p>
            <a:pPr lvl="1"/>
            <a:r>
              <a:rPr lang="en-CA" dirty="0" smtClean="0"/>
              <a:t>the final product would be usable and meet needs</a:t>
            </a:r>
          </a:p>
          <a:p>
            <a:pPr lvl="1"/>
            <a:r>
              <a:rPr lang="en-CA" dirty="0" smtClean="0"/>
              <a:t>the work would be done in reasonable time.</a:t>
            </a:r>
          </a:p>
        </p:txBody>
      </p:sp>
      <p:sp>
        <p:nvSpPr>
          <p:cNvPr id="7" name="Footer Placeholder 6"/>
          <p:cNvSpPr>
            <a:spLocks noGrp="1"/>
          </p:cNvSpPr>
          <p:nvPr>
            <p:ph type="ftr" sz="quarter" idx="12"/>
          </p:nvPr>
        </p:nvSpPr>
        <p:spPr/>
        <p:txBody>
          <a:bodyPr/>
          <a:lstStyle/>
          <a:p>
            <a:pPr>
              <a:defRPr/>
            </a:pPr>
            <a:r>
              <a:rPr lang="en-CA" smtClean="0"/>
              <a:t>Contract Interpretation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17</a:t>
            </a:fld>
            <a:endParaRPr lang="en-CA"/>
          </a:p>
        </p:txBody>
      </p:sp>
      <p:sp>
        <p:nvSpPr>
          <p:cNvPr id="6" name="Rectangle 5"/>
          <p:cNvSpPr/>
          <p:nvPr/>
        </p:nvSpPr>
        <p:spPr>
          <a:xfrm>
            <a:off x="682752" y="6262816"/>
            <a:ext cx="8229600" cy="369332"/>
          </a:xfrm>
          <a:prstGeom prst="rect">
            <a:avLst/>
          </a:prstGeom>
        </p:spPr>
        <p:txBody>
          <a:bodyPr wrap="square">
            <a:spAutoFit/>
          </a:bodyPr>
          <a:lstStyle/>
          <a:p>
            <a:r>
              <a:rPr lang="en-CA" dirty="0" smtClean="0"/>
              <a:t>http://engineeronadisk.com/notes_engineer/cases_canada.html</a:t>
            </a:r>
            <a:endParaRPr lang="en-CA" dirty="0"/>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Implied Terms</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G. Ford Homes Ltd. v Draft Masonry (York) Co. Ltd.</a:t>
            </a:r>
            <a:r>
              <a:rPr lang="en-CA" dirty="0" smtClean="0"/>
              <a:t>, 1983, the subcontractor was in the business of fabricating and installing staircases</a:t>
            </a:r>
          </a:p>
          <a:p>
            <a:pPr lvl="1"/>
            <a:r>
              <a:rPr lang="en-CA" dirty="0" smtClean="0"/>
              <a:t>The subcontractor offered the contractor a selection of possible options, of which, the contractor picked one</a:t>
            </a:r>
          </a:p>
          <a:p>
            <a:pPr lvl="1"/>
            <a:r>
              <a:rPr lang="en-CA" dirty="0" smtClean="0"/>
              <a:t>The resulting installation it was 1½" short on headspace</a:t>
            </a:r>
          </a:p>
          <a:p>
            <a:pPr lvl="1"/>
            <a:r>
              <a:rPr lang="en-CA" dirty="0" smtClean="0"/>
              <a:t>This required that the staircase be replaced, a cost the contractor sought to recover</a:t>
            </a:r>
          </a:p>
          <a:p>
            <a:pPr lvl="1"/>
            <a:r>
              <a:rPr lang="en-CA" dirty="0" smtClean="0"/>
              <a:t>The court found that the subcontractor was an “expert” and should have been aware of the Ontario Building Code</a:t>
            </a:r>
          </a:p>
        </p:txBody>
      </p:sp>
      <p:sp>
        <p:nvSpPr>
          <p:cNvPr id="7" name="Footer Placeholder 6"/>
          <p:cNvSpPr>
            <a:spLocks noGrp="1"/>
          </p:cNvSpPr>
          <p:nvPr>
            <p:ph type="ftr" sz="quarter" idx="12"/>
          </p:nvPr>
        </p:nvSpPr>
        <p:spPr/>
        <p:txBody>
          <a:bodyPr/>
          <a:lstStyle/>
          <a:p>
            <a:pPr>
              <a:defRPr/>
            </a:pPr>
            <a:r>
              <a:rPr lang="en-CA" smtClean="0"/>
              <a:t>Contract Interpretation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18</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D.L. Marston, Law for Professional Engineers, 4th Ed., McGraw Hill, 2008.</a:t>
            </a:r>
          </a:p>
          <a:p>
            <a:pPr marL="533400" indent="-533400">
              <a:buFontTx/>
              <a:buNone/>
            </a:pPr>
            <a:r>
              <a:rPr lang="en-CA" sz="1800" dirty="0" smtClean="0">
                <a:latin typeface="Arial" charset="0"/>
                <a:cs typeface="Arial" charset="0"/>
              </a:rPr>
              <a:t>[2]	Julie Vale, ECE 290 Course Notes, 2011.</a:t>
            </a:r>
          </a:p>
          <a:p>
            <a:pPr marL="533400" indent="-533400">
              <a:buFontTx/>
              <a:buNone/>
            </a:pPr>
            <a:r>
              <a:rPr lang="en-CA" sz="1800" dirty="0" smtClean="0">
                <a:latin typeface="Arial" charset="0"/>
                <a:cs typeface="Arial" charset="0"/>
              </a:rPr>
              <a:t>[3]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19</a:t>
            </a:fld>
            <a:endParaRPr lang="en-CA"/>
          </a:p>
        </p:txBody>
      </p:sp>
      <p:sp>
        <p:nvSpPr>
          <p:cNvPr id="5" name="Footer Placeholder 4"/>
          <p:cNvSpPr>
            <a:spLocks noGrp="1"/>
          </p:cNvSpPr>
          <p:nvPr>
            <p:ph type="ftr" sz="quarter" idx="12"/>
          </p:nvPr>
        </p:nvSpPr>
        <p:spPr/>
        <p:txBody>
          <a:bodyPr/>
          <a:lstStyle/>
          <a:p>
            <a:pPr>
              <a:defRPr/>
            </a:pPr>
            <a:r>
              <a:rPr lang="en-CA" smtClean="0"/>
              <a:t>Contract Interpretation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CA" smtClean="0"/>
              <a:t>Contract Interpretation</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Interpretation</a:t>
            </a:r>
            <a:endParaRPr lang="en-CA" dirty="0"/>
          </a:p>
        </p:txBody>
      </p:sp>
      <p:sp>
        <p:nvSpPr>
          <p:cNvPr id="3" name="Content Placeholder 2"/>
          <p:cNvSpPr>
            <a:spLocks noGrp="1"/>
          </p:cNvSpPr>
          <p:nvPr>
            <p:ph idx="1"/>
          </p:nvPr>
        </p:nvSpPr>
        <p:spPr/>
        <p:txBody>
          <a:bodyPr/>
          <a:lstStyle/>
          <a:p>
            <a:pPr>
              <a:buNone/>
            </a:pPr>
            <a:r>
              <a:rPr lang="en-CA" dirty="0" smtClean="0"/>
              <a:t>	There is the expression of the “spirit of the law” versus the “letter of the law” — the first gives the original intention, the second is what was actually written</a:t>
            </a:r>
          </a:p>
          <a:p>
            <a:pPr lvl="1"/>
            <a:r>
              <a:rPr lang="en-CA" dirty="0" smtClean="0"/>
              <a:t>The legislature has an obligation to determine what they actually mean by a given law</a:t>
            </a:r>
          </a:p>
          <a:p>
            <a:pPr lvl="1"/>
            <a:endParaRPr lang="en-CA" dirty="0" smtClean="0"/>
          </a:p>
          <a:p>
            <a:pPr>
              <a:buNone/>
            </a:pPr>
            <a:r>
              <a:rPr lang="en-CA" dirty="0" smtClean="0"/>
              <a:t>	For example, the Patriot Act was meant to fight what most people would consider “terrorism”; however, now, it is being applied much more broadly</a:t>
            </a:r>
          </a:p>
          <a:p>
            <a:pPr>
              <a:buNone/>
            </a:pPr>
            <a:endParaRPr lang="en-CA" dirty="0" smtClean="0"/>
          </a:p>
        </p:txBody>
      </p:sp>
      <p:sp>
        <p:nvSpPr>
          <p:cNvPr id="7" name="Footer Placeholder 6"/>
          <p:cNvSpPr>
            <a:spLocks noGrp="1"/>
          </p:cNvSpPr>
          <p:nvPr>
            <p:ph type="ftr" sz="quarter" idx="12"/>
          </p:nvPr>
        </p:nvSpPr>
        <p:spPr/>
        <p:txBody>
          <a:bodyPr/>
          <a:lstStyle/>
          <a:p>
            <a:pPr>
              <a:defRPr/>
            </a:pPr>
            <a:r>
              <a:rPr lang="en-CA" smtClean="0"/>
              <a:t>Contract Interpretation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3</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Interpretation</a:t>
            </a:r>
            <a:endParaRPr lang="en-CA" dirty="0"/>
          </a:p>
        </p:txBody>
      </p:sp>
      <p:sp>
        <p:nvSpPr>
          <p:cNvPr id="3" name="Content Placeholder 2"/>
          <p:cNvSpPr>
            <a:spLocks noGrp="1"/>
          </p:cNvSpPr>
          <p:nvPr>
            <p:ph idx="1"/>
          </p:nvPr>
        </p:nvSpPr>
        <p:spPr/>
        <p:txBody>
          <a:bodyPr/>
          <a:lstStyle/>
          <a:p>
            <a:pPr>
              <a:buNone/>
            </a:pPr>
            <a:r>
              <a:rPr lang="en-CA" dirty="0" smtClean="0"/>
              <a:t>	The interpretation of contracts is similar:  the courts will read the text of the contract to determine the benefits and obligations</a:t>
            </a:r>
          </a:p>
          <a:p>
            <a:pPr>
              <a:buNone/>
            </a:pPr>
            <a:endParaRPr lang="en-CA" dirty="0" smtClean="0"/>
          </a:p>
          <a:p>
            <a:pPr>
              <a:buNone/>
            </a:pPr>
            <a:r>
              <a:rPr lang="en-CA" dirty="0" smtClean="0"/>
              <a:t>	Two possible approaches:</a:t>
            </a:r>
          </a:p>
          <a:p>
            <a:pPr lvl="1"/>
            <a:r>
              <a:rPr lang="en-CA" dirty="0" smtClean="0"/>
              <a:t>Strict interpretation</a:t>
            </a:r>
          </a:p>
          <a:p>
            <a:pPr lvl="1"/>
            <a:r>
              <a:rPr lang="en-CA" dirty="0" smtClean="0"/>
              <a:t>Liberal interpretation</a:t>
            </a:r>
          </a:p>
          <a:p>
            <a:pPr lvl="1"/>
            <a:endParaRPr lang="en-CA" dirty="0" smtClean="0"/>
          </a:p>
          <a:p>
            <a:pPr>
              <a:buNone/>
            </a:pPr>
            <a:r>
              <a:rPr lang="en-CA" dirty="0" smtClean="0"/>
              <a:t>	A liberal approach can take into account, for example, the intentions behind the contract</a:t>
            </a:r>
          </a:p>
        </p:txBody>
      </p:sp>
      <p:sp>
        <p:nvSpPr>
          <p:cNvPr id="7" name="Footer Placeholder 6"/>
          <p:cNvSpPr>
            <a:spLocks noGrp="1"/>
          </p:cNvSpPr>
          <p:nvPr>
            <p:ph type="ftr" sz="quarter" idx="12"/>
          </p:nvPr>
        </p:nvSpPr>
        <p:spPr/>
        <p:txBody>
          <a:bodyPr/>
          <a:lstStyle/>
          <a:p>
            <a:pPr>
              <a:defRPr/>
            </a:pPr>
            <a:r>
              <a:rPr lang="en-CA" smtClean="0"/>
              <a:t>Contract Interpretation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Interpretation</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Hunter Engineering Company v </a:t>
            </a:r>
            <a:r>
              <a:rPr lang="en-CA" i="1" dirty="0" err="1" smtClean="0"/>
              <a:t>Syncrude</a:t>
            </a:r>
            <a:r>
              <a:rPr lang="en-CA" i="1" dirty="0" smtClean="0"/>
              <a:t> Canada Ltd. </a:t>
            </a:r>
            <a:r>
              <a:rPr lang="en-CA" dirty="0" smtClean="0"/>
              <a:t>1989, the Supreme court</a:t>
            </a:r>
          </a:p>
          <a:p>
            <a:pPr lvl="1" algn="just">
              <a:buNone/>
            </a:pPr>
            <a:r>
              <a:rPr lang="en-CA" dirty="0" smtClean="0"/>
              <a:t>	</a:t>
            </a:r>
            <a:r>
              <a:rPr lang="en-CA" dirty="0" err="1" smtClean="0"/>
              <a:t>Syncrude</a:t>
            </a:r>
            <a:r>
              <a:rPr lang="en-CA" dirty="0" smtClean="0"/>
              <a:t> entered into a contracted with Hunter Engineering and Allis-Chalmers to design gear boxes.  Due to design flaws, the boxes were not usable for their intended purpose.  </a:t>
            </a:r>
            <a:r>
              <a:rPr lang="en-CA" dirty="0" err="1" smtClean="0"/>
              <a:t>Syncrude</a:t>
            </a:r>
            <a:r>
              <a:rPr lang="en-CA" dirty="0" smtClean="0"/>
              <a:t> spent over $1 million to repair the boxes. Hunter sought protection under a limitation of liability clause within the contract.</a:t>
            </a:r>
          </a:p>
          <a:p>
            <a:pPr>
              <a:buNone/>
            </a:pPr>
            <a:endParaRPr lang="en-CA" dirty="0" smtClean="0"/>
          </a:p>
          <a:p>
            <a:pPr>
              <a:buNone/>
            </a:pPr>
            <a:r>
              <a:rPr lang="en-CA" dirty="0" smtClean="0"/>
              <a:t>	The Supreme Court  ruled that the limitation clause was clear and valid</a:t>
            </a:r>
          </a:p>
          <a:p>
            <a:pPr lvl="1"/>
            <a:r>
              <a:rPr lang="en-CA" dirty="0" smtClean="0"/>
              <a:t>Strict interpretation should only be questioned when there is a matter of contractual </a:t>
            </a:r>
            <a:r>
              <a:rPr lang="en-CA" dirty="0" err="1" smtClean="0"/>
              <a:t>unconscionability</a:t>
            </a:r>
            <a:r>
              <a:rPr lang="en-CA" dirty="0" smtClean="0"/>
              <a:t> such as where parties have unequal bargaining power</a:t>
            </a:r>
          </a:p>
          <a:p>
            <a:pPr lvl="1"/>
            <a:r>
              <a:rPr lang="en-CA" dirty="0" smtClean="0"/>
              <a:t>This is unlikely in the case of business contracts</a:t>
            </a:r>
          </a:p>
        </p:txBody>
      </p:sp>
      <p:sp>
        <p:nvSpPr>
          <p:cNvPr id="7" name="Footer Placeholder 6"/>
          <p:cNvSpPr>
            <a:spLocks noGrp="1"/>
          </p:cNvSpPr>
          <p:nvPr>
            <p:ph type="ftr" sz="quarter" idx="12"/>
          </p:nvPr>
        </p:nvSpPr>
        <p:spPr/>
        <p:txBody>
          <a:bodyPr/>
          <a:lstStyle/>
          <a:p>
            <a:pPr>
              <a:defRPr/>
            </a:pPr>
            <a:r>
              <a:rPr lang="en-CA" smtClean="0"/>
              <a:t>Contract Interpretation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5</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Million Dollar Comma</a:t>
            </a:r>
            <a:endParaRPr lang="en-CA" dirty="0"/>
          </a:p>
        </p:txBody>
      </p:sp>
      <p:sp>
        <p:nvSpPr>
          <p:cNvPr id="3" name="Content Placeholder 2"/>
          <p:cNvSpPr>
            <a:spLocks noGrp="1"/>
          </p:cNvSpPr>
          <p:nvPr>
            <p:ph idx="1"/>
          </p:nvPr>
        </p:nvSpPr>
        <p:spPr/>
        <p:txBody>
          <a:bodyPr/>
          <a:lstStyle/>
          <a:p>
            <a:pPr>
              <a:buNone/>
            </a:pPr>
            <a:r>
              <a:rPr lang="en-CA" dirty="0" smtClean="0"/>
              <a:t>	In a case of a contract between Rogers Communications and Bell </a:t>
            </a:r>
            <a:r>
              <a:rPr lang="en-CA" dirty="0" err="1" smtClean="0"/>
              <a:t>Aliant</a:t>
            </a:r>
            <a:r>
              <a:rPr lang="en-CA" dirty="0" smtClean="0"/>
              <a:t>, </a:t>
            </a:r>
          </a:p>
          <a:p>
            <a:pPr lvl="1" algn="just">
              <a:buNone/>
            </a:pPr>
            <a:r>
              <a:rPr lang="en-CA" dirty="0" smtClean="0"/>
              <a:t>  “This agreement shall be effective from the date it is made and shall continue in force for a period of five (5) years from the date it is made, and thereafter for successive five (5) year terms, unless and until terminated by one year prior notice in writing by either party.”</a:t>
            </a:r>
          </a:p>
        </p:txBody>
      </p:sp>
      <p:sp>
        <p:nvSpPr>
          <p:cNvPr id="7" name="Footer Placeholder 6"/>
          <p:cNvSpPr>
            <a:spLocks noGrp="1"/>
          </p:cNvSpPr>
          <p:nvPr>
            <p:ph type="ftr" sz="quarter" idx="12"/>
          </p:nvPr>
        </p:nvSpPr>
        <p:spPr/>
        <p:txBody>
          <a:bodyPr/>
          <a:lstStyle/>
          <a:p>
            <a:pPr>
              <a:defRPr/>
            </a:pPr>
            <a:r>
              <a:rPr lang="en-CA" smtClean="0"/>
              <a:t>Contract Interpretation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6</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Million Dollar Comma</a:t>
            </a:r>
            <a:endParaRPr lang="en-CA" dirty="0"/>
          </a:p>
        </p:txBody>
      </p:sp>
      <p:sp>
        <p:nvSpPr>
          <p:cNvPr id="3" name="Content Placeholder 2"/>
          <p:cNvSpPr>
            <a:spLocks noGrp="1"/>
          </p:cNvSpPr>
          <p:nvPr>
            <p:ph idx="1"/>
          </p:nvPr>
        </p:nvSpPr>
        <p:spPr/>
        <p:txBody>
          <a:bodyPr/>
          <a:lstStyle/>
          <a:p>
            <a:pPr>
              <a:buNone/>
            </a:pPr>
            <a:r>
              <a:rPr lang="en-CA" dirty="0" smtClean="0"/>
              <a:t>	A parenthetical phrase is one that can be removed from a sentence without affecting the original sentence</a:t>
            </a:r>
          </a:p>
          <a:p>
            <a:pPr lvl="1" algn="just">
              <a:buNone/>
            </a:pPr>
            <a:r>
              <a:rPr lang="en-CA" dirty="0" smtClean="0"/>
              <a:t>   “If you, as an engineering student, achieve a grade over 90, you will likely appear on the Dean’s Honour List.”</a:t>
            </a:r>
          </a:p>
          <a:p>
            <a:pPr lvl="1" algn="just">
              <a:buNone/>
            </a:pPr>
            <a:endParaRPr lang="en-CA" dirty="0" smtClean="0"/>
          </a:p>
          <a:p>
            <a:pPr lvl="1" algn="just">
              <a:buNone/>
            </a:pPr>
            <a:r>
              <a:rPr lang="en-CA" dirty="0" smtClean="0"/>
              <a:t> “If you, </a:t>
            </a:r>
            <a:r>
              <a:rPr lang="en-CA" strike="sngStrike" dirty="0" smtClean="0"/>
              <a:t>as an engineering student</a:t>
            </a:r>
            <a:r>
              <a:rPr lang="en-CA" dirty="0" smtClean="0"/>
              <a:t>, achieve a grade over 90, you will likely appear on the Dean’s Honour List.”</a:t>
            </a:r>
          </a:p>
          <a:p>
            <a:pPr lvl="1" algn="just">
              <a:buNone/>
            </a:pPr>
            <a:endParaRPr lang="en-CA" dirty="0" smtClean="0"/>
          </a:p>
          <a:p>
            <a:pPr algn="just">
              <a:buNone/>
            </a:pPr>
            <a:r>
              <a:rPr lang="en-CA" dirty="0" smtClean="0"/>
              <a:t>	Parenthetical phrases are demarked by parentheses, commas, or dashes</a:t>
            </a:r>
          </a:p>
          <a:p>
            <a:pPr lvl="1" algn="just">
              <a:buNone/>
            </a:pPr>
            <a:r>
              <a:rPr lang="en-CA" dirty="0" smtClean="0"/>
              <a:t>   “He—the one who smashed into my car—decided to drive off as fast as possible.”</a:t>
            </a:r>
          </a:p>
          <a:p>
            <a:pPr lvl="1" algn="just">
              <a:buNone/>
            </a:pPr>
            <a:r>
              <a:rPr lang="en-CA" dirty="0" smtClean="0"/>
              <a:t>   “While I was writing the examination, I was thinking about how language may affect a student writing it.”</a:t>
            </a:r>
          </a:p>
        </p:txBody>
      </p:sp>
      <p:sp>
        <p:nvSpPr>
          <p:cNvPr id="7" name="Footer Placeholder 6"/>
          <p:cNvSpPr>
            <a:spLocks noGrp="1"/>
          </p:cNvSpPr>
          <p:nvPr>
            <p:ph type="ftr" sz="quarter" idx="12"/>
          </p:nvPr>
        </p:nvSpPr>
        <p:spPr/>
        <p:txBody>
          <a:bodyPr/>
          <a:lstStyle/>
          <a:p>
            <a:pPr>
              <a:defRPr/>
            </a:pPr>
            <a:r>
              <a:rPr lang="en-CA" smtClean="0"/>
              <a:t>Contract Interpretation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7</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Million Dollar Comma</a:t>
            </a:r>
            <a:endParaRPr lang="en-CA" dirty="0"/>
          </a:p>
        </p:txBody>
      </p:sp>
      <p:sp>
        <p:nvSpPr>
          <p:cNvPr id="3" name="Content Placeholder 2"/>
          <p:cNvSpPr>
            <a:spLocks noGrp="1"/>
          </p:cNvSpPr>
          <p:nvPr>
            <p:ph idx="1"/>
          </p:nvPr>
        </p:nvSpPr>
        <p:spPr/>
        <p:txBody>
          <a:bodyPr/>
          <a:lstStyle/>
          <a:p>
            <a:pPr>
              <a:buNone/>
            </a:pPr>
            <a:r>
              <a:rPr lang="en-CA" dirty="0" smtClean="0"/>
              <a:t>	What it says:</a:t>
            </a:r>
          </a:p>
          <a:p>
            <a:pPr lvl="1" algn="just">
              <a:buNone/>
            </a:pPr>
            <a:r>
              <a:rPr lang="en-CA" dirty="0" smtClean="0"/>
              <a:t>  “</a:t>
            </a:r>
            <a:r>
              <a:rPr lang="en-CA" dirty="0" smtClean="0">
                <a:solidFill>
                  <a:srgbClr val="FF0000"/>
                </a:solidFill>
              </a:rPr>
              <a:t>This agreement shall be effective from the date it is made and shall continue in force for a period of five (5) years from the date it is made</a:t>
            </a:r>
            <a:r>
              <a:rPr lang="en-CA" dirty="0" smtClean="0"/>
              <a:t>, </a:t>
            </a:r>
            <a:r>
              <a:rPr lang="en-CA" strike="sngStrike" dirty="0" smtClean="0"/>
              <a:t>and thereafter for successive five (5) year terms</a:t>
            </a:r>
            <a:r>
              <a:rPr lang="en-CA" dirty="0" smtClean="0"/>
              <a:t>, </a:t>
            </a:r>
            <a:r>
              <a:rPr lang="en-CA" dirty="0" smtClean="0">
                <a:solidFill>
                  <a:srgbClr val="FF0000"/>
                </a:solidFill>
              </a:rPr>
              <a:t>unless and until terminated by one year prior notice in writing by either party.</a:t>
            </a:r>
            <a:r>
              <a:rPr lang="en-CA" dirty="0" smtClean="0"/>
              <a:t>”</a:t>
            </a:r>
          </a:p>
        </p:txBody>
      </p:sp>
      <p:sp>
        <p:nvSpPr>
          <p:cNvPr id="7" name="Footer Placeholder 6"/>
          <p:cNvSpPr>
            <a:spLocks noGrp="1"/>
          </p:cNvSpPr>
          <p:nvPr>
            <p:ph type="ftr" sz="quarter" idx="12"/>
          </p:nvPr>
        </p:nvSpPr>
        <p:spPr/>
        <p:txBody>
          <a:bodyPr/>
          <a:lstStyle/>
          <a:p>
            <a:pPr>
              <a:defRPr/>
            </a:pPr>
            <a:r>
              <a:rPr lang="en-CA" smtClean="0"/>
              <a:t>Contract Interpretation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8</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Million Dollar Comma</a:t>
            </a:r>
            <a:endParaRPr lang="en-CA" dirty="0"/>
          </a:p>
        </p:txBody>
      </p:sp>
      <p:sp>
        <p:nvSpPr>
          <p:cNvPr id="3" name="Content Placeholder 2"/>
          <p:cNvSpPr>
            <a:spLocks noGrp="1"/>
          </p:cNvSpPr>
          <p:nvPr>
            <p:ph idx="1"/>
          </p:nvPr>
        </p:nvSpPr>
        <p:spPr/>
        <p:txBody>
          <a:bodyPr/>
          <a:lstStyle/>
          <a:p>
            <a:pPr>
              <a:buNone/>
            </a:pPr>
            <a:r>
              <a:rPr lang="en-CA" dirty="0" smtClean="0"/>
              <a:t>	What they meant:</a:t>
            </a:r>
          </a:p>
          <a:p>
            <a:pPr lvl="1" algn="just">
              <a:buNone/>
            </a:pPr>
            <a:r>
              <a:rPr lang="en-CA" dirty="0" smtClean="0"/>
              <a:t>  “</a:t>
            </a:r>
            <a:r>
              <a:rPr lang="en-CA" dirty="0" smtClean="0">
                <a:solidFill>
                  <a:srgbClr val="FF0000"/>
                </a:solidFill>
              </a:rPr>
              <a:t>This agreement shall be effective from the date it is made and shall continue in force for a period of five (5) years from the date it is made</a:t>
            </a:r>
            <a:r>
              <a:rPr lang="en-CA" dirty="0" smtClean="0"/>
              <a:t>, and </a:t>
            </a:r>
            <a:r>
              <a:rPr lang="en-CA" dirty="0" smtClean="0">
                <a:solidFill>
                  <a:srgbClr val="00B0F0"/>
                </a:solidFill>
              </a:rPr>
              <a:t>thereafter for successive five (5) year terms unless and until terminated by one year prior notice in writing by either party</a:t>
            </a:r>
            <a:r>
              <a:rPr lang="en-CA" dirty="0" smtClean="0"/>
              <a:t>.”</a:t>
            </a:r>
          </a:p>
        </p:txBody>
      </p:sp>
      <p:sp>
        <p:nvSpPr>
          <p:cNvPr id="7" name="Footer Placeholder 6"/>
          <p:cNvSpPr>
            <a:spLocks noGrp="1"/>
          </p:cNvSpPr>
          <p:nvPr>
            <p:ph type="ftr" sz="quarter" idx="12"/>
          </p:nvPr>
        </p:nvSpPr>
        <p:spPr/>
        <p:txBody>
          <a:bodyPr/>
          <a:lstStyle/>
          <a:p>
            <a:pPr>
              <a:defRPr/>
            </a:pPr>
            <a:r>
              <a:rPr lang="en-CA" smtClean="0"/>
              <a:t>Contract Interpretation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9</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62000</TotalTime>
  <Words>158</Words>
  <Application>Microsoft Office PowerPoint</Application>
  <PresentationFormat>On-screen Show (4:3)</PresentationFormat>
  <Paragraphs>170</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Engineering_Colour</vt:lpstr>
      <vt:lpstr>Contract Law:  Contract Interpretation</vt:lpstr>
      <vt:lpstr>Outline</vt:lpstr>
      <vt:lpstr>Interpretation</vt:lpstr>
      <vt:lpstr>Interpretation</vt:lpstr>
      <vt:lpstr>Interpretation</vt:lpstr>
      <vt:lpstr>The Million Dollar Comma</vt:lpstr>
      <vt:lpstr>The Million Dollar Comma</vt:lpstr>
      <vt:lpstr>The Million Dollar Comma</vt:lpstr>
      <vt:lpstr>The Million Dollar Comma</vt:lpstr>
      <vt:lpstr>Contra Proferentem</vt:lpstr>
      <vt:lpstr>Contra Proferentem</vt:lpstr>
      <vt:lpstr>Contra Proferentem</vt:lpstr>
      <vt:lpstr>Parol Evidence Rule</vt:lpstr>
      <vt:lpstr>Implied Terms</vt:lpstr>
      <vt:lpstr>Implied Terms</vt:lpstr>
      <vt:lpstr>Implied Terms</vt:lpstr>
      <vt:lpstr>Implied Terms</vt:lpstr>
      <vt:lpstr>Implied Terms</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Law:  Interpretation</dc:title>
  <dc:subject>contract interpretation</dc:subject>
  <dc:creator>Douglas Wilhelm Harder (dwharder@alumni.uwaterloo.ca)</dc:creator>
  <cp:keywords/>
  <cp:lastModifiedBy>Douglas Wilhelm Harder</cp:lastModifiedBy>
  <cp:revision>4824</cp:revision>
  <cp:lastPrinted>2010-03-08T19:59:32Z</cp:lastPrinted>
  <dcterms:created xsi:type="dcterms:W3CDTF">2010-03-10T14:45:39Z</dcterms:created>
  <dcterms:modified xsi:type="dcterms:W3CDTF">2013-03-26T15:21:27Z</dcterms:modified>
</cp:coreProperties>
</file>