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274" r:id="rId2"/>
    <p:sldId id="460" r:id="rId3"/>
    <p:sldId id="668" r:id="rId4"/>
    <p:sldId id="753" r:id="rId5"/>
    <p:sldId id="776" r:id="rId6"/>
    <p:sldId id="766" r:id="rId7"/>
    <p:sldId id="459" r:id="rId8"/>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77851" autoAdjust="0"/>
  </p:normalViewPr>
  <p:slideViewPr>
    <p:cSldViewPr snapToGrid="0" snapToObjects="1">
      <p:cViewPr varScale="1">
        <p:scale>
          <a:sx n="43" d="100"/>
          <a:sy n="43" d="100"/>
        </p:scale>
        <p:origin x="-2958"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7</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Vicarious Liability</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Vicarious Liability</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Tort Law:</a:t>
            </a:r>
            <a:br>
              <a:rPr lang="en-CA" dirty="0" smtClean="0"/>
            </a:br>
            <a:r>
              <a:rPr lang="en-CA" dirty="0" smtClean="0"/>
              <a:t>Concurrent Tortfeasors</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Vicarious Liability</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Concurrent Tortfeasors</a:t>
            </a:r>
            <a:endParaRPr lang="en-CA" dirty="0"/>
          </a:p>
        </p:txBody>
      </p:sp>
      <p:sp>
        <p:nvSpPr>
          <p:cNvPr id="3" name="Content Placeholder 2"/>
          <p:cNvSpPr>
            <a:spLocks noGrp="1"/>
          </p:cNvSpPr>
          <p:nvPr>
            <p:ph idx="1"/>
          </p:nvPr>
        </p:nvSpPr>
        <p:spPr/>
        <p:txBody>
          <a:bodyPr/>
          <a:lstStyle/>
          <a:p>
            <a:pPr>
              <a:buNone/>
            </a:pPr>
            <a:r>
              <a:rPr lang="en-CA" dirty="0" smtClean="0"/>
              <a:t>	It is possible for more than one party to breach a duty of care which results in an injury</a:t>
            </a:r>
          </a:p>
          <a:p>
            <a:pPr lvl="1"/>
            <a:r>
              <a:rPr lang="en-CA" dirty="0" smtClean="0"/>
              <a:t>In this case, the damages would be covered by all parties</a:t>
            </a:r>
          </a:p>
        </p:txBody>
      </p:sp>
      <p:sp>
        <p:nvSpPr>
          <p:cNvPr id="7" name="Footer Placeholder 6"/>
          <p:cNvSpPr>
            <a:spLocks noGrp="1"/>
          </p:cNvSpPr>
          <p:nvPr>
            <p:ph type="ftr" sz="quarter" idx="12"/>
          </p:nvPr>
        </p:nvSpPr>
        <p:spPr/>
        <p:txBody>
          <a:bodyPr/>
          <a:lstStyle/>
          <a:p>
            <a:pPr>
              <a:defRPr/>
            </a:pPr>
            <a:r>
              <a:rPr lang="en-CA" smtClean="0"/>
              <a:t>Vicarious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Concurrent Tortfeasors</a:t>
            </a:r>
            <a:endParaRPr lang="en-CA" dirty="0"/>
          </a:p>
        </p:txBody>
      </p:sp>
      <p:sp>
        <p:nvSpPr>
          <p:cNvPr id="3" name="Content Placeholder 2"/>
          <p:cNvSpPr>
            <a:spLocks noGrp="1"/>
          </p:cNvSpPr>
          <p:nvPr>
            <p:ph idx="1"/>
          </p:nvPr>
        </p:nvSpPr>
        <p:spPr/>
        <p:txBody>
          <a:bodyPr/>
          <a:lstStyle/>
          <a:p>
            <a:pPr>
              <a:buNone/>
            </a:pPr>
            <a:r>
              <a:rPr lang="en-CA" dirty="0" smtClean="0"/>
              <a:t>	Consider the case of </a:t>
            </a:r>
            <a:r>
              <a:rPr lang="en-CA" i="1" dirty="0" smtClean="0"/>
              <a:t>Corporation of District of Surry v </a:t>
            </a:r>
            <a:r>
              <a:rPr lang="en-CA" i="1" dirty="0" err="1" smtClean="0"/>
              <a:t>Carrol</a:t>
            </a:r>
            <a:r>
              <a:rPr lang="en-CA" i="1" dirty="0" smtClean="0"/>
              <a:t>-Hatch et al.</a:t>
            </a:r>
            <a:r>
              <a:rPr lang="en-CA" dirty="0" smtClean="0"/>
              <a:t>, 1979</a:t>
            </a:r>
          </a:p>
          <a:p>
            <a:pPr lvl="1"/>
            <a:r>
              <a:rPr lang="en-CA" dirty="0" smtClean="0"/>
              <a:t>In designing a Police Station, the architect and engineers made two shallow test pits</a:t>
            </a:r>
          </a:p>
          <a:p>
            <a:pPr lvl="1"/>
            <a:r>
              <a:rPr lang="en-CA" dirty="0" smtClean="0"/>
              <a:t>The engineers recommended deep soil tests</a:t>
            </a:r>
          </a:p>
          <a:p>
            <a:pPr lvl="1"/>
            <a:r>
              <a:rPr lang="en-CA" dirty="0" smtClean="0"/>
              <a:t>This was rejected by the architect and the engineers submitted their report based on an examination of the shallow pits</a:t>
            </a:r>
          </a:p>
          <a:p>
            <a:pPr lvl="1"/>
            <a:r>
              <a:rPr lang="en-CA" dirty="0" smtClean="0"/>
              <a:t>Once the building was complete, settlement require significant additional structural changes</a:t>
            </a:r>
          </a:p>
          <a:p>
            <a:pPr lvl="1"/>
            <a:r>
              <a:rPr lang="en-CA" dirty="0" smtClean="0"/>
              <a:t>Deep soil tests would have revealed the issues affecting the building</a:t>
            </a:r>
          </a:p>
        </p:txBody>
      </p:sp>
      <p:sp>
        <p:nvSpPr>
          <p:cNvPr id="7" name="Footer Placeholder 6"/>
          <p:cNvSpPr>
            <a:spLocks noGrp="1"/>
          </p:cNvSpPr>
          <p:nvPr>
            <p:ph type="ftr" sz="quarter" idx="12"/>
          </p:nvPr>
        </p:nvSpPr>
        <p:spPr/>
        <p:txBody>
          <a:bodyPr/>
          <a:lstStyle/>
          <a:p>
            <a:pPr>
              <a:defRPr/>
            </a:pPr>
            <a:r>
              <a:rPr lang="en-CA" smtClean="0"/>
              <a:t>Vicarious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Concurrent Tortfeasors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Corporation of District of Surry v </a:t>
            </a:r>
            <a:r>
              <a:rPr lang="en-CA" i="1" dirty="0" err="1" smtClean="0"/>
              <a:t>Carrol</a:t>
            </a:r>
            <a:r>
              <a:rPr lang="en-CA" i="1" dirty="0" smtClean="0"/>
              <a:t>-Hatch et al.</a:t>
            </a:r>
            <a:r>
              <a:rPr lang="en-CA" dirty="0" smtClean="0"/>
              <a:t>, 1979, the court found</a:t>
            </a:r>
          </a:p>
          <a:p>
            <a:pPr lvl="1"/>
            <a:r>
              <a:rPr lang="en-CA" dirty="0" smtClean="0"/>
              <a:t>The owner was relying on the professional judgment of both the architect and the engineers and this established a duty of care</a:t>
            </a:r>
          </a:p>
          <a:p>
            <a:pPr lvl="1"/>
            <a:r>
              <a:rPr lang="en-CA" dirty="0" smtClean="0"/>
              <a:t>The engineers could not remove that duty of care by accepting the architect’s decision when they did know or should have known better</a:t>
            </a:r>
          </a:p>
          <a:p>
            <a:pPr lvl="1"/>
            <a:r>
              <a:rPr lang="en-CA" dirty="0" smtClean="0"/>
              <a:t>The court allocated fault as follows:</a:t>
            </a:r>
          </a:p>
          <a:p>
            <a:pPr lvl="1">
              <a:buNone/>
            </a:pPr>
            <a:r>
              <a:rPr lang="en-CA" dirty="0" smtClean="0"/>
              <a:t>			The architect:		60 %</a:t>
            </a:r>
          </a:p>
          <a:p>
            <a:pPr lvl="1">
              <a:buNone/>
            </a:pPr>
            <a:r>
              <a:rPr lang="en-CA" dirty="0" smtClean="0"/>
              <a:t>			The engineers:		40 %</a:t>
            </a:r>
          </a:p>
          <a:p>
            <a:pPr lvl="1"/>
            <a:endParaRPr lang="en-CA" dirty="0" smtClean="0"/>
          </a:p>
        </p:txBody>
      </p:sp>
      <p:sp>
        <p:nvSpPr>
          <p:cNvPr id="7" name="Footer Placeholder 6"/>
          <p:cNvSpPr>
            <a:spLocks noGrp="1"/>
          </p:cNvSpPr>
          <p:nvPr>
            <p:ph type="ftr" sz="quarter" idx="12"/>
          </p:nvPr>
        </p:nvSpPr>
        <p:spPr/>
        <p:txBody>
          <a:bodyPr/>
          <a:lstStyle/>
          <a:p>
            <a:pPr>
              <a:defRPr/>
            </a:pPr>
            <a:r>
              <a:rPr lang="en-CA" smtClean="0"/>
              <a:t>Vicarious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Professional Misconduct</a:t>
            </a:r>
            <a:endParaRPr lang="en-CA" dirty="0"/>
          </a:p>
        </p:txBody>
      </p:sp>
      <p:sp>
        <p:nvSpPr>
          <p:cNvPr id="3" name="Content Placeholder 2"/>
          <p:cNvSpPr>
            <a:spLocks noGrp="1"/>
          </p:cNvSpPr>
          <p:nvPr>
            <p:ph idx="1"/>
          </p:nvPr>
        </p:nvSpPr>
        <p:spPr/>
        <p:txBody>
          <a:bodyPr/>
          <a:lstStyle/>
          <a:p>
            <a:pPr>
              <a:buNone/>
            </a:pPr>
            <a:r>
              <a:rPr lang="en-CA" dirty="0" smtClean="0"/>
              <a:t>	Can a professional engineer abrogate responsibility to another party?</a:t>
            </a:r>
          </a:p>
          <a:p>
            <a:pPr lvl="1" algn="just">
              <a:buNone/>
            </a:pPr>
            <a:r>
              <a:rPr lang="en-CA" dirty="0" smtClean="0"/>
              <a:t>	</a:t>
            </a:r>
            <a:r>
              <a:rPr lang="en-CA" b="1" dirty="0" smtClean="0"/>
              <a:t>72(2)(f) </a:t>
            </a:r>
            <a:r>
              <a:rPr lang="en-CA" dirty="0" smtClean="0"/>
              <a:t>For the purposes of the Act and this Regulation, “professional misconduct” means, failure of a practitioner to present clearly to the practitioner's employer the consequences to be expected from a deviation proposed in work, if the professional engineering judgment of the practitioner is overruled by non-technical authority in cases where the practitioner is responsible for the technical adequacy of professional engineering work.</a:t>
            </a:r>
          </a:p>
        </p:txBody>
      </p:sp>
      <p:sp>
        <p:nvSpPr>
          <p:cNvPr id="7" name="Footer Placeholder 6"/>
          <p:cNvSpPr>
            <a:spLocks noGrp="1"/>
          </p:cNvSpPr>
          <p:nvPr>
            <p:ph type="ftr" sz="quarter" idx="12"/>
          </p:nvPr>
        </p:nvSpPr>
        <p:spPr/>
        <p:txBody>
          <a:bodyPr/>
          <a:lstStyle/>
          <a:p>
            <a:pPr>
              <a:defRPr/>
            </a:pPr>
            <a:r>
              <a:rPr lang="en-CA" smtClean="0"/>
              <a:t>Vicarious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7</a:t>
            </a:fld>
            <a:endParaRPr lang="en-CA"/>
          </a:p>
        </p:txBody>
      </p:sp>
      <p:sp>
        <p:nvSpPr>
          <p:cNvPr id="5" name="Footer Placeholder 4"/>
          <p:cNvSpPr>
            <a:spLocks noGrp="1"/>
          </p:cNvSpPr>
          <p:nvPr>
            <p:ph type="ftr" sz="quarter" idx="12"/>
          </p:nvPr>
        </p:nvSpPr>
        <p:spPr/>
        <p:txBody>
          <a:bodyPr/>
          <a:lstStyle/>
          <a:p>
            <a:pPr>
              <a:defRPr/>
            </a:pPr>
            <a:r>
              <a:rPr lang="en-CA" smtClean="0"/>
              <a:t>Vicarious Liability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69764</TotalTime>
  <Words>75</Words>
  <Application>Microsoft Office PowerPoint</Application>
  <PresentationFormat>On-screen Show (4:3)</PresentationFormat>
  <Paragraphs>66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Engineering_Colour</vt:lpstr>
      <vt:lpstr>Tort Law: Concurrent Tortfeasors</vt:lpstr>
      <vt:lpstr>Outline</vt:lpstr>
      <vt:lpstr>Concurrent Tortfeasors</vt:lpstr>
      <vt:lpstr>Concurrent Tortfeasors</vt:lpstr>
      <vt:lpstr>Concurrent Tortfeasors</vt:lpstr>
      <vt:lpstr>Professional Misconduct</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Tort Law:  Concurrent Tortfeasors</dc:title>
  <dc:subject>Concurrent tortfeasors</dc:subject>
  <dc:creator>Douglas Wilhelm Harder (dwharder@alumni.uwaterloo.ca)</dc:creator>
  <cp:lastModifiedBy>Douglas Wilhelm Harder</cp:lastModifiedBy>
  <cp:revision>5421</cp:revision>
  <cp:lastPrinted>2010-03-08T19:59:32Z</cp:lastPrinted>
  <dcterms:created xsi:type="dcterms:W3CDTF">2010-03-10T14:45:39Z</dcterms:created>
  <dcterms:modified xsi:type="dcterms:W3CDTF">2013-03-26T15:22:09Z</dcterms:modified>
</cp:coreProperties>
</file>