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74" r:id="rId2"/>
    <p:sldId id="460" r:id="rId3"/>
    <p:sldId id="556" r:id="rId4"/>
    <p:sldId id="558" r:id="rId5"/>
    <p:sldId id="559" r:id="rId6"/>
    <p:sldId id="560" r:id="rId7"/>
    <p:sldId id="561" r:id="rId8"/>
    <p:sldId id="562" r:id="rId9"/>
    <p:sldId id="563" r:id="rId10"/>
    <p:sldId id="564" r:id="rId11"/>
    <p:sldId id="565" r:id="rId12"/>
    <p:sldId id="601" r:id="rId13"/>
    <p:sldId id="566" r:id="rId14"/>
    <p:sldId id="567" r:id="rId15"/>
    <p:sldId id="568" r:id="rId16"/>
    <p:sldId id="569" r:id="rId17"/>
    <p:sldId id="570" r:id="rId18"/>
    <p:sldId id="571" r:id="rId19"/>
    <p:sldId id="572" r:id="rId20"/>
    <p:sldId id="573" r:id="rId21"/>
    <p:sldId id="574" r:id="rId22"/>
    <p:sldId id="603" r:id="rId23"/>
    <p:sldId id="575" r:id="rId24"/>
    <p:sldId id="576" r:id="rId25"/>
    <p:sldId id="577" r:id="rId26"/>
    <p:sldId id="578" r:id="rId27"/>
    <p:sldId id="579" r:id="rId28"/>
    <p:sldId id="580" r:id="rId29"/>
    <p:sldId id="581" r:id="rId30"/>
    <p:sldId id="600" r:id="rId31"/>
    <p:sldId id="582" r:id="rId32"/>
    <p:sldId id="583" r:id="rId33"/>
    <p:sldId id="584" r:id="rId34"/>
    <p:sldId id="585" r:id="rId35"/>
    <p:sldId id="586" r:id="rId36"/>
    <p:sldId id="587" r:id="rId37"/>
    <p:sldId id="588" r:id="rId38"/>
    <p:sldId id="602" r:id="rId39"/>
    <p:sldId id="589" r:id="rId40"/>
    <p:sldId id="590" r:id="rId41"/>
    <p:sldId id="591" r:id="rId42"/>
    <p:sldId id="592" r:id="rId43"/>
    <p:sldId id="593" r:id="rId44"/>
    <p:sldId id="594" r:id="rId45"/>
    <p:sldId id="595" r:id="rId46"/>
    <p:sldId id="596" r:id="rId47"/>
    <p:sldId id="597" r:id="rId48"/>
    <p:sldId id="598" r:id="rId49"/>
    <p:sldId id="599" r:id="rId50"/>
    <p:sldId id="459" r:id="rId51"/>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p:scale>
          <a:sx n="50" d="100"/>
          <a:sy n="50" d="100"/>
        </p:scale>
        <p:origin x="-2610" y="-1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Put</a:t>
            </a:r>
            <a:r>
              <a:rPr lang="en-CA" baseline="0" dirty="0" smtClean="0"/>
              <a:t> start figure from web</a:t>
            </a:r>
          </a:p>
          <a:p>
            <a:r>
              <a:rPr lang="en-CA" baseline="0" dirty="0" smtClean="0"/>
              <a:t>General: relate </a:t>
            </a:r>
            <a:r>
              <a:rPr lang="en-CA" baseline="0" smtClean="0"/>
              <a:t>to misconduct (weakly).  </a:t>
            </a:r>
            <a:r>
              <a:rPr lang="en-CA" baseline="0" dirty="0" smtClean="0"/>
              <a:t>At end, anything in misconduct not in ethics.</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41493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Put</a:t>
            </a:r>
            <a:r>
              <a:rPr lang="en-CA" baseline="0" dirty="0" smtClean="0"/>
              <a:t> start figure from web</a:t>
            </a:r>
          </a:p>
          <a:p>
            <a:r>
              <a:rPr lang="en-CA" baseline="0" dirty="0" smtClean="0"/>
              <a:t>General: relate </a:t>
            </a:r>
            <a:r>
              <a:rPr lang="en-CA" baseline="0" smtClean="0"/>
              <a:t>to misconduct (weakly).  </a:t>
            </a:r>
            <a:r>
              <a:rPr lang="en-CA" baseline="0" dirty="0" smtClean="0"/>
              <a:t>At end, anything in misconduct not in ethics.</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41493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50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The Code of Ethics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The Code of Ethics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Code of Ethics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1.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dirty="0" smtClean="0"/>
              <a:t>	77.1 It is the duty of a practitioner...to act at all times with</a:t>
            </a:r>
          </a:p>
          <a:p>
            <a:pPr lvl="1"/>
            <a:r>
              <a:rPr lang="en-CA" dirty="0" smtClean="0"/>
              <a:t>Fairness and loyalty</a:t>
            </a:r>
          </a:p>
          <a:p>
            <a:pPr lvl="1"/>
            <a:r>
              <a:rPr lang="en-CA" dirty="0" smtClean="0"/>
              <a:t>Fidelity</a:t>
            </a:r>
          </a:p>
          <a:p>
            <a:pPr lvl="1"/>
            <a:r>
              <a:rPr lang="en-CA" dirty="0" smtClean="0"/>
              <a:t>Devotion</a:t>
            </a:r>
          </a:p>
          <a:p>
            <a:pPr lvl="1"/>
            <a:r>
              <a:rPr lang="en-CA" dirty="0" smtClean="0"/>
              <a:t>Knowledge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159562">
            <a:off x="2082331" y="4165737"/>
            <a:ext cx="6752534" cy="707886"/>
          </a:xfrm>
          <a:prstGeom prst="rect">
            <a:avLst/>
          </a:prstGeom>
        </p:spPr>
        <p:txBody>
          <a:bodyPr wrap="square">
            <a:spAutoFit/>
          </a:bodyPr>
          <a:lstStyle/>
          <a:p>
            <a:r>
              <a:rPr lang="en-CA" sz="2000" dirty="0" smtClean="0"/>
              <a:t>Knowledge of developments in the area of professional engineering relevant to any services that are undertaken</a:t>
            </a:r>
            <a:endParaRPr lang="en-CA"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1.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dirty="0" smtClean="0"/>
              <a:t>	77.1 It is the duty of a practitioner...to act at all times with</a:t>
            </a:r>
          </a:p>
          <a:p>
            <a:pPr lvl="1"/>
            <a:r>
              <a:rPr lang="en-CA" dirty="0" smtClean="0"/>
              <a:t>Fairness and loyalty</a:t>
            </a:r>
          </a:p>
          <a:p>
            <a:pPr lvl="1"/>
            <a:r>
              <a:rPr lang="en-CA" dirty="0" smtClean="0"/>
              <a:t>Fidelity</a:t>
            </a:r>
          </a:p>
          <a:p>
            <a:pPr lvl="1"/>
            <a:r>
              <a:rPr lang="en-CA" dirty="0" smtClean="0"/>
              <a:t>Devotion</a:t>
            </a:r>
          </a:p>
          <a:p>
            <a:pPr lvl="1"/>
            <a:r>
              <a:rPr lang="en-CA" dirty="0" smtClean="0"/>
              <a:t>Knowledge</a:t>
            </a:r>
          </a:p>
          <a:p>
            <a:pPr lvl="1"/>
            <a:r>
              <a:rPr lang="en-CA" dirty="0" smtClean="0"/>
              <a:t>Competence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159562">
            <a:off x="2082333" y="3604083"/>
            <a:ext cx="6752534" cy="707886"/>
          </a:xfrm>
          <a:prstGeom prst="rect">
            <a:avLst/>
          </a:prstGeom>
        </p:spPr>
        <p:txBody>
          <a:bodyPr wrap="square">
            <a:spAutoFit/>
          </a:bodyPr>
          <a:lstStyle/>
          <a:p>
            <a:r>
              <a:rPr lang="en-CA" sz="2000" dirty="0" smtClean="0"/>
              <a:t>Competence in the performance of any professional engineering services that are undertaken</a:t>
            </a:r>
            <a:endParaRPr lang="en-CA"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sz="2000" dirty="0" smtClean="0"/>
              <a:t>	72(2)(h) For the purposes of the Act and this Regulation, “professional misconduct” means undertaking work the practitioner is not competent to perform by virtue of the practitioner’s training and experience.</a:t>
            </a:r>
          </a:p>
          <a:p>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
        <p:nvSpPr>
          <p:cNvPr id="6" name="Rectangle 5"/>
          <p:cNvSpPr/>
          <p:nvPr/>
        </p:nvSpPr>
        <p:spPr>
          <a:xfrm rot="20159562">
            <a:off x="2082333" y="3604083"/>
            <a:ext cx="6752534" cy="707886"/>
          </a:xfrm>
          <a:prstGeom prst="rect">
            <a:avLst/>
          </a:prstGeom>
        </p:spPr>
        <p:txBody>
          <a:bodyPr wrap="square">
            <a:spAutoFit/>
          </a:bodyPr>
          <a:lstStyle/>
          <a:p>
            <a:r>
              <a:rPr lang="en-CA" sz="2000" dirty="0" smtClean="0"/>
              <a:t>Competence in the performance of any professional engineering services that are undertaken</a:t>
            </a:r>
            <a:endParaRPr lang="en-CA"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Standards of Behaviour</a:t>
            </a:r>
            <a:endParaRPr lang="en-CA" dirty="0"/>
          </a:p>
        </p:txBody>
      </p:sp>
      <p:sp>
        <p:nvSpPr>
          <p:cNvPr id="3" name="Content Placeholder 2"/>
          <p:cNvSpPr>
            <a:spLocks noGrp="1"/>
          </p:cNvSpPr>
          <p:nvPr>
            <p:ph idx="1"/>
          </p:nvPr>
        </p:nvSpPr>
        <p:spPr/>
        <p:txBody>
          <a:bodyPr/>
          <a:lstStyle/>
          <a:p>
            <a:pPr>
              <a:buNone/>
            </a:pPr>
            <a:r>
              <a:rPr lang="en-CA" dirty="0" smtClean="0"/>
              <a:t>	What personal standards should professional engineers hold themselves to?</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9" descr="F:\e2.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Standards of Behaviour</a:t>
            </a:r>
            <a:endParaRPr lang="en-CA" dirty="0"/>
          </a:p>
        </p:txBody>
      </p:sp>
      <p:sp>
        <p:nvSpPr>
          <p:cNvPr id="3" name="Content Placeholder 2"/>
          <p:cNvSpPr>
            <a:spLocks noGrp="1"/>
          </p:cNvSpPr>
          <p:nvPr>
            <p:ph idx="1"/>
          </p:nvPr>
        </p:nvSpPr>
        <p:spPr/>
        <p:txBody>
          <a:bodyPr/>
          <a:lstStyle/>
          <a:p>
            <a:pPr>
              <a:buNone/>
            </a:pPr>
            <a:r>
              <a:rPr lang="en-CA" dirty="0" smtClean="0"/>
              <a:t>	77.2 With respect to their personal standards:</a:t>
            </a:r>
          </a:p>
          <a:p>
            <a:pPr lvl="1"/>
            <a:r>
              <a:rPr lang="en-CA" dirty="0" smtClean="0"/>
              <a:t>Duty to public welfare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85582">
            <a:off x="3547653" y="3019777"/>
            <a:ext cx="5130584" cy="707886"/>
          </a:xfrm>
          <a:prstGeom prst="rect">
            <a:avLst/>
          </a:prstGeom>
        </p:spPr>
        <p:txBody>
          <a:bodyPr wrap="square">
            <a:spAutoFit/>
          </a:bodyPr>
          <a:lstStyle/>
          <a:p>
            <a:r>
              <a:rPr lang="en-CA" sz="2000" dirty="0" smtClean="0"/>
              <a:t>A practitioner shall regard the practitioner's duty to public welfare as paramount</a:t>
            </a:r>
            <a:endParaRPr lang="en-CA" sz="2000" dirty="0"/>
          </a:p>
        </p:txBody>
      </p:sp>
      <p:pic>
        <p:nvPicPr>
          <p:cNvPr id="7" name="Picture 9" descr="F:\e2.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Standards of Behaviour</a:t>
            </a:r>
            <a:endParaRPr lang="en-CA" dirty="0"/>
          </a:p>
        </p:txBody>
      </p:sp>
      <p:sp>
        <p:nvSpPr>
          <p:cNvPr id="3" name="Content Placeholder 2"/>
          <p:cNvSpPr>
            <a:spLocks noGrp="1"/>
          </p:cNvSpPr>
          <p:nvPr>
            <p:ph idx="1"/>
          </p:nvPr>
        </p:nvSpPr>
        <p:spPr/>
        <p:txBody>
          <a:bodyPr/>
          <a:lstStyle/>
          <a:p>
            <a:pPr>
              <a:buNone/>
            </a:pPr>
            <a:r>
              <a:rPr lang="en-CA" dirty="0" smtClean="0"/>
              <a:t>	77.2 With respect to their personal standards:</a:t>
            </a:r>
          </a:p>
          <a:p>
            <a:pPr lvl="1"/>
            <a:r>
              <a:rPr lang="en-CA" dirty="0" smtClean="0"/>
              <a:t>Duty to public welfare</a:t>
            </a:r>
          </a:p>
          <a:p>
            <a:pPr lvl="1"/>
            <a:r>
              <a:rPr lang="en-CA" dirty="0" smtClean="0"/>
              <a:t>Enhance public regard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1083481">
            <a:off x="3480611" y="2988531"/>
            <a:ext cx="5549530" cy="1938992"/>
          </a:xfrm>
          <a:prstGeom prst="rect">
            <a:avLst/>
          </a:prstGeom>
        </p:spPr>
        <p:txBody>
          <a:bodyPr wrap="square">
            <a:spAutoFit/>
          </a:bodyPr>
          <a:lstStyle/>
          <a:p>
            <a:r>
              <a:rPr lang="en-CA" sz="2000" dirty="0" smtClean="0"/>
              <a:t>A practitioner shall endeavour at all times to enhance the public regard for the practitioner's profession by extending the public knowledge thereof and discouraging untrue, unfair or exaggerated statements with respect to professional engineering </a:t>
            </a:r>
            <a:endParaRPr lang="en-CA" sz="2000" dirty="0"/>
          </a:p>
        </p:txBody>
      </p:sp>
      <p:pic>
        <p:nvPicPr>
          <p:cNvPr id="7" name="Picture 9" descr="F:\e2.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Standards of Behaviour</a:t>
            </a:r>
            <a:endParaRPr lang="en-CA" dirty="0"/>
          </a:p>
        </p:txBody>
      </p:sp>
      <p:sp>
        <p:nvSpPr>
          <p:cNvPr id="3" name="Content Placeholder 2"/>
          <p:cNvSpPr>
            <a:spLocks noGrp="1"/>
          </p:cNvSpPr>
          <p:nvPr>
            <p:ph idx="1"/>
          </p:nvPr>
        </p:nvSpPr>
        <p:spPr/>
        <p:txBody>
          <a:bodyPr/>
          <a:lstStyle/>
          <a:p>
            <a:pPr>
              <a:buNone/>
            </a:pPr>
            <a:r>
              <a:rPr lang="en-CA" dirty="0" smtClean="0"/>
              <a:t>	77.2 With respect to their personal standards:</a:t>
            </a:r>
          </a:p>
          <a:p>
            <a:pPr lvl="1"/>
            <a:r>
              <a:rPr lang="en-CA" dirty="0" smtClean="0"/>
              <a:t>Duty to public welfare</a:t>
            </a:r>
          </a:p>
          <a:p>
            <a:pPr lvl="1"/>
            <a:r>
              <a:rPr lang="en-CA" dirty="0" smtClean="0"/>
              <a:t>Enhance public regard</a:t>
            </a:r>
          </a:p>
          <a:p>
            <a:pPr lvl="1"/>
            <a:r>
              <a:rPr lang="en-CA" dirty="0" smtClean="0"/>
              <a:t>Opinions must be founded on knowledge and conviction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99107">
            <a:off x="3720389" y="3925026"/>
            <a:ext cx="4807678" cy="2246769"/>
          </a:xfrm>
          <a:prstGeom prst="rect">
            <a:avLst/>
          </a:prstGeom>
        </p:spPr>
        <p:txBody>
          <a:bodyPr wrap="square">
            <a:spAutoFit/>
          </a:bodyPr>
          <a:lstStyle/>
          <a:p>
            <a:r>
              <a:rPr lang="en-CA" sz="2000" dirty="0" smtClean="0"/>
              <a:t>A practitioner shall not express publicly, or while the practitioner is serving as a witness before a court, commission or other tribunal, opinions on professional engineering matters that are not founded on adequate knowledge and honest conviction </a:t>
            </a:r>
            <a:endParaRPr lang="en-CA" sz="2000" dirty="0"/>
          </a:p>
        </p:txBody>
      </p:sp>
      <p:pic>
        <p:nvPicPr>
          <p:cNvPr id="7" name="Picture 9" descr="F:\e2.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Standards of Behaviour</a:t>
            </a:r>
            <a:endParaRPr lang="en-CA" dirty="0"/>
          </a:p>
        </p:txBody>
      </p:sp>
      <p:sp>
        <p:nvSpPr>
          <p:cNvPr id="3" name="Content Placeholder 2"/>
          <p:cNvSpPr>
            <a:spLocks noGrp="1"/>
          </p:cNvSpPr>
          <p:nvPr>
            <p:ph idx="1"/>
          </p:nvPr>
        </p:nvSpPr>
        <p:spPr/>
        <p:txBody>
          <a:bodyPr/>
          <a:lstStyle/>
          <a:p>
            <a:pPr>
              <a:buNone/>
            </a:pPr>
            <a:r>
              <a:rPr lang="en-CA" dirty="0" smtClean="0"/>
              <a:t>	77.2 With respect to their personal standards:</a:t>
            </a:r>
          </a:p>
          <a:p>
            <a:pPr lvl="1"/>
            <a:r>
              <a:rPr lang="en-CA" dirty="0" smtClean="0"/>
              <a:t>Duty to public welfare</a:t>
            </a:r>
          </a:p>
          <a:p>
            <a:pPr lvl="1"/>
            <a:r>
              <a:rPr lang="en-CA" dirty="0" smtClean="0"/>
              <a:t>Enhance public regard</a:t>
            </a:r>
          </a:p>
          <a:p>
            <a:pPr lvl="1"/>
            <a:r>
              <a:rPr lang="en-CA" dirty="0" smtClean="0"/>
              <a:t>Opinions must be founded on knowledge and conviction</a:t>
            </a:r>
          </a:p>
          <a:p>
            <a:pPr lvl="1"/>
            <a:r>
              <a:rPr lang="en-CA" dirty="0" smtClean="0"/>
              <a:t>Display of licence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4173023" y="4023949"/>
            <a:ext cx="4081531" cy="2246769"/>
          </a:xfrm>
          <a:prstGeom prst="rect">
            <a:avLst/>
          </a:prstGeom>
        </p:spPr>
        <p:txBody>
          <a:bodyPr wrap="square">
            <a:spAutoFit/>
          </a:bodyPr>
          <a:lstStyle/>
          <a:p>
            <a:r>
              <a:rPr lang="en-CA" sz="2000" dirty="0" smtClean="0"/>
              <a:t>A practitioner shall endeavor to keep the practitioner's licence, temporary licence, limited licence or certificate of authorization, as the case may be, permanently displayed in the practitioner's place of business </a:t>
            </a:r>
            <a:endParaRPr lang="en-CA" sz="2000" dirty="0"/>
          </a:p>
        </p:txBody>
      </p:sp>
      <p:pic>
        <p:nvPicPr>
          <p:cNvPr id="7" name="Picture 9" descr="F:\e2.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a:t>
            </a:r>
            <a:endParaRPr lang="en-CA" dirty="0"/>
          </a:p>
        </p:txBody>
      </p:sp>
      <p:sp>
        <p:nvSpPr>
          <p:cNvPr id="3" name="Content Placeholder 2"/>
          <p:cNvSpPr>
            <a:spLocks noGrp="1"/>
          </p:cNvSpPr>
          <p:nvPr>
            <p:ph idx="1"/>
          </p:nvPr>
        </p:nvSpPr>
        <p:spPr/>
        <p:txBody>
          <a:bodyPr/>
          <a:lstStyle/>
          <a:p>
            <a:pPr>
              <a:buNone/>
            </a:pPr>
            <a:r>
              <a:rPr lang="en-CA" dirty="0" smtClean="0"/>
              <a:t>	Engineers may either work as employee-engineers or may solicit clients for whom they will work</a:t>
            </a:r>
          </a:p>
          <a:p>
            <a:pPr>
              <a:buNone/>
            </a:pPr>
            <a:endParaRPr lang="en-CA" dirty="0" smtClean="0"/>
          </a:p>
          <a:p>
            <a:pPr>
              <a:buNone/>
            </a:pPr>
            <a:r>
              <a:rPr lang="en-CA" dirty="0" smtClean="0"/>
              <a:t>	How should a professional engineers act with respect to their employers?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7" name="Picture 8" descr="F:\e3.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a:t>
            </a:r>
            <a:endParaRPr lang="en-CA" dirty="0"/>
          </a:p>
        </p:txBody>
      </p:sp>
      <p:sp>
        <p:nvSpPr>
          <p:cNvPr id="3" name="Content Placeholder 2"/>
          <p:cNvSpPr>
            <a:spLocks noGrp="1"/>
          </p:cNvSpPr>
          <p:nvPr>
            <p:ph idx="1"/>
          </p:nvPr>
        </p:nvSpPr>
        <p:spPr/>
        <p:txBody>
          <a:bodyPr/>
          <a:lstStyle/>
          <a:p>
            <a:pPr>
              <a:buNone/>
            </a:pPr>
            <a:r>
              <a:rPr lang="en-CA" dirty="0" smtClean="0"/>
              <a:t>	77.3 With respect to employee engineers, they will</a:t>
            </a:r>
          </a:p>
          <a:p>
            <a:pPr lvl="1"/>
            <a:r>
              <a:rPr lang="en-CA" dirty="0" smtClean="0"/>
              <a:t>Act faithfully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636867" y="2914736"/>
            <a:ext cx="5372451" cy="707886"/>
          </a:xfrm>
          <a:prstGeom prst="rect">
            <a:avLst/>
          </a:prstGeom>
        </p:spPr>
        <p:txBody>
          <a:bodyPr wrap="square">
            <a:spAutoFit/>
          </a:bodyPr>
          <a:lstStyle/>
          <a:p>
            <a:r>
              <a:rPr lang="en-CA" sz="2000" dirty="0" smtClean="0"/>
              <a:t>Act in professional engineering matters for each employer as a faithful agent or trustee</a:t>
            </a:r>
          </a:p>
        </p:txBody>
      </p:sp>
      <p:pic>
        <p:nvPicPr>
          <p:cNvPr id="7" name="Picture 8" descr="F:\e3.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a:t>
            </a:r>
            <a:endParaRPr lang="en-CA" dirty="0"/>
          </a:p>
        </p:txBody>
      </p:sp>
      <p:sp>
        <p:nvSpPr>
          <p:cNvPr id="3" name="Content Placeholder 2"/>
          <p:cNvSpPr>
            <a:spLocks noGrp="1"/>
          </p:cNvSpPr>
          <p:nvPr>
            <p:ph idx="1"/>
          </p:nvPr>
        </p:nvSpPr>
        <p:spPr/>
        <p:txBody>
          <a:bodyPr/>
          <a:lstStyle/>
          <a:p>
            <a:pPr>
              <a:buNone/>
            </a:pPr>
            <a:r>
              <a:rPr lang="en-CA" dirty="0" smtClean="0"/>
              <a:t>	77.3 With respect to employee engineers, they will</a:t>
            </a:r>
          </a:p>
          <a:p>
            <a:pPr lvl="1"/>
            <a:r>
              <a:rPr lang="en-CA" dirty="0" smtClean="0"/>
              <a:t>Act faithfully</a:t>
            </a:r>
          </a:p>
          <a:p>
            <a:pPr lvl="1"/>
            <a:r>
              <a:rPr lang="en-CA" dirty="0" smtClean="0"/>
              <a:t>Maintain confidence of information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507890" y="3450195"/>
            <a:ext cx="5590839" cy="1015663"/>
          </a:xfrm>
          <a:prstGeom prst="rect">
            <a:avLst/>
          </a:prstGeom>
        </p:spPr>
        <p:txBody>
          <a:bodyPr wrap="square">
            <a:spAutoFit/>
          </a:bodyPr>
          <a:lstStyle/>
          <a:p>
            <a:r>
              <a:rPr lang="en-CA" sz="2000" dirty="0" smtClean="0"/>
              <a:t>Regard as confidential information obtained by the practitioner as to the business affairs, technical methods or processes of an employer</a:t>
            </a:r>
          </a:p>
        </p:txBody>
      </p:sp>
      <p:pic>
        <p:nvPicPr>
          <p:cNvPr id="7" name="Picture 8" descr="F:\e3.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F:\e3.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Employers</a:t>
            </a:r>
            <a:endParaRPr lang="en-CA" dirty="0"/>
          </a:p>
        </p:txBody>
      </p:sp>
      <p:sp>
        <p:nvSpPr>
          <p:cNvPr id="3" name="Content Placeholder 2"/>
          <p:cNvSpPr>
            <a:spLocks noGrp="1"/>
          </p:cNvSpPr>
          <p:nvPr>
            <p:ph idx="1"/>
          </p:nvPr>
        </p:nvSpPr>
        <p:spPr/>
        <p:txBody>
          <a:bodyPr/>
          <a:lstStyle/>
          <a:p>
            <a:pPr>
              <a:buNone/>
            </a:pPr>
            <a:r>
              <a:rPr lang="en-CA" dirty="0" smtClean="0"/>
              <a:t>	77.3 With respect to employee engineers, they will</a:t>
            </a:r>
          </a:p>
          <a:p>
            <a:pPr lvl="1"/>
            <a:r>
              <a:rPr lang="en-CA" dirty="0" smtClean="0"/>
              <a:t>Act faithfully</a:t>
            </a:r>
          </a:p>
          <a:p>
            <a:pPr lvl="1"/>
            <a:r>
              <a:rPr lang="en-CA" dirty="0" smtClean="0"/>
              <a:t>Maintain confidence of information</a:t>
            </a:r>
          </a:p>
          <a:p>
            <a:pPr lvl="1"/>
            <a:r>
              <a:rPr lang="en-CA" dirty="0" smtClean="0"/>
              <a:t>Avoid or disclose conflict of interest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297348" y="3604083"/>
            <a:ext cx="5834054" cy="707886"/>
          </a:xfrm>
          <a:prstGeom prst="rect">
            <a:avLst/>
          </a:prstGeom>
        </p:spPr>
        <p:txBody>
          <a:bodyPr wrap="square">
            <a:spAutoFit/>
          </a:bodyPr>
          <a:lstStyle/>
          <a:p>
            <a:r>
              <a:rPr lang="en-CA" sz="2000" dirty="0" smtClean="0"/>
              <a:t>Avoid or disclose a conflict of interest that might influence the practitioner's actions or judgment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F:\e3.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Employers</a:t>
            </a:r>
            <a:endParaRPr lang="en-CA" dirty="0"/>
          </a:p>
        </p:txBody>
      </p:sp>
      <p:sp>
        <p:nvSpPr>
          <p:cNvPr id="3" name="Content Placeholder 2"/>
          <p:cNvSpPr>
            <a:spLocks noGrp="1"/>
          </p:cNvSpPr>
          <p:nvPr>
            <p:ph idx="1"/>
          </p:nvPr>
        </p:nvSpPr>
        <p:spPr/>
        <p:txBody>
          <a:bodyPr/>
          <a:lstStyle/>
          <a:p>
            <a:pPr>
              <a:buNone/>
            </a:pPr>
            <a:r>
              <a:rPr lang="en-CA" dirty="0" smtClean="0"/>
              <a:t>	77.3 With respect to employee engineers, they will</a:t>
            </a:r>
          </a:p>
          <a:p>
            <a:pPr lvl="1"/>
            <a:r>
              <a:rPr lang="en-CA" dirty="0" smtClean="0"/>
              <a:t>Act faithfully</a:t>
            </a:r>
          </a:p>
          <a:p>
            <a:pPr lvl="1"/>
            <a:r>
              <a:rPr lang="en-CA" dirty="0" smtClean="0"/>
              <a:t>Maintain confidence of information</a:t>
            </a:r>
          </a:p>
          <a:p>
            <a:pPr lvl="1"/>
            <a:r>
              <a:rPr lang="en-CA" dirty="0" smtClean="0"/>
              <a:t>Avoid or disclose conflict of interest</a:t>
            </a:r>
          </a:p>
          <a:p>
            <a:pPr>
              <a:buNone/>
            </a:pPr>
            <a:r>
              <a:rPr lang="en-CA" dirty="0" smtClean="0"/>
              <a:t>	</a:t>
            </a:r>
            <a:r>
              <a:rPr lang="en-CA" b="1" dirty="0" smtClean="0"/>
              <a:t>These are in addition to any conditions in the employment contract and any N.D.A.</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Clients</a:t>
            </a:r>
            <a:endParaRPr lang="en-CA" dirty="0"/>
          </a:p>
        </p:txBody>
      </p:sp>
      <p:sp>
        <p:nvSpPr>
          <p:cNvPr id="3" name="Content Placeholder 2"/>
          <p:cNvSpPr>
            <a:spLocks noGrp="1"/>
          </p:cNvSpPr>
          <p:nvPr>
            <p:ph idx="1"/>
          </p:nvPr>
        </p:nvSpPr>
        <p:spPr/>
        <p:txBody>
          <a:bodyPr/>
          <a:lstStyle/>
          <a:p>
            <a:pPr>
              <a:buNone/>
            </a:pPr>
            <a:r>
              <a:rPr lang="en-CA" dirty="0" smtClean="0"/>
              <a:t>	How should a professional engineer interact with his clients?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7" descr="F:\e4.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Clients</a:t>
            </a:r>
            <a:endParaRPr lang="en-CA" dirty="0"/>
          </a:p>
        </p:txBody>
      </p:sp>
      <p:sp>
        <p:nvSpPr>
          <p:cNvPr id="3" name="Content Placeholder 2"/>
          <p:cNvSpPr>
            <a:spLocks noGrp="1"/>
          </p:cNvSpPr>
          <p:nvPr>
            <p:ph idx="1"/>
          </p:nvPr>
        </p:nvSpPr>
        <p:spPr/>
        <p:txBody>
          <a:bodyPr/>
          <a:lstStyle/>
          <a:p>
            <a:pPr>
              <a:buNone/>
            </a:pPr>
            <a:r>
              <a:rPr lang="en-CA" dirty="0" smtClean="0"/>
              <a:t>	77.4 A practitioner must disclose immediately to the practitioner's client any interest, direct or indirect, that might be construed as prejudicial in any way to the professional judgment of the practitioner in rendering service to the client.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7" descr="F:\e4.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e5.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Employers and Clients</a:t>
            </a:r>
            <a:endParaRPr lang="en-CA" dirty="0"/>
          </a:p>
        </p:txBody>
      </p:sp>
      <p:sp>
        <p:nvSpPr>
          <p:cNvPr id="3" name="Content Placeholder 2"/>
          <p:cNvSpPr>
            <a:spLocks noGrp="1"/>
          </p:cNvSpPr>
          <p:nvPr>
            <p:ph idx="1"/>
          </p:nvPr>
        </p:nvSpPr>
        <p:spPr/>
        <p:txBody>
          <a:bodyPr/>
          <a:lstStyle/>
          <a:p>
            <a:pPr>
              <a:buNone/>
            </a:pPr>
            <a:r>
              <a:rPr lang="en-CA" dirty="0" smtClean="0"/>
              <a:t>	It is possible for an engineer to act as both an employee while at the same time soliciting contracts from clients</a:t>
            </a:r>
          </a:p>
          <a:p>
            <a:pPr lvl="1"/>
            <a:r>
              <a:rPr lang="en-CA" dirty="0" smtClean="0"/>
              <a:t>The work for the clients must, of course, be entirely independent of the work for the employer</a:t>
            </a:r>
          </a:p>
          <a:p>
            <a:pPr lvl="1"/>
            <a:r>
              <a:rPr lang="en-CA" dirty="0" smtClean="0"/>
              <a:t>An employee engineer does not require a Certificate of Authorization, but soliciting clients does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 and Clients</a:t>
            </a:r>
            <a:endParaRPr lang="en-CA" dirty="0"/>
          </a:p>
        </p:txBody>
      </p:sp>
      <p:sp>
        <p:nvSpPr>
          <p:cNvPr id="3" name="Content Placeholder 2"/>
          <p:cNvSpPr>
            <a:spLocks noGrp="1"/>
          </p:cNvSpPr>
          <p:nvPr>
            <p:ph idx="1"/>
          </p:nvPr>
        </p:nvSpPr>
        <p:spPr/>
        <p:txBody>
          <a:bodyPr/>
          <a:lstStyle/>
          <a:p>
            <a:pPr>
              <a:buNone/>
            </a:pPr>
            <a:r>
              <a:rPr lang="en-CA" dirty="0" smtClean="0"/>
              <a:t>	77.5 A practitioner who is an employee-engineer and is contracting in the practitioner’s own name to perform professional engineering work for other than the practitioner's employer, must</a:t>
            </a:r>
          </a:p>
          <a:p>
            <a:pPr lvl="1"/>
            <a:r>
              <a:rPr lang="en-CA" dirty="0" smtClean="0"/>
              <a:t>Provide the practitioner’s client with a written statement of</a:t>
            </a:r>
          </a:p>
          <a:p>
            <a:pPr lvl="7"/>
            <a:r>
              <a:rPr lang="en-CA" dirty="0" smtClean="0"/>
              <a:t>The nature of the practitioner’s status as an employee and the attendant limitations on the practitioner’s services to the client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6" descr="F:\e5.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 and Clients</a:t>
            </a:r>
            <a:endParaRPr lang="en-CA" dirty="0"/>
          </a:p>
        </p:txBody>
      </p:sp>
      <p:sp>
        <p:nvSpPr>
          <p:cNvPr id="3" name="Content Placeholder 2"/>
          <p:cNvSpPr>
            <a:spLocks noGrp="1"/>
          </p:cNvSpPr>
          <p:nvPr>
            <p:ph idx="1"/>
          </p:nvPr>
        </p:nvSpPr>
        <p:spPr/>
        <p:txBody>
          <a:bodyPr/>
          <a:lstStyle/>
          <a:p>
            <a:pPr>
              <a:buNone/>
            </a:pPr>
            <a:r>
              <a:rPr lang="en-CA" dirty="0" smtClean="0"/>
              <a:t>	77.5 A practitioner who is an employee-engineer and is contracting in the practitioner’s own name to perform professional engineering work for other than the practitioner's employer, must</a:t>
            </a:r>
          </a:p>
          <a:p>
            <a:pPr lvl="1"/>
            <a:r>
              <a:rPr lang="en-CA" dirty="0" smtClean="0"/>
              <a:t>Provide the practitioner’s client with a written statement of</a:t>
            </a:r>
          </a:p>
          <a:p>
            <a:pPr lvl="7"/>
            <a:r>
              <a:rPr lang="en-CA" dirty="0" smtClean="0"/>
              <a:t>The nature of the practitioner’s status as an employee and the attendant limitations on the practitioner’s services to the client</a:t>
            </a:r>
          </a:p>
          <a:p>
            <a:pPr lvl="7"/>
            <a:r>
              <a:rPr lang="en-CA" dirty="0" smtClean="0"/>
              <a:t>Must satisfy the practitioner that the work will not conflict with the practitioner’s duty to the practitioner’s employer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27</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6" descr="F:\e5.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 and Clients</a:t>
            </a:r>
            <a:endParaRPr lang="en-CA" dirty="0"/>
          </a:p>
        </p:txBody>
      </p:sp>
      <p:sp>
        <p:nvSpPr>
          <p:cNvPr id="3" name="Content Placeholder 2"/>
          <p:cNvSpPr>
            <a:spLocks noGrp="1"/>
          </p:cNvSpPr>
          <p:nvPr>
            <p:ph idx="1"/>
          </p:nvPr>
        </p:nvSpPr>
        <p:spPr/>
        <p:txBody>
          <a:bodyPr/>
          <a:lstStyle/>
          <a:p>
            <a:pPr>
              <a:buNone/>
            </a:pPr>
            <a:r>
              <a:rPr lang="en-CA" dirty="0" smtClean="0"/>
              <a:t>	77.5 A practitioner who is an employee-engineer and is contracting in the practitioner’s own name to perform professional engineering work for other than the practitioner's employer, must</a:t>
            </a:r>
          </a:p>
          <a:p>
            <a:pPr lvl="1"/>
            <a:r>
              <a:rPr lang="en-CA" dirty="0" smtClean="0"/>
              <a:t>Provide the practitioner’s client with a written statement of</a:t>
            </a:r>
          </a:p>
          <a:p>
            <a:pPr lvl="7"/>
            <a:r>
              <a:rPr lang="en-CA" dirty="0" smtClean="0"/>
              <a:t>The nature of the practitioner’s status as an employee and the attendant limitations on the practitioner’s services to the client</a:t>
            </a:r>
          </a:p>
          <a:p>
            <a:pPr lvl="7"/>
            <a:r>
              <a:rPr lang="en-CA" dirty="0" smtClean="0"/>
              <a:t>Must satisfy the practitioner that the work will not conflict with the practitioner’s duty to the practitioner’s employer</a:t>
            </a:r>
          </a:p>
          <a:p>
            <a:pPr lvl="7"/>
            <a:r>
              <a:rPr lang="en-CA" dirty="0" smtClean="0"/>
              <a:t>Must inform the practitioner’s employer of the work</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6" descr="F:\e5.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5.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Employers and Clients</a:t>
            </a:r>
            <a:endParaRPr lang="en-CA" dirty="0"/>
          </a:p>
        </p:txBody>
      </p:sp>
      <p:sp>
        <p:nvSpPr>
          <p:cNvPr id="3" name="Content Placeholder 2"/>
          <p:cNvSpPr>
            <a:spLocks noGrp="1"/>
          </p:cNvSpPr>
          <p:nvPr>
            <p:ph idx="1"/>
          </p:nvPr>
        </p:nvSpPr>
        <p:spPr/>
        <p:txBody>
          <a:bodyPr/>
          <a:lstStyle/>
          <a:p>
            <a:pPr>
              <a:buNone/>
            </a:pPr>
            <a:r>
              <a:rPr lang="en-CA" dirty="0" smtClean="0"/>
              <a:t>	77.5 A practitioner who is an employee-engineer and is contracting in the practitioner’s own name to perform professional engineering work for other than the practitioner's employer, must</a:t>
            </a:r>
          </a:p>
          <a:p>
            <a:pPr lvl="1"/>
            <a:r>
              <a:rPr lang="en-CA" dirty="0" smtClean="0"/>
              <a:t>Provide the practitioner’s client with a written statement of</a:t>
            </a:r>
          </a:p>
          <a:p>
            <a:pPr lvl="7"/>
            <a:r>
              <a:rPr lang="en-CA" dirty="0" smtClean="0"/>
              <a:t>The nature of the practitioner’s status as an employee and the attendant limitations on the practitioner’s services to the client</a:t>
            </a:r>
          </a:p>
          <a:p>
            <a:pPr lvl="7"/>
            <a:r>
              <a:rPr lang="en-CA" dirty="0" smtClean="0"/>
              <a:t>Must satisfy the practitioner that the work will not conflict with the practitioner’s duty to the practitioner’s employer</a:t>
            </a:r>
          </a:p>
          <a:p>
            <a:pPr lvl="7"/>
            <a:r>
              <a:rPr lang="en-CA" dirty="0" smtClean="0"/>
              <a:t>Must inform the practitioner’s employer of the work</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29</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TextBox 5"/>
          <p:cNvSpPr txBox="1"/>
          <p:nvPr/>
        </p:nvSpPr>
        <p:spPr>
          <a:xfrm rot="20719296">
            <a:off x="2122402" y="3005958"/>
            <a:ext cx="4716356" cy="584775"/>
          </a:xfrm>
          <a:prstGeom prst="rect">
            <a:avLst/>
          </a:prstGeom>
          <a:solidFill>
            <a:schemeClr val="bg1"/>
          </a:solidFill>
        </p:spPr>
        <p:txBody>
          <a:bodyPr wrap="none" rtlCol="0">
            <a:spAutoFit/>
          </a:bodyPr>
          <a:lstStyle/>
          <a:p>
            <a:r>
              <a:rPr lang="en-CA" sz="3200" dirty="0" smtClean="0"/>
              <a:t>The Moonlighting Clause</a:t>
            </a:r>
            <a:endParaRPr lang="en-CA"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of Ethics</a:t>
            </a:r>
            <a:endParaRPr lang="en-CA" dirty="0"/>
          </a:p>
        </p:txBody>
      </p:sp>
      <p:sp>
        <p:nvSpPr>
          <p:cNvPr id="3" name="Content Placeholder 2"/>
          <p:cNvSpPr>
            <a:spLocks noGrp="1"/>
          </p:cNvSpPr>
          <p:nvPr>
            <p:ph idx="1"/>
          </p:nvPr>
        </p:nvSpPr>
        <p:spPr/>
        <p:txBody>
          <a:bodyPr/>
          <a:lstStyle/>
          <a:p>
            <a:pPr>
              <a:buNone/>
            </a:pPr>
            <a:r>
              <a:rPr lang="en-CA" dirty="0" smtClean="0"/>
              <a:t>	Recall the two definitions of ethics:</a:t>
            </a:r>
          </a:p>
          <a:p>
            <a:pPr marL="857250" lvl="1" indent="-457200">
              <a:buFont typeface="+mj-lt"/>
              <a:buAutoNum type="arabicPeriod"/>
            </a:pPr>
            <a:r>
              <a:rPr lang="en-CA" sz="2400" dirty="0" smtClean="0"/>
              <a:t>A collection or system of </a:t>
            </a:r>
            <a:r>
              <a:rPr lang="en-CA" sz="2400" i="1" dirty="0" smtClean="0"/>
              <a:t>moral principles </a:t>
            </a:r>
            <a:r>
              <a:rPr lang="en-CA" sz="2400" dirty="0" smtClean="0"/>
              <a:t>or </a:t>
            </a:r>
            <a:r>
              <a:rPr lang="en-CA" sz="2400" i="1" dirty="0" smtClean="0"/>
              <a:t>rules of conduct </a:t>
            </a:r>
            <a:r>
              <a:rPr lang="en-CA" sz="2400" dirty="0" smtClean="0"/>
              <a:t>by which a person or association is guided.</a:t>
            </a:r>
          </a:p>
          <a:p>
            <a:pPr marL="857250" lvl="1" indent="-457200">
              <a:buFont typeface="+mj-lt"/>
              <a:buAutoNum type="arabicPeriod"/>
            </a:pPr>
            <a:r>
              <a:rPr lang="en-CA" sz="2400" dirty="0" smtClean="0"/>
              <a:t>The science of morals; the department of study concerned with the principles of human duty.</a:t>
            </a:r>
          </a:p>
          <a:p>
            <a:pPr marL="457200" indent="-457200">
              <a:buNone/>
            </a:pPr>
            <a:endParaRPr lang="en-CA" dirty="0" smtClean="0"/>
          </a:p>
          <a:p>
            <a:pPr marL="457200" indent="-457200">
              <a:buNone/>
            </a:pPr>
            <a:r>
              <a:rPr lang="en-CA" dirty="0" smtClean="0"/>
              <a:t>	We have focused on the philosophy and science of morals—we will now look at the application of the first definition to the practice of professional engineering in Ontario</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
        <p:nvSpPr>
          <p:cNvPr id="7" name="TextBox 6"/>
          <p:cNvSpPr txBox="1"/>
          <p:nvPr/>
        </p:nvSpPr>
        <p:spPr>
          <a:xfrm>
            <a:off x="3267456" y="6216650"/>
            <a:ext cx="5656292" cy="369332"/>
          </a:xfrm>
          <a:prstGeom prst="rect">
            <a:avLst/>
          </a:prstGeom>
          <a:noFill/>
        </p:spPr>
        <p:txBody>
          <a:bodyPr wrap="none" rtlCol="0">
            <a:spAutoFit/>
          </a:bodyPr>
          <a:lstStyle/>
          <a:p>
            <a:r>
              <a:rPr lang="en-CA" dirty="0" smtClean="0">
                <a:solidFill>
                  <a:schemeClr val="tx1">
                    <a:lumMod val="65000"/>
                    <a:lumOff val="35000"/>
                  </a:schemeClr>
                </a:solidFill>
              </a:rPr>
              <a:t>Reference:   Oxford English Dictionary, www.oed.com</a:t>
            </a:r>
            <a:endParaRPr lang="en-CA"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 and Clients</a:t>
            </a:r>
            <a:endParaRPr lang="en-CA" dirty="0"/>
          </a:p>
        </p:txBody>
      </p:sp>
      <p:sp>
        <p:nvSpPr>
          <p:cNvPr id="3" name="Content Placeholder 2"/>
          <p:cNvSpPr>
            <a:spLocks noGrp="1"/>
          </p:cNvSpPr>
          <p:nvPr>
            <p:ph idx="1"/>
          </p:nvPr>
        </p:nvSpPr>
        <p:spPr/>
        <p:txBody>
          <a:bodyPr/>
          <a:lstStyle/>
          <a:p>
            <a:pPr>
              <a:buNone/>
            </a:pPr>
            <a:r>
              <a:rPr lang="en-CA" sz="2000" dirty="0" smtClean="0"/>
              <a:t>	72 (2)(</a:t>
            </a:r>
            <a:r>
              <a:rPr lang="en-CA" sz="2000" dirty="0" err="1" smtClean="0"/>
              <a:t>i</a:t>
            </a:r>
            <a:r>
              <a:rPr lang="en-CA" sz="2000" dirty="0" smtClean="0"/>
              <a:t>) 4 For the purposes of the Act and this Regulation, “professional misconduct” means failure to make prompt, voluntary and complete disclosure of an interest, direct or indirect, that might in any way be, or be construed as, prejudicial to the professional judgment of the practitioner in rendering service to the public, to an employer or to a client, and in particular, without limiting the generality of the foregoing, contracting in the practitioner’s own right to perform professional engineering services for other than the practitioner’s employer.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30</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Professionals</a:t>
            </a:r>
            <a:endParaRPr lang="en-CA" dirty="0"/>
          </a:p>
        </p:txBody>
      </p:sp>
      <p:sp>
        <p:nvSpPr>
          <p:cNvPr id="3" name="Content Placeholder 2"/>
          <p:cNvSpPr>
            <a:spLocks noGrp="1"/>
          </p:cNvSpPr>
          <p:nvPr>
            <p:ph idx="1"/>
          </p:nvPr>
        </p:nvSpPr>
        <p:spPr/>
        <p:txBody>
          <a:bodyPr/>
          <a:lstStyle/>
          <a:p>
            <a:pPr>
              <a:buNone/>
            </a:pPr>
            <a:r>
              <a:rPr lang="en-CA" dirty="0" smtClean="0"/>
              <a:t>	How should professional engineers interact with other professionals?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31</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5" descr="F:\e6.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Professionals</a:t>
            </a:r>
            <a:endParaRPr lang="en-CA" dirty="0"/>
          </a:p>
        </p:txBody>
      </p:sp>
      <p:sp>
        <p:nvSpPr>
          <p:cNvPr id="3" name="Content Placeholder 2"/>
          <p:cNvSpPr>
            <a:spLocks noGrp="1"/>
          </p:cNvSpPr>
          <p:nvPr>
            <p:ph idx="1"/>
          </p:nvPr>
        </p:nvSpPr>
        <p:spPr/>
        <p:txBody>
          <a:bodyPr/>
          <a:lstStyle/>
          <a:p>
            <a:pPr>
              <a:buNone/>
            </a:pPr>
            <a:r>
              <a:rPr lang="en-CA" dirty="0" smtClean="0"/>
              <a:t>	77.6 With respect to other professionals:</a:t>
            </a:r>
          </a:p>
          <a:p>
            <a:pPr lvl="1"/>
            <a:r>
              <a:rPr lang="en-CA" dirty="0" smtClean="0"/>
              <a:t>A practitioner must co-operate in working with other professionals engaged on a project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32</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5" descr="F:\e6.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How should professional engineers interact with other engineering practitioners?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33</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34</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4180089" y="3291466"/>
            <a:ext cx="3663581" cy="707886"/>
          </a:xfrm>
          <a:prstGeom prst="rect">
            <a:avLst/>
          </a:prstGeom>
        </p:spPr>
        <p:txBody>
          <a:bodyPr wrap="square">
            <a:spAutoFit/>
          </a:bodyPr>
          <a:lstStyle/>
          <a:p>
            <a:r>
              <a:rPr lang="en-CA" sz="2000" dirty="0" smtClean="0"/>
              <a:t>Act towards other practitioners with courtesy and good faith</a:t>
            </a:r>
          </a:p>
        </p:txBody>
      </p:sp>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35</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388849" y="3014703"/>
            <a:ext cx="5355978" cy="1938992"/>
          </a:xfrm>
          <a:prstGeom prst="rect">
            <a:avLst/>
          </a:prstGeom>
        </p:spPr>
        <p:txBody>
          <a:bodyPr wrap="square">
            <a:spAutoFit/>
          </a:bodyPr>
          <a:lstStyle/>
          <a:p>
            <a:r>
              <a:rPr lang="en-CA" sz="2000" dirty="0" smtClean="0"/>
              <a:t>Not accept an engagement to review the work</a:t>
            </a:r>
            <a:br>
              <a:rPr lang="en-CA" sz="2000" dirty="0" smtClean="0"/>
            </a:br>
            <a:r>
              <a:rPr lang="en-CA" sz="2000" dirty="0" smtClean="0"/>
              <a:t>of another practitioner for the same employer</a:t>
            </a:r>
            <a:br>
              <a:rPr lang="en-CA" sz="2000" dirty="0" smtClean="0"/>
            </a:br>
            <a:r>
              <a:rPr lang="en-CA" sz="2000" dirty="0" smtClean="0"/>
              <a:t>except with the knowledge of the other practitioner or except where the connection of the other practitioner with the work has been terminated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r>
              <a:rPr lang="en-CA" sz="1800" dirty="0" smtClean="0"/>
              <a:t>Not maliciously injure the reputation</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36</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920604" y="3629668"/>
            <a:ext cx="4267499" cy="707886"/>
          </a:xfrm>
          <a:prstGeom prst="rect">
            <a:avLst/>
          </a:prstGeom>
        </p:spPr>
        <p:txBody>
          <a:bodyPr wrap="square">
            <a:spAutoFit/>
          </a:bodyPr>
          <a:lstStyle/>
          <a:p>
            <a:r>
              <a:rPr lang="en-CA" sz="2000" dirty="0" smtClean="0"/>
              <a:t>Not maliciously injure the reputation or business of another practitioner</a:t>
            </a:r>
          </a:p>
        </p:txBody>
      </p:sp>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r>
              <a:rPr lang="en-CA" sz="1800" dirty="0" smtClean="0"/>
              <a:t>Not maliciously injure the reputation</a:t>
            </a:r>
          </a:p>
          <a:p>
            <a:pPr lvl="1"/>
            <a:r>
              <a:rPr lang="en-CA" sz="1800" dirty="0" smtClean="0"/>
              <a:t>Not pay or accept commissions</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37</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310085" y="3450195"/>
            <a:ext cx="5860867" cy="1015663"/>
          </a:xfrm>
          <a:prstGeom prst="rect">
            <a:avLst/>
          </a:prstGeom>
        </p:spPr>
        <p:txBody>
          <a:bodyPr wrap="square">
            <a:spAutoFit/>
          </a:bodyPr>
          <a:lstStyle/>
          <a:p>
            <a:r>
              <a:rPr lang="en-CA" sz="2000" dirty="0" smtClean="0"/>
              <a:t>Not attempt to gain an advantage over other practitioners by paying or accepting a commission in securing professional engineering work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sz="2000" dirty="0" smtClean="0"/>
              <a:t>	72(2)(</a:t>
            </a:r>
            <a:r>
              <a:rPr lang="en-CA" sz="2000" dirty="0" err="1" smtClean="0"/>
              <a:t>i</a:t>
            </a:r>
            <a:r>
              <a:rPr lang="en-CA" sz="2000" dirty="0" smtClean="0"/>
              <a:t>) 1 For the purposes of the Act and this regulation, “professional misconduct” means failure to make prompt, voluntary and complete disclosure of an interest, direct or indirect, that might in any way be, or be construed as, prejudicial to the professional judgment of the practitioner in rendering service to the public, to an employer or to a client, and in particular, without limiting the generality of the foregoing, accepting compensation in any form for a particular service from more than one party.</a:t>
            </a:r>
          </a:p>
          <a:p>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38</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r>
              <a:rPr lang="en-CA" sz="1800" dirty="0" smtClean="0"/>
              <a:t>Not maliciously injure the reputation</a:t>
            </a:r>
          </a:p>
          <a:p>
            <a:pPr lvl="1"/>
            <a:r>
              <a:rPr lang="en-CA" sz="1800" dirty="0" smtClean="0"/>
              <a:t>Not pay or accept commissions</a:t>
            </a:r>
          </a:p>
          <a:p>
            <a:pPr lvl="1"/>
            <a:r>
              <a:rPr lang="en-CA" sz="1800" dirty="0" smtClean="0"/>
              <a:t>Give credit</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39</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568476" y="3757971"/>
            <a:ext cx="5590839" cy="400110"/>
          </a:xfrm>
          <a:prstGeom prst="rect">
            <a:avLst/>
          </a:prstGeom>
        </p:spPr>
        <p:txBody>
          <a:bodyPr wrap="square">
            <a:spAutoFit/>
          </a:bodyPr>
          <a:lstStyle/>
          <a:p>
            <a:r>
              <a:rPr lang="en-CA" sz="2000" dirty="0" smtClean="0"/>
              <a:t>Give proper credit for engineering work</a:t>
            </a:r>
          </a:p>
        </p:txBody>
      </p:sp>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Engineers Ontario</a:t>
            </a:r>
            <a:endParaRPr lang="en-CA" dirty="0"/>
          </a:p>
        </p:txBody>
      </p:sp>
      <p:sp>
        <p:nvSpPr>
          <p:cNvPr id="3" name="Content Placeholder 2"/>
          <p:cNvSpPr>
            <a:spLocks noGrp="1"/>
          </p:cNvSpPr>
          <p:nvPr>
            <p:ph idx="1"/>
          </p:nvPr>
        </p:nvSpPr>
        <p:spPr/>
        <p:txBody>
          <a:bodyPr/>
          <a:lstStyle/>
          <a:p>
            <a:pPr>
              <a:buNone/>
            </a:pPr>
            <a:r>
              <a:rPr lang="en-CA" dirty="0" smtClean="0"/>
              <a:t>	Enforceable codes of Ethics</a:t>
            </a:r>
          </a:p>
          <a:p>
            <a:pPr lvl="1"/>
            <a:r>
              <a:rPr lang="en-CA" dirty="0" smtClean="0"/>
              <a:t>In most jurisdictions, the Code of Ethics is enforceable</a:t>
            </a:r>
          </a:p>
          <a:p>
            <a:pPr lvl="1"/>
            <a:r>
              <a:rPr lang="en-CA" dirty="0" smtClean="0"/>
              <a:t>A violation of the code of ethics is professional misconduct</a:t>
            </a:r>
          </a:p>
          <a:p>
            <a:pPr lvl="1"/>
            <a:endParaRPr lang="en-CA" dirty="0" smtClean="0"/>
          </a:p>
          <a:p>
            <a:pPr>
              <a:buNone/>
            </a:pPr>
            <a:r>
              <a:rPr lang="en-CA" dirty="0" smtClean="0"/>
              <a:t>	Ontario has a different approach:</a:t>
            </a:r>
          </a:p>
          <a:p>
            <a:pPr lvl="1"/>
            <a:r>
              <a:rPr lang="en-CA" dirty="0" smtClean="0"/>
              <a:t>The Code of Ethics is not enforceable</a:t>
            </a:r>
          </a:p>
          <a:p>
            <a:pPr lvl="1"/>
            <a:r>
              <a:rPr lang="en-CA" dirty="0" smtClean="0"/>
              <a:t>Instead, it lists items considered to be best practices</a:t>
            </a:r>
          </a:p>
          <a:p>
            <a:pPr lvl="1"/>
            <a:r>
              <a:rPr lang="en-CA" dirty="0" smtClean="0"/>
              <a:t>Professional misconduct is defined in section 72 of the regulations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r>
              <a:rPr lang="en-CA" sz="1800" dirty="0" smtClean="0"/>
              <a:t>Not maliciously injure the reputation</a:t>
            </a:r>
          </a:p>
          <a:p>
            <a:pPr lvl="1"/>
            <a:r>
              <a:rPr lang="en-CA" sz="1800" dirty="0" smtClean="0"/>
              <a:t>Not pay or accept commissions</a:t>
            </a:r>
          </a:p>
          <a:p>
            <a:pPr lvl="1"/>
            <a:r>
              <a:rPr lang="en-CA" sz="1800" dirty="0" smtClean="0"/>
              <a:t>Give credit, uphold the principle of adequate compensation</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40</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4155909" y="5072258"/>
            <a:ext cx="4505294" cy="707886"/>
          </a:xfrm>
          <a:prstGeom prst="rect">
            <a:avLst/>
          </a:prstGeom>
        </p:spPr>
        <p:txBody>
          <a:bodyPr wrap="square">
            <a:spAutoFit/>
          </a:bodyPr>
          <a:lstStyle/>
          <a:p>
            <a:r>
              <a:rPr lang="en-CA" sz="2000" dirty="0" smtClean="0"/>
              <a:t>Uphold the principle of adequate compensation for engineering work</a:t>
            </a:r>
          </a:p>
        </p:txBody>
      </p:sp>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r>
              <a:rPr lang="en-CA" sz="1800" dirty="0" smtClean="0"/>
              <a:t>Not maliciously injure the reputation</a:t>
            </a:r>
          </a:p>
          <a:p>
            <a:pPr lvl="1"/>
            <a:r>
              <a:rPr lang="en-CA" sz="1800" dirty="0" smtClean="0"/>
              <a:t>Not pay or accept commissions</a:t>
            </a:r>
          </a:p>
          <a:p>
            <a:pPr lvl="1"/>
            <a:r>
              <a:rPr lang="en-CA" sz="1800" dirty="0" smtClean="0"/>
              <a:t>Give credit, uphold the principle of adequate compensation,</a:t>
            </a:r>
            <a:br>
              <a:rPr lang="en-CA" sz="1800" dirty="0" smtClean="0"/>
            </a:br>
            <a:r>
              <a:rPr lang="en-CA" sz="1800" dirty="0" smtClean="0"/>
              <a:t>give opportunities</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41</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312727" y="4498363"/>
            <a:ext cx="5590839" cy="1015663"/>
          </a:xfrm>
          <a:prstGeom prst="rect">
            <a:avLst/>
          </a:prstGeom>
        </p:spPr>
        <p:txBody>
          <a:bodyPr wrap="square">
            <a:spAutoFit/>
          </a:bodyPr>
          <a:lstStyle/>
          <a:p>
            <a:r>
              <a:rPr lang="en-CA" sz="2000" dirty="0" smtClean="0"/>
              <a:t>Provide opportunity for professional development and advancement of the practitioner's associates and subordinates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Practitioners</a:t>
            </a:r>
            <a:endParaRPr lang="en-CA" dirty="0"/>
          </a:p>
        </p:txBody>
      </p:sp>
      <p:sp>
        <p:nvSpPr>
          <p:cNvPr id="3" name="Content Placeholder 2"/>
          <p:cNvSpPr>
            <a:spLocks noGrp="1"/>
          </p:cNvSpPr>
          <p:nvPr>
            <p:ph idx="1"/>
          </p:nvPr>
        </p:nvSpPr>
        <p:spPr/>
        <p:txBody>
          <a:bodyPr/>
          <a:lstStyle/>
          <a:p>
            <a:pPr>
              <a:buNone/>
            </a:pPr>
            <a:r>
              <a:rPr lang="en-CA" dirty="0" smtClean="0"/>
              <a:t>	77.7 An engineer shall:</a:t>
            </a:r>
          </a:p>
          <a:p>
            <a:pPr lvl="1"/>
            <a:r>
              <a:rPr lang="en-CA" sz="1800" dirty="0" smtClean="0"/>
              <a:t>Act with courtesy and good faith</a:t>
            </a:r>
          </a:p>
          <a:p>
            <a:pPr lvl="1"/>
            <a:r>
              <a:rPr lang="en-CA" sz="1800" dirty="0" smtClean="0"/>
              <a:t>Not review other practitioner’s work</a:t>
            </a:r>
          </a:p>
          <a:p>
            <a:pPr lvl="1"/>
            <a:r>
              <a:rPr lang="en-CA" sz="1800" dirty="0" smtClean="0"/>
              <a:t>Not maliciously injure the reputation</a:t>
            </a:r>
          </a:p>
          <a:p>
            <a:pPr lvl="1"/>
            <a:r>
              <a:rPr lang="en-CA" sz="1800" dirty="0" smtClean="0"/>
              <a:t>Not pay or accept commissions</a:t>
            </a:r>
          </a:p>
          <a:p>
            <a:pPr lvl="1"/>
            <a:r>
              <a:rPr lang="en-CA" sz="1800" dirty="0" smtClean="0"/>
              <a:t>Give credit, uphold the principle of adequate compensation,</a:t>
            </a:r>
            <a:br>
              <a:rPr lang="en-CA" sz="1800" dirty="0" smtClean="0"/>
            </a:br>
            <a:r>
              <a:rPr lang="en-CA" sz="1800" dirty="0" smtClean="0"/>
              <a:t>give opportunities, and interchange information and experience</a:t>
            </a:r>
          </a:p>
          <a:p>
            <a:pPr lvl="1"/>
            <a:endParaRPr lang="en-CA" sz="18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42</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918836">
            <a:off x="3874373" y="4902689"/>
            <a:ext cx="4558219" cy="1323439"/>
          </a:xfrm>
          <a:prstGeom prst="rect">
            <a:avLst/>
          </a:prstGeom>
        </p:spPr>
        <p:txBody>
          <a:bodyPr wrap="square">
            <a:spAutoFit/>
          </a:bodyPr>
          <a:lstStyle/>
          <a:p>
            <a:r>
              <a:rPr lang="en-CA" sz="2000" dirty="0" smtClean="0"/>
              <a:t>Extend the effectiveness of the profession through the interchange of engineering information and experience</a:t>
            </a:r>
          </a:p>
        </p:txBody>
      </p:sp>
      <p:pic>
        <p:nvPicPr>
          <p:cNvPr id="7" name="Picture 4" descr="F:\e7.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 the Profession</a:t>
            </a:r>
            <a:endParaRPr lang="en-CA" dirty="0"/>
          </a:p>
        </p:txBody>
      </p:sp>
      <p:sp>
        <p:nvSpPr>
          <p:cNvPr id="3" name="Content Placeholder 2"/>
          <p:cNvSpPr>
            <a:spLocks noGrp="1"/>
          </p:cNvSpPr>
          <p:nvPr>
            <p:ph idx="1"/>
          </p:nvPr>
        </p:nvSpPr>
        <p:spPr/>
        <p:txBody>
          <a:bodyPr/>
          <a:lstStyle/>
          <a:p>
            <a:pPr>
              <a:buNone/>
            </a:pPr>
            <a:r>
              <a:rPr lang="en-CA" dirty="0" smtClean="0"/>
              <a:t>	What are the duties of a professional engineer to the profession of engineering?</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43</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3" descr="F:\e8.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 the Profession</a:t>
            </a:r>
            <a:endParaRPr lang="en-CA" dirty="0"/>
          </a:p>
        </p:txBody>
      </p:sp>
      <p:sp>
        <p:nvSpPr>
          <p:cNvPr id="3" name="Content Placeholder 2"/>
          <p:cNvSpPr>
            <a:spLocks noGrp="1"/>
          </p:cNvSpPr>
          <p:nvPr>
            <p:ph idx="1"/>
          </p:nvPr>
        </p:nvSpPr>
        <p:spPr/>
        <p:txBody>
          <a:bodyPr/>
          <a:lstStyle/>
          <a:p>
            <a:pPr>
              <a:buNone/>
            </a:pPr>
            <a:r>
              <a:rPr lang="en-CA" dirty="0" smtClean="0"/>
              <a:t>	77.8 The engineer shall:</a:t>
            </a:r>
          </a:p>
          <a:p>
            <a:pPr lvl="1"/>
            <a:r>
              <a:rPr lang="en-CA" dirty="0" smtClean="0"/>
              <a:t>Maintain the honour and integrity of the practitioner's profession</a:t>
            </a:r>
          </a:p>
          <a:p>
            <a:pPr lvl="1"/>
            <a:r>
              <a:rPr lang="en-CA" dirty="0" smtClean="0"/>
              <a:t>Without fear or favour expose before the proper tribunals unprofessional, dishonest or unethical conduct by any other practitioner</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44</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3" descr="F:\e8.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Code of Ethics</a:t>
            </a:r>
            <a:endParaRPr lang="en-CA" dirty="0"/>
          </a:p>
        </p:txBody>
      </p:sp>
      <p:sp>
        <p:nvSpPr>
          <p:cNvPr id="3" name="Content Placeholder 2"/>
          <p:cNvSpPr>
            <a:spLocks noGrp="1"/>
          </p:cNvSpPr>
          <p:nvPr>
            <p:ph idx="1"/>
          </p:nvPr>
        </p:nvSpPr>
        <p:spPr/>
        <p:txBody>
          <a:bodyPr/>
          <a:lstStyle/>
          <a:p>
            <a:pPr>
              <a:buNone/>
            </a:pPr>
            <a:r>
              <a:rPr lang="en-CA" dirty="0" smtClean="0"/>
              <a:t>	The Code of Ethics is a statement of duties of the engineer</a:t>
            </a:r>
          </a:p>
          <a:p>
            <a:pPr lvl="1"/>
            <a:r>
              <a:rPr lang="en-CA" dirty="0" smtClean="0"/>
              <a:t>It is deontological in nature</a:t>
            </a:r>
          </a:p>
          <a:p>
            <a:pPr lvl="1"/>
            <a:r>
              <a:rPr lang="en-CA" dirty="0" smtClean="0"/>
              <a:t>It lists those duties that an engineer should follow</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45</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3" descr="F:\e8.png"/>
          <p:cNvPicPr>
            <a:picLocks noChangeAspect="1" noChangeArrowheads="1"/>
          </p:cNvPicPr>
          <p:nvPr/>
        </p:nvPicPr>
        <p:blipFill>
          <a:blip r:embed="rId2"/>
          <a:srcRect/>
          <a:stretch>
            <a:fillRect/>
          </a:stretch>
        </p:blipFill>
        <p:spPr bwMode="auto">
          <a:xfrm>
            <a:off x="2808514" y="3421324"/>
            <a:ext cx="3465875" cy="289997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Code of Ethics</a:t>
            </a:r>
            <a:endParaRPr lang="en-CA" dirty="0"/>
          </a:p>
        </p:txBody>
      </p:sp>
      <p:sp>
        <p:nvSpPr>
          <p:cNvPr id="3" name="Content Placeholder 2"/>
          <p:cNvSpPr>
            <a:spLocks noGrp="1"/>
          </p:cNvSpPr>
          <p:nvPr>
            <p:ph idx="1"/>
          </p:nvPr>
        </p:nvSpPr>
        <p:spPr/>
        <p:txBody>
          <a:bodyPr/>
          <a:lstStyle/>
          <a:p>
            <a:pPr>
              <a:buNone/>
            </a:pPr>
            <a:r>
              <a:rPr lang="en-CA" dirty="0" smtClean="0"/>
              <a:t>	Recall that the Code of Ethics is deontological in nature</a:t>
            </a:r>
          </a:p>
          <a:p>
            <a:pPr>
              <a:buNone/>
            </a:pPr>
            <a:endParaRPr lang="en-CA" dirty="0" smtClean="0"/>
          </a:p>
          <a:p>
            <a:pPr>
              <a:buNone/>
            </a:pPr>
            <a:r>
              <a:rPr lang="en-CA" dirty="0" smtClean="0"/>
              <a:t>	Engineers, in general, prefer deontological statements:</a:t>
            </a:r>
          </a:p>
          <a:p>
            <a:pPr lvl="1"/>
            <a:r>
              <a:rPr lang="en-CA" dirty="0" smtClean="0"/>
              <a:t>As long as the rules are followed, one is not behaving unethically—that is, one is not engaging in professional misconduct</a:t>
            </a:r>
          </a:p>
          <a:p>
            <a:pPr lvl="1"/>
            <a:r>
              <a:rPr lang="en-CA" dirty="0" smtClean="0"/>
              <a:t>Consider however the issue with utilitarianism:</a:t>
            </a:r>
          </a:p>
          <a:p>
            <a:pPr lvl="2"/>
            <a:r>
              <a:rPr lang="en-CA" dirty="0" smtClean="0"/>
              <a:t>It is very closer to </a:t>
            </a:r>
            <a:r>
              <a:rPr lang="en-CA" i="1" dirty="0" smtClean="0"/>
              <a:t>ethics engineering</a:t>
            </a:r>
          </a:p>
          <a:p>
            <a:pPr lvl="3"/>
            <a:r>
              <a:rPr lang="en-CA" dirty="0" smtClean="0"/>
              <a:t>What are the requirements for a successful outcome?</a:t>
            </a:r>
          </a:p>
          <a:p>
            <a:pPr lvl="3"/>
            <a:r>
              <a:rPr lang="en-CA" dirty="0" smtClean="0"/>
              <a:t>What are the metrics in this particular case?</a:t>
            </a:r>
          </a:p>
          <a:p>
            <a:pPr lvl="3"/>
            <a:r>
              <a:rPr lang="en-CA" dirty="0" smtClean="0"/>
              <a:t>What are the criteria by which we will consider a reasonable action?</a:t>
            </a:r>
          </a:p>
          <a:p>
            <a:pPr lvl="3"/>
            <a:r>
              <a:rPr lang="en-CA" dirty="0" smtClean="0"/>
              <a:t>What are the available options?</a:t>
            </a:r>
          </a:p>
          <a:p>
            <a:pPr lvl="3"/>
            <a:r>
              <a:rPr lang="en-CA" dirty="0" smtClean="0"/>
              <a:t>Are there examples from which experience can be drawn from?</a:t>
            </a:r>
          </a:p>
          <a:p>
            <a:pPr lvl="2"/>
            <a:r>
              <a:rPr lang="en-CA" dirty="0" smtClean="0"/>
              <a:t>In some cases, there may be no </a:t>
            </a:r>
            <a:r>
              <a:rPr lang="en-CA" i="1" dirty="0" smtClean="0"/>
              <a:t>ethical </a:t>
            </a:r>
            <a:r>
              <a:rPr lang="en-CA" dirty="0" smtClean="0"/>
              <a:t>action</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46</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Codes of Ethics</a:t>
            </a:r>
            <a:endParaRPr lang="en-CA" dirty="0"/>
          </a:p>
        </p:txBody>
      </p:sp>
      <p:sp>
        <p:nvSpPr>
          <p:cNvPr id="3" name="Content Placeholder 2"/>
          <p:cNvSpPr>
            <a:spLocks noGrp="1"/>
          </p:cNvSpPr>
          <p:nvPr>
            <p:ph idx="1"/>
          </p:nvPr>
        </p:nvSpPr>
        <p:spPr/>
        <p:txBody>
          <a:bodyPr/>
          <a:lstStyle/>
          <a:p>
            <a:pPr>
              <a:buNone/>
            </a:pPr>
            <a:r>
              <a:rPr lang="en-CA" dirty="0" smtClean="0"/>
              <a:t>	In many jurisdictions, not following the Code of Ethics is by definition professional misconduct:</a:t>
            </a:r>
          </a:p>
          <a:p>
            <a:pPr lvl="1"/>
            <a:r>
              <a:rPr lang="en-CA" dirty="0" smtClean="0"/>
              <a:t>For example, the Alberta Code of Ethics is such a code</a:t>
            </a:r>
          </a:p>
        </p:txBody>
      </p:sp>
      <p:sp>
        <p:nvSpPr>
          <p:cNvPr id="7" name="Footer Placeholder 6"/>
          <p:cNvSpPr>
            <a:spLocks noGrp="1"/>
          </p:cNvSpPr>
          <p:nvPr>
            <p:ph type="ftr" sz="quarter" idx="12"/>
          </p:nvPr>
        </p:nvSpPr>
        <p:spPr/>
        <p:txBody>
          <a:bodyPr/>
          <a:lstStyle/>
          <a:p>
            <a:pPr>
              <a:defRPr/>
            </a:pPr>
            <a:r>
              <a:rPr lang="en-CA" smtClean="0"/>
              <a:t>The Code of Ethics and Professional Misconduct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47</a:t>
            </a:fld>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Alberta</a:t>
            </a:r>
            <a:endParaRPr lang="en-CA" dirty="0"/>
          </a:p>
        </p:txBody>
      </p:sp>
      <p:sp>
        <p:nvSpPr>
          <p:cNvPr id="3" name="Content Placeholder 2"/>
          <p:cNvSpPr>
            <a:spLocks noGrp="1"/>
          </p:cNvSpPr>
          <p:nvPr>
            <p:ph idx="1"/>
          </p:nvPr>
        </p:nvSpPr>
        <p:spPr/>
        <p:txBody>
          <a:bodyPr/>
          <a:lstStyle/>
          <a:p>
            <a:pPr>
              <a:buNone/>
            </a:pPr>
            <a:r>
              <a:rPr lang="en-CA" b="1" i="1" dirty="0" smtClean="0"/>
              <a:t>CODE OF ETHICS</a:t>
            </a:r>
          </a:p>
          <a:p>
            <a:pPr>
              <a:buNone/>
            </a:pPr>
            <a:r>
              <a:rPr lang="en-CA" dirty="0" smtClean="0"/>
              <a:t>	</a:t>
            </a:r>
            <a:r>
              <a:rPr lang="en-CA" sz="2000" dirty="0" smtClean="0"/>
              <a:t>Established pursuant to section 20(1)(k) of the Engineering, Geological and Geophysical Professions Act,</a:t>
            </a:r>
          </a:p>
          <a:p>
            <a:pPr>
              <a:buNone/>
            </a:pPr>
            <a:r>
              <a:rPr lang="en-CA" b="1" dirty="0" smtClean="0"/>
              <a:t>Preamble</a:t>
            </a:r>
          </a:p>
          <a:p>
            <a:pPr marL="914400" lvl="1" indent="-457200">
              <a:buFont typeface="+mj-lt"/>
              <a:buAutoNum type="arabicPeriod"/>
            </a:pPr>
            <a:r>
              <a:rPr lang="en-CA" dirty="0" smtClean="0"/>
              <a:t>Professional engineers, geologists and geophysicists shall recognize that professional ethics is founded upon integrity, competence, dignity and devotion to service. This concept shall guide their conduct at all times.</a:t>
            </a:r>
          </a:p>
          <a:p>
            <a:pPr marL="914400" lvl="1" indent="-457200">
              <a:buFont typeface="+mj-lt"/>
              <a:buAutoNum type="arabicPeriod"/>
            </a:pPr>
            <a:r>
              <a:rPr lang="en-CA" dirty="0" smtClean="0"/>
              <a:t>Practitioners shall, in their areas of practice, hold paramount the health, safety and welfare of the public and have regard for the environment.</a:t>
            </a:r>
          </a:p>
        </p:txBody>
      </p:sp>
      <p:sp>
        <p:nvSpPr>
          <p:cNvPr id="7" name="Footer Placeholder 6"/>
          <p:cNvSpPr>
            <a:spLocks noGrp="1"/>
          </p:cNvSpPr>
          <p:nvPr>
            <p:ph type="ftr" sz="quarter" idx="12"/>
          </p:nvPr>
        </p:nvSpPr>
        <p:spPr/>
        <p:txBody>
          <a:bodyPr/>
          <a:lstStyle/>
          <a:p>
            <a:pPr>
              <a:defRPr/>
            </a:pPr>
            <a:r>
              <a:rPr lang="en-CA" smtClean="0"/>
              <a:t>The Code of Ethics and Professional Misconduct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48</a:t>
            </a:fld>
            <a:endParaRPr lang="en-C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Alberta</a:t>
            </a:r>
            <a:endParaRPr lang="en-CA" dirty="0"/>
          </a:p>
        </p:txBody>
      </p:sp>
      <p:sp>
        <p:nvSpPr>
          <p:cNvPr id="3" name="Content Placeholder 2"/>
          <p:cNvSpPr>
            <a:spLocks noGrp="1"/>
          </p:cNvSpPr>
          <p:nvPr>
            <p:ph idx="1"/>
          </p:nvPr>
        </p:nvSpPr>
        <p:spPr/>
        <p:txBody>
          <a:bodyPr/>
          <a:lstStyle/>
          <a:p>
            <a:pPr marL="914400" lvl="1" indent="-457200">
              <a:buFont typeface="+mj-lt"/>
              <a:buAutoNum type="arabicPeriod" startAt="3"/>
            </a:pPr>
            <a:r>
              <a:rPr lang="en-CA" dirty="0" smtClean="0"/>
              <a:t>Practitioners shall undertake only work that they are competent to perform by virtue of their training and experience.</a:t>
            </a:r>
          </a:p>
          <a:p>
            <a:pPr marL="914400" lvl="1" indent="-457200">
              <a:buFont typeface="+mj-lt"/>
              <a:buAutoNum type="arabicPeriod" startAt="3"/>
            </a:pPr>
            <a:r>
              <a:rPr lang="en-CA" dirty="0" smtClean="0"/>
              <a:t>Practitioners shall conduct themselves with integrity, honesty, fairness and objectivity in their professional activities.</a:t>
            </a:r>
          </a:p>
          <a:p>
            <a:pPr marL="914400" lvl="1" indent="-457200">
              <a:buFont typeface="+mj-lt"/>
              <a:buAutoNum type="arabicPeriod" startAt="3"/>
            </a:pPr>
            <a:r>
              <a:rPr lang="en-CA" dirty="0" smtClean="0"/>
              <a:t>Practitioners shall comply with applicable statutes, regulations and bylaws in their professional practices.</a:t>
            </a:r>
          </a:p>
          <a:p>
            <a:pPr marL="914400" lvl="1" indent="-457200">
              <a:buFont typeface="+mj-lt"/>
              <a:buAutoNum type="arabicPeriod" startAt="3"/>
            </a:pPr>
            <a:r>
              <a:rPr lang="en-CA" dirty="0" smtClean="0"/>
              <a:t>Practitioners shall uphold and enhance the honour, dignity and reputation of their professions and thus the ability of the professions to serve the public interest.</a:t>
            </a:r>
            <a:endParaRPr lang="en-CA" dirty="0"/>
          </a:p>
        </p:txBody>
      </p:sp>
      <p:sp>
        <p:nvSpPr>
          <p:cNvPr id="7" name="Footer Placeholder 6"/>
          <p:cNvSpPr>
            <a:spLocks noGrp="1"/>
          </p:cNvSpPr>
          <p:nvPr>
            <p:ph type="ftr" sz="quarter" idx="12"/>
          </p:nvPr>
        </p:nvSpPr>
        <p:spPr/>
        <p:txBody>
          <a:bodyPr/>
          <a:lstStyle/>
          <a:p>
            <a:pPr>
              <a:defRPr/>
            </a:pPr>
            <a:r>
              <a:rPr lang="en-CA" smtClean="0"/>
              <a:t>The Code of Ethics and Professional Misconduct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49</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e8.png"/>
          <p:cNvPicPr>
            <a:picLocks noChangeAspect="1" noChangeArrowheads="1"/>
          </p:cNvPicPr>
          <p:nvPr/>
        </p:nvPicPr>
        <p:blipFill>
          <a:blip r:embed="rId3"/>
          <a:srcRect/>
          <a:stretch>
            <a:fillRect/>
          </a:stretch>
        </p:blipFill>
        <p:spPr bwMode="auto">
          <a:xfrm>
            <a:off x="5526661" y="2193774"/>
            <a:ext cx="3465875" cy="2899974"/>
          </a:xfrm>
          <a:prstGeom prst="rect">
            <a:avLst/>
          </a:prstGeom>
          <a:noFill/>
        </p:spPr>
      </p:pic>
      <p:sp>
        <p:nvSpPr>
          <p:cNvPr id="2" name="Title 1"/>
          <p:cNvSpPr>
            <a:spLocks noGrp="1"/>
          </p:cNvSpPr>
          <p:nvPr>
            <p:ph type="title"/>
          </p:nvPr>
        </p:nvSpPr>
        <p:spPr/>
        <p:txBody>
          <a:bodyPr/>
          <a:lstStyle/>
          <a:p>
            <a:r>
              <a:rPr lang="en-CA" dirty="0" smtClean="0"/>
              <a:t>Code of Ethics</a:t>
            </a:r>
            <a:endParaRPr lang="en-CA" dirty="0"/>
          </a:p>
        </p:txBody>
      </p:sp>
      <p:sp>
        <p:nvSpPr>
          <p:cNvPr id="3" name="Content Placeholder 2"/>
          <p:cNvSpPr>
            <a:spLocks noGrp="1"/>
          </p:cNvSpPr>
          <p:nvPr>
            <p:ph idx="1"/>
          </p:nvPr>
        </p:nvSpPr>
        <p:spPr/>
        <p:txBody>
          <a:bodyPr/>
          <a:lstStyle/>
          <a:p>
            <a:pPr>
              <a:buNone/>
            </a:pPr>
            <a:r>
              <a:rPr lang="en-CA" dirty="0" smtClean="0"/>
              <a:t>	The Code of Ethics focuses on seven target groups engineers will interact with:</a:t>
            </a:r>
          </a:p>
          <a:p>
            <a:pPr lvl="1"/>
            <a:r>
              <a:rPr lang="en-CA" dirty="0" smtClean="0"/>
              <a:t>Personal Conduct</a:t>
            </a:r>
          </a:p>
          <a:p>
            <a:pPr lvl="1"/>
            <a:r>
              <a:rPr lang="en-CA" dirty="0" smtClean="0"/>
              <a:t>Standards of behaviour</a:t>
            </a:r>
          </a:p>
          <a:p>
            <a:pPr lvl="1"/>
            <a:r>
              <a:rPr lang="en-CA" dirty="0" smtClean="0"/>
              <a:t>Their employers</a:t>
            </a:r>
          </a:p>
          <a:p>
            <a:pPr lvl="1"/>
            <a:r>
              <a:rPr lang="en-CA" dirty="0" smtClean="0"/>
              <a:t>Their clients</a:t>
            </a:r>
          </a:p>
          <a:p>
            <a:pPr lvl="1"/>
            <a:r>
              <a:rPr lang="en-CA" dirty="0" smtClean="0"/>
              <a:t>Other professionals</a:t>
            </a:r>
          </a:p>
          <a:p>
            <a:pPr lvl="1"/>
            <a:r>
              <a:rPr lang="en-CA" dirty="0" smtClean="0"/>
              <a:t>Other practitioners of professional engineering</a:t>
            </a:r>
          </a:p>
          <a:p>
            <a:pPr lvl="1"/>
            <a:r>
              <a:rPr lang="en-CA" dirty="0" smtClean="0"/>
              <a:t>The profession of engineering</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Professional Engineers </a:t>
            </a:r>
            <a:r>
              <a:rPr lang="en-CA" sz="1800" dirty="0" smtClean="0">
                <a:latin typeface="Arial" charset="0"/>
                <a:cs typeface="Arial" charset="0"/>
              </a:rPr>
              <a:t>Act,</a:t>
            </a:r>
            <a:br>
              <a:rPr lang="en-CA" sz="1800" dirty="0" smtClean="0">
                <a:latin typeface="Arial" charset="0"/>
                <a:cs typeface="Arial" charset="0"/>
              </a:rPr>
            </a:br>
            <a:r>
              <a:rPr lang="en-CA" sz="1600" dirty="0" smtClean="0">
                <a:latin typeface="Arial" charset="0"/>
                <a:cs typeface="Arial" charset="0"/>
              </a:rPr>
              <a:t>http</a:t>
            </a:r>
            <a:r>
              <a:rPr lang="en-CA" sz="1600" dirty="0" smtClean="0">
                <a:latin typeface="Arial" charset="0"/>
                <a:cs typeface="Arial" charset="0"/>
              </a:rPr>
              <a:t>://www.e-laws.gov.on.ca/html/statutes/english/elaws_statutes_90p28_e.htm</a:t>
            </a:r>
          </a:p>
          <a:p>
            <a:pPr marL="533400" indent="-533400">
              <a:buFontTx/>
              <a:buNone/>
            </a:pPr>
            <a:r>
              <a:rPr lang="en-CA" sz="1800" dirty="0" smtClean="0">
                <a:latin typeface="Arial" charset="0"/>
                <a:cs typeface="Arial" charset="0"/>
              </a:rPr>
              <a:t>[2]	Ontario Regulation 941,</a:t>
            </a:r>
          </a:p>
          <a:p>
            <a:pPr marL="533400" indent="-533400">
              <a:buFontTx/>
              <a:buNone/>
            </a:pPr>
            <a:r>
              <a:rPr lang="en-CA" sz="1600" dirty="0" smtClean="0">
                <a:latin typeface="Arial" charset="0"/>
                <a:cs typeface="Arial" charset="0"/>
              </a:rPr>
              <a:t>	http://www.e-laws.gov.on.ca/html/regs/english/elaws_regs_900941_e.htm</a:t>
            </a:r>
          </a:p>
          <a:p>
            <a:pPr marL="533400" indent="-533400">
              <a:buFontTx/>
              <a:buNone/>
            </a:pPr>
            <a:r>
              <a:rPr lang="en-CA" sz="1800" dirty="0" smtClean="0">
                <a:latin typeface="Arial" charset="0"/>
                <a:cs typeface="Arial" charset="0"/>
              </a:rPr>
              <a:t>[3]</a:t>
            </a:r>
            <a:r>
              <a:rPr lang="en-CA" sz="1800" dirty="0" smtClean="0">
                <a:latin typeface="Arial" charset="0"/>
                <a:cs typeface="Arial" charset="0"/>
              </a:rPr>
              <a:t>	Julie Vale, ECE 290 Course Notes, 2011.</a:t>
            </a:r>
          </a:p>
          <a:p>
            <a:pPr marL="533400" indent="-533400">
              <a:buFontTx/>
              <a:buNone/>
            </a:pPr>
            <a:r>
              <a:rPr lang="en-CA" sz="1800" dirty="0" smtClean="0">
                <a:latin typeface="Arial" charset="0"/>
                <a:cs typeface="Arial" charset="0"/>
              </a:rPr>
              <a:t>[4]</a:t>
            </a:r>
            <a:r>
              <a:rPr lang="en-CA" sz="1800" dirty="0" smtClean="0">
                <a:latin typeface="Arial" charset="0"/>
                <a:cs typeface="Arial" charset="0"/>
              </a:rPr>
              <a:t>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50</a:t>
            </a:fld>
            <a:endParaRPr lang="en-CA"/>
          </a:p>
        </p:txBody>
      </p:sp>
      <p:sp>
        <p:nvSpPr>
          <p:cNvPr id="5" name="Footer Placeholder 4"/>
          <p:cNvSpPr>
            <a:spLocks noGrp="1"/>
          </p:cNvSpPr>
          <p:nvPr>
            <p:ph type="ftr" sz="quarter" idx="12"/>
          </p:nvPr>
        </p:nvSpPr>
        <p:spPr/>
        <p:txBody>
          <a:bodyPr/>
          <a:lstStyle/>
          <a:p>
            <a:pPr>
              <a:defRPr/>
            </a:pPr>
            <a:r>
              <a:rPr lang="en-US" smtClean="0"/>
              <a:t>The Code of Ethics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dirty="0" smtClean="0"/>
              <a:t>	How should an engineer conduct themselves?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pic>
        <p:nvPicPr>
          <p:cNvPr id="6" name="Picture 2" descr="F:\e1.png"/>
          <p:cNvPicPr>
            <a:picLocks noChangeAspect="1" noChangeArrowheads="1"/>
          </p:cNvPicPr>
          <p:nvPr/>
        </p:nvPicPr>
        <p:blipFill>
          <a:blip r:embed="rId3"/>
          <a:srcRect/>
          <a:stretch>
            <a:fillRect/>
          </a:stretch>
        </p:blipFill>
        <p:spPr bwMode="auto">
          <a:xfrm>
            <a:off x="0" y="3958026"/>
            <a:ext cx="3465875" cy="28999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1.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dirty="0" smtClean="0"/>
              <a:t>	77.1 It is the duty of a practitioner...to act at all times with</a:t>
            </a:r>
          </a:p>
          <a:p>
            <a:pPr lvl="1"/>
            <a:r>
              <a:rPr lang="en-CA" dirty="0" smtClean="0"/>
              <a:t>Fairness and loyalty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159562">
            <a:off x="2433937" y="3604084"/>
            <a:ext cx="6385034" cy="707886"/>
          </a:xfrm>
          <a:prstGeom prst="rect">
            <a:avLst/>
          </a:prstGeom>
        </p:spPr>
        <p:txBody>
          <a:bodyPr wrap="square">
            <a:spAutoFit/>
          </a:bodyPr>
          <a:lstStyle/>
          <a:p>
            <a:r>
              <a:rPr lang="en-CA" sz="2000" dirty="0" smtClean="0"/>
              <a:t>Fairness and loyalty to the practitioner's associates, employers, clients, subordinates and employees</a:t>
            </a:r>
            <a:endParaRPr lang="en-CA"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1.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dirty="0" smtClean="0"/>
              <a:t>	77.1 It is the duty of a practitioner...to act at all times with</a:t>
            </a:r>
          </a:p>
          <a:p>
            <a:pPr lvl="1"/>
            <a:r>
              <a:rPr lang="en-CA" dirty="0" smtClean="0"/>
              <a:t>Fairness and loyalty</a:t>
            </a:r>
          </a:p>
          <a:p>
            <a:pPr lvl="1"/>
            <a:r>
              <a:rPr lang="en-CA" dirty="0" smtClean="0"/>
              <a:t>Fidelity</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159562">
            <a:off x="2768282" y="3813663"/>
            <a:ext cx="3117772" cy="400110"/>
          </a:xfrm>
          <a:prstGeom prst="rect">
            <a:avLst/>
          </a:prstGeom>
        </p:spPr>
        <p:txBody>
          <a:bodyPr wrap="square">
            <a:spAutoFit/>
          </a:bodyPr>
          <a:lstStyle/>
          <a:p>
            <a:r>
              <a:rPr lang="en-CA" sz="2000" dirty="0" smtClean="0"/>
              <a:t>Fidelity to public needs</a:t>
            </a:r>
            <a:endParaRPr lang="en-CA"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1.png"/>
          <p:cNvPicPr>
            <a:picLocks noChangeAspect="1" noChangeArrowheads="1"/>
          </p:cNvPicPr>
          <p:nvPr/>
        </p:nvPicPr>
        <p:blipFill>
          <a:blip r:embed="rId2"/>
          <a:srcRect/>
          <a:stretch>
            <a:fillRect/>
          </a:stretch>
        </p:blipFill>
        <p:spPr bwMode="auto">
          <a:xfrm>
            <a:off x="0" y="3958026"/>
            <a:ext cx="3465875" cy="2899974"/>
          </a:xfrm>
          <a:prstGeom prst="rect">
            <a:avLst/>
          </a:prstGeom>
          <a:noFill/>
        </p:spPr>
      </p:pic>
      <p:sp>
        <p:nvSpPr>
          <p:cNvPr id="2" name="Title 1"/>
          <p:cNvSpPr>
            <a:spLocks noGrp="1"/>
          </p:cNvSpPr>
          <p:nvPr>
            <p:ph type="title"/>
          </p:nvPr>
        </p:nvSpPr>
        <p:spPr/>
        <p:txBody>
          <a:bodyPr/>
          <a:lstStyle/>
          <a:p>
            <a:r>
              <a:rPr lang="en-CA" dirty="0" smtClean="0"/>
              <a:t>Personal Conduct</a:t>
            </a:r>
            <a:endParaRPr lang="en-CA" dirty="0"/>
          </a:p>
        </p:txBody>
      </p:sp>
      <p:sp>
        <p:nvSpPr>
          <p:cNvPr id="3" name="Content Placeholder 2"/>
          <p:cNvSpPr>
            <a:spLocks noGrp="1"/>
          </p:cNvSpPr>
          <p:nvPr>
            <p:ph idx="1"/>
          </p:nvPr>
        </p:nvSpPr>
        <p:spPr/>
        <p:txBody>
          <a:bodyPr/>
          <a:lstStyle/>
          <a:p>
            <a:pPr>
              <a:buNone/>
            </a:pPr>
            <a:r>
              <a:rPr lang="en-CA" dirty="0" smtClean="0"/>
              <a:t>	77.1 It is the duty of a practitioner...to act at all times with</a:t>
            </a:r>
          </a:p>
          <a:p>
            <a:pPr lvl="1"/>
            <a:r>
              <a:rPr lang="en-CA" dirty="0" smtClean="0"/>
              <a:t>Fairness and loyalty</a:t>
            </a:r>
          </a:p>
          <a:p>
            <a:pPr lvl="1"/>
            <a:r>
              <a:rPr lang="en-CA" dirty="0" smtClean="0"/>
              <a:t>Fidelity</a:t>
            </a:r>
          </a:p>
          <a:p>
            <a:pPr lvl="1"/>
            <a:r>
              <a:rPr lang="en-CA" dirty="0" smtClean="0"/>
              <a:t>Devotion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CA" smtClean="0"/>
              <a:t>The Code of Ethics</a:t>
            </a:r>
            <a:endParaRPr lang="en-US" dirty="0"/>
          </a:p>
        </p:txBody>
      </p:sp>
      <p:sp>
        <p:nvSpPr>
          <p:cNvPr id="6" name="Rectangle 5"/>
          <p:cNvSpPr/>
          <p:nvPr/>
        </p:nvSpPr>
        <p:spPr>
          <a:xfrm rot="20159562">
            <a:off x="1282053" y="4543505"/>
            <a:ext cx="7902604" cy="400110"/>
          </a:xfrm>
          <a:prstGeom prst="rect">
            <a:avLst/>
          </a:prstGeom>
        </p:spPr>
        <p:txBody>
          <a:bodyPr wrap="square">
            <a:spAutoFit/>
          </a:bodyPr>
          <a:lstStyle/>
          <a:p>
            <a:r>
              <a:rPr lang="en-CA" sz="2000" dirty="0" smtClean="0"/>
              <a:t>Devotion to high ideals of personal honour and professional integrity</a:t>
            </a:r>
            <a:endParaRPr lang="en-CA"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42805</TotalTime>
  <Words>874</Words>
  <Application>Microsoft Office PowerPoint</Application>
  <PresentationFormat>On-screen Show (4:3)</PresentationFormat>
  <Paragraphs>377</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Engineering_Colour</vt:lpstr>
      <vt:lpstr>Code of Ethics</vt:lpstr>
      <vt:lpstr>Outline</vt:lpstr>
      <vt:lpstr>Code of Ethics</vt:lpstr>
      <vt:lpstr>Professional Engineers Ontario</vt:lpstr>
      <vt:lpstr>Code of Ethics</vt:lpstr>
      <vt:lpstr>Personal Conduct</vt:lpstr>
      <vt:lpstr>Personal Conduct</vt:lpstr>
      <vt:lpstr>Personal Conduct</vt:lpstr>
      <vt:lpstr>Personal Conduct</vt:lpstr>
      <vt:lpstr>Personal Conduct</vt:lpstr>
      <vt:lpstr>Personal Conduct</vt:lpstr>
      <vt:lpstr>Personal Conduct</vt:lpstr>
      <vt:lpstr>Standards of Behaviour</vt:lpstr>
      <vt:lpstr>Standards of Behaviour</vt:lpstr>
      <vt:lpstr>Standards of Behaviour</vt:lpstr>
      <vt:lpstr>Standards of Behaviour</vt:lpstr>
      <vt:lpstr>Standards of Behaviour</vt:lpstr>
      <vt:lpstr>Employers</vt:lpstr>
      <vt:lpstr>Employers</vt:lpstr>
      <vt:lpstr>Employers</vt:lpstr>
      <vt:lpstr>Employers</vt:lpstr>
      <vt:lpstr>Employers</vt:lpstr>
      <vt:lpstr>Clients</vt:lpstr>
      <vt:lpstr>Clients</vt:lpstr>
      <vt:lpstr>Employers and Clients</vt:lpstr>
      <vt:lpstr>Employers and Clients</vt:lpstr>
      <vt:lpstr>Employers and Clients</vt:lpstr>
      <vt:lpstr>Employers and Clients</vt:lpstr>
      <vt:lpstr>Employers and Clients</vt:lpstr>
      <vt:lpstr>Employers and Clients</vt:lpstr>
      <vt:lpstr>Other Professionals</vt:lpstr>
      <vt:lpstr>Other Professionals</vt:lpstr>
      <vt:lpstr>Other Practitioners</vt:lpstr>
      <vt:lpstr>Other Practitioners</vt:lpstr>
      <vt:lpstr>Other Practitioners</vt:lpstr>
      <vt:lpstr>Other Practitioners</vt:lpstr>
      <vt:lpstr>Other Practitioners</vt:lpstr>
      <vt:lpstr>Other Practitioners</vt:lpstr>
      <vt:lpstr>Other Practitioners</vt:lpstr>
      <vt:lpstr>Other Practitioners</vt:lpstr>
      <vt:lpstr>Other Practitioners</vt:lpstr>
      <vt:lpstr>Other Practitioners</vt:lpstr>
      <vt:lpstr>To the Profession</vt:lpstr>
      <vt:lpstr>To the Profession</vt:lpstr>
      <vt:lpstr>The Code of Ethics</vt:lpstr>
      <vt:lpstr>The Code of Ethics</vt:lpstr>
      <vt:lpstr>Other Codes of Ethics</vt:lpstr>
      <vt:lpstr>Alberta</vt:lpstr>
      <vt:lpstr>Alberta</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Ethics</dc:title>
  <dc:subject>Professional Engineers Ontario Code of Ethics</dc:subject>
  <dc:creator>Douglas Wilhelm Harder (dwharder@alumni.uwaterloo.ca)</dc:creator>
  <cp:lastModifiedBy>Douglas Wilhelm Harder</cp:lastModifiedBy>
  <cp:revision>3393</cp:revision>
  <cp:lastPrinted>2010-03-08T19:59:32Z</cp:lastPrinted>
  <dcterms:created xsi:type="dcterms:W3CDTF">2010-03-10T14:45:39Z</dcterms:created>
  <dcterms:modified xsi:type="dcterms:W3CDTF">2013-03-26T15:25:12Z</dcterms:modified>
</cp:coreProperties>
</file>