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74" r:id="rId2"/>
    <p:sldId id="460" r:id="rId3"/>
    <p:sldId id="668" r:id="rId4"/>
    <p:sldId id="669" r:id="rId5"/>
    <p:sldId id="674" r:id="rId6"/>
    <p:sldId id="692" r:id="rId7"/>
    <p:sldId id="687" r:id="rId8"/>
    <p:sldId id="693" r:id="rId9"/>
    <p:sldId id="675" r:id="rId10"/>
    <p:sldId id="688" r:id="rId11"/>
    <p:sldId id="459" r:id="rId12"/>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41" d="100"/>
          <a:sy n="41" d="100"/>
        </p:scale>
        <p:origin x="-288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Capacity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Capacity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Capacity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Corporations</a:t>
            </a:r>
            <a:endParaRPr lang="en-CA" dirty="0"/>
          </a:p>
        </p:txBody>
      </p:sp>
      <p:sp>
        <p:nvSpPr>
          <p:cNvPr id="3" name="Content Placeholder 2"/>
          <p:cNvSpPr>
            <a:spLocks noGrp="1"/>
          </p:cNvSpPr>
          <p:nvPr>
            <p:ph idx="1"/>
          </p:nvPr>
        </p:nvSpPr>
        <p:spPr/>
        <p:txBody>
          <a:bodyPr/>
          <a:lstStyle/>
          <a:p>
            <a:pPr>
              <a:buNone/>
            </a:pPr>
            <a:r>
              <a:rPr lang="en-CA" dirty="0" smtClean="0"/>
              <a:t>	The objects of a corporation must be stated in the constitutive documents of incorporation</a:t>
            </a:r>
          </a:p>
          <a:p>
            <a:pPr>
              <a:buNone/>
            </a:pPr>
            <a:endParaRPr lang="en-CA" dirty="0" smtClean="0"/>
          </a:p>
          <a:p>
            <a:pPr>
              <a:buNone/>
            </a:pPr>
            <a:r>
              <a:rPr lang="en-CA" dirty="0" smtClean="0"/>
              <a:t>	Any endeavour that is not allowed for under the objects of incorporation are </a:t>
            </a:r>
            <a:r>
              <a:rPr lang="en-CA" i="1" dirty="0" smtClean="0"/>
              <a:t>ultra </a:t>
            </a:r>
            <a:r>
              <a:rPr lang="en-CA" i="1" dirty="0" err="1" smtClean="0"/>
              <a:t>vires</a:t>
            </a:r>
            <a:r>
              <a:rPr lang="en-CA" dirty="0" smtClean="0"/>
              <a:t>, and thus, beyond the power of the corporation</a:t>
            </a:r>
          </a:p>
          <a:p>
            <a:pPr>
              <a:buNone/>
            </a:pPr>
            <a:endParaRPr lang="en-CA" dirty="0" smtClean="0"/>
          </a:p>
          <a:p>
            <a:pPr>
              <a:buNone/>
            </a:pPr>
            <a:r>
              <a:rPr lang="en-CA" dirty="0" smtClean="0"/>
              <a:t>	Any contract that is </a:t>
            </a:r>
            <a:r>
              <a:rPr lang="en-CA" i="1" dirty="0" smtClean="0"/>
              <a:t>ultra </a:t>
            </a:r>
            <a:r>
              <a:rPr lang="en-CA" i="1" dirty="0" err="1" smtClean="0"/>
              <a:t>vires</a:t>
            </a:r>
            <a:r>
              <a:rPr lang="en-CA" i="1" dirty="0" smtClean="0"/>
              <a:t> </a:t>
            </a:r>
            <a:r>
              <a:rPr lang="en-CA" dirty="0" smtClean="0"/>
              <a:t>is unenforceable</a:t>
            </a:r>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CA" smtClean="0"/>
              <a:t>Capacity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Capacity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The five essential elements of a contract are:</a:t>
            </a:r>
          </a:p>
          <a:p>
            <a:pPr lvl="1"/>
            <a:r>
              <a:rPr lang="en-CA" dirty="0" smtClean="0"/>
              <a:t>An offer is made and accepted</a:t>
            </a:r>
          </a:p>
          <a:p>
            <a:pPr lvl="1"/>
            <a:r>
              <a:rPr lang="en-CA" dirty="0" smtClean="0"/>
              <a:t>There is mutual intent to enter into the contract</a:t>
            </a:r>
          </a:p>
          <a:p>
            <a:pPr lvl="1"/>
            <a:r>
              <a:rPr lang="en-CA" dirty="0" smtClean="0"/>
              <a:t>Consideration</a:t>
            </a:r>
          </a:p>
          <a:p>
            <a:pPr lvl="1"/>
            <a:r>
              <a:rPr lang="en-CA" dirty="0" smtClean="0"/>
              <a:t>Capacity to contract</a:t>
            </a:r>
          </a:p>
          <a:p>
            <a:pPr lvl="1"/>
            <a:r>
              <a:rPr lang="en-CA" dirty="0" smtClean="0"/>
              <a:t>Lawful purpose</a:t>
            </a:r>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Capacity</a:t>
            </a:r>
            <a:endParaRPr lang="en-CA" dirty="0"/>
          </a:p>
        </p:txBody>
      </p:sp>
      <p:sp>
        <p:nvSpPr>
          <p:cNvPr id="3" name="Content Placeholder 2"/>
          <p:cNvSpPr>
            <a:spLocks noGrp="1"/>
          </p:cNvSpPr>
          <p:nvPr>
            <p:ph idx="1"/>
          </p:nvPr>
        </p:nvSpPr>
        <p:spPr/>
        <p:txBody>
          <a:bodyPr/>
          <a:lstStyle/>
          <a:p>
            <a:pPr>
              <a:buNone/>
            </a:pPr>
            <a:r>
              <a:rPr lang="en-CA" dirty="0" smtClean="0"/>
              <a:t>	For an agreement to be legally binding, each party must be capable of entering into a legally binding contract</a:t>
            </a:r>
          </a:p>
          <a:p>
            <a:pPr lvl="1"/>
            <a:r>
              <a:rPr lang="en-CA" dirty="0" smtClean="0"/>
              <a:t>That is, they must have </a:t>
            </a:r>
            <a:r>
              <a:rPr lang="en-CA" i="1" dirty="0" smtClean="0"/>
              <a:t>capacity to contract</a:t>
            </a:r>
            <a:endParaRPr lang="en-CA" dirty="0" smtClean="0"/>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 of Majority</a:t>
            </a:r>
            <a:endParaRPr lang="en-CA" dirty="0"/>
          </a:p>
        </p:txBody>
      </p:sp>
      <p:sp>
        <p:nvSpPr>
          <p:cNvPr id="3" name="Content Placeholder 2"/>
          <p:cNvSpPr>
            <a:spLocks noGrp="1"/>
          </p:cNvSpPr>
          <p:nvPr>
            <p:ph idx="1"/>
          </p:nvPr>
        </p:nvSpPr>
        <p:spPr/>
        <p:txBody>
          <a:bodyPr/>
          <a:lstStyle/>
          <a:p>
            <a:pPr>
              <a:buNone/>
            </a:pPr>
            <a:r>
              <a:rPr lang="en-CA" dirty="0" smtClean="0"/>
              <a:t>	The </a:t>
            </a:r>
            <a:r>
              <a:rPr lang="en-CA" i="1" dirty="0" smtClean="0"/>
              <a:t>age of majority</a:t>
            </a:r>
            <a:r>
              <a:rPr lang="en-CA" dirty="0" smtClean="0"/>
              <a:t> is the legally recognized point when one enters adulthood and thus one ceases to be a minor</a:t>
            </a:r>
          </a:p>
          <a:p>
            <a:pPr>
              <a:buNone/>
            </a:pPr>
            <a:endParaRPr lang="en-CA" dirty="0" smtClean="0"/>
          </a:p>
          <a:p>
            <a:pPr>
              <a:buNone/>
            </a:pPr>
            <a:r>
              <a:rPr lang="en-CA" dirty="0" smtClean="0"/>
              <a:t>	At this point, it terminates the legal control and responsibilities of parents or guardians</a:t>
            </a:r>
          </a:p>
          <a:p>
            <a:pPr>
              <a:buNone/>
            </a:pPr>
            <a:endParaRPr lang="en-CA" dirty="0" smtClean="0"/>
          </a:p>
          <a:p>
            <a:pPr>
              <a:buNone/>
            </a:pPr>
            <a:r>
              <a:rPr lang="en-CA" dirty="0" smtClean="0"/>
              <a:t>	It is also the point at which one can enter into a contract</a:t>
            </a:r>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wharder\Desktop\aom.png"/>
          <p:cNvPicPr>
            <a:picLocks noChangeAspect="1" noChangeArrowheads="1"/>
          </p:cNvPicPr>
          <p:nvPr/>
        </p:nvPicPr>
        <p:blipFill>
          <a:blip r:embed="rId3"/>
          <a:srcRect/>
          <a:stretch>
            <a:fillRect/>
          </a:stretch>
        </p:blipFill>
        <p:spPr bwMode="auto">
          <a:xfrm>
            <a:off x="5067913" y="3477491"/>
            <a:ext cx="4076088" cy="3380510"/>
          </a:xfrm>
          <a:prstGeom prst="rect">
            <a:avLst/>
          </a:prstGeom>
          <a:noFill/>
        </p:spPr>
      </p:pic>
      <p:sp>
        <p:nvSpPr>
          <p:cNvPr id="2" name="Title 1"/>
          <p:cNvSpPr>
            <a:spLocks noGrp="1"/>
          </p:cNvSpPr>
          <p:nvPr>
            <p:ph type="title"/>
          </p:nvPr>
        </p:nvSpPr>
        <p:spPr/>
        <p:txBody>
          <a:bodyPr/>
          <a:lstStyle/>
          <a:p>
            <a:r>
              <a:rPr lang="en-CA" dirty="0" smtClean="0"/>
              <a:t>Age of Majority</a:t>
            </a:r>
            <a:endParaRPr lang="en-CA" dirty="0"/>
          </a:p>
        </p:txBody>
      </p:sp>
      <p:sp>
        <p:nvSpPr>
          <p:cNvPr id="3" name="Content Placeholder 2"/>
          <p:cNvSpPr>
            <a:spLocks noGrp="1"/>
          </p:cNvSpPr>
          <p:nvPr>
            <p:ph idx="1"/>
          </p:nvPr>
        </p:nvSpPr>
        <p:spPr/>
        <p:txBody>
          <a:bodyPr/>
          <a:lstStyle/>
          <a:p>
            <a:pPr>
              <a:buNone/>
            </a:pPr>
            <a:r>
              <a:rPr lang="en-CA" dirty="0" smtClean="0"/>
              <a:t>	The age of majority differs in Canada between the provinces and territories:</a:t>
            </a:r>
          </a:p>
          <a:p>
            <a:pPr>
              <a:buNone/>
            </a:pPr>
            <a:r>
              <a:rPr lang="en-CA" dirty="0" smtClean="0"/>
              <a:t>		18 </a:t>
            </a:r>
            <a:r>
              <a:rPr lang="en-CA" dirty="0" err="1" smtClean="0"/>
              <a:t>y.o</a:t>
            </a:r>
            <a:r>
              <a:rPr lang="en-CA" dirty="0" smtClean="0"/>
              <a:t>.		Ontario, Alberta, Manitoba, P.E.I., Quebec</a:t>
            </a:r>
            <a:br>
              <a:rPr lang="en-CA" dirty="0" smtClean="0"/>
            </a:br>
            <a:r>
              <a:rPr lang="en-CA" dirty="0" smtClean="0"/>
              <a:t>				and Saskatchewan</a:t>
            </a:r>
          </a:p>
          <a:p>
            <a:pPr>
              <a:buNone/>
            </a:pPr>
            <a:r>
              <a:rPr lang="en-CA" dirty="0" smtClean="0"/>
              <a:t>		19 </a:t>
            </a:r>
            <a:r>
              <a:rPr lang="en-CA" dirty="0" err="1" smtClean="0"/>
              <a:t>y.o</a:t>
            </a:r>
            <a:r>
              <a:rPr lang="en-CA" dirty="0" smtClean="0"/>
              <a:t>.		British Columbia, New Brunswick,</a:t>
            </a:r>
            <a:br>
              <a:rPr lang="en-CA" dirty="0" smtClean="0"/>
            </a:br>
            <a:r>
              <a:rPr lang="en-CA" dirty="0" smtClean="0"/>
              <a:t> 				Newfoundland and Labrador,</a:t>
            </a:r>
            <a:br>
              <a:rPr lang="en-CA" dirty="0" smtClean="0"/>
            </a:br>
            <a:r>
              <a:rPr lang="en-CA" dirty="0" smtClean="0"/>
              <a:t>				Nova Scotia, 	N.W.T.,</a:t>
            </a:r>
            <a:br>
              <a:rPr lang="en-CA" dirty="0" smtClean="0"/>
            </a:br>
            <a:r>
              <a:rPr lang="en-CA" dirty="0" smtClean="0"/>
              <a:t>				Nunavut, Yukon</a:t>
            </a:r>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Contracts with Minors</a:t>
            </a:r>
            <a:endParaRPr lang="en-CA" dirty="0"/>
          </a:p>
        </p:txBody>
      </p:sp>
      <p:sp>
        <p:nvSpPr>
          <p:cNvPr id="3" name="Content Placeholder 2"/>
          <p:cNvSpPr>
            <a:spLocks noGrp="1"/>
          </p:cNvSpPr>
          <p:nvPr>
            <p:ph idx="1"/>
          </p:nvPr>
        </p:nvSpPr>
        <p:spPr/>
        <p:txBody>
          <a:bodyPr/>
          <a:lstStyle/>
          <a:p>
            <a:pPr>
              <a:buNone/>
            </a:pPr>
            <a:r>
              <a:rPr lang="en-CA" dirty="0" smtClean="0"/>
              <a:t>	A contract with a minor is not enforceable by the other party unless:</a:t>
            </a:r>
          </a:p>
          <a:p>
            <a:pPr lvl="1"/>
            <a:r>
              <a:rPr lang="en-CA" dirty="0" smtClean="0"/>
              <a:t>The contract concerns providing a necessity of life for the minor, including food, clothing, shelter, </a:t>
            </a:r>
            <a:r>
              <a:rPr lang="en-CA" i="1" dirty="0" smtClean="0"/>
              <a:t>etc</a:t>
            </a:r>
            <a:r>
              <a:rPr lang="en-CA" dirty="0" smtClean="0"/>
              <a:t>.</a:t>
            </a:r>
          </a:p>
          <a:p>
            <a:pPr lvl="1"/>
            <a:r>
              <a:rPr lang="en-CA" dirty="0" smtClean="0"/>
              <a:t>When the minor reaches the age of majority, he or she must ratify the contract</a:t>
            </a:r>
          </a:p>
          <a:p>
            <a:pPr lvl="1"/>
            <a:endParaRPr lang="en-CA" dirty="0" smtClean="0"/>
          </a:p>
          <a:p>
            <a:pPr>
              <a:buNone/>
            </a:pPr>
            <a:r>
              <a:rPr lang="en-CA" dirty="0" smtClean="0"/>
              <a:t>	The contracting party need not know they are dealing with a minor in order to be bound to an unenforceable contract</a:t>
            </a:r>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Mental Incompetence</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Hart v O’Connor</a:t>
            </a:r>
            <a:r>
              <a:rPr lang="en-CA" dirty="0" smtClean="0"/>
              <a:t>, Lord </a:t>
            </a:r>
            <a:r>
              <a:rPr lang="en-CA" dirty="0" err="1" smtClean="0"/>
              <a:t>Brightman</a:t>
            </a:r>
            <a:r>
              <a:rPr lang="en-CA" dirty="0" smtClean="0"/>
              <a:t> wrote:</a:t>
            </a:r>
          </a:p>
          <a:p>
            <a:pPr lvl="1">
              <a:buNone/>
            </a:pPr>
            <a:r>
              <a:rPr lang="en-CA" dirty="0" smtClean="0"/>
              <a:t>   “... the validity of a contract entered into by a lunatic who is ostensibly sane is to be judged by the same standards as a contract by a person of sound mind, and is not voidable by the lunatic or his representatives by reason of ‘unfairness' unless such unfairness amounts to equitable fraud which would have enabled the complaining party to avoid the contract even if he had been sane.”</a:t>
            </a:r>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Intoxication</a:t>
            </a:r>
            <a:endParaRPr lang="en-CA" dirty="0"/>
          </a:p>
        </p:txBody>
      </p:sp>
      <p:sp>
        <p:nvSpPr>
          <p:cNvPr id="3" name="Content Placeholder 2"/>
          <p:cNvSpPr>
            <a:spLocks noGrp="1"/>
          </p:cNvSpPr>
          <p:nvPr>
            <p:ph idx="1"/>
          </p:nvPr>
        </p:nvSpPr>
        <p:spPr/>
        <p:txBody>
          <a:bodyPr/>
          <a:lstStyle/>
          <a:p>
            <a:pPr>
              <a:buNone/>
            </a:pPr>
            <a:r>
              <a:rPr lang="en-CA" dirty="0" smtClean="0"/>
              <a:t>	Individuals who are intoxicated do not have the capacity to enter into contracts</a:t>
            </a:r>
          </a:p>
          <a:p>
            <a:pPr>
              <a:buNone/>
            </a:pPr>
            <a:endParaRPr lang="en-CA" dirty="0" smtClean="0"/>
          </a:p>
          <a:p>
            <a:pPr>
              <a:buNone/>
            </a:pPr>
            <a:r>
              <a:rPr lang="en-CA" dirty="0" smtClean="0"/>
              <a:t>	In the words of Lord </a:t>
            </a:r>
            <a:r>
              <a:rPr lang="en-CA" dirty="0" err="1" smtClean="0"/>
              <a:t>Ellenborough</a:t>
            </a:r>
            <a:r>
              <a:rPr lang="en-CA" dirty="0" smtClean="0"/>
              <a:t>, they have “no agreeing mind.”</a:t>
            </a:r>
          </a:p>
          <a:p>
            <a:pPr>
              <a:buNone/>
            </a:pPr>
            <a:endParaRPr lang="en-CA" dirty="0" smtClean="0"/>
          </a:p>
          <a:p>
            <a:pPr>
              <a:buNone/>
            </a:pPr>
            <a:r>
              <a:rPr lang="en-CA" dirty="0" smtClean="0"/>
              <a:t>	A drunkard may, however, ratify a contract once they have sobered up...</a:t>
            </a:r>
          </a:p>
        </p:txBody>
      </p:sp>
      <p:sp>
        <p:nvSpPr>
          <p:cNvPr id="7" name="Footer Placeholder 6"/>
          <p:cNvSpPr>
            <a:spLocks noGrp="1"/>
          </p:cNvSpPr>
          <p:nvPr>
            <p:ph type="ftr" sz="quarter" idx="12"/>
          </p:nvPr>
        </p:nvSpPr>
        <p:spPr/>
        <p:txBody>
          <a:bodyPr/>
          <a:lstStyle/>
          <a:p>
            <a:pPr>
              <a:defRPr/>
            </a:pPr>
            <a:r>
              <a:rPr lang="en-CA" smtClean="0"/>
              <a:t>Capacity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60075</TotalTime>
  <Words>90</Words>
  <Application>Microsoft Office PowerPoint</Application>
  <PresentationFormat>On-screen Show (4:3)</PresentationFormat>
  <Paragraphs>99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Engineering_Colour</vt:lpstr>
      <vt:lpstr>Contract Law:  Capacity</vt:lpstr>
      <vt:lpstr>Outline</vt:lpstr>
      <vt:lpstr>Contract Law</vt:lpstr>
      <vt:lpstr>Capacity</vt:lpstr>
      <vt:lpstr>Age of Majority</vt:lpstr>
      <vt:lpstr>Age of Majority</vt:lpstr>
      <vt:lpstr>Contracts with Minors</vt:lpstr>
      <vt:lpstr>Mental Incompetence</vt:lpstr>
      <vt:lpstr>Intoxication</vt:lpstr>
      <vt:lpstr>Corporations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Capacity</dc:title>
  <dc:subject>Capacity in contract law</dc:subject>
  <dc:creator>Douglas Wilhelm Harder (dwharder@alumni.uwaterloo.ca)</dc:creator>
  <cp:lastModifiedBy>Douglas Wilhelm Harder</cp:lastModifiedBy>
  <cp:revision>4617</cp:revision>
  <cp:lastPrinted>2010-03-08T19:59:32Z</cp:lastPrinted>
  <dcterms:created xsi:type="dcterms:W3CDTF">2010-03-10T14:45:39Z</dcterms:created>
  <dcterms:modified xsi:type="dcterms:W3CDTF">2013-03-26T15:32:27Z</dcterms:modified>
</cp:coreProperties>
</file>