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74" r:id="rId2"/>
    <p:sldId id="460" r:id="rId3"/>
    <p:sldId id="461" r:id="rId4"/>
    <p:sldId id="462" r:id="rId5"/>
    <p:sldId id="463" r:id="rId6"/>
    <p:sldId id="464" r:id="rId7"/>
    <p:sldId id="465" r:id="rId8"/>
    <p:sldId id="466" r:id="rId9"/>
    <p:sldId id="467" r:id="rId10"/>
    <p:sldId id="468" r:id="rId11"/>
    <p:sldId id="459" r:id="rId12"/>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40" d="100"/>
          <a:sy n="40" d="100"/>
        </p:scale>
        <p:origin x="-2910"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Canadian Law</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Canadian Law</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Canadian Law</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buNone/>
            </a:pPr>
            <a:r>
              <a:rPr lang="en-CA" dirty="0" smtClean="0"/>
              <a:t>	Criticism:</a:t>
            </a:r>
          </a:p>
          <a:p>
            <a:pPr lvl="1"/>
            <a:r>
              <a:rPr lang="en-CA" dirty="0" smtClean="0"/>
              <a:t>The Americanization of Canada:  a focus on corporate and individual rights while ignoring social and group rights</a:t>
            </a:r>
          </a:p>
          <a:p>
            <a:pPr lvl="1"/>
            <a:r>
              <a:rPr lang="en-CA" dirty="0" smtClean="0"/>
              <a:t>Claims have been made that the federal government has allied itself with rights claimants, thereby limiting provincial powers</a:t>
            </a:r>
          </a:p>
          <a:p>
            <a:pPr lvl="1"/>
            <a:r>
              <a:rPr lang="en-CA" dirty="0" smtClean="0"/>
              <a:t>It is a cosmopolitan and not a Canadian document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 to the Constitution</a:t>
            </a:r>
            <a:endParaRPr lang="en-CA" dirty="0"/>
          </a:p>
        </p:txBody>
      </p:sp>
      <p:sp>
        <p:nvSpPr>
          <p:cNvPr id="3" name="Content Placeholder 2"/>
          <p:cNvSpPr>
            <a:spLocks noGrp="1"/>
          </p:cNvSpPr>
          <p:nvPr>
            <p:ph idx="1"/>
          </p:nvPr>
        </p:nvSpPr>
        <p:spPr/>
        <p:txBody>
          <a:bodyPr/>
          <a:lstStyle/>
          <a:p>
            <a:pPr>
              <a:buNone/>
            </a:pPr>
            <a:r>
              <a:rPr lang="en-CA" dirty="0" smtClean="0"/>
              <a:t>	The courts establish precedence by making rulings on cases</a:t>
            </a:r>
          </a:p>
          <a:p>
            <a:pPr>
              <a:buNone/>
            </a:pPr>
            <a:endParaRPr lang="en-CA" dirty="0" smtClean="0"/>
          </a:p>
          <a:p>
            <a:pPr>
              <a:buNone/>
            </a:pPr>
            <a:r>
              <a:rPr lang="en-CA" dirty="0" smtClean="0"/>
              <a:t>	Parliament passes statutes that take precedence over prior court decisions</a:t>
            </a:r>
          </a:p>
          <a:p>
            <a:pPr lvl="1"/>
            <a:r>
              <a:rPr lang="en-CA" dirty="0" smtClean="0"/>
              <a:t>Concept of the </a:t>
            </a:r>
            <a:r>
              <a:rPr lang="en-CA" i="1" dirty="0" smtClean="0"/>
              <a:t>Supremacy of Parliament</a:t>
            </a:r>
            <a:endParaRPr lang="en-CA" dirty="0" smtClean="0"/>
          </a:p>
          <a:p>
            <a:pPr lvl="1"/>
            <a:endParaRPr lang="en-CA" dirty="0" smtClean="0"/>
          </a:p>
          <a:p>
            <a:pPr>
              <a:buNone/>
            </a:pPr>
            <a:r>
              <a:rPr lang="en-CA" dirty="0" smtClean="0"/>
              <a:t>	Courts now make rulings interpreting those laws and thus establishing further </a:t>
            </a:r>
            <a:r>
              <a:rPr lang="en-CA" dirty="0" err="1" smtClean="0"/>
              <a:t>precedences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 to the Constitution</a:t>
            </a:r>
            <a:endParaRPr lang="en-CA" dirty="0"/>
          </a:p>
        </p:txBody>
      </p:sp>
      <p:sp>
        <p:nvSpPr>
          <p:cNvPr id="3" name="Content Placeholder 2"/>
          <p:cNvSpPr>
            <a:spLocks noGrp="1"/>
          </p:cNvSpPr>
          <p:nvPr>
            <p:ph idx="1"/>
          </p:nvPr>
        </p:nvSpPr>
        <p:spPr/>
        <p:txBody>
          <a:bodyPr/>
          <a:lstStyle/>
          <a:p>
            <a:pPr>
              <a:buNone/>
            </a:pPr>
            <a:r>
              <a:rPr lang="en-CA" dirty="0" smtClean="0"/>
              <a:t>	The courts establish precedence by making rulings on cases</a:t>
            </a:r>
          </a:p>
          <a:p>
            <a:pPr>
              <a:buNone/>
            </a:pPr>
            <a:endParaRPr lang="en-CA" dirty="0" smtClean="0"/>
          </a:p>
          <a:p>
            <a:pPr>
              <a:buNone/>
            </a:pPr>
            <a:r>
              <a:rPr lang="en-CA" dirty="0" smtClean="0"/>
              <a:t>	Parliament passes statutes that take precedence over prior court decisions</a:t>
            </a:r>
          </a:p>
          <a:p>
            <a:pPr lvl="1"/>
            <a:r>
              <a:rPr lang="en-CA" dirty="0" smtClean="0"/>
              <a:t>Concept of the </a:t>
            </a:r>
            <a:r>
              <a:rPr lang="en-CA" i="1" dirty="0" smtClean="0"/>
              <a:t>Supremacy of Parliament</a:t>
            </a:r>
            <a:endParaRPr lang="en-CA" dirty="0" smtClean="0"/>
          </a:p>
          <a:p>
            <a:pPr lvl="1"/>
            <a:endParaRPr lang="en-CA" dirty="0" smtClean="0"/>
          </a:p>
          <a:p>
            <a:pPr>
              <a:buNone/>
            </a:pPr>
            <a:r>
              <a:rPr lang="en-CA" dirty="0" smtClean="0"/>
              <a:t>	Courts now make rulings interpreting</a:t>
            </a:r>
            <a:br>
              <a:rPr lang="en-CA" dirty="0" smtClean="0"/>
            </a:br>
            <a:r>
              <a:rPr lang="en-CA" dirty="0" smtClean="0"/>
              <a:t>those laws and thus establishing</a:t>
            </a:r>
            <a:br>
              <a:rPr lang="en-CA" dirty="0" smtClean="0"/>
            </a:br>
            <a:r>
              <a:rPr lang="en-CA" dirty="0" smtClean="0"/>
              <a:t>further precedence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pic>
        <p:nvPicPr>
          <p:cNvPr id="1026" name="Picture 2" descr="C:\Users\dwharder\Desktop\a.png"/>
          <p:cNvPicPr>
            <a:picLocks noChangeAspect="1" noChangeArrowheads="1"/>
          </p:cNvPicPr>
          <p:nvPr/>
        </p:nvPicPr>
        <p:blipFill>
          <a:blip r:embed="rId2"/>
          <a:srcRect/>
          <a:stretch>
            <a:fillRect/>
          </a:stretch>
        </p:blipFill>
        <p:spPr bwMode="auto">
          <a:xfrm>
            <a:off x="5949949" y="3612889"/>
            <a:ext cx="2736850" cy="24114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 of the Constitution</a:t>
            </a:r>
            <a:endParaRPr lang="en-CA" dirty="0"/>
          </a:p>
        </p:txBody>
      </p:sp>
      <p:sp>
        <p:nvSpPr>
          <p:cNvPr id="3" name="Content Placeholder 2"/>
          <p:cNvSpPr>
            <a:spLocks noGrp="1"/>
          </p:cNvSpPr>
          <p:nvPr>
            <p:ph idx="1"/>
          </p:nvPr>
        </p:nvSpPr>
        <p:spPr/>
        <p:txBody>
          <a:bodyPr/>
          <a:lstStyle/>
          <a:p>
            <a:pPr>
              <a:buNone/>
            </a:pPr>
            <a:r>
              <a:rPr lang="en-CA" dirty="0" smtClean="0"/>
              <a:t>	The courts may also interpret the Constitution Act</a:t>
            </a:r>
          </a:p>
          <a:p>
            <a:pPr lvl="1"/>
            <a:r>
              <a:rPr lang="en-CA" dirty="0" smtClean="0"/>
              <a:t>The Supreme Court is the highest interpreter of the law in Canada</a:t>
            </a:r>
          </a:p>
          <a:p>
            <a:pPr lvl="1"/>
            <a:r>
              <a:rPr lang="en-CA" dirty="0" smtClean="0"/>
              <a:t>Interpretations of the Constitution by the Supreme Court are binding precedence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 of the Constitution</a:t>
            </a:r>
            <a:endParaRPr lang="en-CA" dirty="0"/>
          </a:p>
        </p:txBody>
      </p:sp>
      <p:sp>
        <p:nvSpPr>
          <p:cNvPr id="3" name="Content Placeholder 2"/>
          <p:cNvSpPr>
            <a:spLocks noGrp="1"/>
          </p:cNvSpPr>
          <p:nvPr>
            <p:ph idx="1"/>
          </p:nvPr>
        </p:nvSpPr>
        <p:spPr/>
        <p:txBody>
          <a:bodyPr/>
          <a:lstStyle/>
          <a:p>
            <a:pPr>
              <a:buNone/>
            </a:pPr>
            <a:r>
              <a:rPr lang="en-CA" dirty="0" smtClean="0"/>
              <a:t>	Example:</a:t>
            </a:r>
          </a:p>
          <a:p>
            <a:pPr lvl="1">
              <a:buNone/>
            </a:pPr>
            <a:r>
              <a:rPr lang="en-CA" dirty="0" smtClean="0"/>
              <a:t>	15. (1) Every individual is equal before and under the law and has the right to the equal protection and equal benefit of the law without discrimination and, in particular, without discrimination based on </a:t>
            </a:r>
            <a:r>
              <a:rPr lang="en-CA" b="1" dirty="0" smtClean="0">
                <a:solidFill>
                  <a:srgbClr val="FF0000"/>
                </a:solidFill>
              </a:rPr>
              <a:t>race, national or ethnic origin, colour, religion, sex, age or mental or physical disability</a:t>
            </a:r>
            <a:r>
              <a:rPr lang="en-CA" dirty="0" smtClean="0"/>
              <a:t>.</a:t>
            </a:r>
          </a:p>
          <a:p>
            <a:pPr lvl="1">
              <a:buNone/>
            </a:pPr>
            <a:endParaRPr lang="en-CA" dirty="0" smtClean="0"/>
          </a:p>
          <a:p>
            <a:pPr lvl="1">
              <a:buNone/>
            </a:pPr>
            <a:r>
              <a:rPr lang="en-CA" dirty="0" smtClean="0"/>
              <a:t>	(2) Subsection (1) does not preclude any law, program or activity that has as its object the amelioration of conditions of disadvantaged individuals or groups including those that are disadvantaged because of </a:t>
            </a:r>
            <a:r>
              <a:rPr lang="en-CA" b="1" dirty="0" smtClean="0">
                <a:solidFill>
                  <a:srgbClr val="FF0000"/>
                </a:solidFill>
              </a:rPr>
              <a:t>race, national or ethnic origin, colour, religion, sex, age or mental or physical disability</a:t>
            </a:r>
            <a:r>
              <a:rPr lang="en-CA" dirty="0" smtClean="0"/>
              <a: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 of the Constitution</a:t>
            </a:r>
            <a:endParaRPr lang="en-CA" dirty="0"/>
          </a:p>
        </p:txBody>
      </p:sp>
      <p:sp>
        <p:nvSpPr>
          <p:cNvPr id="3" name="Content Placeholder 2"/>
          <p:cNvSpPr>
            <a:spLocks noGrp="1"/>
          </p:cNvSpPr>
          <p:nvPr>
            <p:ph idx="1"/>
          </p:nvPr>
        </p:nvSpPr>
        <p:spPr/>
        <p:txBody>
          <a:bodyPr/>
          <a:lstStyle/>
          <a:p>
            <a:pPr>
              <a:buNone/>
            </a:pPr>
            <a:r>
              <a:rPr lang="en-CA" dirty="0" smtClean="0"/>
              <a:t>	What is equality under the law?</a:t>
            </a:r>
          </a:p>
          <a:p>
            <a:pPr lvl="1">
              <a:buNone/>
            </a:pPr>
            <a:r>
              <a:rPr lang="en-CA" dirty="0" smtClean="0"/>
              <a:t>	To prevent “violation of essential human dignity and freedom through the imposition of disadvantage, stereotyping, or political and social prejudices, and to promote a society in which all persons enjoy equal recognition at law as human beings or as members of Canadian society, equally capable and equally deserving of concern, respect and consideration.”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 of the Constitution</a:t>
            </a:r>
            <a:endParaRPr lang="en-CA" dirty="0"/>
          </a:p>
        </p:txBody>
      </p:sp>
      <p:sp>
        <p:nvSpPr>
          <p:cNvPr id="3" name="Content Placeholder 2"/>
          <p:cNvSpPr>
            <a:spLocks noGrp="1"/>
          </p:cNvSpPr>
          <p:nvPr>
            <p:ph idx="1"/>
          </p:nvPr>
        </p:nvSpPr>
        <p:spPr/>
        <p:txBody>
          <a:bodyPr/>
          <a:lstStyle/>
          <a:p>
            <a:pPr>
              <a:buNone/>
            </a:pPr>
            <a:r>
              <a:rPr lang="en-CA" dirty="0" smtClean="0"/>
              <a:t>	Thus, the courts recognized four </a:t>
            </a:r>
            <a:r>
              <a:rPr lang="en-CA" i="1" dirty="0" smtClean="0"/>
              <a:t>dimensions</a:t>
            </a:r>
            <a:r>
              <a:rPr lang="en-CA" dirty="0" smtClean="0"/>
              <a:t> of equality:</a:t>
            </a:r>
          </a:p>
          <a:p>
            <a:pPr lvl="1"/>
            <a:r>
              <a:rPr lang="en-CA" i="1" dirty="0" smtClean="0">
                <a:solidFill>
                  <a:srgbClr val="FF0000"/>
                </a:solidFill>
              </a:rPr>
              <a:t>Equality before the law</a:t>
            </a:r>
            <a:r>
              <a:rPr lang="en-CA" dirty="0" smtClean="0"/>
              <a:t> is equality in the administration of justice, where all individuals are subject to the same criminal laws in the same manner by law enforcement and the courts.</a:t>
            </a:r>
          </a:p>
          <a:p>
            <a:pPr lvl="1"/>
            <a:r>
              <a:rPr lang="en-CA" i="1" dirty="0" smtClean="0">
                <a:solidFill>
                  <a:srgbClr val="FF0000"/>
                </a:solidFill>
              </a:rPr>
              <a:t>Equality under the law</a:t>
            </a:r>
            <a:r>
              <a:rPr lang="en-CA" dirty="0" smtClean="0"/>
              <a:t> is equality in the substance of the law, where the content of the law is equal and fair to everyone so that everyone experiences the same result.</a:t>
            </a:r>
          </a:p>
          <a:p>
            <a:pPr lvl="1"/>
            <a:r>
              <a:rPr lang="en-CA" i="1" dirty="0" smtClean="0">
                <a:solidFill>
                  <a:srgbClr val="FF0000"/>
                </a:solidFill>
              </a:rPr>
              <a:t>Equal benefit of the law</a:t>
            </a:r>
            <a:r>
              <a:rPr lang="en-CA" dirty="0" smtClean="0"/>
              <a:t> ensures that benefits imposed by law will be proportionate.</a:t>
            </a:r>
          </a:p>
          <a:p>
            <a:pPr lvl="1"/>
            <a:r>
              <a:rPr lang="en-CA" i="1" dirty="0" smtClean="0">
                <a:solidFill>
                  <a:srgbClr val="FF0000"/>
                </a:solidFill>
              </a:rPr>
              <a:t>Equal protection of the law</a:t>
            </a:r>
            <a:r>
              <a:rPr lang="en-CA" dirty="0" smtClean="0"/>
              <a:t> ensure that the protections imposed by law will be proportionate so that the human dignity of every person is equally safeguarded by the law.</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Precedence</a:t>
            </a:r>
            <a:endParaRPr lang="en-CA" dirty="0"/>
          </a:p>
        </p:txBody>
      </p:sp>
      <p:sp>
        <p:nvSpPr>
          <p:cNvPr id="3" name="Content Placeholder 2"/>
          <p:cNvSpPr>
            <a:spLocks noGrp="1"/>
          </p:cNvSpPr>
          <p:nvPr>
            <p:ph idx="1"/>
          </p:nvPr>
        </p:nvSpPr>
        <p:spPr/>
        <p:txBody>
          <a:bodyPr/>
          <a:lstStyle/>
          <a:p>
            <a:pPr>
              <a:buNone/>
            </a:pPr>
            <a:r>
              <a:rPr lang="en-CA" dirty="0" smtClean="0"/>
              <a:t>	Since the Charter has come into force, numerous Supreme Court decisions have expanded upon which laws cannot discriminate:</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Canadian Law</a:t>
            </a:r>
            <a:endParaRPr lang="en-US" dirty="0"/>
          </a:p>
        </p:txBody>
      </p:sp>
      <p:sp>
        <p:nvSpPr>
          <p:cNvPr id="6" name="TextBox 5"/>
          <p:cNvSpPr txBox="1"/>
          <p:nvPr/>
        </p:nvSpPr>
        <p:spPr>
          <a:xfrm rot="20719206">
            <a:off x="339258" y="3366638"/>
            <a:ext cx="2406428" cy="400110"/>
          </a:xfrm>
          <a:prstGeom prst="rect">
            <a:avLst/>
          </a:prstGeom>
          <a:noFill/>
        </p:spPr>
        <p:txBody>
          <a:bodyPr wrap="none" rtlCol="0">
            <a:spAutoFit/>
          </a:bodyPr>
          <a:lstStyle/>
          <a:p>
            <a:r>
              <a:rPr lang="en-CA" sz="2000" b="1" dirty="0" smtClean="0"/>
              <a:t>Sexual orientation</a:t>
            </a:r>
            <a:endParaRPr lang="en-CA" sz="2000" b="1" dirty="0"/>
          </a:p>
        </p:txBody>
      </p:sp>
      <p:sp>
        <p:nvSpPr>
          <p:cNvPr id="7" name="TextBox 6"/>
          <p:cNvSpPr txBox="1"/>
          <p:nvPr/>
        </p:nvSpPr>
        <p:spPr>
          <a:xfrm rot="1443010">
            <a:off x="1943660" y="4192080"/>
            <a:ext cx="1863011" cy="400110"/>
          </a:xfrm>
          <a:prstGeom prst="rect">
            <a:avLst/>
          </a:prstGeom>
          <a:noFill/>
        </p:spPr>
        <p:txBody>
          <a:bodyPr wrap="none" rtlCol="0">
            <a:spAutoFit/>
          </a:bodyPr>
          <a:lstStyle/>
          <a:p>
            <a:r>
              <a:rPr lang="en-CA" sz="2000" b="1" dirty="0" smtClean="0"/>
              <a:t>Marital status</a:t>
            </a:r>
            <a:endParaRPr lang="en-CA" sz="2000" b="1" dirty="0"/>
          </a:p>
        </p:txBody>
      </p:sp>
      <p:sp>
        <p:nvSpPr>
          <p:cNvPr id="8" name="TextBox 7"/>
          <p:cNvSpPr txBox="1"/>
          <p:nvPr/>
        </p:nvSpPr>
        <p:spPr>
          <a:xfrm rot="21271791">
            <a:off x="627521" y="4729580"/>
            <a:ext cx="1552028" cy="400110"/>
          </a:xfrm>
          <a:prstGeom prst="rect">
            <a:avLst/>
          </a:prstGeom>
          <a:noFill/>
        </p:spPr>
        <p:txBody>
          <a:bodyPr wrap="none" rtlCol="0">
            <a:spAutoFit/>
          </a:bodyPr>
          <a:lstStyle/>
          <a:p>
            <a:r>
              <a:rPr lang="en-CA" sz="2000" b="1" dirty="0" smtClean="0"/>
              <a:t>Citizenship</a:t>
            </a:r>
            <a:endParaRPr lang="en-CA" sz="2000" b="1" dirty="0"/>
          </a:p>
        </p:txBody>
      </p:sp>
      <p:sp>
        <p:nvSpPr>
          <p:cNvPr id="9" name="TextBox 8"/>
          <p:cNvSpPr txBox="1"/>
          <p:nvPr/>
        </p:nvSpPr>
        <p:spPr>
          <a:xfrm rot="370950">
            <a:off x="506126" y="5578973"/>
            <a:ext cx="3671198" cy="400110"/>
          </a:xfrm>
          <a:prstGeom prst="rect">
            <a:avLst/>
          </a:prstGeom>
          <a:noFill/>
        </p:spPr>
        <p:txBody>
          <a:bodyPr wrap="none" rtlCol="0">
            <a:spAutoFit/>
          </a:bodyPr>
          <a:lstStyle/>
          <a:p>
            <a:r>
              <a:rPr lang="en-CA" sz="2000" b="1" dirty="0" smtClean="0"/>
              <a:t>Off-reserve aboriginal status</a:t>
            </a:r>
            <a:endParaRPr lang="en-CA" sz="2000" b="1" dirty="0"/>
          </a:p>
        </p:txBody>
      </p:sp>
      <p:cxnSp>
        <p:nvCxnSpPr>
          <p:cNvPr id="11" name="Straight Connector 10"/>
          <p:cNvCxnSpPr/>
          <p:nvPr/>
        </p:nvCxnSpPr>
        <p:spPr>
          <a:xfrm>
            <a:off x="3175766" y="2989355"/>
            <a:ext cx="1591773" cy="35705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21251046">
            <a:off x="4032082" y="3184159"/>
            <a:ext cx="3865161" cy="400110"/>
          </a:xfrm>
          <a:prstGeom prst="rect">
            <a:avLst/>
          </a:prstGeom>
          <a:noFill/>
        </p:spPr>
        <p:txBody>
          <a:bodyPr wrap="none" rtlCol="0">
            <a:spAutoFit/>
          </a:bodyPr>
          <a:lstStyle/>
          <a:p>
            <a:r>
              <a:rPr lang="en-CA" sz="2000" b="1" dirty="0" smtClean="0"/>
              <a:t>Having a “taste for marijuana”</a:t>
            </a:r>
            <a:endParaRPr lang="en-CA" sz="2000" b="1" dirty="0"/>
          </a:p>
        </p:txBody>
      </p:sp>
      <p:sp>
        <p:nvSpPr>
          <p:cNvPr id="13" name="TextBox 12"/>
          <p:cNvSpPr txBox="1"/>
          <p:nvPr/>
        </p:nvSpPr>
        <p:spPr>
          <a:xfrm rot="1237371">
            <a:off x="6260171" y="3820310"/>
            <a:ext cx="2549096" cy="400110"/>
          </a:xfrm>
          <a:prstGeom prst="rect">
            <a:avLst/>
          </a:prstGeom>
          <a:noFill/>
        </p:spPr>
        <p:txBody>
          <a:bodyPr wrap="none" rtlCol="0">
            <a:spAutoFit/>
          </a:bodyPr>
          <a:lstStyle/>
          <a:p>
            <a:r>
              <a:rPr lang="en-CA" sz="2000" b="1" dirty="0" smtClean="0"/>
              <a:t>Employment status</a:t>
            </a:r>
            <a:endParaRPr lang="en-CA" sz="2000" b="1" dirty="0"/>
          </a:p>
        </p:txBody>
      </p:sp>
      <p:sp>
        <p:nvSpPr>
          <p:cNvPr id="14" name="TextBox 13"/>
          <p:cNvSpPr txBox="1"/>
          <p:nvPr/>
        </p:nvSpPr>
        <p:spPr>
          <a:xfrm rot="414477">
            <a:off x="4199391" y="4041532"/>
            <a:ext cx="3544560" cy="400110"/>
          </a:xfrm>
          <a:prstGeom prst="rect">
            <a:avLst/>
          </a:prstGeom>
          <a:noFill/>
        </p:spPr>
        <p:txBody>
          <a:bodyPr wrap="none" rtlCol="0">
            <a:spAutoFit/>
          </a:bodyPr>
          <a:lstStyle/>
          <a:p>
            <a:r>
              <a:rPr lang="en-CA" sz="2000" b="1" dirty="0" smtClean="0"/>
              <a:t>Litigants against the Crown</a:t>
            </a:r>
            <a:endParaRPr lang="en-CA" sz="2000" b="1" dirty="0"/>
          </a:p>
        </p:txBody>
      </p:sp>
      <p:sp>
        <p:nvSpPr>
          <p:cNvPr id="15" name="TextBox 14"/>
          <p:cNvSpPr txBox="1"/>
          <p:nvPr/>
        </p:nvSpPr>
        <p:spPr>
          <a:xfrm rot="21209927">
            <a:off x="5417123" y="4754391"/>
            <a:ext cx="2972289" cy="400110"/>
          </a:xfrm>
          <a:prstGeom prst="rect">
            <a:avLst/>
          </a:prstGeom>
          <a:noFill/>
        </p:spPr>
        <p:txBody>
          <a:bodyPr wrap="none" rtlCol="0">
            <a:spAutoFit/>
          </a:bodyPr>
          <a:lstStyle/>
          <a:p>
            <a:r>
              <a:rPr lang="en-CA" sz="2000" b="1" dirty="0" smtClean="0"/>
              <a:t>Membership in military</a:t>
            </a:r>
            <a:endParaRPr lang="en-CA" sz="2000" b="1" dirty="0"/>
          </a:p>
        </p:txBody>
      </p:sp>
      <p:sp>
        <p:nvSpPr>
          <p:cNvPr id="16" name="TextBox 15"/>
          <p:cNvSpPr txBox="1"/>
          <p:nvPr/>
        </p:nvSpPr>
        <p:spPr>
          <a:xfrm rot="765390">
            <a:off x="4460737" y="5467249"/>
            <a:ext cx="3445174" cy="400110"/>
          </a:xfrm>
          <a:prstGeom prst="rect">
            <a:avLst/>
          </a:prstGeom>
          <a:noFill/>
        </p:spPr>
        <p:txBody>
          <a:bodyPr wrap="none" rtlCol="0">
            <a:spAutoFit/>
          </a:bodyPr>
          <a:lstStyle/>
          <a:p>
            <a:r>
              <a:rPr lang="en-CA" sz="2000" b="1" dirty="0" smtClean="0"/>
              <a:t>New resident of a province</a:t>
            </a:r>
            <a:endParaRPr lang="en-CA" sz="2000" b="1" dirty="0"/>
          </a:p>
        </p:txBody>
      </p:sp>
      <p:sp>
        <p:nvSpPr>
          <p:cNvPr id="17" name="TextBox 16"/>
          <p:cNvSpPr txBox="1"/>
          <p:nvPr/>
        </p:nvSpPr>
        <p:spPr>
          <a:xfrm rot="21412600">
            <a:off x="5172222" y="6269165"/>
            <a:ext cx="3789820" cy="400110"/>
          </a:xfrm>
          <a:prstGeom prst="rect">
            <a:avLst/>
          </a:prstGeom>
          <a:noFill/>
        </p:spPr>
        <p:txBody>
          <a:bodyPr wrap="none" rtlCol="0">
            <a:spAutoFit/>
          </a:bodyPr>
          <a:lstStyle/>
          <a:p>
            <a:r>
              <a:rPr lang="en-CA" sz="2000" b="1" dirty="0" smtClean="0"/>
              <a:t>Begging and extreme poverty</a:t>
            </a:r>
            <a:endParaRPr lang="en-CA" sz="2000" b="1" dirty="0"/>
          </a:p>
        </p:txBody>
      </p:sp>
      <p:sp>
        <p:nvSpPr>
          <p:cNvPr id="18" name="TextBox 17"/>
          <p:cNvSpPr txBox="1"/>
          <p:nvPr/>
        </p:nvSpPr>
        <p:spPr>
          <a:xfrm>
            <a:off x="3618128" y="2789300"/>
            <a:ext cx="5525872" cy="400110"/>
          </a:xfrm>
          <a:prstGeom prst="rect">
            <a:avLst/>
          </a:prstGeom>
          <a:noFill/>
        </p:spPr>
        <p:txBody>
          <a:bodyPr wrap="none" rtlCol="0">
            <a:spAutoFit/>
          </a:bodyPr>
          <a:lstStyle/>
          <a:p>
            <a:r>
              <a:rPr lang="en-CA" sz="2000" b="1" dirty="0" smtClean="0"/>
              <a:t>Persons committing crimes outside Canada</a:t>
            </a:r>
            <a:endParaRPr lang="en-CA" sz="2000" b="1" dirty="0"/>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50221</TotalTime>
  <Words>140</Words>
  <Application>Microsoft Office PowerPoint</Application>
  <PresentationFormat>On-screen Show (4:3)</PresentationFormat>
  <Paragraphs>102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Engineering_Colour</vt:lpstr>
      <vt:lpstr>Canadian Law</vt:lpstr>
      <vt:lpstr>Outline</vt:lpstr>
      <vt:lpstr>Prior to the Constitution</vt:lpstr>
      <vt:lpstr>Prior to the Constitution</vt:lpstr>
      <vt:lpstr>Interpretation of the Constitution</vt:lpstr>
      <vt:lpstr>Interpretation of the Constitution</vt:lpstr>
      <vt:lpstr>Interpretation of the Constitution</vt:lpstr>
      <vt:lpstr>Interpretation of the Constitution</vt:lpstr>
      <vt:lpstr>Precedence</vt:lpstr>
      <vt:lpstr>Slide 10</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Law</dc:title>
  <dc:subject>Canadian Law</dc:subject>
  <dc:creator>Douglas Wilhelm Harder (dwharder@alumni.uwaterloo.ca)</dc:creator>
  <cp:lastModifiedBy>Douglas Wilhelm Harder</cp:lastModifiedBy>
  <cp:revision>4235</cp:revision>
  <cp:lastPrinted>2010-03-08T19:59:32Z</cp:lastPrinted>
  <dcterms:created xsi:type="dcterms:W3CDTF">2010-03-10T14:45:39Z</dcterms:created>
  <dcterms:modified xsi:type="dcterms:W3CDTF">2013-03-26T15:35:09Z</dcterms:modified>
</cp:coreProperties>
</file>