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7"/>
  </p:notesMasterIdLst>
  <p:handoutMasterIdLst>
    <p:handoutMasterId r:id="rId68"/>
  </p:handoutMasterIdLst>
  <p:sldIdLst>
    <p:sldId id="274" r:id="rId2"/>
    <p:sldId id="460" r:id="rId3"/>
    <p:sldId id="469" r:id="rId4"/>
    <p:sldId id="540" r:id="rId5"/>
    <p:sldId id="510" r:id="rId6"/>
    <p:sldId id="470" r:id="rId7"/>
    <p:sldId id="521" r:id="rId8"/>
    <p:sldId id="473" r:id="rId9"/>
    <p:sldId id="474" r:id="rId10"/>
    <p:sldId id="475" r:id="rId11"/>
    <p:sldId id="528" r:id="rId12"/>
    <p:sldId id="476" r:id="rId13"/>
    <p:sldId id="477" r:id="rId14"/>
    <p:sldId id="539" r:id="rId15"/>
    <p:sldId id="511" r:id="rId16"/>
    <p:sldId id="471" r:id="rId17"/>
    <p:sldId id="472" r:id="rId18"/>
    <p:sldId id="481" r:id="rId19"/>
    <p:sldId id="461" r:id="rId20"/>
    <p:sldId id="512" r:id="rId21"/>
    <p:sldId id="482" r:id="rId22"/>
    <p:sldId id="484" r:id="rId23"/>
    <p:sldId id="487" r:id="rId24"/>
    <p:sldId id="489" r:id="rId25"/>
    <p:sldId id="488" r:id="rId26"/>
    <p:sldId id="490" r:id="rId27"/>
    <p:sldId id="492" r:id="rId28"/>
    <p:sldId id="498" r:id="rId29"/>
    <p:sldId id="493" r:id="rId30"/>
    <p:sldId id="531" r:id="rId31"/>
    <p:sldId id="494" r:id="rId32"/>
    <p:sldId id="499" r:id="rId33"/>
    <p:sldId id="496" r:id="rId34"/>
    <p:sldId id="495" r:id="rId35"/>
    <p:sldId id="515" r:id="rId36"/>
    <p:sldId id="516" r:id="rId37"/>
    <p:sldId id="517" r:id="rId38"/>
    <p:sldId id="513" r:id="rId39"/>
    <p:sldId id="514" r:id="rId40"/>
    <p:sldId id="497" r:id="rId41"/>
    <p:sldId id="500" r:id="rId42"/>
    <p:sldId id="502" r:id="rId43"/>
    <p:sldId id="506" r:id="rId44"/>
    <p:sldId id="507" r:id="rId45"/>
    <p:sldId id="508" r:id="rId46"/>
    <p:sldId id="522" r:id="rId47"/>
    <p:sldId id="527" r:id="rId48"/>
    <p:sldId id="523" r:id="rId49"/>
    <p:sldId id="524" r:id="rId50"/>
    <p:sldId id="526" r:id="rId51"/>
    <p:sldId id="525" r:id="rId52"/>
    <p:sldId id="518" r:id="rId53"/>
    <p:sldId id="519" r:id="rId54"/>
    <p:sldId id="530" r:id="rId55"/>
    <p:sldId id="532" r:id="rId56"/>
    <p:sldId id="534" r:id="rId57"/>
    <p:sldId id="535" r:id="rId58"/>
    <p:sldId id="533" r:id="rId59"/>
    <p:sldId id="536" r:id="rId60"/>
    <p:sldId id="462" r:id="rId61"/>
    <p:sldId id="537" r:id="rId62"/>
    <p:sldId id="538" r:id="rId63"/>
    <p:sldId id="520" r:id="rId64"/>
    <p:sldId id="541" r:id="rId65"/>
    <p:sldId id="459" r:id="rId6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FF"/>
    <a:srgbClr val="333333"/>
    <a:srgbClr val="FF9955"/>
    <a:srgbClr val="37ABC8"/>
    <a:srgbClr val="993300"/>
    <a:srgbClr val="FF6600"/>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87" d="100"/>
          <a:sy n="87" d="100"/>
        </p:scale>
        <p:origin x="-170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28/03/2013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28/03/2013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65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293893"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Canadian Government</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Canadian Government</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Map of federal states.svg"/>
          <p:cNvPicPr>
            <a:picLocks noChangeAspect="1" noChangeArrowheads="1"/>
          </p:cNvPicPr>
          <p:nvPr/>
        </p:nvPicPr>
        <p:blipFill>
          <a:blip r:embed="rId2"/>
          <a:srcRect/>
          <a:stretch>
            <a:fillRect/>
          </a:stretch>
        </p:blipFill>
        <p:spPr bwMode="auto">
          <a:xfrm>
            <a:off x="3253601" y="3716124"/>
            <a:ext cx="6238423" cy="3165999"/>
          </a:xfrm>
          <a:prstGeom prst="rect">
            <a:avLst/>
          </a:prstGeom>
          <a:noFill/>
        </p:spPr>
      </p:pic>
      <p:sp>
        <p:nvSpPr>
          <p:cNvPr id="2" name="Title 1"/>
          <p:cNvSpPr>
            <a:spLocks noGrp="1"/>
          </p:cNvSpPr>
          <p:nvPr>
            <p:ph type="title"/>
          </p:nvPr>
        </p:nvSpPr>
        <p:spPr/>
        <p:txBody>
          <a:bodyPr/>
          <a:lstStyle/>
          <a:p>
            <a:r>
              <a:rPr lang="en-CA" dirty="0" smtClean="0"/>
              <a:t>Federal States</a:t>
            </a:r>
            <a:endParaRPr lang="en-CA" dirty="0"/>
          </a:p>
        </p:txBody>
      </p:sp>
      <p:sp>
        <p:nvSpPr>
          <p:cNvPr id="3" name="Content Placeholder 2"/>
          <p:cNvSpPr>
            <a:spLocks noGrp="1"/>
          </p:cNvSpPr>
          <p:nvPr>
            <p:ph idx="1"/>
          </p:nvPr>
        </p:nvSpPr>
        <p:spPr/>
        <p:txBody>
          <a:bodyPr/>
          <a:lstStyle/>
          <a:p>
            <a:pPr>
              <a:buNone/>
            </a:pPr>
            <a:r>
              <a:rPr lang="en-CA" dirty="0" smtClean="0"/>
              <a:t>	If power is shared between a central government and subdivisions in that state, it is said to be a federal state </a:t>
            </a:r>
          </a:p>
          <a:p>
            <a:pPr lvl="1"/>
            <a:r>
              <a:rPr lang="en-CA" dirty="0" smtClean="0"/>
              <a:t>From Latin: </a:t>
            </a:r>
            <a:r>
              <a:rPr lang="en-CA" i="1" dirty="0" err="1" smtClean="0"/>
              <a:t>foedus</a:t>
            </a:r>
            <a:r>
              <a:rPr lang="en-CA" i="1" dirty="0" smtClean="0"/>
              <a:t>, </a:t>
            </a:r>
            <a:r>
              <a:rPr lang="en-CA" i="1" dirty="0" err="1" smtClean="0"/>
              <a:t>foederis</a:t>
            </a:r>
            <a:r>
              <a:rPr lang="en-CA" dirty="0" smtClean="0"/>
              <a:t> for “covenant”</a:t>
            </a:r>
          </a:p>
          <a:p>
            <a:pPr lvl="1"/>
            <a:r>
              <a:rPr lang="en-CA" dirty="0" smtClean="0"/>
              <a:t>The central government is the federal government</a:t>
            </a:r>
          </a:p>
          <a:p>
            <a:pPr lvl="1"/>
            <a:r>
              <a:rPr lang="en-CA" dirty="0" smtClean="0"/>
              <a:t>Canada is a federal state with power shared between the governments of the provinces and the federal government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Rectangle 6"/>
          <p:cNvSpPr/>
          <p:nvPr/>
        </p:nvSpPr>
        <p:spPr>
          <a:xfrm rot="16200000">
            <a:off x="8448173" y="3804745"/>
            <a:ext cx="1120820" cy="307777"/>
          </a:xfrm>
          <a:prstGeom prst="rect">
            <a:avLst/>
          </a:prstGeom>
        </p:spPr>
        <p:txBody>
          <a:bodyPr wrap="none">
            <a:spAutoFit/>
          </a:bodyPr>
          <a:lstStyle/>
          <a:p>
            <a:r>
              <a:rPr lang="en-CA" sz="1400" dirty="0" err="1" smtClean="0">
                <a:solidFill>
                  <a:schemeClr val="tx1">
                    <a:lumMod val="50000"/>
                    <a:lumOff val="50000"/>
                  </a:schemeClr>
                </a:solidFill>
              </a:rPr>
              <a:t>Lokal_Profil</a:t>
            </a:r>
            <a:endParaRPr lang="en-CA" sz="1400" dirty="0">
              <a:solidFill>
                <a:schemeClr val="tx1">
                  <a:lumMod val="50000"/>
                  <a:lumOff val="50000"/>
                </a:schemeClr>
              </a:solidFill>
            </a:endParaRPr>
          </a:p>
        </p:txBody>
      </p:sp>
      <p:sp>
        <p:nvSpPr>
          <p:cNvPr id="9" name="TextBox 8"/>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Map of federal states.svg"/>
          <p:cNvPicPr>
            <a:picLocks noChangeAspect="1" noChangeArrowheads="1"/>
          </p:cNvPicPr>
          <p:nvPr/>
        </p:nvPicPr>
        <p:blipFill>
          <a:blip r:embed="rId2"/>
          <a:srcRect/>
          <a:stretch>
            <a:fillRect/>
          </a:stretch>
        </p:blipFill>
        <p:spPr bwMode="auto">
          <a:xfrm>
            <a:off x="3253601" y="3716124"/>
            <a:ext cx="6238423" cy="3165999"/>
          </a:xfrm>
          <a:prstGeom prst="rect">
            <a:avLst/>
          </a:prstGeom>
          <a:noFill/>
        </p:spPr>
      </p:pic>
      <p:sp>
        <p:nvSpPr>
          <p:cNvPr id="2" name="Title 1"/>
          <p:cNvSpPr>
            <a:spLocks noGrp="1"/>
          </p:cNvSpPr>
          <p:nvPr>
            <p:ph type="title"/>
          </p:nvPr>
        </p:nvSpPr>
        <p:spPr/>
        <p:txBody>
          <a:bodyPr/>
          <a:lstStyle/>
          <a:p>
            <a:r>
              <a:rPr lang="en-CA" dirty="0" smtClean="0"/>
              <a:t>Federal States</a:t>
            </a:r>
            <a:endParaRPr lang="en-CA" dirty="0"/>
          </a:p>
        </p:txBody>
      </p:sp>
      <p:sp>
        <p:nvSpPr>
          <p:cNvPr id="3" name="Content Placeholder 2"/>
          <p:cNvSpPr>
            <a:spLocks noGrp="1"/>
          </p:cNvSpPr>
          <p:nvPr>
            <p:ph idx="1"/>
          </p:nvPr>
        </p:nvSpPr>
        <p:spPr/>
        <p:txBody>
          <a:bodyPr/>
          <a:lstStyle/>
          <a:p>
            <a:pPr>
              <a:buNone/>
            </a:pPr>
            <a:r>
              <a:rPr lang="en-CA" dirty="0" smtClean="0"/>
              <a:t>	Note that the approach can be different:</a:t>
            </a:r>
          </a:p>
          <a:p>
            <a:pPr lvl="1"/>
            <a:r>
              <a:rPr lang="en-CA" dirty="0" smtClean="0"/>
              <a:t>In Canada, the powers of the provinces is clearly defined in the Constitution — everything else is within the jurisdiction of the federal government</a:t>
            </a:r>
          </a:p>
          <a:p>
            <a:pPr lvl="1"/>
            <a:r>
              <a:rPr lang="en-CA" dirty="0" smtClean="0"/>
              <a:t>In the United States, the powers of the federal government are well defined — everything else is within the power of the state governments</a:t>
            </a:r>
          </a:p>
          <a:p>
            <a:pPr lvl="1"/>
            <a:endParaRPr lang="en-CA" dirty="0" smtClean="0"/>
          </a:p>
          <a:p>
            <a:pPr>
              <a:buNone/>
            </a:pPr>
            <a:r>
              <a:rPr lang="en-CA" dirty="0" smtClean="0"/>
              <a:t>	What are the benefits</a:t>
            </a:r>
            <a:br>
              <a:rPr lang="en-CA" dirty="0" smtClean="0"/>
            </a:br>
            <a:r>
              <a:rPr lang="en-CA" dirty="0" smtClean="0"/>
              <a:t>and drawbacks of each?</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Rectangle 6"/>
          <p:cNvSpPr/>
          <p:nvPr/>
        </p:nvSpPr>
        <p:spPr>
          <a:xfrm rot="16200000">
            <a:off x="8448173" y="3804745"/>
            <a:ext cx="1120820" cy="307777"/>
          </a:xfrm>
          <a:prstGeom prst="rect">
            <a:avLst/>
          </a:prstGeom>
        </p:spPr>
        <p:txBody>
          <a:bodyPr wrap="none">
            <a:spAutoFit/>
          </a:bodyPr>
          <a:lstStyle/>
          <a:p>
            <a:r>
              <a:rPr lang="en-CA" sz="1400" dirty="0" err="1" smtClean="0">
                <a:solidFill>
                  <a:schemeClr val="tx1">
                    <a:lumMod val="50000"/>
                    <a:lumOff val="50000"/>
                  </a:schemeClr>
                </a:solidFill>
              </a:rPr>
              <a:t>Lokal_Profil</a:t>
            </a:r>
            <a:endParaRPr lang="en-CA" sz="1400" dirty="0">
              <a:solidFill>
                <a:schemeClr val="tx1">
                  <a:lumMod val="50000"/>
                  <a:lumOff val="50000"/>
                </a:schemeClr>
              </a:solidFill>
            </a:endParaRPr>
          </a:p>
        </p:txBody>
      </p:sp>
      <p:sp>
        <p:nvSpPr>
          <p:cNvPr id="9" name="TextBox 8"/>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Confederations</a:t>
            </a:r>
            <a:endParaRPr lang="en-CA" dirty="0"/>
          </a:p>
        </p:txBody>
      </p:sp>
      <p:sp>
        <p:nvSpPr>
          <p:cNvPr id="3" name="Content Placeholder 2"/>
          <p:cNvSpPr>
            <a:spLocks noGrp="1"/>
          </p:cNvSpPr>
          <p:nvPr>
            <p:ph idx="1"/>
          </p:nvPr>
        </p:nvSpPr>
        <p:spPr/>
        <p:txBody>
          <a:bodyPr/>
          <a:lstStyle/>
          <a:p>
            <a:pPr>
              <a:buNone/>
            </a:pPr>
            <a:r>
              <a:rPr lang="en-CA" dirty="0" smtClean="0"/>
              <a:t>	A </a:t>
            </a:r>
            <a:r>
              <a:rPr lang="en-CA" i="1" dirty="0" smtClean="0"/>
              <a:t>confederation</a:t>
            </a:r>
            <a:r>
              <a:rPr lang="en-CA" dirty="0" smtClean="0"/>
              <a:t> is a union of sovereign states</a:t>
            </a:r>
          </a:p>
          <a:p>
            <a:pPr lvl="1"/>
            <a:r>
              <a:rPr lang="en-CA" dirty="0" smtClean="0"/>
              <a:t>The only recent example was the political union of Serbia and Montenegro (2003–2006) </a:t>
            </a:r>
          </a:p>
          <a:p>
            <a:pPr lvl="1"/>
            <a:r>
              <a:rPr lang="en-CA" dirty="0" smtClean="0"/>
              <a:t>Canada is not and never was a confederation</a:t>
            </a:r>
          </a:p>
          <a:p>
            <a:pPr lvl="1"/>
            <a:r>
              <a:rPr lang="en-CA" dirty="0" smtClean="0"/>
              <a:t>The Swiss Confederation is also not a confederation:</a:t>
            </a:r>
          </a:p>
          <a:p>
            <a:pPr lvl="2"/>
            <a:r>
              <a:rPr lang="en-CA" dirty="0" smtClean="0"/>
              <a:t>In 1291, it was originally created as a confederation of cantons</a:t>
            </a:r>
          </a:p>
          <a:p>
            <a:pPr lvl="2"/>
            <a:r>
              <a:rPr lang="en-CA" dirty="0" smtClean="0"/>
              <a:t>When Catholic cantons attempted to separate in 1845, the state</a:t>
            </a:r>
            <a:br>
              <a:rPr lang="en-CA" dirty="0" smtClean="0"/>
            </a:br>
            <a:r>
              <a:rPr lang="en-CA" dirty="0" smtClean="0"/>
              <a:t>took on a federal character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8" name="TextBox 7"/>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Confederations</a:t>
            </a:r>
            <a:endParaRPr lang="en-CA" dirty="0"/>
          </a:p>
        </p:txBody>
      </p:sp>
      <p:sp>
        <p:nvSpPr>
          <p:cNvPr id="3" name="Content Placeholder 2"/>
          <p:cNvSpPr>
            <a:spLocks noGrp="1"/>
          </p:cNvSpPr>
          <p:nvPr>
            <p:ph idx="1"/>
          </p:nvPr>
        </p:nvSpPr>
        <p:spPr/>
        <p:txBody>
          <a:bodyPr/>
          <a:lstStyle/>
          <a:p>
            <a:pPr>
              <a:buNone/>
            </a:pPr>
            <a:r>
              <a:rPr lang="en-CA" dirty="0" smtClean="0"/>
              <a:t>	The Iroquois league or confederacy was a political union of six tribes in upstate New York and southern Quebec</a:t>
            </a:r>
          </a:p>
          <a:p>
            <a:pPr lvl="1"/>
            <a:r>
              <a:rPr lang="en-CA" dirty="0" smtClean="0"/>
              <a:t>Mohawk, Oneida, Onondaga, Cayuga, Seneca and Tuscarora</a:t>
            </a:r>
          </a:p>
          <a:p>
            <a:pPr lvl="1"/>
            <a:endParaRPr lang="en-CA" dirty="0" smtClean="0"/>
          </a:p>
          <a:p>
            <a:pPr>
              <a:buNone/>
            </a:pPr>
            <a:r>
              <a:rPr lang="en-CA" dirty="0" smtClean="0"/>
              <a:t>	They were granted a reserve in Southern Ontario:  the Six Nations of the Grand River First Nation</a:t>
            </a:r>
          </a:p>
          <a:p>
            <a:pPr lvl="1"/>
            <a:r>
              <a:rPr lang="en-CA" dirty="0" smtClean="0"/>
              <a:t>Originally, the land grant was significant, but</a:t>
            </a:r>
            <a:br>
              <a:rPr lang="en-CA" dirty="0" smtClean="0"/>
            </a:br>
            <a:r>
              <a:rPr lang="en-CA" dirty="0" smtClean="0"/>
              <a:t>Joseph Brant (</a:t>
            </a:r>
            <a:r>
              <a:rPr lang="en-CA" i="1" dirty="0" smtClean="0"/>
              <a:t>c</a:t>
            </a:r>
            <a:r>
              <a:rPr lang="en-CA" dirty="0" smtClean="0"/>
              <a:t>.</a:t>
            </a:r>
            <a:r>
              <a:rPr lang="en-CA" i="1" dirty="0" smtClean="0"/>
              <a:t>f</a:t>
            </a:r>
            <a:r>
              <a:rPr lang="en-CA" dirty="0" smtClean="0"/>
              <a:t>., Brantford) sold most of this land</a:t>
            </a:r>
            <a:br>
              <a:rPr lang="en-CA" dirty="0" smtClean="0"/>
            </a:br>
            <a:r>
              <a:rPr lang="en-CA" dirty="0" smtClean="0"/>
              <a:t>and the reserve is now reduced to 46,000 acres, </a:t>
            </a:r>
            <a:br>
              <a:rPr lang="en-CA" dirty="0" smtClean="0"/>
            </a:br>
            <a:r>
              <a:rPr lang="en-CA" dirty="0" smtClean="0"/>
              <a:t>down from 950,000 acres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30722" name="Picture 2" descr="http://upload.wikimedia.org/wikipedia/commons/thumb/b/bc/Joseph_Brant_painting_by_George_Romney_1776.jpg/200px-Joseph_Brant_painting_by_George_Romney_1776.jpg"/>
          <p:cNvPicPr>
            <a:picLocks noChangeAspect="1" noChangeArrowheads="1"/>
          </p:cNvPicPr>
          <p:nvPr/>
        </p:nvPicPr>
        <p:blipFill>
          <a:blip r:embed="rId2"/>
          <a:srcRect/>
          <a:stretch>
            <a:fillRect/>
          </a:stretch>
        </p:blipFill>
        <p:spPr bwMode="auto">
          <a:xfrm>
            <a:off x="7096706" y="3651535"/>
            <a:ext cx="1905000" cy="3095625"/>
          </a:xfrm>
          <a:prstGeom prst="rect">
            <a:avLst/>
          </a:prstGeom>
          <a:noFill/>
        </p:spPr>
      </p:pic>
      <p:sp>
        <p:nvSpPr>
          <p:cNvPr id="9" name="TextBox 8"/>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Municipalities and Cities</a:t>
            </a:r>
            <a:endParaRPr lang="en-CA" dirty="0"/>
          </a:p>
        </p:txBody>
      </p:sp>
      <p:sp>
        <p:nvSpPr>
          <p:cNvPr id="3" name="Content Placeholder 2"/>
          <p:cNvSpPr>
            <a:spLocks noGrp="1"/>
          </p:cNvSpPr>
          <p:nvPr>
            <p:ph idx="1"/>
          </p:nvPr>
        </p:nvSpPr>
        <p:spPr>
          <a:noFill/>
        </p:spPr>
        <p:txBody>
          <a:bodyPr/>
          <a:lstStyle/>
          <a:p>
            <a:pPr>
              <a:buNone/>
            </a:pPr>
            <a:r>
              <a:rPr lang="en-CA" dirty="0" smtClean="0"/>
              <a:t>	All cities and municipalities in Canada are under the control of the provincial governments</a:t>
            </a:r>
          </a:p>
          <a:p>
            <a:pPr lvl="1"/>
            <a:r>
              <a:rPr lang="en-CA" dirty="0" smtClean="0"/>
              <a:t>The provincial government imposed the structure of regional municipalities and cities</a:t>
            </a:r>
          </a:p>
          <a:p>
            <a:pPr lvl="1"/>
            <a:r>
              <a:rPr lang="en-CA" dirty="0" smtClean="0"/>
              <a:t>When the province amalgamated the Municipality of Metropolitan Toronto to the City of Toronto, the individual cities attempted to prevent it</a:t>
            </a:r>
          </a:p>
          <a:p>
            <a:pPr lvl="2"/>
            <a:r>
              <a:rPr lang="en-CA" dirty="0" smtClean="0"/>
              <a:t>See </a:t>
            </a:r>
            <a:r>
              <a:rPr lang="en-CA" i="1" dirty="0" smtClean="0"/>
              <a:t>Toronto’s Legal Challenge to Amalgamation </a:t>
            </a:r>
            <a:r>
              <a:rPr lang="en-CA" dirty="0" smtClean="0"/>
              <a:t>by Dr. Beth Milroy</a:t>
            </a:r>
          </a:p>
          <a:p>
            <a:pPr lvl="1"/>
            <a:r>
              <a:rPr lang="en-CA" dirty="0" smtClean="0"/>
              <a:t>Cities in Canada are corporations that have certain rights, in Ontario, under the Municipalities Act</a:t>
            </a:r>
          </a:p>
          <a:p>
            <a:pPr lvl="2"/>
            <a:r>
              <a:rPr lang="en-CA" dirty="0" smtClean="0"/>
              <a:t>This act specifies what a municipality can regulate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Heads of State</a:t>
            </a:r>
            <a:endParaRPr lang="en-CA" dirty="0"/>
          </a:p>
        </p:txBody>
      </p:sp>
      <p:sp>
        <p:nvSpPr>
          <p:cNvPr id="3" name="Content Placeholder 2"/>
          <p:cNvSpPr>
            <a:spLocks noGrp="1"/>
          </p:cNvSpPr>
          <p:nvPr>
            <p:ph idx="1"/>
          </p:nvPr>
        </p:nvSpPr>
        <p:spPr/>
        <p:txBody>
          <a:bodyPr/>
          <a:lstStyle/>
          <a:p>
            <a:pPr>
              <a:buNone/>
            </a:pPr>
            <a:r>
              <a:rPr lang="en-CA" dirty="0" smtClean="0"/>
              <a:t>	Next, we will look at the overall authority for a state:  the Head of State</a:t>
            </a:r>
          </a:p>
          <a:p>
            <a:pPr lvl="1"/>
            <a:r>
              <a:rPr lang="en-CA" dirty="0" smtClean="0"/>
              <a:t>An individual versus a group</a:t>
            </a:r>
          </a:p>
          <a:p>
            <a:pPr lvl="1"/>
            <a:r>
              <a:rPr lang="en-CA" dirty="0" smtClean="0"/>
              <a:t>Range of powers:</a:t>
            </a:r>
          </a:p>
          <a:p>
            <a:pPr lvl="2"/>
            <a:r>
              <a:rPr lang="en-CA" dirty="0" smtClean="0"/>
              <a:t>Ceremonial</a:t>
            </a:r>
          </a:p>
          <a:p>
            <a:pPr lvl="2"/>
            <a:r>
              <a:rPr lang="en-CA" dirty="0" smtClean="0"/>
              <a:t>Supervisory</a:t>
            </a:r>
          </a:p>
          <a:p>
            <a:pPr lvl="2"/>
            <a:r>
              <a:rPr lang="en-CA" dirty="0" smtClean="0"/>
              <a:t>Executive</a:t>
            </a:r>
          </a:p>
          <a:p>
            <a:pPr lvl="2"/>
            <a:r>
              <a:rPr lang="en-CA" dirty="0" smtClean="0"/>
              <a:t>Absolute</a:t>
            </a:r>
          </a:p>
          <a:p>
            <a:pPr lvl="1"/>
            <a:r>
              <a:rPr lang="en-CA" dirty="0" smtClean="0"/>
              <a:t>Forms:</a:t>
            </a:r>
          </a:p>
          <a:p>
            <a:pPr lvl="2"/>
            <a:r>
              <a:rPr lang="en-CA" dirty="0" smtClean="0"/>
              <a:t>Monarchy</a:t>
            </a:r>
          </a:p>
          <a:p>
            <a:pPr lvl="2"/>
            <a:r>
              <a:rPr lang="en-CA" dirty="0" smtClean="0"/>
              <a:t>Republics</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Heads of State</a:t>
            </a:r>
            <a:endParaRPr lang="en-CA" dirty="0"/>
          </a:p>
        </p:txBody>
      </p:sp>
      <p:sp>
        <p:nvSpPr>
          <p:cNvPr id="3" name="Content Placeholder 2"/>
          <p:cNvSpPr>
            <a:spLocks noGrp="1"/>
          </p:cNvSpPr>
          <p:nvPr>
            <p:ph idx="1"/>
          </p:nvPr>
        </p:nvSpPr>
        <p:spPr/>
        <p:txBody>
          <a:bodyPr/>
          <a:lstStyle/>
          <a:p>
            <a:pPr>
              <a:buNone/>
            </a:pPr>
            <a:r>
              <a:rPr lang="en-CA" dirty="0" smtClean="0"/>
              <a:t>	The highest officer and chief representative of a sovereign state is termed the </a:t>
            </a:r>
            <a:r>
              <a:rPr lang="en-CA" i="1" dirty="0" smtClean="0"/>
              <a:t>Head of State</a:t>
            </a:r>
            <a:endParaRPr lang="en-CA" dirty="0" smtClean="0"/>
          </a:p>
          <a:p>
            <a:pPr lvl="1"/>
            <a:r>
              <a:rPr lang="en-CA" dirty="0" smtClean="0"/>
              <a:t>This is the individual responsible for all aspects of governance in a sovereign state</a:t>
            </a:r>
          </a:p>
          <a:p>
            <a:pPr lvl="1"/>
            <a:r>
              <a:rPr lang="en-CA" dirty="0" smtClean="0"/>
              <a:t>This is the position originally held by a monarch or ruler</a:t>
            </a:r>
          </a:p>
          <a:p>
            <a:pPr lvl="1"/>
            <a:endParaRPr lang="en-CA" dirty="0" smtClean="0"/>
          </a:p>
          <a:p>
            <a:pPr>
              <a:buNone/>
            </a:pPr>
            <a:r>
              <a:rPr lang="en-CA" dirty="0" smtClean="0"/>
              <a:t>	In most countries, the Head of State is an individual</a:t>
            </a:r>
          </a:p>
          <a:p>
            <a:pPr lvl="1"/>
            <a:r>
              <a:rPr lang="en-CA" dirty="0" smtClean="0"/>
              <a:t>Four countries have a body of individuals:</a:t>
            </a:r>
          </a:p>
          <a:p>
            <a:pPr lvl="2"/>
            <a:r>
              <a:rPr lang="en-CA" dirty="0" smtClean="0"/>
              <a:t>Federal Council of Switzerland (7 individuals)</a:t>
            </a:r>
          </a:p>
          <a:p>
            <a:pPr lvl="2"/>
            <a:r>
              <a:rPr lang="en-CA" dirty="0" smtClean="0"/>
              <a:t>Bosnia (one </a:t>
            </a:r>
            <a:r>
              <a:rPr lang="en-CA" dirty="0" err="1" smtClean="0"/>
              <a:t>Bosniak</a:t>
            </a:r>
            <a:r>
              <a:rPr lang="en-CA" dirty="0" smtClean="0"/>
              <a:t>, one Croat and one Serb)</a:t>
            </a:r>
          </a:p>
          <a:p>
            <a:pPr lvl="2"/>
            <a:r>
              <a:rPr lang="en-CA" dirty="0" smtClean="0"/>
              <a:t>Captains Regent of San Marino (2)</a:t>
            </a:r>
          </a:p>
          <a:p>
            <a:pPr lvl="2"/>
            <a:r>
              <a:rPr lang="en-CA" dirty="0" smtClean="0"/>
              <a:t>Co-princes of Andorra (2)</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16</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TextBox 6"/>
          <p:cNvSpPr txBox="1"/>
          <p:nvPr/>
        </p:nvSpPr>
        <p:spPr>
          <a:xfrm>
            <a:off x="218011" y="771307"/>
            <a:ext cx="1787670" cy="369332"/>
          </a:xfrm>
          <a:prstGeom prst="rect">
            <a:avLst/>
          </a:prstGeom>
          <a:noFill/>
        </p:spPr>
        <p:txBody>
          <a:bodyPr wrap="none" rtlCol="0">
            <a:spAutoFit/>
          </a:bodyPr>
          <a:lstStyle/>
          <a:p>
            <a:pPr algn="ctr"/>
            <a:r>
              <a:rPr lang="en-CA" b="1" dirty="0" smtClean="0"/>
              <a:t>Heads of State</a:t>
            </a:r>
            <a:endParaRPr lang="en-CA"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Heads of State</a:t>
            </a:r>
            <a:endParaRPr lang="en-CA" dirty="0"/>
          </a:p>
        </p:txBody>
      </p:sp>
      <p:sp>
        <p:nvSpPr>
          <p:cNvPr id="3" name="Content Placeholder 2"/>
          <p:cNvSpPr>
            <a:spLocks noGrp="1"/>
          </p:cNvSpPr>
          <p:nvPr>
            <p:ph idx="1"/>
          </p:nvPr>
        </p:nvSpPr>
        <p:spPr/>
        <p:txBody>
          <a:bodyPr/>
          <a:lstStyle/>
          <a:p>
            <a:pPr>
              <a:buNone/>
            </a:pPr>
            <a:r>
              <a:rPr lang="en-CA" dirty="0" smtClean="0"/>
              <a:t>	In some countries, the Head of State is largely ceremonial and supervisory</a:t>
            </a:r>
          </a:p>
          <a:p>
            <a:pPr lvl="1"/>
            <a:r>
              <a:rPr lang="en-CA" dirty="0" smtClean="0"/>
              <a:t>In Canada, the Queen is the Head of State and her representative is the Governor General</a:t>
            </a:r>
          </a:p>
          <a:p>
            <a:pPr lvl="1"/>
            <a:r>
              <a:rPr lang="en-CA" dirty="0" smtClean="0"/>
              <a:t>In Germany and Israel, the President is also ceremonial</a:t>
            </a:r>
          </a:p>
          <a:p>
            <a:pPr lvl="1"/>
            <a:r>
              <a:rPr lang="en-CA" dirty="0" smtClean="0"/>
              <a:t>The Emperor of Japan and King of Sweden are the respective Heads of State, but they do not have even supervisory authority</a:t>
            </a:r>
          </a:p>
          <a:p>
            <a:pPr lvl="1"/>
            <a:endParaRPr lang="en-CA" dirty="0" smtClean="0"/>
          </a:p>
          <a:p>
            <a:pPr>
              <a:buNone/>
            </a:pPr>
            <a:r>
              <a:rPr lang="en-CA" dirty="0" smtClean="0"/>
              <a:t>	In the </a:t>
            </a:r>
            <a:r>
              <a:rPr lang="en-CA" i="1" dirty="0" smtClean="0"/>
              <a:t>Presidential System</a:t>
            </a:r>
            <a:r>
              <a:rPr lang="en-CA" dirty="0" smtClean="0"/>
              <a:t>, the Head of State wields significant political power — the ability to influence policy</a:t>
            </a:r>
          </a:p>
          <a:p>
            <a:pPr lvl="1"/>
            <a:r>
              <a:rPr lang="en-CA" dirty="0" smtClean="0"/>
              <a:t>The President holds significant power and is independent of other institutions of governance</a:t>
            </a:r>
          </a:p>
          <a:p>
            <a:pPr lvl="1"/>
            <a:r>
              <a:rPr lang="en-CA" dirty="0" smtClean="0"/>
              <a:t>Named after the United States and adopted by many South and Central American countries</a:t>
            </a:r>
          </a:p>
          <a:p>
            <a:pPr lvl="1">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18011" y="771307"/>
            <a:ext cx="1787670" cy="369332"/>
          </a:xfrm>
          <a:prstGeom prst="rect">
            <a:avLst/>
          </a:prstGeom>
          <a:noFill/>
        </p:spPr>
        <p:txBody>
          <a:bodyPr wrap="none" rtlCol="0">
            <a:spAutoFit/>
          </a:bodyPr>
          <a:lstStyle/>
          <a:p>
            <a:pPr algn="ctr"/>
            <a:r>
              <a:rPr lang="en-CA" b="1" dirty="0" smtClean="0"/>
              <a:t>Heads of State</a:t>
            </a:r>
            <a:endParaRPr lang="en-CA"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Monarchies and Republics</a:t>
            </a:r>
            <a:endParaRPr lang="en-CA" dirty="0"/>
          </a:p>
        </p:txBody>
      </p:sp>
      <p:sp>
        <p:nvSpPr>
          <p:cNvPr id="3" name="Content Placeholder 2"/>
          <p:cNvSpPr>
            <a:spLocks noGrp="1"/>
          </p:cNvSpPr>
          <p:nvPr>
            <p:ph idx="1"/>
          </p:nvPr>
        </p:nvSpPr>
        <p:spPr/>
        <p:txBody>
          <a:bodyPr/>
          <a:lstStyle/>
          <a:p>
            <a:pPr>
              <a:buNone/>
            </a:pPr>
            <a:r>
              <a:rPr lang="en-CA" dirty="0" smtClean="0"/>
              <a:t>	A </a:t>
            </a:r>
            <a:r>
              <a:rPr lang="en-CA" i="1" dirty="0" smtClean="0"/>
              <a:t>monarchy</a:t>
            </a:r>
            <a:r>
              <a:rPr lang="en-CA" dirty="0" smtClean="0"/>
              <a:t> is any country where the Head of State is a usually hereditary position monarch</a:t>
            </a:r>
          </a:p>
          <a:p>
            <a:pPr lvl="1"/>
            <a:r>
              <a:rPr lang="en-CA" dirty="0" smtClean="0"/>
              <a:t>An </a:t>
            </a:r>
            <a:r>
              <a:rPr lang="en-CA" i="1" dirty="0" smtClean="0"/>
              <a:t>absolute monarchy</a:t>
            </a:r>
            <a:r>
              <a:rPr lang="en-CA" dirty="0" smtClean="0"/>
              <a:t> is where the monarch has few restraints</a:t>
            </a:r>
          </a:p>
          <a:p>
            <a:pPr lvl="2">
              <a:buNone/>
            </a:pPr>
            <a:r>
              <a:rPr lang="en-CA" sz="1600" dirty="0" smtClean="0"/>
              <a:t>	Saudi Arabia, Vatican City, Qatar, Oman, Brunei, Swaziland</a:t>
            </a:r>
          </a:p>
          <a:p>
            <a:pPr lvl="1"/>
            <a:r>
              <a:rPr lang="en-CA" dirty="0" smtClean="0"/>
              <a:t>A </a:t>
            </a:r>
            <a:r>
              <a:rPr lang="en-CA" i="1" dirty="0" smtClean="0"/>
              <a:t>constitutional monarchy</a:t>
            </a:r>
            <a:r>
              <a:rPr lang="en-CA" dirty="0" smtClean="0"/>
              <a:t> has constraints on the power </a:t>
            </a:r>
            <a:r>
              <a:rPr lang="en-CA" dirty="0" err="1" smtClean="0"/>
              <a:t>weilded</a:t>
            </a:r>
            <a:endParaRPr lang="en-CA" dirty="0" smtClean="0"/>
          </a:p>
          <a:p>
            <a:pPr lvl="2">
              <a:buNone/>
            </a:pPr>
            <a:r>
              <a:rPr lang="en-CA" sz="1600" dirty="0" smtClean="0"/>
              <a:t>	Morocco, Jordan, Kuwait, Bahrain, UAE, Bhutan, Monaco, Lichtenstein</a:t>
            </a:r>
          </a:p>
          <a:p>
            <a:pPr lvl="1"/>
            <a:r>
              <a:rPr lang="en-CA" dirty="0" smtClean="0"/>
              <a:t>Often only supervisory and even only ceremonial</a:t>
            </a:r>
          </a:p>
          <a:p>
            <a:pPr lvl="2">
              <a:buNone/>
            </a:pPr>
            <a:r>
              <a:rPr lang="en-CA" sz="1600" dirty="0" smtClean="0"/>
              <a:t>	United Kingdom </a:t>
            </a:r>
            <a:r>
              <a:rPr lang="en-CA" sz="1600" i="1" dirty="0" smtClean="0"/>
              <a:t>et al</a:t>
            </a:r>
            <a:r>
              <a:rPr lang="en-CA" sz="1600" dirty="0" smtClean="0"/>
              <a:t>., Norway, Sweden, Denmark, Netherlands, Belgium, Spain, Thailand, Cambodia, Japan, Malaysia</a:t>
            </a:r>
          </a:p>
          <a:p>
            <a:pPr lvl="2"/>
            <a:endParaRPr lang="en-CA" sz="1600" dirty="0" smtClean="0"/>
          </a:p>
          <a:p>
            <a:pPr>
              <a:buNone/>
            </a:pPr>
            <a:r>
              <a:rPr lang="en-CA" dirty="0" smtClean="0"/>
              <a:t>	A </a:t>
            </a:r>
            <a:r>
              <a:rPr lang="en-CA" i="1" dirty="0" smtClean="0"/>
              <a:t>republic </a:t>
            </a:r>
            <a:r>
              <a:rPr lang="en-CA" dirty="0" smtClean="0"/>
              <a:t>is any country where the Head of State is not a hereditary position — that is, either elected or appointed</a:t>
            </a:r>
          </a:p>
          <a:p>
            <a:pPr lvl="1"/>
            <a:r>
              <a:rPr lang="en-CA" dirty="0" smtClean="0"/>
              <a:t>That individual can be a dictator resulting from a military coup</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18011" y="771307"/>
            <a:ext cx="1787670" cy="369332"/>
          </a:xfrm>
          <a:prstGeom prst="rect">
            <a:avLst/>
          </a:prstGeom>
          <a:noFill/>
        </p:spPr>
        <p:txBody>
          <a:bodyPr wrap="none" rtlCol="0">
            <a:spAutoFit/>
          </a:bodyPr>
          <a:lstStyle/>
          <a:p>
            <a:pPr algn="ctr"/>
            <a:r>
              <a:rPr lang="en-CA" b="1" dirty="0" smtClean="0"/>
              <a:t>Heads of State</a:t>
            </a:r>
            <a:endParaRPr lang="en-CA"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Heads of State</a:t>
            </a:r>
            <a:endParaRPr lang="en-CA" dirty="0"/>
          </a:p>
        </p:txBody>
      </p:sp>
      <p:sp>
        <p:nvSpPr>
          <p:cNvPr id="3" name="Content Placeholder 2"/>
          <p:cNvSpPr>
            <a:spLocks noGrp="1"/>
          </p:cNvSpPr>
          <p:nvPr>
            <p:ph idx="1"/>
          </p:nvPr>
        </p:nvSpPr>
        <p:spPr/>
        <p:txBody>
          <a:bodyPr/>
          <a:lstStyle/>
          <a:p>
            <a:pPr>
              <a:buNone/>
            </a:pPr>
            <a:r>
              <a:rPr lang="en-CA" dirty="0" smtClean="0"/>
              <a:t>	In practice, no policy gains </a:t>
            </a:r>
            <a:r>
              <a:rPr lang="en-CA" i="1" dirty="0" smtClean="0"/>
              <a:t>force of law </a:t>
            </a:r>
            <a:r>
              <a:rPr lang="en-CA" dirty="0" smtClean="0"/>
              <a:t>until it is approved by the Head of State or a representative thereof</a:t>
            </a:r>
          </a:p>
          <a:p>
            <a:pPr lvl="1"/>
            <a:r>
              <a:rPr lang="en-CA" dirty="0" smtClean="0"/>
              <a:t>Usually in the form of a signature</a:t>
            </a:r>
          </a:p>
          <a:p>
            <a:pPr lvl="1"/>
            <a:r>
              <a:rPr lang="en-CA" dirty="0" smtClean="0"/>
              <a:t>The Governor General represents the Head of State for all federal matters</a:t>
            </a:r>
          </a:p>
          <a:p>
            <a:pPr lvl="1"/>
            <a:r>
              <a:rPr lang="en-CA" dirty="0" smtClean="0"/>
              <a:t>As Canada is a federation, the Head of State is represented by the Lieutenant Governors for all provincial matters</a:t>
            </a:r>
          </a:p>
          <a:p>
            <a:pPr lvl="1"/>
            <a:endParaRPr lang="en-CA" dirty="0" smtClean="0"/>
          </a:p>
          <a:p>
            <a:pPr>
              <a:buNone/>
            </a:pPr>
            <a:r>
              <a:rPr lang="en-CA" dirty="0" smtClean="0"/>
              <a:t>	Treaties, agreements, protocols, </a:t>
            </a:r>
            <a:r>
              <a:rPr lang="en-CA" i="1" dirty="0" smtClean="0"/>
              <a:t>etc</a:t>
            </a:r>
            <a:r>
              <a:rPr lang="en-CA" dirty="0" smtClean="0"/>
              <a:t>. between sovereign states are also usually signed by the respective Heads of State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18011" y="771307"/>
            <a:ext cx="1787670" cy="369332"/>
          </a:xfrm>
          <a:prstGeom prst="rect">
            <a:avLst/>
          </a:prstGeom>
          <a:noFill/>
        </p:spPr>
        <p:txBody>
          <a:bodyPr wrap="none" rtlCol="0">
            <a:spAutoFit/>
          </a:bodyPr>
          <a:lstStyle/>
          <a:p>
            <a:pPr algn="ctr"/>
            <a:r>
              <a:rPr lang="en-CA" b="1" dirty="0" smtClean="0"/>
              <a:t>Heads of State</a:t>
            </a:r>
            <a:endParaRPr lang="en-CA"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Law</a:t>
            </a:r>
            <a:endParaRPr lang="en-CA" dirty="0"/>
          </a:p>
        </p:txBody>
      </p:sp>
      <p:sp>
        <p:nvSpPr>
          <p:cNvPr id="3" name="Content Placeholder 2"/>
          <p:cNvSpPr>
            <a:spLocks noGrp="1"/>
          </p:cNvSpPr>
          <p:nvPr>
            <p:ph idx="1"/>
          </p:nvPr>
        </p:nvSpPr>
        <p:spPr/>
        <p:txBody>
          <a:bodyPr/>
          <a:lstStyle/>
          <a:p>
            <a:pPr>
              <a:buNone/>
            </a:pPr>
            <a:r>
              <a:rPr lang="en-CA" dirty="0" smtClean="0"/>
              <a:t>	In antiquity, the ruler was the source of law</a:t>
            </a:r>
          </a:p>
          <a:p>
            <a:pPr lvl="1"/>
            <a:r>
              <a:rPr lang="en-CA" dirty="0" smtClean="0"/>
              <a:t>Absolute monarchies and dictatorships</a:t>
            </a:r>
          </a:p>
          <a:p>
            <a:pPr lvl="1"/>
            <a:endParaRPr lang="en-CA" dirty="0" smtClean="0"/>
          </a:p>
          <a:p>
            <a:pPr>
              <a:buNone/>
            </a:pPr>
            <a:r>
              <a:rPr lang="en-CA" dirty="0" smtClean="0"/>
              <a:t>	We will look at this history:</a:t>
            </a:r>
          </a:p>
          <a:p>
            <a:pPr lvl="1"/>
            <a:r>
              <a:rPr lang="en-CA" dirty="0" smtClean="0"/>
              <a:t>The source of laws in most countries today comes from a legislative branch of government</a:t>
            </a:r>
          </a:p>
          <a:p>
            <a:pPr lvl="1"/>
            <a:r>
              <a:rPr lang="en-CA" dirty="0" smtClean="0"/>
              <a:t>Forms of legislatures</a:t>
            </a:r>
          </a:p>
          <a:p>
            <a:pPr lvl="2"/>
            <a:r>
              <a:rPr lang="en-CA" dirty="0" smtClean="0"/>
              <a:t>Unicameral</a:t>
            </a:r>
          </a:p>
          <a:p>
            <a:pPr lvl="2"/>
            <a:r>
              <a:rPr lang="en-CA" dirty="0" smtClean="0"/>
              <a:t>Bicameral</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Law</a:t>
            </a:r>
            <a:endParaRPr lang="en-CA" dirty="0"/>
          </a:p>
        </p:txBody>
      </p:sp>
      <p:sp>
        <p:nvSpPr>
          <p:cNvPr id="3" name="Content Placeholder 2"/>
          <p:cNvSpPr>
            <a:spLocks noGrp="1"/>
          </p:cNvSpPr>
          <p:nvPr>
            <p:ph idx="1"/>
          </p:nvPr>
        </p:nvSpPr>
        <p:spPr/>
        <p:txBody>
          <a:bodyPr/>
          <a:lstStyle/>
          <a:p>
            <a:pPr>
              <a:buNone/>
            </a:pPr>
            <a:r>
              <a:rPr lang="en-CA" dirty="0" smtClean="0"/>
              <a:t>	Where do laws actually come from?</a:t>
            </a:r>
          </a:p>
          <a:p>
            <a:pPr lvl="1"/>
            <a:r>
              <a:rPr lang="en-CA" dirty="0" smtClean="0"/>
              <a:t>In an absolute monarchy and military dictatorships, the ruling power is the source of law</a:t>
            </a:r>
          </a:p>
          <a:p>
            <a:pPr lvl="1"/>
            <a:r>
              <a:rPr lang="en-CA" dirty="0" smtClean="0"/>
              <a:t>In constitutional monarchies, usually the monarchs is restricted to either supervisory or ceremonial roles</a:t>
            </a:r>
          </a:p>
          <a:p>
            <a:pPr lvl="1"/>
            <a:r>
              <a:rPr lang="en-CA" dirty="0" smtClean="0"/>
              <a:t>In most countries, a significant source of law is a </a:t>
            </a:r>
            <a:r>
              <a:rPr lang="en-CA" i="1" dirty="0" smtClean="0"/>
              <a:t>legislative assembly</a:t>
            </a:r>
            <a:endParaRPr lang="en-CA" dirty="0" smtClean="0"/>
          </a:p>
          <a:p>
            <a:pPr lvl="2"/>
            <a:r>
              <a:rPr lang="en-CA" dirty="0" smtClean="0"/>
              <a:t>Usually, this assembly is elected</a:t>
            </a:r>
          </a:p>
          <a:p>
            <a:pPr lvl="1"/>
            <a:r>
              <a:rPr lang="en-CA" dirty="0" smtClean="0"/>
              <a:t>Countries without legislative assemblies:</a:t>
            </a:r>
          </a:p>
          <a:p>
            <a:pPr lvl="2">
              <a:buNone/>
            </a:pPr>
            <a:r>
              <a:rPr lang="en-CA" dirty="0" smtClean="0"/>
              <a:t>S</a:t>
            </a:r>
            <a:r>
              <a:rPr lang="en-CA" sz="1600" dirty="0" smtClean="0"/>
              <a:t>audi Arabia, Vatican City, Mali, Guinea, Yemen, Madagascar</a:t>
            </a:r>
          </a:p>
          <a:p>
            <a:pPr lvl="1"/>
            <a:endParaRPr lang="en-CA" dirty="0" smtClean="0"/>
          </a:p>
          <a:p>
            <a:pPr lvl="1">
              <a:buNone/>
            </a:pPr>
            <a:r>
              <a:rPr lang="en-CA" dirty="0" smtClean="0"/>
              <a:t>	Legislative, </a:t>
            </a:r>
            <a:r>
              <a:rPr lang="en-CA" i="1" dirty="0" smtClean="0">
                <a:latin typeface="Times New Roman" pitchFamily="18" charset="0"/>
                <a:cs typeface="Times New Roman" pitchFamily="18" charset="0"/>
              </a:rPr>
              <a:t>adj.</a:t>
            </a:r>
            <a:r>
              <a:rPr lang="en-CA" dirty="0" smtClean="0"/>
              <a:t>  </a:t>
            </a:r>
          </a:p>
          <a:p>
            <a:pPr lvl="2">
              <a:buNone/>
            </a:pPr>
            <a:r>
              <a:rPr lang="en-CA" b="1" dirty="0" smtClean="0"/>
              <a:t>	</a:t>
            </a:r>
            <a:r>
              <a:rPr lang="en-CA" dirty="0" smtClean="0"/>
              <a:t>That legislates or makes laws; having the function of legislating.</a:t>
            </a:r>
          </a:p>
          <a:p>
            <a:pPr lvl="1">
              <a:buNone/>
            </a:pPr>
            <a:r>
              <a:rPr lang="en-CA" dirty="0" smtClean="0"/>
              <a:t>													</a:t>
            </a:r>
            <a:r>
              <a:rPr lang="en-CA" sz="1600" dirty="0" smtClean="0">
                <a:solidFill>
                  <a:schemeClr val="tx1">
                    <a:lumMod val="65000"/>
                    <a:lumOff val="35000"/>
                  </a:schemeClr>
                </a:solidFill>
              </a:rPr>
              <a:t>www.oed.com</a:t>
            </a:r>
            <a:endParaRPr lang="en-CA" dirty="0" smtClean="0">
              <a:solidFill>
                <a:schemeClr val="tx1">
                  <a:lumMod val="65000"/>
                  <a:lumOff val="35000"/>
                </a:schemeClr>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Law</a:t>
            </a:r>
            <a:endParaRPr lang="en-CA" dirty="0"/>
          </a:p>
        </p:txBody>
      </p:sp>
      <p:sp>
        <p:nvSpPr>
          <p:cNvPr id="3" name="Content Placeholder 2"/>
          <p:cNvSpPr>
            <a:spLocks noGrp="1"/>
          </p:cNvSpPr>
          <p:nvPr>
            <p:ph idx="1"/>
          </p:nvPr>
        </p:nvSpPr>
        <p:spPr/>
        <p:txBody>
          <a:bodyPr/>
          <a:lstStyle/>
          <a:p>
            <a:pPr>
              <a:buNone/>
            </a:pPr>
            <a:r>
              <a:rPr lang="en-CA" dirty="0" smtClean="0"/>
              <a:t>	In the Roman Republic and Empire, the Senate was a legislative assembly that issued </a:t>
            </a:r>
            <a:r>
              <a:rPr lang="en-CA" i="1" dirty="0" err="1" smtClean="0"/>
              <a:t>senatus</a:t>
            </a:r>
            <a:r>
              <a:rPr lang="en-CA" i="1" dirty="0" smtClean="0"/>
              <a:t> </a:t>
            </a:r>
            <a:r>
              <a:rPr lang="en-CA" i="1" dirty="0" err="1" smtClean="0"/>
              <a:t>consulta</a:t>
            </a:r>
            <a:r>
              <a:rPr lang="en-CA" dirty="0" smtClean="0"/>
              <a:t>, which, while not legally binding, were followed</a:t>
            </a:r>
          </a:p>
          <a:p>
            <a:pPr>
              <a:buNone/>
            </a:pPr>
            <a:endParaRPr lang="en-CA" i="1" dirty="0" smtClean="0"/>
          </a:p>
          <a:p>
            <a:pPr>
              <a:buNone/>
            </a:pPr>
            <a:r>
              <a:rPr lang="en-CA" i="1" dirty="0" smtClean="0"/>
              <a:t>	</a:t>
            </a:r>
            <a:r>
              <a:rPr lang="en-CA" dirty="0" smtClean="0"/>
              <a:t>There were two legislative assemblies:</a:t>
            </a:r>
          </a:p>
          <a:p>
            <a:pPr lvl="1"/>
            <a:r>
              <a:rPr lang="en-CA" dirty="0" smtClean="0"/>
              <a:t>Assembly of the Centuries</a:t>
            </a:r>
          </a:p>
          <a:p>
            <a:pPr lvl="1"/>
            <a:r>
              <a:rPr lang="en-CA" dirty="0" smtClean="0"/>
              <a:t>Assembly of the Tribes</a:t>
            </a:r>
          </a:p>
          <a:p>
            <a:pPr lvl="1"/>
            <a:r>
              <a:rPr lang="en-CA" dirty="0" smtClean="0"/>
              <a:t>Plebeian Council</a:t>
            </a:r>
          </a:p>
          <a:p>
            <a:pPr>
              <a:buNone/>
            </a:pPr>
            <a:endParaRPr lang="en-CA" dirty="0" smtClean="0"/>
          </a:p>
          <a:p>
            <a:pPr>
              <a:buNone/>
            </a:pPr>
            <a:r>
              <a:rPr lang="en-CA" dirty="0" smtClean="0"/>
              <a:t>	The assemblies could pass laws that would be enforced by elected magistrates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9" name="TextBox 8"/>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Law</a:t>
            </a:r>
            <a:endParaRPr lang="en-CA" dirty="0"/>
          </a:p>
        </p:txBody>
      </p:sp>
      <p:sp>
        <p:nvSpPr>
          <p:cNvPr id="3" name="Content Placeholder 2"/>
          <p:cNvSpPr>
            <a:spLocks noGrp="1"/>
          </p:cNvSpPr>
          <p:nvPr>
            <p:ph idx="1"/>
          </p:nvPr>
        </p:nvSpPr>
        <p:spPr/>
        <p:txBody>
          <a:bodyPr/>
          <a:lstStyle/>
          <a:p>
            <a:pPr>
              <a:buNone/>
            </a:pPr>
            <a:r>
              <a:rPr lang="en-CA" dirty="0" smtClean="0"/>
              <a:t>	When William the Conqueror invaded England, he imposed feudalism</a:t>
            </a:r>
          </a:p>
          <a:p>
            <a:pPr lvl="1"/>
            <a:r>
              <a:rPr lang="en-CA" dirty="0" smtClean="0"/>
              <a:t>The exchange of land for service or labour</a:t>
            </a:r>
          </a:p>
          <a:p>
            <a:pPr lvl="1"/>
            <a:endParaRPr lang="en-CA" dirty="0" smtClean="0"/>
          </a:p>
          <a:p>
            <a:pPr>
              <a:buNone/>
            </a:pPr>
            <a:r>
              <a:rPr lang="en-CA" dirty="0" smtClean="0"/>
              <a:t>	William retained 20 % of the land (crown lands)</a:t>
            </a:r>
          </a:p>
          <a:p>
            <a:pPr lvl="1"/>
            <a:r>
              <a:rPr lang="en-CA" dirty="0" smtClean="0"/>
              <a:t>55 % of the land was divided between 180 </a:t>
            </a:r>
            <a:r>
              <a:rPr lang="en-CA" i="1" dirty="0" smtClean="0"/>
              <a:t>barons</a:t>
            </a:r>
          </a:p>
          <a:p>
            <a:pPr lvl="1"/>
            <a:r>
              <a:rPr lang="en-CA" dirty="0" smtClean="0"/>
              <a:t>The king and his barons would further grant land to knights who provided military services</a:t>
            </a:r>
          </a:p>
          <a:p>
            <a:pPr lvl="1"/>
            <a:r>
              <a:rPr lang="en-CA" dirty="0" smtClean="0"/>
              <a:t>Any of these could grant farmland to freemen (in return for rent) or </a:t>
            </a:r>
            <a:r>
              <a:rPr lang="en-CA" i="1" dirty="0" err="1" smtClean="0"/>
              <a:t>villeins</a:t>
            </a:r>
            <a:r>
              <a:rPr lang="en-CA" dirty="0" smtClean="0"/>
              <a:t> (in return for services)</a:t>
            </a:r>
          </a:p>
          <a:p>
            <a:pPr lvl="1"/>
            <a:endParaRPr lang="en-CA" dirty="0" smtClean="0"/>
          </a:p>
          <a:p>
            <a:pPr>
              <a:buNone/>
            </a:pPr>
            <a:r>
              <a:rPr lang="en-CA" dirty="0" smtClean="0"/>
              <a:t>	In this hierarchy, the individual immediately above you was your “lord”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 of Law</a:t>
            </a:r>
            <a:endParaRPr lang="en-CA" dirty="0"/>
          </a:p>
        </p:txBody>
      </p:sp>
      <p:sp>
        <p:nvSpPr>
          <p:cNvPr id="3" name="Content Placeholder 2"/>
          <p:cNvSpPr>
            <a:spLocks noGrp="1"/>
          </p:cNvSpPr>
          <p:nvPr>
            <p:ph idx="1"/>
          </p:nvPr>
        </p:nvSpPr>
        <p:spPr/>
        <p:txBody>
          <a:bodyPr/>
          <a:lstStyle/>
          <a:p>
            <a:pPr>
              <a:buNone/>
            </a:pPr>
            <a:r>
              <a:rPr lang="en-CA" dirty="0" smtClean="0"/>
              <a:t>	Now, in England, William was King; however, in France, William was also Duke of Normandy</a:t>
            </a:r>
          </a:p>
          <a:p>
            <a:pPr>
              <a:buNone/>
            </a:pPr>
            <a:endParaRPr lang="en-CA" dirty="0" smtClean="0"/>
          </a:p>
          <a:p>
            <a:pPr>
              <a:buNone/>
            </a:pPr>
            <a:r>
              <a:rPr lang="en-CA" dirty="0" smtClean="0"/>
              <a:t>	King Henry II and others obtained other titles:</a:t>
            </a:r>
          </a:p>
          <a:p>
            <a:pPr lvl="1"/>
            <a:r>
              <a:rPr lang="en-CA" dirty="0" smtClean="0"/>
              <a:t>Count of Anjou</a:t>
            </a:r>
          </a:p>
          <a:p>
            <a:pPr lvl="1"/>
            <a:r>
              <a:rPr lang="en-CA" dirty="0" smtClean="0"/>
              <a:t>Duke of Aquitaine</a:t>
            </a:r>
          </a:p>
          <a:p>
            <a:pPr lvl="1"/>
            <a:r>
              <a:rPr lang="en-CA" dirty="0" smtClean="0"/>
              <a:t>Count of Poitiers</a:t>
            </a:r>
          </a:p>
          <a:p>
            <a:pPr>
              <a:buNone/>
            </a:pPr>
            <a:r>
              <a:rPr lang="en-CA" dirty="0" smtClean="0"/>
              <a:t>	The Duke of Brittany was made a vassal of the Duke of Normandy</a:t>
            </a:r>
            <a:br>
              <a:rPr lang="en-CA" dirty="0" smtClean="0"/>
            </a:br>
            <a:endParaRPr lang="en-CA" dirty="0" smtClean="0"/>
          </a:p>
          <a:p>
            <a:pPr>
              <a:buNone/>
            </a:pPr>
            <a:r>
              <a:rPr lang="en-CA" dirty="0" smtClean="0"/>
              <a:t>	All these were inherited by John who, nominally, owed allegiance to the King of France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Magna </a:t>
            </a:r>
            <a:r>
              <a:rPr lang="en-CA" i="1" dirty="0" err="1" smtClean="0"/>
              <a:t>Carta</a:t>
            </a:r>
            <a:endParaRPr lang="en-CA" i="1" dirty="0"/>
          </a:p>
        </p:txBody>
      </p:sp>
      <p:sp>
        <p:nvSpPr>
          <p:cNvPr id="3" name="Content Placeholder 2"/>
          <p:cNvSpPr>
            <a:spLocks noGrp="1"/>
          </p:cNvSpPr>
          <p:nvPr>
            <p:ph idx="1"/>
          </p:nvPr>
        </p:nvSpPr>
        <p:spPr/>
        <p:txBody>
          <a:bodyPr/>
          <a:lstStyle/>
          <a:p>
            <a:pPr>
              <a:buNone/>
            </a:pPr>
            <a:r>
              <a:rPr lang="en-CA" dirty="0" smtClean="0"/>
              <a:t>	King John’s reign resulted in a number of issues</a:t>
            </a:r>
          </a:p>
          <a:p>
            <a:pPr lvl="1"/>
            <a:r>
              <a:rPr lang="en-CA" dirty="0" smtClean="0"/>
              <a:t>A prolonged war in France resulted in the loss of almost all lands in France of John and his barons</a:t>
            </a:r>
          </a:p>
          <a:p>
            <a:pPr lvl="1"/>
            <a:r>
              <a:rPr lang="en-CA" dirty="0" smtClean="0"/>
              <a:t>Higher taxes were required to support these battles and to compensate for the lost tax revenue from the lost territories</a:t>
            </a:r>
          </a:p>
          <a:p>
            <a:pPr lvl="1"/>
            <a:r>
              <a:rPr lang="en-CA" dirty="0" smtClean="0"/>
              <a:t>Taxes were raised or introduced without the customary consultation of the barons</a:t>
            </a:r>
          </a:p>
          <a:p>
            <a:pPr lvl="1"/>
            <a:r>
              <a:rPr lang="en-CA" dirty="0" smtClean="0"/>
              <a:t>Arbitrary justice and defaulters</a:t>
            </a:r>
            <a:br>
              <a:rPr lang="en-CA" dirty="0" smtClean="0"/>
            </a:br>
            <a:r>
              <a:rPr lang="en-CA" dirty="0" smtClean="0"/>
              <a:t>were harshly treated</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Rectangle 6"/>
          <p:cNvSpPr/>
          <p:nvPr/>
        </p:nvSpPr>
        <p:spPr>
          <a:xfrm rot="16200000">
            <a:off x="8105006" y="5421615"/>
            <a:ext cx="1548565" cy="307777"/>
          </a:xfrm>
          <a:prstGeom prst="rect">
            <a:avLst/>
          </a:prstGeom>
        </p:spPr>
        <p:txBody>
          <a:bodyPr wrap="none">
            <a:spAutoFit/>
          </a:bodyPr>
          <a:lstStyle/>
          <a:p>
            <a:r>
              <a:rPr lang="en-CA" sz="1400" dirty="0" smtClean="0">
                <a:solidFill>
                  <a:schemeClr val="tx1">
                    <a:lumMod val="65000"/>
                    <a:lumOff val="35000"/>
                  </a:schemeClr>
                </a:solidFill>
              </a:rPr>
              <a:t>User:  </a:t>
            </a:r>
            <a:r>
              <a:rPr lang="en-CA" sz="1400" dirty="0" err="1" smtClean="0">
                <a:solidFill>
                  <a:schemeClr val="tx1">
                    <a:lumMod val="65000"/>
                    <a:lumOff val="35000"/>
                  </a:schemeClr>
                </a:solidFill>
              </a:rPr>
              <a:t>Vol</a:t>
            </a:r>
            <a:r>
              <a:rPr lang="en-CA" sz="1400" dirty="0" smtClean="0">
                <a:solidFill>
                  <a:schemeClr val="tx1">
                    <a:lumMod val="65000"/>
                    <a:lumOff val="35000"/>
                  </a:schemeClr>
                </a:solidFill>
              </a:rPr>
              <a:t> de </a:t>
            </a:r>
            <a:r>
              <a:rPr lang="en-CA" sz="1400" dirty="0" err="1" smtClean="0">
                <a:solidFill>
                  <a:schemeClr val="tx1">
                    <a:lumMod val="65000"/>
                    <a:lumOff val="35000"/>
                  </a:schemeClr>
                </a:solidFill>
              </a:rPr>
              <a:t>nuit</a:t>
            </a:r>
            <a:endParaRPr lang="en-CA" sz="1400" dirty="0">
              <a:solidFill>
                <a:schemeClr val="tx1">
                  <a:lumMod val="65000"/>
                  <a:lumOff val="35000"/>
                </a:schemeClr>
              </a:solidFill>
            </a:endParaRPr>
          </a:p>
        </p:txBody>
      </p:sp>
      <p:pic>
        <p:nvPicPr>
          <p:cNvPr id="35842" name="Picture 2"/>
          <p:cNvPicPr>
            <a:picLocks noChangeAspect="1" noChangeArrowheads="1"/>
          </p:cNvPicPr>
          <p:nvPr/>
        </p:nvPicPr>
        <p:blipFill>
          <a:blip r:embed="rId3"/>
          <a:srcRect/>
          <a:stretch>
            <a:fillRect/>
          </a:stretch>
        </p:blipFill>
        <p:spPr bwMode="auto">
          <a:xfrm>
            <a:off x="4746773" y="4128655"/>
            <a:ext cx="3930080" cy="2535375"/>
          </a:xfrm>
          <a:prstGeom prst="rect">
            <a:avLst/>
          </a:prstGeom>
          <a:noFill/>
          <a:ln w="9525">
            <a:noFill/>
            <a:miter lim="800000"/>
            <a:headEnd/>
            <a:tailEnd/>
          </a:ln>
        </p:spPr>
      </p:pic>
      <p:sp>
        <p:nvSpPr>
          <p:cNvPr id="9" name="TextBox 8"/>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Magna </a:t>
            </a:r>
            <a:r>
              <a:rPr lang="en-CA" i="1" dirty="0" err="1" smtClean="0"/>
              <a:t>Carta</a:t>
            </a:r>
            <a:endParaRPr lang="en-CA" i="1" dirty="0"/>
          </a:p>
        </p:txBody>
      </p:sp>
      <p:sp>
        <p:nvSpPr>
          <p:cNvPr id="3" name="Content Placeholder 2"/>
          <p:cNvSpPr>
            <a:spLocks noGrp="1"/>
          </p:cNvSpPr>
          <p:nvPr>
            <p:ph idx="1"/>
          </p:nvPr>
        </p:nvSpPr>
        <p:spPr/>
        <p:txBody>
          <a:bodyPr/>
          <a:lstStyle/>
          <a:p>
            <a:pPr>
              <a:buNone/>
            </a:pPr>
            <a:r>
              <a:rPr lang="en-CA" dirty="0" smtClean="0"/>
              <a:t>	One of the articles in the </a:t>
            </a:r>
            <a:r>
              <a:rPr lang="en-CA" i="1" dirty="0" smtClean="0"/>
              <a:t>Magna </a:t>
            </a:r>
            <a:r>
              <a:rPr lang="en-CA" i="1" dirty="0" err="1" smtClean="0"/>
              <a:t>Carta</a:t>
            </a:r>
            <a:r>
              <a:rPr lang="en-CA" dirty="0" smtClean="0"/>
              <a:t> required that the King could not raise or introduce taxes without the consent of his Great Council, or </a:t>
            </a:r>
            <a:r>
              <a:rPr lang="en-CA" i="1" dirty="0" smtClean="0"/>
              <a:t>Magnum </a:t>
            </a:r>
            <a:r>
              <a:rPr lang="en-CA" i="1" dirty="0" err="1" smtClean="0"/>
              <a:t>Concilium</a:t>
            </a:r>
            <a:endParaRPr lang="en-CA" i="1" dirty="0" smtClean="0"/>
          </a:p>
          <a:p>
            <a:pPr lvl="1"/>
            <a:r>
              <a:rPr lang="en-CA" dirty="0" smtClean="0"/>
              <a:t>This was comprised of the King’s officers and the immediate vassals of the king, including his barons and ecclesiastics</a:t>
            </a:r>
          </a:p>
          <a:p>
            <a:pPr lvl="1"/>
            <a:r>
              <a:rPr lang="en-CA" dirty="0" smtClean="0"/>
              <a:t>This council existed prior to the </a:t>
            </a:r>
            <a:r>
              <a:rPr lang="en-CA" i="1" dirty="0" smtClean="0"/>
              <a:t>Magna </a:t>
            </a:r>
            <a:r>
              <a:rPr lang="en-CA" i="1" dirty="0" err="1" smtClean="0"/>
              <a:t>Carta</a:t>
            </a:r>
            <a:r>
              <a:rPr lang="en-CA" dirty="0" smtClean="0"/>
              <a:t>, but it was not necessarily consulted</a:t>
            </a: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8" name="TextBox 7"/>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dirty="0"/>
          </a:p>
        </p:txBody>
      </p:sp>
      <p:sp>
        <p:nvSpPr>
          <p:cNvPr id="3" name="Content Placeholder 2"/>
          <p:cNvSpPr>
            <a:spLocks noGrp="1"/>
          </p:cNvSpPr>
          <p:nvPr>
            <p:ph idx="1"/>
          </p:nvPr>
        </p:nvSpPr>
        <p:spPr/>
        <p:txBody>
          <a:bodyPr/>
          <a:lstStyle/>
          <a:p>
            <a:pPr marL="342900" lvl="1" indent="-342900">
              <a:buNone/>
            </a:pPr>
            <a:r>
              <a:rPr lang="en-CA" dirty="0" smtClean="0"/>
              <a:t>	</a:t>
            </a:r>
            <a:r>
              <a:rPr lang="en-CA" sz="2400" dirty="0" smtClean="0"/>
              <a:t>King John’s successor, King Henry III, was crowned at nine years old</a:t>
            </a:r>
            <a:endParaRPr lang="en-CA" dirty="0" smtClean="0"/>
          </a:p>
          <a:p>
            <a:pPr lvl="1"/>
            <a:r>
              <a:rPr lang="en-CA" dirty="0" smtClean="0"/>
              <a:t>When his infancy ended, he began to be influenced by his foreign relatives</a:t>
            </a:r>
          </a:p>
          <a:p>
            <a:pPr lvl="1"/>
            <a:r>
              <a:rPr lang="en-CA" dirty="0" smtClean="0"/>
              <a:t>The 1236 council was the first to be termed a </a:t>
            </a:r>
            <a:r>
              <a:rPr lang="en-CA" i="1" dirty="0" smtClean="0"/>
              <a:t>parliament</a:t>
            </a:r>
            <a:r>
              <a:rPr lang="en-CA" dirty="0" smtClean="0"/>
              <a:t> from </a:t>
            </a:r>
            <a:r>
              <a:rPr lang="en-CA" i="1" dirty="0" err="1" smtClean="0"/>
              <a:t>concilium</a:t>
            </a:r>
            <a:r>
              <a:rPr lang="en-CA" i="1" dirty="0" smtClean="0"/>
              <a:t> </a:t>
            </a:r>
            <a:r>
              <a:rPr lang="en-CA" i="1" dirty="0" err="1" smtClean="0"/>
              <a:t>regis</a:t>
            </a:r>
            <a:r>
              <a:rPr lang="en-CA" i="1" dirty="0" smtClean="0"/>
              <a:t> in </a:t>
            </a:r>
            <a:r>
              <a:rPr lang="en-CA" i="1" dirty="0" err="1" smtClean="0"/>
              <a:t>parliamento</a:t>
            </a:r>
            <a:endParaRPr lang="en-CA" dirty="0" smtClean="0"/>
          </a:p>
          <a:p>
            <a:pPr lvl="1"/>
            <a:r>
              <a:rPr lang="en-CA" dirty="0" smtClean="0"/>
              <a:t>In 1254, Henry III also called two knights from each county to parliament</a:t>
            </a:r>
            <a:endParaRPr lang="en-CA" i="1"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Rectangle 5"/>
          <p:cNvSpPr/>
          <p:nvPr/>
        </p:nvSpPr>
        <p:spPr>
          <a:xfrm>
            <a:off x="110839" y="5893484"/>
            <a:ext cx="8977745" cy="584775"/>
          </a:xfrm>
          <a:prstGeom prst="rect">
            <a:avLst/>
          </a:prstGeom>
        </p:spPr>
        <p:txBody>
          <a:bodyPr wrap="square">
            <a:spAutoFit/>
          </a:bodyPr>
          <a:lstStyle/>
          <a:p>
            <a:r>
              <a:rPr lang="en-CA" sz="1600" dirty="0" smtClean="0"/>
              <a:t>Middle French </a:t>
            </a:r>
            <a:r>
              <a:rPr lang="en-CA" sz="1600" i="1" dirty="0" err="1" smtClean="0"/>
              <a:t>parlement</a:t>
            </a:r>
            <a:r>
              <a:rPr lang="en-CA" sz="1600" i="1" dirty="0" smtClean="0"/>
              <a:t>, </a:t>
            </a:r>
            <a:r>
              <a:rPr lang="en-CA" sz="1600" i="1" dirty="0" smtClean="0">
                <a:latin typeface="Times New Roman" pitchFamily="18" charset="0"/>
                <a:cs typeface="Times New Roman" pitchFamily="18" charset="0"/>
              </a:rPr>
              <a:t>n.</a:t>
            </a:r>
            <a:r>
              <a:rPr lang="en-CA" sz="1600" i="1" dirty="0" smtClean="0"/>
              <a:t>  </a:t>
            </a:r>
            <a:r>
              <a:rPr lang="en-CA" sz="1600" dirty="0" smtClean="0"/>
              <a:t>Discussion, conversation, meeting, negotiation          www.oed.com</a:t>
            </a:r>
          </a:p>
          <a:p>
            <a:r>
              <a:rPr lang="en-CA" sz="1600" i="1" dirty="0" smtClean="0"/>
              <a:t>c</a:t>
            </a:r>
            <a:r>
              <a:rPr lang="en-CA" sz="1600" dirty="0" smtClean="0"/>
              <a:t>.</a:t>
            </a:r>
            <a:r>
              <a:rPr lang="en-CA" sz="1600" i="1" dirty="0" smtClean="0"/>
              <a:t>f</a:t>
            </a:r>
            <a:r>
              <a:rPr lang="en-CA" sz="1600" dirty="0" smtClean="0"/>
              <a:t>. </a:t>
            </a:r>
            <a:r>
              <a:rPr lang="en-CA" sz="1600" i="1" dirty="0" err="1" smtClean="0"/>
              <a:t>parler</a:t>
            </a:r>
            <a:r>
              <a:rPr lang="en-CA" sz="1600" i="1" dirty="0" smtClean="0"/>
              <a:t>, </a:t>
            </a:r>
            <a:r>
              <a:rPr lang="en-CA" sz="1600" i="1" dirty="0" smtClean="0">
                <a:latin typeface="Times New Roman" pitchFamily="18" charset="0"/>
                <a:cs typeface="Times New Roman" pitchFamily="18" charset="0"/>
              </a:rPr>
              <a:t>v.</a:t>
            </a:r>
            <a:r>
              <a:rPr lang="en-CA" sz="1600" i="1" dirty="0" smtClean="0"/>
              <a:t>  </a:t>
            </a:r>
            <a:r>
              <a:rPr lang="en-CA" sz="1600" dirty="0" smtClean="0"/>
              <a:t>To talk. </a:t>
            </a:r>
            <a:endParaRPr lang="en-CA" sz="1600" dirty="0"/>
          </a:p>
        </p:txBody>
      </p:sp>
      <p:sp>
        <p:nvSpPr>
          <p:cNvPr id="7" name="TextBox 6"/>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After the </a:t>
            </a:r>
            <a:r>
              <a:rPr lang="en-CA" i="1" dirty="0" smtClean="0">
                <a:solidFill>
                  <a:prstClr val="black"/>
                </a:solidFill>
              </a:rPr>
              <a:t>Oxford Parliament </a:t>
            </a:r>
            <a:r>
              <a:rPr lang="en-CA" dirty="0" smtClean="0">
                <a:solidFill>
                  <a:prstClr val="black"/>
                </a:solidFill>
              </a:rPr>
              <a:t>of 1258, Henry III was forced to sign the </a:t>
            </a:r>
            <a:r>
              <a:rPr lang="en-CA" i="1" dirty="0" smtClean="0">
                <a:solidFill>
                  <a:prstClr val="black"/>
                </a:solidFill>
              </a:rPr>
              <a:t>Provisions of Oxford</a:t>
            </a:r>
            <a:r>
              <a:rPr lang="en-CA" dirty="0" smtClean="0">
                <a:solidFill>
                  <a:prstClr val="black"/>
                </a:solidFill>
              </a:rPr>
              <a:t> which abolished the absolutist monarchy and established a </a:t>
            </a:r>
            <a:r>
              <a:rPr lang="en-CA" i="1" dirty="0" smtClean="0">
                <a:solidFill>
                  <a:prstClr val="black"/>
                </a:solidFill>
              </a:rPr>
              <a:t>privy </a:t>
            </a:r>
            <a:r>
              <a:rPr lang="en-CA" dirty="0" smtClean="0">
                <a:solidFill>
                  <a:prstClr val="black"/>
                </a:solidFill>
              </a:rPr>
              <a:t>(private) </a:t>
            </a:r>
            <a:r>
              <a:rPr lang="en-CA" i="1" dirty="0" smtClean="0">
                <a:solidFill>
                  <a:prstClr val="black"/>
                </a:solidFill>
              </a:rPr>
              <a:t>council </a:t>
            </a:r>
            <a:r>
              <a:rPr lang="en-CA" dirty="0" smtClean="0">
                <a:solidFill>
                  <a:prstClr val="black"/>
                </a:solidFill>
              </a:rPr>
              <a:t>for the King</a:t>
            </a:r>
          </a:p>
          <a:p>
            <a:pPr lvl="1"/>
            <a:r>
              <a:rPr lang="en-CA" dirty="0" smtClean="0"/>
              <a:t>The privy council was composed of those who ministered to the king’s administrative needs</a:t>
            </a:r>
          </a:p>
          <a:p>
            <a:pPr lvl="1"/>
            <a:r>
              <a:rPr lang="en-CA" dirty="0" smtClean="0"/>
              <a:t>These parliaments were led by Simon de </a:t>
            </a:r>
            <a:r>
              <a:rPr lang="en-CA" dirty="0" err="1" smtClean="0"/>
              <a:t>Montford</a:t>
            </a:r>
            <a:r>
              <a:rPr lang="en-CA" dirty="0" smtClean="0"/>
              <a:t>, whose example lead to the establishment of the </a:t>
            </a:r>
            <a:r>
              <a:rPr lang="en-CA" i="1" dirty="0" smtClean="0"/>
              <a:t>Speaker of Parliament</a:t>
            </a:r>
            <a:endParaRPr lang="en-CA" dirty="0" smtClean="0"/>
          </a:p>
          <a:p>
            <a:pPr lvl="1"/>
            <a:r>
              <a:rPr lang="en-CA" dirty="0" smtClean="0"/>
              <a:t>The</a:t>
            </a:r>
            <a:r>
              <a:rPr lang="en-CA" i="1" dirty="0" smtClean="0"/>
              <a:t> Baron’s Revolt</a:t>
            </a:r>
            <a:r>
              <a:rPr lang="en-CA" dirty="0" smtClean="0"/>
              <a:t> started in 1264</a:t>
            </a:r>
          </a:p>
          <a:p>
            <a:pPr lvl="1"/>
            <a:r>
              <a:rPr lang="en-CA" dirty="0" smtClean="0"/>
              <a:t>In 1265, de </a:t>
            </a:r>
            <a:r>
              <a:rPr lang="en-CA" dirty="0" err="1" smtClean="0"/>
              <a:t>Montford</a:t>
            </a:r>
            <a:r>
              <a:rPr lang="en-CA" dirty="0" smtClean="0"/>
              <a:t> called a parliament without royal approval</a:t>
            </a:r>
          </a:p>
          <a:p>
            <a:pPr lvl="2"/>
            <a:r>
              <a:rPr lang="en-CA" dirty="0" smtClean="0"/>
              <a:t>Each shire sent two knights</a:t>
            </a:r>
          </a:p>
          <a:p>
            <a:pPr lvl="2"/>
            <a:r>
              <a:rPr lang="en-CA" dirty="0" smtClean="0"/>
              <a:t>Each borough (semi-autonomous settlements) sent two elected representatives, or </a:t>
            </a:r>
            <a:r>
              <a:rPr lang="en-CA" i="1" dirty="0" smtClean="0"/>
              <a:t>burgesses</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In 1275, under King Edward I, the </a:t>
            </a:r>
            <a:r>
              <a:rPr lang="en-CA" i="1" dirty="0" smtClean="0">
                <a:solidFill>
                  <a:prstClr val="black"/>
                </a:solidFill>
              </a:rPr>
              <a:t>Statute of Westminster</a:t>
            </a:r>
            <a:r>
              <a:rPr lang="en-CA" dirty="0" smtClean="0">
                <a:solidFill>
                  <a:prstClr val="black"/>
                </a:solidFill>
              </a:rPr>
              <a:t> was a codification of many of the laws that had evolved under common law over the past century</a:t>
            </a:r>
          </a:p>
          <a:p>
            <a:pPr lvl="1"/>
            <a:r>
              <a:rPr lang="en-CA" dirty="0" smtClean="0">
                <a:solidFill>
                  <a:prstClr val="black"/>
                </a:solidFill>
              </a:rPr>
              <a:t>One act of this statute is still in force today in England and Wales:  the </a:t>
            </a:r>
            <a:r>
              <a:rPr lang="en-CA" i="1" dirty="0" smtClean="0">
                <a:solidFill>
                  <a:prstClr val="black"/>
                </a:solidFill>
              </a:rPr>
              <a:t>Freedom of Election Act</a:t>
            </a:r>
            <a:endParaRPr lang="en-CA" dirty="0" smtClean="0">
              <a:solidFill>
                <a:prstClr val="black"/>
              </a:solidFill>
            </a:endParaRPr>
          </a:p>
          <a:p>
            <a:pPr lvl="1"/>
            <a:r>
              <a:rPr lang="en-CA" dirty="0" smtClean="0">
                <a:solidFill>
                  <a:prstClr val="black"/>
                </a:solidFill>
              </a:rPr>
              <a:t>It says:</a:t>
            </a:r>
          </a:p>
          <a:p>
            <a:pPr lvl="2">
              <a:buNone/>
            </a:pPr>
            <a:r>
              <a:rPr lang="en-CA" dirty="0" smtClean="0"/>
              <a:t>	There shall be no Disturbance of Free Elections.</a:t>
            </a:r>
          </a:p>
          <a:p>
            <a:pPr lvl="2" algn="just">
              <a:buNone/>
            </a:pPr>
            <a:r>
              <a:rPr lang="en-CA" dirty="0" smtClean="0"/>
              <a:t>	AND because Elections ought to be free, the King </a:t>
            </a:r>
            <a:r>
              <a:rPr lang="en-CA" dirty="0" err="1" smtClean="0"/>
              <a:t>commandeth</a:t>
            </a:r>
            <a:r>
              <a:rPr lang="en-CA" dirty="0" smtClean="0"/>
              <a:t> upon great Forfeiture, that no Man by force of Arms, nor by Malice, or Menacing, shall disturb any to make free Election.</a:t>
            </a:r>
          </a:p>
          <a:p>
            <a:pPr lvl="1"/>
            <a:endParaRPr lang="en-CA" dirty="0" smtClean="0">
              <a:solidFill>
                <a:prstClr val="black"/>
              </a:solidFill>
            </a:endParaRPr>
          </a:p>
          <a:p>
            <a:pPr lvl="1"/>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 Outline</a:t>
            </a:r>
            <a:endParaRPr lang="en-CA" dirty="0"/>
          </a:p>
        </p:txBody>
      </p:sp>
      <p:sp>
        <p:nvSpPr>
          <p:cNvPr id="3" name="Content Placeholder 2"/>
          <p:cNvSpPr>
            <a:spLocks noGrp="1"/>
          </p:cNvSpPr>
          <p:nvPr>
            <p:ph idx="1"/>
          </p:nvPr>
        </p:nvSpPr>
        <p:spPr/>
        <p:txBody>
          <a:bodyPr/>
          <a:lstStyle/>
          <a:p>
            <a:pPr>
              <a:buNone/>
            </a:pPr>
            <a:r>
              <a:rPr lang="en-CA" dirty="0" smtClean="0"/>
              <a:t>	We will look at:</a:t>
            </a:r>
          </a:p>
          <a:p>
            <a:pPr lvl="1"/>
            <a:r>
              <a:rPr lang="en-CA" dirty="0" smtClean="0"/>
              <a:t>Governance</a:t>
            </a:r>
          </a:p>
          <a:p>
            <a:pPr lvl="1"/>
            <a:r>
              <a:rPr lang="en-CA" dirty="0" smtClean="0"/>
              <a:t>Sovereign states, countries and nations</a:t>
            </a:r>
          </a:p>
          <a:p>
            <a:pPr lvl="1"/>
            <a:r>
              <a:rPr lang="en-CA" dirty="0" smtClean="0"/>
              <a:t>Unitary, federal and </a:t>
            </a:r>
            <a:r>
              <a:rPr lang="en-CA" dirty="0" err="1" smtClean="0"/>
              <a:t>confederal</a:t>
            </a:r>
            <a:r>
              <a:rPr lang="en-CA" dirty="0" smtClean="0"/>
              <a:t> states</a:t>
            </a:r>
          </a:p>
          <a:p>
            <a:pPr lvl="1"/>
            <a:r>
              <a:rPr lang="en-CA" dirty="0" smtClean="0"/>
              <a:t>Heads of State</a:t>
            </a:r>
          </a:p>
          <a:p>
            <a:pPr lvl="1"/>
            <a:r>
              <a:rPr lang="en-CA" dirty="0" smtClean="0"/>
              <a:t>Sources of law</a:t>
            </a:r>
          </a:p>
          <a:p>
            <a:pPr lvl="2"/>
            <a:r>
              <a:rPr lang="en-CA" dirty="0" smtClean="0"/>
              <a:t>Legislative assemblies, parliament</a:t>
            </a:r>
          </a:p>
          <a:p>
            <a:pPr lvl="2"/>
            <a:r>
              <a:rPr lang="en-CA" dirty="0" smtClean="0"/>
              <a:t>Unicameral and bicameral legislatures</a:t>
            </a:r>
          </a:p>
          <a:p>
            <a:pPr lvl="1"/>
            <a:r>
              <a:rPr lang="en-CA" dirty="0" smtClean="0"/>
              <a:t>Administration of law</a:t>
            </a:r>
          </a:p>
          <a:p>
            <a:pPr lvl="2"/>
            <a:r>
              <a:rPr lang="en-CA" dirty="0" smtClean="0"/>
              <a:t>Responsible government</a:t>
            </a:r>
          </a:p>
          <a:p>
            <a:pPr lvl="2"/>
            <a:r>
              <a:rPr lang="en-CA" dirty="0" smtClean="0"/>
              <a:t>Parliamentary, presidential and semi-presidential systems</a:t>
            </a:r>
          </a:p>
          <a:p>
            <a:pPr lvl="1"/>
            <a:r>
              <a:rPr lang="en-CA" dirty="0" smtClean="0"/>
              <a:t>Interpretation and application of law</a:t>
            </a:r>
          </a:p>
          <a:p>
            <a:pPr lvl="2"/>
            <a:r>
              <a:rPr lang="en-CA" dirty="0" smtClean="0"/>
              <a:t>The judiciary</a:t>
            </a:r>
          </a:p>
          <a:p>
            <a:pPr lvl="2"/>
            <a:r>
              <a:rPr lang="en-CA" dirty="0" smtClean="0"/>
              <a:t>Judicial independence and review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In 1295, King Edward I required new taxes and called what is to be termed the </a:t>
            </a:r>
            <a:r>
              <a:rPr lang="en-CA" i="1" dirty="0" smtClean="0">
                <a:solidFill>
                  <a:prstClr val="black"/>
                </a:solidFill>
              </a:rPr>
              <a:t>Model Parliament</a:t>
            </a:r>
            <a:endParaRPr lang="en-CA" dirty="0" smtClean="0">
              <a:solidFill>
                <a:prstClr val="black"/>
              </a:solidFill>
            </a:endParaRPr>
          </a:p>
          <a:p>
            <a:pPr lvl="1"/>
            <a:r>
              <a:rPr lang="en-CA" dirty="0" smtClean="0"/>
              <a:t>49 </a:t>
            </a:r>
            <a:r>
              <a:rPr lang="en-CA" i="1" dirty="0" smtClean="0"/>
              <a:t>lords</a:t>
            </a:r>
            <a:r>
              <a:rPr lang="en-CA" dirty="0" smtClean="0"/>
              <a:t>, aristocratic and ecclesiastic representatives</a:t>
            </a:r>
          </a:p>
          <a:p>
            <a:pPr lvl="1"/>
            <a:r>
              <a:rPr lang="en-CA" dirty="0" smtClean="0"/>
              <a:t>292 representatives of the </a:t>
            </a:r>
            <a:r>
              <a:rPr lang="en-CA" i="1" dirty="0" smtClean="0"/>
              <a:t>community of the realm</a:t>
            </a:r>
            <a:r>
              <a:rPr lang="en-CA" dirty="0" smtClean="0"/>
              <a:t>:</a:t>
            </a:r>
            <a:endParaRPr lang="en-CA" i="1" dirty="0" smtClean="0"/>
          </a:p>
          <a:p>
            <a:pPr lvl="2"/>
            <a:r>
              <a:rPr lang="en-CA" dirty="0" smtClean="0"/>
              <a:t>Two knights per shire</a:t>
            </a:r>
          </a:p>
          <a:p>
            <a:pPr lvl="2"/>
            <a:r>
              <a:rPr lang="en-CA" dirty="0" smtClean="0"/>
              <a:t>Two burgesses per borough</a:t>
            </a:r>
          </a:p>
          <a:p>
            <a:pPr lvl="2"/>
            <a:r>
              <a:rPr lang="en-CA" b="1" dirty="0" smtClean="0"/>
              <a:t>Two citizens per city (new)</a:t>
            </a:r>
          </a:p>
          <a:p>
            <a:pPr lvl="1"/>
            <a:r>
              <a:rPr lang="en-CA" dirty="0" smtClean="0"/>
              <a:t>This second group was termed “the Commons”</a:t>
            </a:r>
          </a:p>
          <a:p>
            <a:pPr lvl="1"/>
            <a:endParaRPr lang="en-CA" dirty="0" smtClean="0"/>
          </a:p>
          <a:p>
            <a:pPr>
              <a:buNone/>
            </a:pPr>
            <a:r>
              <a:rPr lang="en-CA" dirty="0" smtClean="0"/>
              <a:t>	</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Prior to 1341, the king would call on the lords if he required advice, but would call both the lords and the Commons if he needed to raise taxes</a:t>
            </a:r>
          </a:p>
          <a:p>
            <a:pPr>
              <a:buNone/>
            </a:pPr>
            <a:endParaRPr lang="en-CA" dirty="0" smtClean="0">
              <a:solidFill>
                <a:prstClr val="black"/>
              </a:solidFill>
            </a:endParaRPr>
          </a:p>
          <a:p>
            <a:pPr>
              <a:buNone/>
            </a:pPr>
            <a:r>
              <a:rPr lang="en-CA" dirty="0" smtClean="0">
                <a:solidFill>
                  <a:prstClr val="black"/>
                </a:solidFill>
              </a:rPr>
              <a:t>	In 1341, the Commons met separately from the Lords</a:t>
            </a:r>
          </a:p>
          <a:p>
            <a:pPr lvl="1"/>
            <a:r>
              <a:rPr lang="en-CA" dirty="0" smtClean="0">
                <a:solidFill>
                  <a:prstClr val="black"/>
                </a:solidFill>
              </a:rPr>
              <a:t>This established a </a:t>
            </a:r>
            <a:r>
              <a:rPr lang="en-CA" i="1" dirty="0" smtClean="0">
                <a:solidFill>
                  <a:prstClr val="black"/>
                </a:solidFill>
              </a:rPr>
              <a:t>lower chamber </a:t>
            </a:r>
            <a:r>
              <a:rPr lang="en-CA" dirty="0" smtClean="0">
                <a:solidFill>
                  <a:prstClr val="black"/>
                </a:solidFill>
              </a:rPr>
              <a:t>and an </a:t>
            </a:r>
            <a:r>
              <a:rPr lang="en-CA" i="1" dirty="0" smtClean="0">
                <a:solidFill>
                  <a:prstClr val="black"/>
                </a:solidFill>
              </a:rPr>
              <a:t>upper chamber</a:t>
            </a:r>
            <a:endParaRPr lang="en-CA"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In 1376, the </a:t>
            </a:r>
            <a:r>
              <a:rPr lang="en-CA" i="1" dirty="0" smtClean="0">
                <a:solidFill>
                  <a:prstClr val="black"/>
                </a:solidFill>
              </a:rPr>
              <a:t>Good Parliament </a:t>
            </a:r>
            <a:r>
              <a:rPr lang="en-CA" dirty="0" smtClean="0">
                <a:solidFill>
                  <a:prstClr val="black"/>
                </a:solidFill>
              </a:rPr>
              <a:t>met during which time the Commons attempted to address growing corruption</a:t>
            </a:r>
          </a:p>
          <a:p>
            <a:pPr lvl="1"/>
            <a:r>
              <a:rPr lang="en-CA" dirty="0" smtClean="0"/>
              <a:t>Peter de la Mare, the elected to be the speaker of the </a:t>
            </a:r>
            <a:r>
              <a:rPr lang="en-CA" i="1" dirty="0" smtClean="0"/>
              <a:t>House of Commons</a:t>
            </a:r>
            <a:r>
              <a:rPr lang="en-CA" dirty="0" smtClean="0"/>
              <a:t> to the </a:t>
            </a:r>
            <a:r>
              <a:rPr lang="en-CA" i="1" dirty="0" smtClean="0"/>
              <a:t>House of Lords</a:t>
            </a:r>
            <a:endParaRPr lang="en-CA" dirty="0" smtClean="0"/>
          </a:p>
          <a:p>
            <a:pPr lvl="1"/>
            <a:r>
              <a:rPr lang="en-CA" dirty="0" smtClean="0"/>
              <a:t>They attempted to impeach corrupt councillors within the King’s privy council</a:t>
            </a:r>
          </a:p>
          <a:p>
            <a:pPr lvl="1"/>
            <a:r>
              <a:rPr lang="en-CA" dirty="0" smtClean="0"/>
              <a:t>He was imprisoned after and the 1377 </a:t>
            </a:r>
            <a:r>
              <a:rPr lang="en-CA" i="1" dirty="0" smtClean="0"/>
              <a:t>Bad Parliament</a:t>
            </a:r>
            <a:r>
              <a:rPr lang="en-CA" dirty="0" smtClean="0"/>
              <a:t> undid the acts of the Good Parliament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Under the next king, Richard II, the House of Commons began to impeach corrupt councillors within the privy council and began to insist that they could control public expenditures as well as taxation</a:t>
            </a:r>
          </a:p>
          <a:p>
            <a:pPr>
              <a:buNone/>
            </a:pPr>
            <a:endParaRPr lang="en-CA" dirty="0" smtClean="0"/>
          </a:p>
          <a:p>
            <a:pPr>
              <a:buNone/>
            </a:pPr>
            <a:r>
              <a:rPr lang="en-CA" dirty="0" smtClean="0"/>
              <a:t>	</a:t>
            </a:r>
            <a:r>
              <a:rPr lang="en-CA" dirty="0" smtClean="0">
                <a:solidFill>
                  <a:prstClr val="black"/>
                </a:solidFill>
              </a:rPr>
              <a:t>The authority of parliament waxed and waned in inverse relation to the ability of the monarchy to impose its authority</a:t>
            </a:r>
          </a:p>
          <a:p>
            <a:pPr lvl="1"/>
            <a:r>
              <a:rPr lang="en-CA" dirty="0" smtClean="0">
                <a:solidFill>
                  <a:prstClr val="black"/>
                </a:solidFill>
              </a:rPr>
              <a:t>Never-the-less, the monarch could never bypass </a:t>
            </a:r>
            <a:br>
              <a:rPr lang="en-CA" dirty="0" smtClean="0">
                <a:solidFill>
                  <a:prstClr val="black"/>
                </a:solidFill>
              </a:rPr>
            </a:br>
            <a:r>
              <a:rPr lang="en-CA" dirty="0" smtClean="0">
                <a:solidFill>
                  <a:prstClr val="black"/>
                </a:solidFill>
              </a:rPr>
              <a:t>parliament—its only means was to control parliament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TextBox 6"/>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a:srcRect/>
          <a:stretch>
            <a:fillRect/>
          </a:stretch>
        </p:blipFill>
        <p:spPr bwMode="auto">
          <a:xfrm>
            <a:off x="7534720" y="2566914"/>
            <a:ext cx="1285875" cy="1390650"/>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Parliament</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The </a:t>
            </a:r>
            <a:r>
              <a:rPr lang="en-CA" i="1" dirty="0" smtClean="0">
                <a:solidFill>
                  <a:prstClr val="black"/>
                </a:solidFill>
              </a:rPr>
              <a:t>War of the Roses </a:t>
            </a:r>
            <a:r>
              <a:rPr lang="en-CA" dirty="0" smtClean="0">
                <a:solidFill>
                  <a:prstClr val="black"/>
                </a:solidFill>
              </a:rPr>
              <a:t>weakened the aristocracy and thus the House of Lords and parliament as a whole</a:t>
            </a:r>
          </a:p>
          <a:p>
            <a:pPr lvl="1"/>
            <a:r>
              <a:rPr lang="en-CA" dirty="0" smtClean="0">
                <a:solidFill>
                  <a:prstClr val="black"/>
                </a:solidFill>
              </a:rPr>
              <a:t>Parliament was significantly weaker during the Tutor reign</a:t>
            </a:r>
          </a:p>
          <a:p>
            <a:pPr lvl="2"/>
            <a:r>
              <a:rPr lang="en-CA" dirty="0" smtClean="0">
                <a:solidFill>
                  <a:prstClr val="black"/>
                </a:solidFill>
              </a:rPr>
              <a:t>This included Queen Elizabeth I as the last Tutor monarch</a:t>
            </a:r>
          </a:p>
          <a:p>
            <a:pPr lvl="1"/>
            <a:r>
              <a:rPr lang="en-CA" dirty="0" smtClean="0">
                <a:solidFill>
                  <a:prstClr val="black"/>
                </a:solidFill>
              </a:rPr>
              <a:t>This was changed during the subsequent rule of the</a:t>
            </a:r>
            <a:br>
              <a:rPr lang="en-CA" dirty="0" smtClean="0">
                <a:solidFill>
                  <a:prstClr val="black"/>
                </a:solidFill>
              </a:rPr>
            </a:br>
            <a:r>
              <a:rPr lang="en-CA" dirty="0" smtClean="0">
                <a:solidFill>
                  <a:prstClr val="black"/>
                </a:solidFill>
              </a:rPr>
              <a:t>House of Stuart and then again during the reign of the</a:t>
            </a:r>
            <a:br>
              <a:rPr lang="en-CA" dirty="0" smtClean="0">
                <a:solidFill>
                  <a:prstClr val="black"/>
                </a:solidFill>
              </a:rPr>
            </a:br>
            <a:r>
              <a:rPr lang="en-CA" dirty="0" smtClean="0">
                <a:solidFill>
                  <a:prstClr val="black"/>
                </a:solidFill>
              </a:rPr>
              <a:t>House of Hanover</a:t>
            </a:r>
          </a:p>
          <a:p>
            <a:pPr lvl="1"/>
            <a:endParaRPr lang="en-CA" dirty="0" smtClean="0">
              <a:solidFill>
                <a:prstClr val="black"/>
              </a:solidFill>
            </a:endParaRPr>
          </a:p>
          <a:p>
            <a:pPr>
              <a:buNone/>
            </a:pPr>
            <a:r>
              <a:rPr lang="en-CA" dirty="0" smtClean="0">
                <a:solidFill>
                  <a:prstClr val="black"/>
                </a:solidFill>
              </a:rPr>
              <a:t>	</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10" name="TextBox 9"/>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Legislative Bodies</a:t>
            </a:r>
            <a:endParaRPr lang="en-CA" dirty="0"/>
          </a:p>
        </p:txBody>
      </p:sp>
      <p:sp>
        <p:nvSpPr>
          <p:cNvPr id="3" name="Content Placeholder 2"/>
          <p:cNvSpPr>
            <a:spLocks noGrp="1"/>
          </p:cNvSpPr>
          <p:nvPr>
            <p:ph idx="1"/>
          </p:nvPr>
        </p:nvSpPr>
        <p:spPr/>
        <p:txBody>
          <a:bodyPr/>
          <a:lstStyle/>
          <a:p>
            <a:pPr>
              <a:buNone/>
            </a:pPr>
            <a:r>
              <a:rPr lang="en-CA" dirty="0" smtClean="0"/>
              <a:t>	Legislative branches consist of either one or two bodies:</a:t>
            </a:r>
          </a:p>
          <a:p>
            <a:pPr lvl="1"/>
            <a:r>
              <a:rPr lang="en-CA" dirty="0" smtClean="0"/>
              <a:t>If broken into two legislative bodies, it is termed </a:t>
            </a:r>
            <a:r>
              <a:rPr lang="en-CA" i="1" dirty="0" smtClean="0"/>
              <a:t>bicameral</a:t>
            </a:r>
            <a:endParaRPr lang="en-CA" dirty="0" smtClean="0"/>
          </a:p>
          <a:p>
            <a:pPr lvl="2"/>
            <a:r>
              <a:rPr lang="en-CA" dirty="0" smtClean="0"/>
              <a:t>Any legislation must have a concurrent majority</a:t>
            </a:r>
          </a:p>
          <a:p>
            <a:pPr lvl="1"/>
            <a:r>
              <a:rPr lang="en-CA" dirty="0" smtClean="0"/>
              <a:t>With one legislative body, it is </a:t>
            </a:r>
            <a:r>
              <a:rPr lang="en-CA" i="1" dirty="0" smtClean="0"/>
              <a:t>unicameral</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6" name="Picture 2" descr="C:\Users\dwharder\Desktop\unibi.png"/>
          <p:cNvPicPr>
            <a:picLocks noChangeAspect="1" noChangeArrowheads="1"/>
          </p:cNvPicPr>
          <p:nvPr/>
        </p:nvPicPr>
        <p:blipFill>
          <a:blip r:embed="rId2"/>
          <a:srcRect/>
          <a:stretch>
            <a:fillRect/>
          </a:stretch>
        </p:blipFill>
        <p:spPr bwMode="auto">
          <a:xfrm>
            <a:off x="1688114" y="3094895"/>
            <a:ext cx="7176868" cy="3642260"/>
          </a:xfrm>
          <a:prstGeom prst="rect">
            <a:avLst/>
          </a:prstGeom>
          <a:noFill/>
        </p:spPr>
      </p:pic>
      <p:sp>
        <p:nvSpPr>
          <p:cNvPr id="7" name="Rectangle 6"/>
          <p:cNvSpPr/>
          <p:nvPr/>
        </p:nvSpPr>
        <p:spPr>
          <a:xfrm>
            <a:off x="457200" y="5148775"/>
            <a:ext cx="232117" cy="239151"/>
          </a:xfrm>
          <a:prstGeom prst="rect">
            <a:avLst/>
          </a:prstGeom>
          <a:solidFill>
            <a:srgbClr val="37ABC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454852" y="5568467"/>
            <a:ext cx="232117" cy="239151"/>
          </a:xfrm>
          <a:prstGeom prst="rect">
            <a:avLst/>
          </a:prstGeom>
          <a:solidFill>
            <a:srgbClr val="FF99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452504" y="5988159"/>
            <a:ext cx="232117" cy="239151"/>
          </a:xfrm>
          <a:prstGeom prst="rect">
            <a:avLst/>
          </a:prstGeom>
          <a:solidFill>
            <a:srgbClr val="3333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829992" y="5092498"/>
            <a:ext cx="2326278" cy="369332"/>
          </a:xfrm>
          <a:prstGeom prst="rect">
            <a:avLst/>
          </a:prstGeom>
          <a:noFill/>
        </p:spPr>
        <p:txBody>
          <a:bodyPr wrap="none" rtlCol="0">
            <a:spAutoFit/>
          </a:bodyPr>
          <a:lstStyle/>
          <a:p>
            <a:r>
              <a:rPr lang="en-CA" dirty="0" smtClean="0"/>
              <a:t>Bicameral legislature</a:t>
            </a:r>
            <a:endParaRPr lang="en-CA" dirty="0"/>
          </a:p>
        </p:txBody>
      </p:sp>
      <p:sp>
        <p:nvSpPr>
          <p:cNvPr id="11" name="TextBox 10"/>
          <p:cNvSpPr txBox="1"/>
          <p:nvPr/>
        </p:nvSpPr>
        <p:spPr>
          <a:xfrm>
            <a:off x="841712" y="5512190"/>
            <a:ext cx="2467342" cy="369332"/>
          </a:xfrm>
          <a:prstGeom prst="rect">
            <a:avLst/>
          </a:prstGeom>
          <a:noFill/>
        </p:spPr>
        <p:txBody>
          <a:bodyPr wrap="none" rtlCol="0">
            <a:spAutoFit/>
          </a:bodyPr>
          <a:lstStyle/>
          <a:p>
            <a:r>
              <a:rPr lang="en-CA" dirty="0" smtClean="0"/>
              <a:t>Unicameral legislature</a:t>
            </a:r>
            <a:endParaRPr lang="en-CA" dirty="0"/>
          </a:p>
        </p:txBody>
      </p:sp>
      <p:sp>
        <p:nvSpPr>
          <p:cNvPr id="12" name="TextBox 11"/>
          <p:cNvSpPr txBox="1"/>
          <p:nvPr/>
        </p:nvSpPr>
        <p:spPr>
          <a:xfrm>
            <a:off x="853432" y="5931882"/>
            <a:ext cx="2326278" cy="369332"/>
          </a:xfrm>
          <a:prstGeom prst="rect">
            <a:avLst/>
          </a:prstGeom>
          <a:noFill/>
        </p:spPr>
        <p:txBody>
          <a:bodyPr wrap="none" rtlCol="0">
            <a:spAutoFit/>
          </a:bodyPr>
          <a:lstStyle/>
          <a:p>
            <a:r>
              <a:rPr lang="en-CA" dirty="0" smtClean="0"/>
              <a:t>No legislative branch</a:t>
            </a:r>
            <a:endParaRPr lang="en-CA" dirty="0"/>
          </a:p>
        </p:txBody>
      </p:sp>
      <p:sp>
        <p:nvSpPr>
          <p:cNvPr id="13" name="Rectangle 12"/>
          <p:cNvSpPr/>
          <p:nvPr/>
        </p:nvSpPr>
        <p:spPr>
          <a:xfrm>
            <a:off x="6796539" y="6488668"/>
            <a:ext cx="1608133" cy="307777"/>
          </a:xfrm>
          <a:prstGeom prst="rect">
            <a:avLst/>
          </a:prstGeom>
        </p:spPr>
        <p:txBody>
          <a:bodyPr wrap="none">
            <a:spAutoFit/>
          </a:bodyPr>
          <a:lstStyle/>
          <a:p>
            <a:r>
              <a:rPr lang="en-CA" sz="1400" dirty="0" smtClean="0">
                <a:solidFill>
                  <a:schemeClr val="tx1">
                    <a:lumMod val="50000"/>
                    <a:lumOff val="50000"/>
                  </a:schemeClr>
                </a:solidFill>
              </a:rPr>
              <a:t>User:  </a:t>
            </a:r>
            <a:r>
              <a:rPr lang="en-CA" sz="1400" dirty="0" err="1" smtClean="0">
                <a:solidFill>
                  <a:schemeClr val="tx1">
                    <a:lumMod val="50000"/>
                    <a:lumOff val="50000"/>
                  </a:schemeClr>
                </a:solidFill>
              </a:rPr>
              <a:t>Canuckguy</a:t>
            </a:r>
            <a:endParaRPr lang="en-CA" sz="1400" dirty="0">
              <a:solidFill>
                <a:schemeClr val="tx1">
                  <a:lumMod val="50000"/>
                  <a:lumOff val="50000"/>
                </a:schemeClr>
              </a:solidFill>
            </a:endParaRPr>
          </a:p>
        </p:txBody>
      </p:sp>
      <p:sp>
        <p:nvSpPr>
          <p:cNvPr id="14" name="TextBox 13"/>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Legislative Bodies</a:t>
            </a:r>
            <a:endParaRPr lang="en-CA" dirty="0"/>
          </a:p>
        </p:txBody>
      </p:sp>
      <p:sp>
        <p:nvSpPr>
          <p:cNvPr id="3" name="Content Placeholder 2"/>
          <p:cNvSpPr>
            <a:spLocks noGrp="1"/>
          </p:cNvSpPr>
          <p:nvPr>
            <p:ph idx="1"/>
          </p:nvPr>
        </p:nvSpPr>
        <p:spPr/>
        <p:txBody>
          <a:bodyPr/>
          <a:lstStyle/>
          <a:p>
            <a:pPr>
              <a:buNone/>
            </a:pPr>
            <a:r>
              <a:rPr lang="en-CA" dirty="0" smtClean="0"/>
              <a:t>	In Canada:</a:t>
            </a:r>
          </a:p>
          <a:p>
            <a:pPr lvl="1"/>
            <a:r>
              <a:rPr lang="en-CA" dirty="0" smtClean="0"/>
              <a:t>The federal legislature is bicameral:</a:t>
            </a:r>
          </a:p>
          <a:p>
            <a:pPr lvl="2"/>
            <a:r>
              <a:rPr lang="en-CA" dirty="0" smtClean="0"/>
              <a:t>The House of Commons and the Senate</a:t>
            </a:r>
          </a:p>
          <a:p>
            <a:pPr lvl="1"/>
            <a:r>
              <a:rPr lang="en-CA" dirty="0" smtClean="0"/>
              <a:t>The provincial legislatures are unicameral</a:t>
            </a:r>
          </a:p>
          <a:p>
            <a:pPr lvl="2"/>
            <a:r>
              <a:rPr lang="en-CA" dirty="0" smtClean="0"/>
              <a:t>Provincial Legislative Assemblies</a:t>
            </a:r>
          </a:p>
          <a:p>
            <a:pPr lvl="2"/>
            <a:r>
              <a:rPr lang="en-CA" dirty="0" smtClean="0"/>
              <a:t>Ontario stylizes its legislature as the </a:t>
            </a:r>
            <a:r>
              <a:rPr lang="en-CA" i="1" dirty="0" smtClean="0"/>
              <a:t>Provincial Parliament</a:t>
            </a:r>
            <a:endParaRPr lang="en-CA" dirty="0" smtClean="0"/>
          </a:p>
          <a:p>
            <a:pPr lvl="2"/>
            <a:r>
              <a:rPr lang="en-CA" dirty="0" smtClean="0"/>
              <a:t>Quebec stylizes its legislature as the </a:t>
            </a:r>
            <a:r>
              <a:rPr lang="en-CA" i="1" dirty="0" smtClean="0"/>
              <a:t>National Assembly</a:t>
            </a:r>
            <a:endParaRPr lang="en-CA" dirty="0" smtClean="0"/>
          </a:p>
          <a:p>
            <a:pPr lvl="2"/>
            <a:r>
              <a:rPr lang="en-CA" dirty="0" smtClean="0"/>
              <a:t>Newfoundland and Labrador, and Nova Scotia stylize their legislatures as Houses of Assembly</a:t>
            </a:r>
          </a:p>
          <a:p>
            <a:pPr lvl="1"/>
            <a:r>
              <a:rPr lang="en-CA" dirty="0" smtClean="0"/>
              <a:t>In the Constitution, they are all referred to as </a:t>
            </a:r>
            <a:r>
              <a:rPr lang="en-CA" i="1" dirty="0" smtClean="0"/>
              <a:t>Legislative Assemblies</a:t>
            </a:r>
            <a:r>
              <a:rPr lang="en-CA" dirty="0" smtClean="0"/>
              <a:t> and their members are </a:t>
            </a:r>
            <a:r>
              <a:rPr lang="en-CA" i="1" dirty="0" smtClean="0"/>
              <a:t>Members of the Legislative Assembly</a:t>
            </a:r>
            <a:r>
              <a:rPr lang="en-CA" dirty="0" smtClean="0"/>
              <a:t> or </a:t>
            </a:r>
            <a:r>
              <a:rPr lang="en-CA" i="1" dirty="0" smtClean="0"/>
              <a:t>MLAs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36</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Legislative Bodies</a:t>
            </a:r>
            <a:endParaRPr lang="en-CA" dirty="0"/>
          </a:p>
        </p:txBody>
      </p:sp>
      <p:sp>
        <p:nvSpPr>
          <p:cNvPr id="3" name="Content Placeholder 2"/>
          <p:cNvSpPr>
            <a:spLocks noGrp="1"/>
          </p:cNvSpPr>
          <p:nvPr>
            <p:ph idx="1"/>
          </p:nvPr>
        </p:nvSpPr>
        <p:spPr>
          <a:xfrm>
            <a:off x="457200" y="1600200"/>
            <a:ext cx="8686800" cy="4616450"/>
          </a:xfrm>
        </p:spPr>
        <p:txBody>
          <a:bodyPr/>
          <a:lstStyle/>
          <a:p>
            <a:pPr>
              <a:buNone/>
            </a:pPr>
            <a:r>
              <a:rPr lang="en-CA" dirty="0" smtClean="0"/>
              <a:t>	The United States is a federal state:</a:t>
            </a:r>
          </a:p>
          <a:p>
            <a:pPr lvl="1"/>
            <a:r>
              <a:rPr lang="en-CA" dirty="0" smtClean="0"/>
              <a:t>The federal legislature and almost all state legislatures are</a:t>
            </a:r>
            <a:br>
              <a:rPr lang="en-CA" dirty="0" smtClean="0"/>
            </a:br>
            <a:r>
              <a:rPr lang="en-CA" dirty="0" smtClean="0"/>
              <a:t>bicameral</a:t>
            </a:r>
          </a:p>
          <a:p>
            <a:pPr lvl="1"/>
            <a:r>
              <a:rPr lang="en-CA" dirty="0" smtClean="0"/>
              <a:t>Only the State of Nebraska has a unicameral legislature, the </a:t>
            </a:r>
            <a:r>
              <a:rPr lang="en-CA" i="1" dirty="0" smtClean="0"/>
              <a:t>Nebraska Legislature</a:t>
            </a:r>
            <a:endParaRPr lang="en-CA" dirty="0" smtClean="0"/>
          </a:p>
          <a:p>
            <a:pPr lvl="1"/>
            <a:endParaRPr lang="en-CA" i="1" dirty="0" smtClean="0"/>
          </a:p>
          <a:p>
            <a:pPr>
              <a:buNone/>
            </a:pPr>
            <a:r>
              <a:rPr lang="en-CA" i="1" dirty="0" smtClean="0"/>
              <a:t>	</a:t>
            </a:r>
            <a:r>
              <a:rPr lang="en-CA" dirty="0" smtClean="0"/>
              <a:t>Australia is a federal state:</a:t>
            </a:r>
          </a:p>
          <a:p>
            <a:pPr lvl="1"/>
            <a:r>
              <a:rPr lang="en-CA" dirty="0" smtClean="0"/>
              <a:t>The federal legislature is bicameral as are most states and</a:t>
            </a:r>
            <a:br>
              <a:rPr lang="en-CA" dirty="0" smtClean="0"/>
            </a:br>
            <a:r>
              <a:rPr lang="en-CA" dirty="0" smtClean="0"/>
              <a:t>territories</a:t>
            </a:r>
          </a:p>
          <a:p>
            <a:pPr lvl="1"/>
            <a:r>
              <a:rPr lang="en-CA" dirty="0" smtClean="0"/>
              <a:t>Queensland, Northern Territory and the Australian Capital</a:t>
            </a:r>
            <a:br>
              <a:rPr lang="en-CA" dirty="0" smtClean="0"/>
            </a:br>
            <a:r>
              <a:rPr lang="en-CA" dirty="0" smtClean="0"/>
              <a:t>Territory are unicameral</a:t>
            </a:r>
          </a:p>
          <a:p>
            <a:pPr>
              <a:buNone/>
            </a:pPr>
            <a:endParaRPr lang="en-CA" dirty="0" smtClean="0"/>
          </a:p>
          <a:p>
            <a:pPr>
              <a:buNone/>
            </a:pPr>
            <a:r>
              <a:rPr lang="en-CA" dirty="0" smtClean="0"/>
              <a:t>	New Zealand is a unitary state with a unicameral legislature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30838" y="771307"/>
            <a:ext cx="1762022" cy="369332"/>
          </a:xfrm>
          <a:prstGeom prst="rect">
            <a:avLst/>
          </a:prstGeom>
          <a:noFill/>
        </p:spPr>
        <p:txBody>
          <a:bodyPr wrap="none" rtlCol="0">
            <a:spAutoFit/>
          </a:bodyPr>
          <a:lstStyle/>
          <a:p>
            <a:pPr algn="ctr"/>
            <a:r>
              <a:rPr lang="en-CA" b="1" dirty="0" smtClean="0"/>
              <a:t>Source of Law</a:t>
            </a:r>
            <a:endParaRPr lang="en-CA"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Administration of Law</a:t>
            </a:r>
            <a:endParaRPr lang="en-CA" dirty="0"/>
          </a:p>
        </p:txBody>
      </p:sp>
      <p:sp>
        <p:nvSpPr>
          <p:cNvPr id="3" name="Content Placeholder 2"/>
          <p:cNvSpPr>
            <a:spLocks noGrp="1"/>
          </p:cNvSpPr>
          <p:nvPr>
            <p:ph idx="1"/>
          </p:nvPr>
        </p:nvSpPr>
        <p:spPr/>
        <p:txBody>
          <a:bodyPr/>
          <a:lstStyle/>
          <a:p>
            <a:pPr>
              <a:buNone/>
            </a:pPr>
            <a:r>
              <a:rPr lang="en-CA" dirty="0" smtClean="0"/>
              <a:t>	The largest branch of government is the executive branch—it is the branch that administers the law</a:t>
            </a:r>
          </a:p>
          <a:p>
            <a:pPr lvl="1"/>
            <a:r>
              <a:rPr lang="en-CA" dirty="0" smtClean="0"/>
              <a:t>The function of all ministries, departments, agencies, crown corporations,  etc.</a:t>
            </a:r>
          </a:p>
          <a:p>
            <a:pPr lvl="1"/>
            <a:endParaRPr lang="en-CA" dirty="0" smtClean="0"/>
          </a:p>
          <a:p>
            <a:pPr>
              <a:buNone/>
            </a:pPr>
            <a:r>
              <a:rPr lang="en-CA" dirty="0" smtClean="0"/>
              <a:t>	We will look at:</a:t>
            </a:r>
          </a:p>
          <a:p>
            <a:pPr lvl="1"/>
            <a:r>
              <a:rPr lang="en-CA" dirty="0" smtClean="0"/>
              <a:t>The control of the administration</a:t>
            </a:r>
          </a:p>
          <a:p>
            <a:pPr lvl="1"/>
            <a:r>
              <a:rPr lang="en-CA" dirty="0" smtClean="0"/>
              <a:t>The evolution of responsible government</a:t>
            </a:r>
          </a:p>
          <a:p>
            <a:pPr lvl="1"/>
            <a:r>
              <a:rPr lang="en-CA" dirty="0" smtClean="0"/>
              <a:t>The presidential system</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Administration of Law</a:t>
            </a:r>
            <a:endParaRPr lang="en-CA" dirty="0"/>
          </a:p>
        </p:txBody>
      </p:sp>
      <p:sp>
        <p:nvSpPr>
          <p:cNvPr id="3" name="Content Placeholder 2"/>
          <p:cNvSpPr>
            <a:spLocks noGrp="1"/>
          </p:cNvSpPr>
          <p:nvPr>
            <p:ph idx="1"/>
          </p:nvPr>
        </p:nvSpPr>
        <p:spPr/>
        <p:txBody>
          <a:bodyPr/>
          <a:lstStyle/>
          <a:p>
            <a:pPr>
              <a:buNone/>
            </a:pPr>
            <a:r>
              <a:rPr lang="en-CA" dirty="0" smtClean="0"/>
              <a:t>	In a dictatorship or absolute monarchy, the administration of the law is under the control of either</a:t>
            </a:r>
          </a:p>
          <a:p>
            <a:pPr lvl="1"/>
            <a:r>
              <a:rPr lang="en-CA" dirty="0" smtClean="0"/>
              <a:t>A single individual: an absolute monarchy or dictatorship</a:t>
            </a:r>
          </a:p>
          <a:p>
            <a:pPr lvl="1"/>
            <a:r>
              <a:rPr lang="en-CA" dirty="0" smtClean="0"/>
              <a:t>A small group or </a:t>
            </a:r>
            <a:r>
              <a:rPr lang="en-CA" i="1" dirty="0" smtClean="0"/>
              <a:t>oligarchy</a:t>
            </a:r>
          </a:p>
          <a:p>
            <a:pPr lvl="1"/>
            <a:endParaRPr lang="en-CA" dirty="0" smtClean="0"/>
          </a:p>
          <a:p>
            <a:pPr>
              <a:buNone/>
            </a:pPr>
            <a:r>
              <a:rPr lang="en-CA" dirty="0" smtClean="0"/>
              <a:t>	An alternative is to have the control of the administration under a group that is answerable to either:</a:t>
            </a:r>
          </a:p>
          <a:p>
            <a:pPr lvl="1"/>
            <a:r>
              <a:rPr lang="en-CA" dirty="0" smtClean="0"/>
              <a:t>The legislative branch:	responsible government</a:t>
            </a:r>
          </a:p>
          <a:p>
            <a:pPr lvl="1"/>
            <a:r>
              <a:rPr lang="en-CA" dirty="0" smtClean="0"/>
              <a:t>The public directly:		the presidential model</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TextBox 6"/>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Governance</a:t>
            </a:r>
            <a:endParaRPr lang="en-CA" dirty="0"/>
          </a:p>
        </p:txBody>
      </p:sp>
      <p:sp>
        <p:nvSpPr>
          <p:cNvPr id="3" name="Content Placeholder 2"/>
          <p:cNvSpPr>
            <a:spLocks noGrp="1"/>
          </p:cNvSpPr>
          <p:nvPr>
            <p:ph idx="1"/>
          </p:nvPr>
        </p:nvSpPr>
        <p:spPr/>
        <p:txBody>
          <a:bodyPr/>
          <a:lstStyle/>
          <a:p>
            <a:pPr>
              <a:buNone/>
            </a:pPr>
            <a:r>
              <a:rPr lang="en-CA" dirty="0" smtClean="0"/>
              <a:t>	How are people governed?</a:t>
            </a:r>
          </a:p>
          <a:p>
            <a:pPr lvl="1"/>
            <a:r>
              <a:rPr lang="en-CA" dirty="0" smtClean="0"/>
              <a:t>Law gives the policies that must be followed</a:t>
            </a:r>
          </a:p>
          <a:p>
            <a:pPr lvl="1"/>
            <a:r>
              <a:rPr lang="en-CA" dirty="0" smtClean="0"/>
              <a:t>These policies must be enacted, administered, interpreted, applied, policed and enforced</a:t>
            </a:r>
          </a:p>
          <a:p>
            <a:pPr lvl="1"/>
            <a:endParaRPr lang="en-CA" dirty="0" smtClean="0"/>
          </a:p>
          <a:p>
            <a:pPr>
              <a:buNone/>
            </a:pPr>
            <a:r>
              <a:rPr lang="en-CA" dirty="0" smtClean="0"/>
              <a:t>	The </a:t>
            </a:r>
            <a:r>
              <a:rPr lang="en-CA" i="1" dirty="0" smtClean="0"/>
              <a:t>government</a:t>
            </a:r>
            <a:r>
              <a:rPr lang="en-CA" dirty="0" smtClean="0"/>
              <a:t> is the collection of all institutions that are involved in these actions</a:t>
            </a:r>
          </a:p>
          <a:p>
            <a:pPr>
              <a:buNone/>
            </a:pPr>
            <a:endParaRPr lang="en-CA" dirty="0" smtClean="0"/>
          </a:p>
          <a:p>
            <a:pPr>
              <a:buNone/>
            </a:pPr>
            <a:r>
              <a:rPr lang="en-CA" dirty="0" smtClean="0"/>
              <a:t>	In 350 </a:t>
            </a:r>
            <a:r>
              <a:rPr lang="en-CA" sz="1800" dirty="0" smtClean="0"/>
              <a:t>BCE</a:t>
            </a:r>
            <a:r>
              <a:rPr lang="en-CA" dirty="0" smtClean="0"/>
              <a:t>, Aristotle said that “the rule of law is better than the rule of any individual.”</a:t>
            </a:r>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Responsible Government</a:t>
            </a:r>
            <a:endParaRPr lang="en-CA" i="1" dirty="0"/>
          </a:p>
        </p:txBody>
      </p:sp>
      <p:sp>
        <p:nvSpPr>
          <p:cNvPr id="3" name="Content Placeholder 2"/>
          <p:cNvSpPr>
            <a:spLocks noGrp="1"/>
          </p:cNvSpPr>
          <p:nvPr>
            <p:ph idx="1"/>
          </p:nvPr>
        </p:nvSpPr>
        <p:spPr/>
        <p:txBody>
          <a:bodyPr/>
          <a:lstStyle/>
          <a:p>
            <a:pPr>
              <a:buNone/>
            </a:pPr>
            <a:r>
              <a:rPr lang="en-CA" dirty="0" smtClean="0"/>
              <a:t>	With Charles I, the second Stuart king, he took as his council a group within the larger privy council</a:t>
            </a:r>
          </a:p>
          <a:p>
            <a:pPr lvl="1"/>
            <a:r>
              <a:rPr lang="en-CA" dirty="0" smtClean="0"/>
              <a:t>He stylized this group his </a:t>
            </a:r>
            <a:r>
              <a:rPr lang="en-CA" i="1" dirty="0" smtClean="0"/>
              <a:t>cabinet council</a:t>
            </a:r>
            <a:endParaRPr lang="en-CA" dirty="0" smtClean="0"/>
          </a:p>
          <a:p>
            <a:pPr>
              <a:buNone/>
            </a:pPr>
            <a:endParaRPr lang="en-CA" dirty="0" smtClean="0"/>
          </a:p>
          <a:p>
            <a:pPr>
              <a:buNone/>
            </a:pPr>
            <a:r>
              <a:rPr lang="en-CA" dirty="0" smtClean="0"/>
              <a:t>	</a:t>
            </a:r>
            <a:r>
              <a:rPr lang="en-CA" dirty="0" smtClean="0">
                <a:solidFill>
                  <a:prstClr val="black"/>
                </a:solidFill>
              </a:rPr>
              <a:t>With the reign of King George I (1714 – 27), the first Hanoverian king, control of the government passed to the Cabinet</a:t>
            </a:r>
          </a:p>
          <a:p>
            <a:pPr lvl="1"/>
            <a:r>
              <a:rPr lang="en-CA" dirty="0" smtClean="0">
                <a:solidFill>
                  <a:prstClr val="black"/>
                </a:solidFill>
              </a:rPr>
              <a:t>These were members of the Houses of Commons and Lords</a:t>
            </a:r>
            <a:r>
              <a:rPr lang="en-CA" i="1" dirty="0" smtClean="0">
                <a:solidFill>
                  <a:prstClr val="black"/>
                </a:solidFill>
              </a:rPr>
              <a:t> </a:t>
            </a:r>
            <a:r>
              <a:rPr lang="en-CA" dirty="0" smtClean="0">
                <a:solidFill>
                  <a:prstClr val="black"/>
                </a:solidFill>
              </a:rPr>
              <a:t>and </a:t>
            </a:r>
            <a:r>
              <a:rPr lang="en-CA" i="1" dirty="0" smtClean="0">
                <a:solidFill>
                  <a:prstClr val="black"/>
                </a:solidFill>
              </a:rPr>
              <a:t>ministers </a:t>
            </a:r>
            <a:r>
              <a:rPr lang="en-CA" dirty="0" smtClean="0">
                <a:solidFill>
                  <a:prstClr val="black"/>
                </a:solidFill>
              </a:rPr>
              <a:t>to the king</a:t>
            </a:r>
          </a:p>
          <a:p>
            <a:pPr lvl="1"/>
            <a:r>
              <a:rPr lang="en-CA" dirty="0" smtClean="0">
                <a:solidFill>
                  <a:prstClr val="black"/>
                </a:solidFill>
              </a:rPr>
              <a:t>The speaker for the Cabinet was stylized as the </a:t>
            </a:r>
            <a:r>
              <a:rPr lang="en-CA" i="1" dirty="0" smtClean="0">
                <a:solidFill>
                  <a:prstClr val="black"/>
                </a:solidFill>
              </a:rPr>
              <a:t>Prime Minister</a:t>
            </a:r>
            <a:endParaRPr lang="en-CA"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TextBox 6"/>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Responsible Government</a:t>
            </a:r>
            <a:endParaRPr lang="en-CA" i="1" dirty="0"/>
          </a:p>
        </p:txBody>
      </p:sp>
      <p:sp>
        <p:nvSpPr>
          <p:cNvPr id="3" name="Content Placeholder 2"/>
          <p:cNvSpPr>
            <a:spLocks noGrp="1"/>
          </p:cNvSpPr>
          <p:nvPr>
            <p:ph idx="1"/>
          </p:nvPr>
        </p:nvSpPr>
        <p:spPr/>
        <p:txBody>
          <a:bodyPr/>
          <a:lstStyle/>
          <a:p>
            <a:pPr>
              <a:buNone/>
            </a:pPr>
            <a:r>
              <a:rPr lang="en-CA" dirty="0" smtClean="0"/>
              <a:t>	With the defeat of Britain at Yorktown during the American Revolution, the Parliament voted that they</a:t>
            </a:r>
          </a:p>
          <a:p>
            <a:pPr lvl="1">
              <a:buNone/>
            </a:pPr>
            <a:r>
              <a:rPr lang="en-CA" dirty="0" smtClean="0"/>
              <a:t>	“can no longer repose confidence in the present ministers”</a:t>
            </a:r>
          </a:p>
          <a:p>
            <a:pPr>
              <a:buNone/>
            </a:pPr>
            <a:endParaRPr lang="en-CA" dirty="0" smtClean="0"/>
          </a:p>
          <a:p>
            <a:pPr>
              <a:buNone/>
            </a:pPr>
            <a:r>
              <a:rPr lang="en-CA" dirty="0" smtClean="0"/>
              <a:t>	</a:t>
            </a:r>
            <a:r>
              <a:rPr lang="en-CA" dirty="0" smtClean="0">
                <a:solidFill>
                  <a:prstClr val="black"/>
                </a:solidFill>
              </a:rPr>
              <a:t>The Prime Minister requested to King George III that he be allowed to resign and a new Cabinet was formed</a:t>
            </a:r>
          </a:p>
          <a:p>
            <a:pPr>
              <a:buNone/>
            </a:pPr>
            <a:endParaRPr lang="en-CA" dirty="0" smtClean="0">
              <a:solidFill>
                <a:prstClr val="black"/>
              </a:solidFill>
            </a:endParaRPr>
          </a:p>
          <a:p>
            <a:pPr>
              <a:buNone/>
            </a:pPr>
            <a:r>
              <a:rPr lang="en-CA" dirty="0" smtClean="0">
                <a:solidFill>
                  <a:prstClr val="black"/>
                </a:solidFill>
              </a:rPr>
              <a:t>	The finer details were developed in the early 1900s</a:t>
            </a:r>
          </a:p>
          <a:p>
            <a:pPr>
              <a:buNone/>
            </a:pPr>
            <a:endParaRPr lang="en-CA" i="1" dirty="0" smtClean="0">
              <a:solidFill>
                <a:prstClr val="black"/>
              </a:solidFill>
            </a:endParaRPr>
          </a:p>
          <a:p>
            <a:pPr>
              <a:buNone/>
            </a:pPr>
            <a:endParaRPr lang="en-CA" i="1"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Responsible Government</a:t>
            </a:r>
            <a:endParaRPr lang="en-CA" i="1" dirty="0"/>
          </a:p>
        </p:txBody>
      </p:sp>
      <p:sp>
        <p:nvSpPr>
          <p:cNvPr id="3" name="Content Placeholder 2"/>
          <p:cNvSpPr>
            <a:spLocks noGrp="1"/>
          </p:cNvSpPr>
          <p:nvPr>
            <p:ph idx="1"/>
          </p:nvPr>
        </p:nvSpPr>
        <p:spPr/>
        <p:txBody>
          <a:bodyPr/>
          <a:lstStyle/>
          <a:p>
            <a:pPr>
              <a:buNone/>
            </a:pPr>
            <a:r>
              <a:rPr lang="en-CA" dirty="0" smtClean="0"/>
              <a:t>	This is the defining feature of the </a:t>
            </a:r>
            <a:r>
              <a:rPr lang="en-CA" i="1" dirty="0" smtClean="0"/>
              <a:t>Parliamentary System</a:t>
            </a:r>
            <a:endParaRPr lang="en-CA" dirty="0" smtClean="0"/>
          </a:p>
          <a:p>
            <a:pPr lvl="1"/>
            <a:r>
              <a:rPr lang="en-CA" dirty="0" smtClean="0">
                <a:solidFill>
                  <a:prstClr val="black"/>
                </a:solidFill>
              </a:rPr>
              <a:t>The executive branch of government controls the administration of government and law</a:t>
            </a:r>
          </a:p>
          <a:p>
            <a:pPr lvl="1"/>
            <a:r>
              <a:rPr lang="en-CA" dirty="0" smtClean="0">
                <a:solidFill>
                  <a:prstClr val="black"/>
                </a:solidFill>
              </a:rPr>
              <a:t>The controlling body of the executive branch is the Cabinet</a:t>
            </a:r>
          </a:p>
          <a:p>
            <a:pPr lvl="1"/>
            <a:endParaRPr lang="en-CA" dirty="0" smtClean="0">
              <a:solidFill>
                <a:prstClr val="black"/>
              </a:solidFill>
            </a:endParaRPr>
          </a:p>
          <a:p>
            <a:pPr lvl="1"/>
            <a:r>
              <a:rPr lang="en-CA" dirty="0" smtClean="0">
                <a:solidFill>
                  <a:prstClr val="black"/>
                </a:solidFill>
              </a:rPr>
              <a:t>The Cabinet derives its legitimacy from the legislative branch of government</a:t>
            </a:r>
          </a:p>
          <a:p>
            <a:pPr lvl="2"/>
            <a:r>
              <a:rPr lang="en-CA" dirty="0" smtClean="0">
                <a:solidFill>
                  <a:prstClr val="black"/>
                </a:solidFill>
              </a:rPr>
              <a:t>In England, the Houses of Commons and Lords</a:t>
            </a:r>
          </a:p>
          <a:p>
            <a:pPr lvl="2"/>
            <a:r>
              <a:rPr lang="en-CA" dirty="0" smtClean="0">
                <a:solidFill>
                  <a:prstClr val="black"/>
                </a:solidFill>
              </a:rPr>
              <a:t>In Canada, the House of Commons and the Senate</a:t>
            </a:r>
          </a:p>
          <a:p>
            <a:pPr lvl="2"/>
            <a:endParaRPr lang="en-CA" dirty="0" smtClean="0">
              <a:solidFill>
                <a:prstClr val="black"/>
              </a:solidFill>
            </a:endParaRPr>
          </a:p>
          <a:p>
            <a:pPr lvl="1"/>
            <a:r>
              <a:rPr lang="en-CA" dirty="0" smtClean="0">
                <a:solidFill>
                  <a:prstClr val="black"/>
                </a:solidFill>
              </a:rPr>
              <a:t>If the legislative branch loses confidence in the executive branch, the executive branch must resign and either a new Cabinet is formed or an election is held</a:t>
            </a:r>
          </a:p>
          <a:p>
            <a:pPr>
              <a:buNone/>
            </a:pPr>
            <a:endParaRPr lang="en-CA" i="1" dirty="0" smtClean="0">
              <a:solidFill>
                <a:prstClr val="black"/>
              </a:solidFill>
            </a:endParaRPr>
          </a:p>
          <a:p>
            <a:pPr>
              <a:buNone/>
            </a:pPr>
            <a:endParaRPr lang="en-CA" i="1"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7" name="TextBox 6"/>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Parliamentary System</a:t>
            </a:r>
            <a:endParaRPr lang="en-CA" i="1" dirty="0"/>
          </a:p>
        </p:txBody>
      </p:sp>
      <p:sp>
        <p:nvSpPr>
          <p:cNvPr id="3" name="Content Placeholder 2"/>
          <p:cNvSpPr>
            <a:spLocks noGrp="1"/>
          </p:cNvSpPr>
          <p:nvPr>
            <p:ph idx="1"/>
          </p:nvPr>
        </p:nvSpPr>
        <p:spPr/>
        <p:txBody>
          <a:bodyPr/>
          <a:lstStyle/>
          <a:p>
            <a:pPr>
              <a:buNone/>
            </a:pPr>
            <a:r>
              <a:rPr lang="en-CA" dirty="0" smtClean="0"/>
              <a:t>	</a:t>
            </a:r>
            <a:r>
              <a:rPr lang="en-CA" dirty="0" smtClean="0">
                <a:solidFill>
                  <a:prstClr val="black"/>
                </a:solidFill>
              </a:rPr>
              <a:t>In Commonwealth countries, the head of the executive branch is known as the </a:t>
            </a:r>
            <a:r>
              <a:rPr lang="en-CA" i="1" dirty="0" smtClean="0">
                <a:solidFill>
                  <a:prstClr val="black"/>
                </a:solidFill>
              </a:rPr>
              <a:t>Head of Government</a:t>
            </a:r>
            <a:endParaRPr lang="en-CA" dirty="0" smtClean="0">
              <a:solidFill>
                <a:prstClr val="black"/>
              </a:solidFill>
            </a:endParaRPr>
          </a:p>
          <a:p>
            <a:pPr>
              <a:buNone/>
            </a:pPr>
            <a:endParaRPr lang="en-CA" dirty="0" smtClean="0"/>
          </a:p>
          <a:p>
            <a:pPr>
              <a:buNone/>
            </a:pPr>
            <a:r>
              <a:rPr lang="en-CA" dirty="0" smtClean="0"/>
              <a:t>	Any government where the head of the executive branch is responsible to the legislative branch is said to be under the </a:t>
            </a:r>
            <a:r>
              <a:rPr lang="en-CA" i="1" dirty="0" smtClean="0"/>
              <a:t>Parliamentary System</a:t>
            </a:r>
            <a:endParaRPr lang="en-CA" dirty="0" smtClean="0"/>
          </a:p>
          <a:p>
            <a:pPr lvl="1"/>
            <a:r>
              <a:rPr lang="en-CA" dirty="0" smtClean="0"/>
              <a:t>The executive branch gains its legitimacy from the legislative branch</a:t>
            </a:r>
          </a:p>
          <a:p>
            <a:pPr lvl="1">
              <a:buNone/>
            </a:pPr>
            <a:r>
              <a:rPr lang="en-CA" dirty="0" smtClean="0"/>
              <a:t>	</a:t>
            </a:r>
            <a:endParaRPr lang="en-CA" i="1"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Parliamentary System</a:t>
            </a:r>
            <a:endParaRPr lang="en-CA" i="1" dirty="0"/>
          </a:p>
        </p:txBody>
      </p:sp>
      <p:sp>
        <p:nvSpPr>
          <p:cNvPr id="3" name="Content Placeholder 2"/>
          <p:cNvSpPr>
            <a:spLocks noGrp="1"/>
          </p:cNvSpPr>
          <p:nvPr>
            <p:ph idx="1"/>
          </p:nvPr>
        </p:nvSpPr>
        <p:spPr/>
        <p:txBody>
          <a:bodyPr/>
          <a:lstStyle/>
          <a:p>
            <a:pPr>
              <a:buNone/>
            </a:pPr>
            <a:r>
              <a:rPr lang="en-CA" dirty="0" smtClean="0"/>
              <a:t>	The highlighted countries use a parliamentary system	</a:t>
            </a:r>
            <a:endParaRPr lang="en-CA" i="1" dirty="0" smtClean="0">
              <a:solidFill>
                <a:prstClr val="black"/>
              </a:solidFill>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44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39938" name="Picture 2" descr="C:\Users\dwharder\Desktop\unibi.png"/>
          <p:cNvPicPr>
            <a:picLocks noChangeAspect="1" noChangeArrowheads="1"/>
          </p:cNvPicPr>
          <p:nvPr/>
        </p:nvPicPr>
        <p:blipFill>
          <a:blip r:embed="rId2"/>
          <a:srcRect/>
          <a:stretch>
            <a:fillRect/>
          </a:stretch>
        </p:blipFill>
        <p:spPr bwMode="auto">
          <a:xfrm>
            <a:off x="1058708" y="2248498"/>
            <a:ext cx="7366027" cy="3559120"/>
          </a:xfrm>
          <a:prstGeom prst="rect">
            <a:avLst/>
          </a:prstGeom>
          <a:noFill/>
        </p:spPr>
      </p:pic>
      <p:sp>
        <p:nvSpPr>
          <p:cNvPr id="7" name="Rectangle 6"/>
          <p:cNvSpPr/>
          <p:nvPr/>
        </p:nvSpPr>
        <p:spPr>
          <a:xfrm>
            <a:off x="457200" y="5148775"/>
            <a:ext cx="232117" cy="2391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454852" y="5568467"/>
            <a:ext cx="232117" cy="239151"/>
          </a:xfrm>
          <a:prstGeom prst="rect">
            <a:avLst/>
          </a:prstGeom>
          <a:solidFill>
            <a:srgbClr val="FF99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452504" y="5988159"/>
            <a:ext cx="232117" cy="239151"/>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829992" y="5092498"/>
            <a:ext cx="2723823" cy="369332"/>
          </a:xfrm>
          <a:prstGeom prst="rect">
            <a:avLst/>
          </a:prstGeom>
          <a:noFill/>
        </p:spPr>
        <p:txBody>
          <a:bodyPr wrap="none" rtlCol="0">
            <a:spAutoFit/>
          </a:bodyPr>
          <a:lstStyle/>
          <a:p>
            <a:r>
              <a:rPr lang="en-CA" dirty="0" smtClean="0"/>
              <a:t>Constitutional  monarchy</a:t>
            </a:r>
            <a:endParaRPr lang="en-CA" dirty="0"/>
          </a:p>
        </p:txBody>
      </p:sp>
      <p:sp>
        <p:nvSpPr>
          <p:cNvPr id="11" name="TextBox 10"/>
          <p:cNvSpPr txBox="1"/>
          <p:nvPr/>
        </p:nvSpPr>
        <p:spPr>
          <a:xfrm>
            <a:off x="841712" y="5512190"/>
            <a:ext cx="5583580" cy="369332"/>
          </a:xfrm>
          <a:prstGeom prst="rect">
            <a:avLst/>
          </a:prstGeom>
          <a:noFill/>
        </p:spPr>
        <p:txBody>
          <a:bodyPr wrap="none" rtlCol="0">
            <a:spAutoFit/>
          </a:bodyPr>
          <a:lstStyle/>
          <a:p>
            <a:r>
              <a:rPr lang="en-CA" dirty="0" smtClean="0"/>
              <a:t>Parliamentary republic with a separate Head of State</a:t>
            </a:r>
            <a:endParaRPr lang="en-CA" dirty="0"/>
          </a:p>
        </p:txBody>
      </p:sp>
      <p:sp>
        <p:nvSpPr>
          <p:cNvPr id="12" name="TextBox 11"/>
          <p:cNvSpPr txBox="1"/>
          <p:nvPr/>
        </p:nvSpPr>
        <p:spPr>
          <a:xfrm>
            <a:off x="853432" y="5931882"/>
            <a:ext cx="7571303" cy="369332"/>
          </a:xfrm>
          <a:prstGeom prst="rect">
            <a:avLst/>
          </a:prstGeom>
          <a:noFill/>
        </p:spPr>
        <p:txBody>
          <a:bodyPr wrap="none" rtlCol="0">
            <a:spAutoFit/>
          </a:bodyPr>
          <a:lstStyle/>
          <a:p>
            <a:r>
              <a:rPr lang="en-CA" dirty="0" smtClean="0"/>
              <a:t>Parliamentary republic with a president elected by the legislative branch</a:t>
            </a:r>
            <a:endParaRPr lang="en-CA" dirty="0"/>
          </a:p>
        </p:txBody>
      </p:sp>
      <p:sp>
        <p:nvSpPr>
          <p:cNvPr id="13" name="TextBox 12"/>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Presidential System</a:t>
            </a:r>
            <a:endParaRPr lang="en-CA" dirty="0"/>
          </a:p>
        </p:txBody>
      </p:sp>
      <p:sp>
        <p:nvSpPr>
          <p:cNvPr id="3" name="Content Placeholder 2"/>
          <p:cNvSpPr>
            <a:spLocks noGrp="1"/>
          </p:cNvSpPr>
          <p:nvPr>
            <p:ph idx="1"/>
          </p:nvPr>
        </p:nvSpPr>
        <p:spPr/>
        <p:txBody>
          <a:bodyPr/>
          <a:lstStyle/>
          <a:p>
            <a:pPr>
              <a:buNone/>
            </a:pPr>
            <a:r>
              <a:rPr lang="en-CA" dirty="0" smtClean="0"/>
              <a:t>	When the Americans wrote their constitution, they wanted to eliminate many of the ambiguities that were present in the British parliamentary system</a:t>
            </a:r>
          </a:p>
          <a:p>
            <a:pPr lvl="1"/>
            <a:r>
              <a:rPr lang="en-CA" dirty="0" smtClean="0"/>
              <a:t>Recall that responsible government was the consequence of the American Revolution</a:t>
            </a:r>
          </a:p>
          <a:p>
            <a:pPr lvl="1"/>
            <a:r>
              <a:rPr lang="en-CA" dirty="0" smtClean="0"/>
              <a:t>Prior to this, it was the Cabinet who called elections at their convenience, provided it was within approximately a five-year period</a:t>
            </a:r>
          </a:p>
          <a:p>
            <a:pPr lvl="1"/>
            <a:r>
              <a:rPr lang="en-CA" dirty="0" smtClean="0"/>
              <a:t>England, at this point, had 56 </a:t>
            </a:r>
            <a:r>
              <a:rPr lang="en-CA" i="1" dirty="0" smtClean="0"/>
              <a:t>rotten boroughs</a:t>
            </a:r>
            <a:r>
              <a:rPr lang="en-CA" dirty="0" smtClean="0"/>
              <a:t>—settlements with almost no population where those living there could be bought</a:t>
            </a:r>
          </a:p>
          <a:p>
            <a:pPr lvl="1"/>
            <a:r>
              <a:rPr lang="en-CA" dirty="0" smtClean="0"/>
              <a:t>Prior to 1832, only approximately 10 % of men had the right to vote</a:t>
            </a:r>
          </a:p>
          <a:p>
            <a:pPr lvl="1"/>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Presidential System</a:t>
            </a:r>
            <a:endParaRPr lang="en-CA" dirty="0"/>
          </a:p>
        </p:txBody>
      </p:sp>
      <p:sp>
        <p:nvSpPr>
          <p:cNvPr id="3" name="Content Placeholder 2"/>
          <p:cNvSpPr>
            <a:spLocks noGrp="1"/>
          </p:cNvSpPr>
          <p:nvPr>
            <p:ph idx="1"/>
          </p:nvPr>
        </p:nvSpPr>
        <p:spPr/>
        <p:txBody>
          <a:bodyPr/>
          <a:lstStyle/>
          <a:p>
            <a:pPr>
              <a:buNone/>
            </a:pPr>
            <a:r>
              <a:rPr lang="en-CA" dirty="0" smtClean="0"/>
              <a:t>	Without a monarch as a Head of State, they devised a system where</a:t>
            </a:r>
          </a:p>
          <a:p>
            <a:pPr lvl="1"/>
            <a:r>
              <a:rPr lang="en-CA" dirty="0" smtClean="0"/>
              <a:t>The Head of State is the Head of Government</a:t>
            </a:r>
          </a:p>
          <a:p>
            <a:pPr lvl="1"/>
            <a:r>
              <a:rPr lang="en-CA" dirty="0" smtClean="0"/>
              <a:t>Originally, the President was the individual who </a:t>
            </a:r>
            <a:r>
              <a:rPr lang="en-CA" i="1" dirty="0" smtClean="0"/>
              <a:t>presided </a:t>
            </a:r>
            <a:r>
              <a:rPr lang="en-CA" dirty="0" smtClean="0"/>
              <a:t>over the Continental Congress</a:t>
            </a:r>
          </a:p>
          <a:p>
            <a:pPr lvl="1"/>
            <a:r>
              <a:rPr lang="en-CA" dirty="0" smtClean="0"/>
              <a:t>With the Constitution, the executive branch was split from the legislative branch, but the title remained</a:t>
            </a:r>
          </a:p>
          <a:p>
            <a:pPr lvl="1"/>
            <a:r>
              <a:rPr lang="en-CA" dirty="0" smtClean="0"/>
              <a:t>The President can veto a bill passed by the legislative branch</a:t>
            </a:r>
          </a:p>
          <a:p>
            <a:pPr lvl="1"/>
            <a:r>
              <a:rPr lang="en-CA" dirty="0" smtClean="0"/>
              <a:t>The Presidents decide who sits in their Cabinets, but these choices may require legislative approval</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46</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Presidential System</a:t>
            </a:r>
            <a:endParaRPr lang="en-CA" dirty="0"/>
          </a:p>
        </p:txBody>
      </p:sp>
      <p:sp>
        <p:nvSpPr>
          <p:cNvPr id="3" name="Content Placeholder 2"/>
          <p:cNvSpPr>
            <a:spLocks noGrp="1"/>
          </p:cNvSpPr>
          <p:nvPr>
            <p:ph idx="1"/>
          </p:nvPr>
        </p:nvSpPr>
        <p:spPr/>
        <p:txBody>
          <a:bodyPr/>
          <a:lstStyle/>
          <a:p>
            <a:pPr>
              <a:buNone/>
            </a:pPr>
            <a:r>
              <a:rPr lang="en-CA" dirty="0" smtClean="0"/>
              <a:t>	One critical feature of a presidential system is that the Head of Government and the Cabinet are separated from the legislature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pic>
        <p:nvPicPr>
          <p:cNvPr id="3074" name="Picture 2" descr="C:\Users\dwharder\Desktop\unibi.png"/>
          <p:cNvPicPr>
            <a:picLocks noChangeAspect="1" noChangeArrowheads="1"/>
          </p:cNvPicPr>
          <p:nvPr/>
        </p:nvPicPr>
        <p:blipFill>
          <a:blip r:embed="rId2"/>
          <a:stretch>
            <a:fillRect/>
          </a:stretch>
        </p:blipFill>
        <p:spPr bwMode="auto">
          <a:xfrm>
            <a:off x="1365624" y="3432518"/>
            <a:ext cx="6392086" cy="2474644"/>
          </a:xfrm>
          <a:prstGeom prst="rect">
            <a:avLst/>
          </a:prstGeom>
          <a:noFill/>
        </p:spPr>
      </p:pic>
      <p:sp>
        <p:nvSpPr>
          <p:cNvPr id="8" name="TextBox 7"/>
          <p:cNvSpPr txBox="1"/>
          <p:nvPr/>
        </p:nvSpPr>
        <p:spPr>
          <a:xfrm>
            <a:off x="2025741" y="3049118"/>
            <a:ext cx="2441694" cy="369332"/>
          </a:xfrm>
          <a:prstGeom prst="rect">
            <a:avLst/>
          </a:prstGeom>
          <a:noFill/>
        </p:spPr>
        <p:txBody>
          <a:bodyPr wrap="none" rtlCol="0">
            <a:spAutoFit/>
          </a:bodyPr>
          <a:lstStyle/>
          <a:p>
            <a:r>
              <a:rPr lang="en-CA" dirty="0" smtClean="0"/>
              <a:t>Parliamentary System</a:t>
            </a:r>
            <a:endParaRPr lang="en-CA" dirty="0"/>
          </a:p>
        </p:txBody>
      </p:sp>
      <p:sp>
        <p:nvSpPr>
          <p:cNvPr id="9" name="TextBox 8"/>
          <p:cNvSpPr txBox="1"/>
          <p:nvPr/>
        </p:nvSpPr>
        <p:spPr>
          <a:xfrm>
            <a:off x="5244965" y="3046770"/>
            <a:ext cx="2223686" cy="369332"/>
          </a:xfrm>
          <a:prstGeom prst="rect">
            <a:avLst/>
          </a:prstGeom>
          <a:noFill/>
        </p:spPr>
        <p:txBody>
          <a:bodyPr wrap="none" rtlCol="0">
            <a:spAutoFit/>
          </a:bodyPr>
          <a:lstStyle/>
          <a:p>
            <a:r>
              <a:rPr lang="en-CA" dirty="0" smtClean="0"/>
              <a:t>Presidential System</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Semi-Presidential System</a:t>
            </a:r>
            <a:endParaRPr lang="en-CA" dirty="0"/>
          </a:p>
        </p:txBody>
      </p:sp>
      <p:sp>
        <p:nvSpPr>
          <p:cNvPr id="3" name="Content Placeholder 2"/>
          <p:cNvSpPr>
            <a:spLocks noGrp="1"/>
          </p:cNvSpPr>
          <p:nvPr>
            <p:ph idx="1"/>
          </p:nvPr>
        </p:nvSpPr>
        <p:spPr/>
        <p:txBody>
          <a:bodyPr/>
          <a:lstStyle/>
          <a:p>
            <a:pPr>
              <a:buNone/>
            </a:pPr>
            <a:r>
              <a:rPr lang="en-CA" dirty="0" smtClean="0"/>
              <a:t>	A variation on the </a:t>
            </a:r>
            <a:r>
              <a:rPr lang="en-CA" i="1" dirty="0" smtClean="0"/>
              <a:t>Presidential </a:t>
            </a:r>
            <a:r>
              <a:rPr lang="en-CA" dirty="0" smtClean="0"/>
              <a:t>system, adopted by France, is the </a:t>
            </a:r>
            <a:r>
              <a:rPr lang="en-CA" i="1" dirty="0" smtClean="0"/>
              <a:t>semi-presidential </a:t>
            </a:r>
            <a:r>
              <a:rPr lang="en-CA" dirty="0" smtClean="0"/>
              <a:t>system</a:t>
            </a:r>
          </a:p>
          <a:p>
            <a:pPr lvl="1"/>
            <a:r>
              <a:rPr lang="en-CA" dirty="0" smtClean="0"/>
              <a:t>The President is the Head of State</a:t>
            </a:r>
          </a:p>
          <a:p>
            <a:pPr lvl="2"/>
            <a:r>
              <a:rPr lang="en-CA" dirty="0" smtClean="0"/>
              <a:t>This position holds significant political power, including veto power</a:t>
            </a:r>
          </a:p>
          <a:p>
            <a:pPr lvl="1"/>
            <a:r>
              <a:rPr lang="en-CA" dirty="0" smtClean="0"/>
              <a:t>The Head of Government is appointed by the President, but is also responsible to the legislative branch</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pic>
        <p:nvPicPr>
          <p:cNvPr id="4098" name="Picture 2" descr="C:\Users\dwharder\Desktop\unibi.png"/>
          <p:cNvPicPr>
            <a:picLocks noChangeAspect="1" noChangeArrowheads="1"/>
          </p:cNvPicPr>
          <p:nvPr/>
        </p:nvPicPr>
        <p:blipFill>
          <a:blip r:embed="rId2"/>
          <a:stretch>
            <a:fillRect/>
          </a:stretch>
        </p:blipFill>
        <p:spPr bwMode="auto">
          <a:xfrm>
            <a:off x="539048" y="4383087"/>
            <a:ext cx="8404687" cy="2178847"/>
          </a:xfrm>
          <a:prstGeom prst="rect">
            <a:avLst/>
          </a:prstGeom>
          <a:noFill/>
        </p:spPr>
      </p:pic>
      <p:sp>
        <p:nvSpPr>
          <p:cNvPr id="8" name="TextBox 7"/>
          <p:cNvSpPr txBox="1"/>
          <p:nvPr/>
        </p:nvSpPr>
        <p:spPr>
          <a:xfrm>
            <a:off x="759621" y="4005742"/>
            <a:ext cx="2441694" cy="369332"/>
          </a:xfrm>
          <a:prstGeom prst="rect">
            <a:avLst/>
          </a:prstGeom>
          <a:noFill/>
        </p:spPr>
        <p:txBody>
          <a:bodyPr wrap="none" rtlCol="0">
            <a:spAutoFit/>
          </a:bodyPr>
          <a:lstStyle/>
          <a:p>
            <a:r>
              <a:rPr lang="en-CA" dirty="0" smtClean="0"/>
              <a:t>Parliamentary System</a:t>
            </a:r>
            <a:endParaRPr lang="en-CA" dirty="0"/>
          </a:p>
        </p:txBody>
      </p:sp>
      <p:sp>
        <p:nvSpPr>
          <p:cNvPr id="9" name="TextBox 8"/>
          <p:cNvSpPr txBox="1"/>
          <p:nvPr/>
        </p:nvSpPr>
        <p:spPr>
          <a:xfrm>
            <a:off x="3978845" y="4003394"/>
            <a:ext cx="2223686" cy="369332"/>
          </a:xfrm>
          <a:prstGeom prst="rect">
            <a:avLst/>
          </a:prstGeom>
          <a:noFill/>
        </p:spPr>
        <p:txBody>
          <a:bodyPr wrap="none" rtlCol="0">
            <a:spAutoFit/>
          </a:bodyPr>
          <a:lstStyle/>
          <a:p>
            <a:r>
              <a:rPr lang="en-CA" dirty="0" smtClean="0"/>
              <a:t>Presidential System</a:t>
            </a:r>
            <a:endParaRPr lang="en-CA" dirty="0"/>
          </a:p>
        </p:txBody>
      </p:sp>
      <p:sp>
        <p:nvSpPr>
          <p:cNvPr id="10" name="TextBox 9"/>
          <p:cNvSpPr txBox="1"/>
          <p:nvPr/>
        </p:nvSpPr>
        <p:spPr>
          <a:xfrm>
            <a:off x="6241445" y="4001046"/>
            <a:ext cx="2800767" cy="369332"/>
          </a:xfrm>
          <a:prstGeom prst="rect">
            <a:avLst/>
          </a:prstGeom>
          <a:noFill/>
        </p:spPr>
        <p:txBody>
          <a:bodyPr wrap="none" rtlCol="0">
            <a:spAutoFit/>
          </a:bodyPr>
          <a:lstStyle/>
          <a:p>
            <a:r>
              <a:rPr lang="en-CA" dirty="0" smtClean="0"/>
              <a:t>Semi-presidential System</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Semi-Presidential System</a:t>
            </a:r>
            <a:endParaRPr lang="en-CA" dirty="0"/>
          </a:p>
        </p:txBody>
      </p:sp>
      <p:sp>
        <p:nvSpPr>
          <p:cNvPr id="3" name="Content Placeholder 2"/>
          <p:cNvSpPr>
            <a:spLocks noGrp="1"/>
          </p:cNvSpPr>
          <p:nvPr>
            <p:ph idx="1"/>
          </p:nvPr>
        </p:nvSpPr>
        <p:spPr/>
        <p:txBody>
          <a:bodyPr/>
          <a:lstStyle/>
          <a:p>
            <a:pPr>
              <a:buNone/>
            </a:pPr>
            <a:r>
              <a:rPr lang="en-CA" dirty="0" smtClean="0"/>
              <a:t>	Examples of a semi-presidential model:</a:t>
            </a:r>
          </a:p>
          <a:p>
            <a:pPr lvl="1"/>
            <a:r>
              <a:rPr lang="en-CA" dirty="0" smtClean="0"/>
              <a:t>France: 	The President and the Premier</a:t>
            </a:r>
          </a:p>
          <a:p>
            <a:pPr lvl="1"/>
            <a:r>
              <a:rPr lang="en-CA" dirty="0" smtClean="0"/>
              <a:t>Russian:	The President and the Chairman</a:t>
            </a:r>
          </a:p>
          <a:p>
            <a:pPr lvl="1"/>
            <a:endParaRPr lang="en-CA" dirty="0" smtClean="0"/>
          </a:p>
          <a:p>
            <a:pPr>
              <a:buNone/>
            </a:pPr>
            <a:r>
              <a:rPr lang="en-CA" dirty="0" smtClean="0"/>
              <a:t>	When Putin stepped down after two terms, his Chairman, Medvedev, was elected President for one term at which point Putin became the Chairman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pic>
        <p:nvPicPr>
          <p:cNvPr id="1026" name="Picture 2"/>
          <p:cNvPicPr>
            <a:picLocks noChangeAspect="1" noChangeArrowheads="1"/>
          </p:cNvPicPr>
          <p:nvPr/>
        </p:nvPicPr>
        <p:blipFill>
          <a:blip r:embed="rId2"/>
          <a:srcRect/>
          <a:stretch>
            <a:fillRect/>
          </a:stretch>
        </p:blipFill>
        <p:spPr bwMode="auto">
          <a:xfrm>
            <a:off x="6445646" y="1417639"/>
            <a:ext cx="1089074" cy="1633611"/>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5029526" y="4418358"/>
            <a:ext cx="1310741" cy="1882700"/>
          </a:xfrm>
          <a:prstGeom prst="rect">
            <a:avLst/>
          </a:prstGeom>
          <a:noFill/>
          <a:ln w="9525">
            <a:noFill/>
            <a:miter lim="800000"/>
            <a:headEnd/>
            <a:tailEnd/>
          </a:ln>
        </p:spPr>
      </p:pic>
      <p:sp>
        <p:nvSpPr>
          <p:cNvPr id="10" name="TextBox 9"/>
          <p:cNvSpPr txBox="1"/>
          <p:nvPr/>
        </p:nvSpPr>
        <p:spPr>
          <a:xfrm>
            <a:off x="5370130" y="6301058"/>
            <a:ext cx="970137" cy="307777"/>
          </a:xfrm>
          <a:prstGeom prst="rect">
            <a:avLst/>
          </a:prstGeom>
          <a:noFill/>
        </p:spPr>
        <p:txBody>
          <a:bodyPr wrap="none" rtlCol="0">
            <a:spAutoFit/>
          </a:bodyPr>
          <a:lstStyle/>
          <a:p>
            <a:r>
              <a:rPr lang="en-CA" sz="1400" dirty="0" smtClean="0">
                <a:solidFill>
                  <a:schemeClr val="tx1">
                    <a:lumMod val="50000"/>
                    <a:lumOff val="50000"/>
                  </a:schemeClr>
                </a:solidFill>
              </a:rPr>
              <a:t>kremlin.ru</a:t>
            </a:r>
            <a:endParaRPr lang="en-CA" sz="1400" dirty="0">
              <a:solidFill>
                <a:schemeClr val="tx1">
                  <a:lumMod val="50000"/>
                  <a:lumOff val="50000"/>
                </a:schemeClr>
              </a:solidFill>
            </a:endParaRPr>
          </a:p>
        </p:txBody>
      </p:sp>
      <p:pic>
        <p:nvPicPr>
          <p:cNvPr id="1029" name="Picture 5"/>
          <p:cNvPicPr>
            <a:picLocks noChangeAspect="1" noChangeArrowheads="1"/>
          </p:cNvPicPr>
          <p:nvPr/>
        </p:nvPicPr>
        <p:blipFill>
          <a:blip r:embed="rId4"/>
          <a:srcRect/>
          <a:stretch>
            <a:fillRect/>
          </a:stretch>
        </p:blipFill>
        <p:spPr bwMode="auto">
          <a:xfrm>
            <a:off x="6649762" y="4418359"/>
            <a:ext cx="1340433" cy="1882700"/>
          </a:xfrm>
          <a:prstGeom prst="rect">
            <a:avLst/>
          </a:prstGeom>
          <a:noFill/>
          <a:ln w="9525">
            <a:noFill/>
            <a:miter lim="800000"/>
            <a:headEnd/>
            <a:tailEnd/>
          </a:ln>
        </p:spPr>
      </p:pic>
      <p:sp>
        <p:nvSpPr>
          <p:cNvPr id="13" name="TextBox 12"/>
          <p:cNvSpPr txBox="1"/>
          <p:nvPr/>
        </p:nvSpPr>
        <p:spPr>
          <a:xfrm>
            <a:off x="6647970" y="6298710"/>
            <a:ext cx="1337226" cy="307777"/>
          </a:xfrm>
          <a:prstGeom prst="rect">
            <a:avLst/>
          </a:prstGeom>
          <a:noFill/>
        </p:spPr>
        <p:txBody>
          <a:bodyPr wrap="none" rtlCol="0">
            <a:spAutoFit/>
          </a:bodyPr>
          <a:lstStyle/>
          <a:p>
            <a:r>
              <a:rPr lang="en-CA" sz="1400" dirty="0" smtClean="0">
                <a:solidFill>
                  <a:schemeClr val="tx1">
                    <a:lumMod val="50000"/>
                    <a:lumOff val="50000"/>
                  </a:schemeClr>
                </a:solidFill>
              </a:rPr>
              <a:t>government.ru</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States and State Organization</a:t>
            </a:r>
            <a:endParaRPr lang="en-CA" dirty="0"/>
          </a:p>
        </p:txBody>
      </p:sp>
      <p:sp>
        <p:nvSpPr>
          <p:cNvPr id="3" name="Content Placeholder 2"/>
          <p:cNvSpPr>
            <a:spLocks noGrp="1"/>
          </p:cNvSpPr>
          <p:nvPr>
            <p:ph idx="1"/>
          </p:nvPr>
        </p:nvSpPr>
        <p:spPr/>
        <p:txBody>
          <a:bodyPr/>
          <a:lstStyle/>
          <a:p>
            <a:pPr>
              <a:buNone/>
            </a:pPr>
            <a:r>
              <a:rPr lang="en-CA" dirty="0" smtClean="0"/>
              <a:t>	We will begin by looking at states and the relationships between states and subdivisions of that state</a:t>
            </a:r>
          </a:p>
          <a:p>
            <a:pPr lvl="1"/>
            <a:r>
              <a:rPr lang="en-CA" dirty="0" smtClean="0"/>
              <a:t>What is a sovereign state?</a:t>
            </a:r>
          </a:p>
          <a:p>
            <a:pPr lvl="1"/>
            <a:r>
              <a:rPr lang="en-CA" dirty="0" smtClean="0"/>
              <a:t>State organization</a:t>
            </a:r>
          </a:p>
          <a:p>
            <a:pPr lvl="2"/>
            <a:r>
              <a:rPr lang="en-CA" dirty="0" smtClean="0"/>
              <a:t>Unitary states</a:t>
            </a:r>
          </a:p>
          <a:p>
            <a:pPr lvl="2"/>
            <a:r>
              <a:rPr lang="en-CA" dirty="0" smtClean="0"/>
              <a:t>Federal states</a:t>
            </a:r>
          </a:p>
          <a:p>
            <a:pPr lvl="2"/>
            <a:r>
              <a:rPr lang="en-CA" dirty="0" smtClean="0"/>
              <a:t>Confederations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Presidential and</a:t>
            </a:r>
            <a:br>
              <a:rPr lang="en-CA" sz="2800" dirty="0" smtClean="0"/>
            </a:br>
            <a:r>
              <a:rPr lang="en-CA" sz="2800" dirty="0" smtClean="0"/>
              <a:t>Semi-presidential Systems</a:t>
            </a:r>
            <a:endParaRPr lang="en-CA" sz="2800" dirty="0"/>
          </a:p>
        </p:txBody>
      </p:sp>
      <p:sp>
        <p:nvSpPr>
          <p:cNvPr id="3" name="Content Placeholder 2"/>
          <p:cNvSpPr>
            <a:spLocks noGrp="1"/>
          </p:cNvSpPr>
          <p:nvPr>
            <p:ph idx="1"/>
          </p:nvPr>
        </p:nvSpPr>
        <p:spPr/>
        <p:txBody>
          <a:bodyPr/>
          <a:lstStyle/>
          <a:p>
            <a:pPr>
              <a:buNone/>
            </a:pPr>
            <a:r>
              <a:rPr lang="en-CA" dirty="0" smtClean="0"/>
              <a:t>	Countries with presidential and semi-presidential systems: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2051" name="Picture 3" descr="C:\Users\dwharder\Desktop\unibi.png"/>
          <p:cNvPicPr>
            <a:picLocks noChangeAspect="1" noChangeArrowheads="1"/>
          </p:cNvPicPr>
          <p:nvPr/>
        </p:nvPicPr>
        <p:blipFill>
          <a:blip r:embed="rId2"/>
          <a:srcRect/>
          <a:stretch>
            <a:fillRect/>
          </a:stretch>
        </p:blipFill>
        <p:spPr bwMode="auto">
          <a:xfrm>
            <a:off x="560387" y="2520389"/>
            <a:ext cx="8126413" cy="4122737"/>
          </a:xfrm>
          <a:prstGeom prst="rect">
            <a:avLst/>
          </a:prstGeom>
          <a:noFill/>
        </p:spPr>
      </p:pic>
      <p:sp>
        <p:nvSpPr>
          <p:cNvPr id="8" name="Rectangle 7"/>
          <p:cNvSpPr/>
          <p:nvPr/>
        </p:nvSpPr>
        <p:spPr>
          <a:xfrm>
            <a:off x="187595" y="5595881"/>
            <a:ext cx="232117" cy="239151"/>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p:cNvSpPr/>
          <p:nvPr/>
        </p:nvSpPr>
        <p:spPr>
          <a:xfrm>
            <a:off x="185247" y="6015573"/>
            <a:ext cx="232117" cy="239151"/>
          </a:xfrm>
          <a:prstGeom prst="rect">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p:cNvSpPr txBox="1"/>
          <p:nvPr/>
        </p:nvSpPr>
        <p:spPr>
          <a:xfrm>
            <a:off x="560387" y="5539604"/>
            <a:ext cx="2082621" cy="369332"/>
          </a:xfrm>
          <a:prstGeom prst="rect">
            <a:avLst/>
          </a:prstGeom>
          <a:noFill/>
        </p:spPr>
        <p:txBody>
          <a:bodyPr wrap="none" rtlCol="0">
            <a:spAutoFit/>
          </a:bodyPr>
          <a:lstStyle/>
          <a:p>
            <a:r>
              <a:rPr lang="en-CA" dirty="0" smtClean="0"/>
              <a:t>Presidential model</a:t>
            </a:r>
            <a:endParaRPr lang="en-CA" dirty="0"/>
          </a:p>
        </p:txBody>
      </p:sp>
      <p:sp>
        <p:nvSpPr>
          <p:cNvPr id="11" name="TextBox 10"/>
          <p:cNvSpPr txBox="1"/>
          <p:nvPr/>
        </p:nvSpPr>
        <p:spPr>
          <a:xfrm>
            <a:off x="572107" y="5959296"/>
            <a:ext cx="2659702" cy="369332"/>
          </a:xfrm>
          <a:prstGeom prst="rect">
            <a:avLst/>
          </a:prstGeom>
          <a:noFill/>
        </p:spPr>
        <p:txBody>
          <a:bodyPr wrap="none" rtlCol="0">
            <a:spAutoFit/>
          </a:bodyPr>
          <a:lstStyle/>
          <a:p>
            <a:r>
              <a:rPr lang="en-CA" dirty="0" smtClean="0"/>
              <a:t>Semi-presidential model</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Parliamentary Republics</a:t>
            </a:r>
            <a:endParaRPr lang="en-CA" dirty="0"/>
          </a:p>
        </p:txBody>
      </p:sp>
      <p:sp>
        <p:nvSpPr>
          <p:cNvPr id="3" name="Content Placeholder 2"/>
          <p:cNvSpPr>
            <a:spLocks noGrp="1"/>
          </p:cNvSpPr>
          <p:nvPr>
            <p:ph idx="1"/>
          </p:nvPr>
        </p:nvSpPr>
        <p:spPr/>
        <p:txBody>
          <a:bodyPr/>
          <a:lstStyle/>
          <a:p>
            <a:pPr>
              <a:buNone/>
            </a:pPr>
            <a:r>
              <a:rPr lang="en-CA" dirty="0" smtClean="0"/>
              <a:t>	The difference between a </a:t>
            </a:r>
            <a:r>
              <a:rPr lang="en-CA" i="1" dirty="0" smtClean="0"/>
              <a:t>semi-presidential system</a:t>
            </a:r>
            <a:r>
              <a:rPr lang="en-CA" dirty="0" smtClean="0"/>
              <a:t> and a </a:t>
            </a:r>
            <a:r>
              <a:rPr lang="en-CA" i="1" dirty="0" smtClean="0"/>
              <a:t>parliamentary republic</a:t>
            </a:r>
            <a:r>
              <a:rPr lang="en-CA" dirty="0" smtClean="0"/>
              <a:t> is that the Head of State is restricted to either supervisory or ceremonial roles</a:t>
            </a:r>
          </a:p>
          <a:p>
            <a:pPr lvl="1"/>
            <a:r>
              <a:rPr lang="en-CA" dirty="0" smtClean="0"/>
              <a:t>Germany: 		The President and a Chancellor</a:t>
            </a:r>
          </a:p>
          <a:p>
            <a:pPr lvl="1"/>
            <a:r>
              <a:rPr lang="en-CA" dirty="0" smtClean="0"/>
              <a:t>Most countries:	The President and a Prime Minister</a:t>
            </a:r>
          </a:p>
          <a:p>
            <a:pPr lvl="1"/>
            <a:endParaRPr lang="en-CA" dirty="0" smtClean="0"/>
          </a:p>
          <a:p>
            <a:pPr>
              <a:buNone/>
            </a:pPr>
            <a:r>
              <a:rPr lang="en-CA" dirty="0" smtClean="0"/>
              <a:t>	This is why, in the news, you will always hear of Germany’s Chancellor, or Israel’s Prime Minister, but</a:t>
            </a:r>
            <a:br>
              <a:rPr lang="en-CA" dirty="0" smtClean="0"/>
            </a:br>
            <a:r>
              <a:rPr lang="en-CA" dirty="0" smtClean="0"/>
              <a:t>France’s and Russian’s Presidents</a:t>
            </a:r>
          </a:p>
          <a:p>
            <a:pPr>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51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205192" y="771307"/>
            <a:ext cx="1813317" cy="646331"/>
          </a:xfrm>
          <a:prstGeom prst="rect">
            <a:avLst/>
          </a:prstGeom>
          <a:noFill/>
        </p:spPr>
        <p:txBody>
          <a:bodyPr wrap="none" rtlCol="0">
            <a:spAutoFit/>
          </a:bodyPr>
          <a:lstStyle/>
          <a:p>
            <a:pPr algn="ctr"/>
            <a:r>
              <a:rPr lang="en-CA" b="1" dirty="0" smtClean="0"/>
              <a:t>Administration</a:t>
            </a:r>
          </a:p>
          <a:p>
            <a:pPr algn="ctr"/>
            <a:r>
              <a:rPr lang="en-CA" b="1" dirty="0" smtClean="0"/>
              <a:t>of Law</a:t>
            </a:r>
            <a:endParaRPr lang="en-CA"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Interpretation and</a:t>
            </a:r>
            <a:br>
              <a:rPr lang="en-CA" sz="2800" dirty="0" smtClean="0"/>
            </a:br>
            <a:r>
              <a:rPr lang="en-CA" sz="2800" dirty="0" smtClean="0"/>
              <a:t>Application of Law</a:t>
            </a:r>
            <a:endParaRPr lang="en-CA" sz="2800" dirty="0"/>
          </a:p>
        </p:txBody>
      </p:sp>
      <p:sp>
        <p:nvSpPr>
          <p:cNvPr id="3" name="Content Placeholder 2"/>
          <p:cNvSpPr>
            <a:spLocks noGrp="1"/>
          </p:cNvSpPr>
          <p:nvPr>
            <p:ph idx="1"/>
          </p:nvPr>
        </p:nvSpPr>
        <p:spPr/>
        <p:txBody>
          <a:bodyPr/>
          <a:lstStyle/>
          <a:p>
            <a:pPr>
              <a:buNone/>
            </a:pPr>
            <a:r>
              <a:rPr lang="en-CA" dirty="0" smtClean="0"/>
              <a:t>	The next question is one on the interpretation of law</a:t>
            </a:r>
          </a:p>
          <a:p>
            <a:pPr lvl="1"/>
            <a:r>
              <a:rPr lang="en-CA" dirty="0" smtClean="0"/>
              <a:t>A body has passed a law—who now interprets and applies the law?</a:t>
            </a:r>
          </a:p>
          <a:p>
            <a:pPr lvl="1"/>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solidFill>
                  <a:prstClr val="black"/>
                </a:solidFill>
              </a:rPr>
              <a:t>History of the</a:t>
            </a:r>
            <a:br>
              <a:rPr lang="en-CA" sz="2800" dirty="0" smtClean="0">
                <a:solidFill>
                  <a:prstClr val="black"/>
                </a:solidFill>
              </a:rPr>
            </a:br>
            <a:r>
              <a:rPr lang="en-CA" sz="2800" dirty="0" smtClean="0">
                <a:solidFill>
                  <a:prstClr val="black"/>
                </a:solidFill>
              </a:rPr>
              <a:t>Legal Profession</a:t>
            </a:r>
            <a:endParaRPr lang="en-CA" dirty="0"/>
          </a:p>
        </p:txBody>
      </p:sp>
      <p:sp>
        <p:nvSpPr>
          <p:cNvPr id="3" name="Content Placeholder 2"/>
          <p:cNvSpPr>
            <a:spLocks noGrp="1"/>
          </p:cNvSpPr>
          <p:nvPr>
            <p:ph idx="1"/>
          </p:nvPr>
        </p:nvSpPr>
        <p:spPr/>
        <p:txBody>
          <a:bodyPr/>
          <a:lstStyle/>
          <a:p>
            <a:pPr>
              <a:buNone/>
            </a:pPr>
            <a:r>
              <a:rPr lang="en-CA" dirty="0" smtClean="0"/>
              <a:t>	First, a quick history of the legal profession:</a:t>
            </a:r>
          </a:p>
          <a:p>
            <a:pPr lvl="1"/>
            <a:r>
              <a:rPr lang="en-CA" dirty="0" smtClean="0"/>
              <a:t>In the 1</a:t>
            </a:r>
            <a:r>
              <a:rPr lang="en-CA" baseline="30000" dirty="0" smtClean="0"/>
              <a:t>st</a:t>
            </a:r>
            <a:r>
              <a:rPr lang="en-CA" dirty="0" smtClean="0"/>
              <a:t> century CE, Emperor Claudius allowed advocates, </a:t>
            </a:r>
            <a:r>
              <a:rPr lang="en-CA" i="1" dirty="0" err="1" smtClean="0"/>
              <a:t>iuris</a:t>
            </a:r>
            <a:r>
              <a:rPr lang="en-CA" i="1" dirty="0" smtClean="0"/>
              <a:t> </a:t>
            </a:r>
            <a:r>
              <a:rPr lang="en-CA" i="1" dirty="0" err="1" smtClean="0"/>
              <a:t>consulti</a:t>
            </a:r>
            <a:r>
              <a:rPr lang="en-CA" dirty="0" smtClean="0"/>
              <a:t>, to charge for advocating for clients</a:t>
            </a:r>
          </a:p>
          <a:p>
            <a:pPr lvl="1"/>
            <a:r>
              <a:rPr lang="en-CA" dirty="0" smtClean="0"/>
              <a:t>By 460 CE, the Byzantine Emperor Leo I required proof of competence in the form of testimonials from their teachers</a:t>
            </a:r>
          </a:p>
          <a:p>
            <a:pPr lvl="1"/>
            <a:r>
              <a:rPr lang="en-CA" dirty="0" smtClean="0"/>
              <a:t>Within a century, a four-year course of study was required</a:t>
            </a:r>
          </a:p>
          <a:p>
            <a:pPr lvl="1"/>
            <a:r>
              <a:rPr lang="en-CA" dirty="0" smtClean="0"/>
              <a:t>The collapse of the Western Roman Empire ended the profession west of Greece</a:t>
            </a:r>
          </a:p>
          <a:p>
            <a:pPr lvl="1"/>
            <a:endParaRPr lang="en-CA" dirty="0" smtClean="0"/>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6403" y="771307"/>
            <a:ext cx="2236511" cy="646331"/>
          </a:xfrm>
          <a:prstGeom prst="rect">
            <a:avLst/>
          </a:prstGeom>
          <a:noFill/>
        </p:spPr>
        <p:txBody>
          <a:bodyPr wrap="none" rtlCol="0">
            <a:spAutoFit/>
          </a:bodyPr>
          <a:lstStyle/>
          <a:p>
            <a:pPr algn="ctr"/>
            <a:r>
              <a:rPr lang="en-CA" b="1" dirty="0" smtClean="0"/>
              <a:t>Interpretation and</a:t>
            </a:r>
          </a:p>
          <a:p>
            <a:pPr algn="ctr"/>
            <a:r>
              <a:rPr lang="en-CA" b="1" dirty="0" smtClean="0"/>
              <a:t>Application of Law</a:t>
            </a:r>
            <a:endParaRPr lang="en-CA"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History of the</a:t>
            </a:r>
            <a:br>
              <a:rPr lang="en-CA" sz="2800" dirty="0" smtClean="0"/>
            </a:br>
            <a:r>
              <a:rPr lang="en-CA" sz="2800" dirty="0" smtClean="0"/>
              <a:t>Legal Profession</a:t>
            </a:r>
            <a:endParaRPr lang="en-CA" sz="2800" dirty="0"/>
          </a:p>
        </p:txBody>
      </p:sp>
      <p:sp>
        <p:nvSpPr>
          <p:cNvPr id="3" name="Content Placeholder 2"/>
          <p:cNvSpPr>
            <a:spLocks noGrp="1"/>
          </p:cNvSpPr>
          <p:nvPr>
            <p:ph idx="1"/>
          </p:nvPr>
        </p:nvSpPr>
        <p:spPr/>
        <p:txBody>
          <a:bodyPr/>
          <a:lstStyle/>
          <a:p>
            <a:pPr>
              <a:buNone/>
            </a:pPr>
            <a:r>
              <a:rPr lang="en-CA" dirty="0" smtClean="0"/>
              <a:t>	The re-emergence of the profession in England:</a:t>
            </a:r>
          </a:p>
          <a:p>
            <a:pPr lvl="1"/>
            <a:r>
              <a:rPr lang="en-CA" dirty="0" smtClean="0"/>
              <a:t>In 1268, the City of London granted the right to its citizens to have access to pleaders (</a:t>
            </a:r>
            <a:r>
              <a:rPr lang="en-CA" i="1" dirty="0" smtClean="0"/>
              <a:t>sergeants</a:t>
            </a:r>
            <a:r>
              <a:rPr lang="en-CA" dirty="0" smtClean="0"/>
              <a:t>) and attorneys</a:t>
            </a:r>
          </a:p>
          <a:p>
            <a:pPr lvl="1"/>
            <a:r>
              <a:rPr lang="en-CA" dirty="0" smtClean="0"/>
              <a:t>By 1275, the Statute of Westminster included the Fraud Act against deceitful lawyers</a:t>
            </a:r>
          </a:p>
          <a:p>
            <a:pPr lvl="1"/>
            <a:r>
              <a:rPr lang="en-CA" dirty="0" smtClean="0"/>
              <a:t>The London Ordnance of 1280 regulated admission and conduct of lawyers, and required the swearing of an oath</a:t>
            </a:r>
          </a:p>
          <a:p>
            <a:pPr lvl="1"/>
            <a:r>
              <a:rPr lang="en-CA" dirty="0" smtClean="0"/>
              <a:t>The London Ordnance of 1296 again regulated admission but also limited the number of those practicing</a:t>
            </a:r>
          </a:p>
          <a:p>
            <a:pPr lvl="1"/>
            <a:r>
              <a:rPr lang="en-CA" dirty="0" smtClean="0"/>
              <a:t>By Queen Elizabeth I, attorney-client privilege was well established</a:t>
            </a:r>
          </a:p>
          <a:p>
            <a:pPr lvl="1"/>
            <a:endParaRPr lang="en-CA" dirty="0" smtClean="0"/>
          </a:p>
          <a:p>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6403" y="771307"/>
            <a:ext cx="2236511" cy="646331"/>
          </a:xfrm>
          <a:prstGeom prst="rect">
            <a:avLst/>
          </a:prstGeom>
          <a:noFill/>
        </p:spPr>
        <p:txBody>
          <a:bodyPr wrap="none" rtlCol="0">
            <a:spAutoFit/>
          </a:bodyPr>
          <a:lstStyle/>
          <a:p>
            <a:pPr algn="ctr"/>
            <a:r>
              <a:rPr lang="en-CA" b="1" dirty="0" smtClean="0"/>
              <a:t>Interpretation and</a:t>
            </a:r>
          </a:p>
          <a:p>
            <a:pPr algn="ctr"/>
            <a:r>
              <a:rPr lang="en-CA" b="1" dirty="0" smtClean="0"/>
              <a:t>Application of Law</a:t>
            </a:r>
            <a:endParaRPr lang="en-CA"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smtClean="0"/>
              <a:t>Interpretation and</a:t>
            </a:r>
            <a:br>
              <a:rPr lang="en-CA" sz="2800" dirty="0" smtClean="0"/>
            </a:br>
            <a:r>
              <a:rPr lang="en-CA" sz="2800" dirty="0" smtClean="0"/>
              <a:t>Application of Law</a:t>
            </a:r>
            <a:endParaRPr lang="en-CA" sz="2800" dirty="0"/>
          </a:p>
        </p:txBody>
      </p:sp>
      <p:sp>
        <p:nvSpPr>
          <p:cNvPr id="3" name="Content Placeholder 2"/>
          <p:cNvSpPr>
            <a:spLocks noGrp="1"/>
          </p:cNvSpPr>
          <p:nvPr>
            <p:ph idx="1"/>
          </p:nvPr>
        </p:nvSpPr>
        <p:spPr/>
        <p:txBody>
          <a:bodyPr/>
          <a:lstStyle/>
          <a:p>
            <a:pPr>
              <a:buNone/>
            </a:pPr>
            <a:r>
              <a:rPr lang="en-CA" dirty="0" smtClean="0"/>
              <a:t>	Lawyers, while practicing law, did not judge it</a:t>
            </a:r>
          </a:p>
          <a:p>
            <a:pPr lvl="1"/>
            <a:r>
              <a:rPr lang="en-CA" dirty="0" smtClean="0"/>
              <a:t>Under William the Conqueror, the king and his </a:t>
            </a:r>
            <a:r>
              <a:rPr lang="en-CA" i="1" dirty="0" smtClean="0"/>
              <a:t>Curia Regis</a:t>
            </a:r>
            <a:r>
              <a:rPr lang="en-CA" dirty="0" smtClean="0"/>
              <a:t> interpreted and applied the law</a:t>
            </a:r>
          </a:p>
          <a:p>
            <a:pPr lvl="1"/>
            <a:r>
              <a:rPr lang="en-CA" dirty="0" smtClean="0"/>
              <a:t>The judges sent out by King Henry II were appointed by him</a:t>
            </a:r>
          </a:p>
          <a:p>
            <a:pPr lvl="1"/>
            <a:r>
              <a:rPr lang="en-CA" dirty="0" smtClean="0"/>
              <a:t>Initially, the Lord Chancellor was chosen from the ecclesiastics, but with the appointment of Thomas More in 1529, Lord Chancellors were selected from the legal professional</a:t>
            </a:r>
          </a:p>
          <a:p>
            <a:pPr lvl="1"/>
            <a:r>
              <a:rPr lang="en-CA" dirty="0" smtClean="0"/>
              <a:t>The kings who followed Queen Elizabeth I, however, attempted to control Parliament by controlling the appointment of judges</a:t>
            </a:r>
          </a:p>
          <a:p>
            <a:pPr lvl="1"/>
            <a:r>
              <a:rPr lang="en-CA" dirty="0" smtClean="0"/>
              <a:t>The Act of Settlement of 1701 finally gave judges tenure upon appointment and they could only be removed by an act of both houses of Parliament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6403" y="771307"/>
            <a:ext cx="2236511" cy="646331"/>
          </a:xfrm>
          <a:prstGeom prst="rect">
            <a:avLst/>
          </a:prstGeom>
          <a:noFill/>
        </p:spPr>
        <p:txBody>
          <a:bodyPr wrap="none" rtlCol="0">
            <a:spAutoFit/>
          </a:bodyPr>
          <a:lstStyle/>
          <a:p>
            <a:pPr algn="ctr"/>
            <a:r>
              <a:rPr lang="en-CA" b="1" dirty="0" smtClean="0"/>
              <a:t>Interpretation and</a:t>
            </a:r>
          </a:p>
          <a:p>
            <a:pPr algn="ctr"/>
            <a:r>
              <a:rPr lang="en-CA" b="1" dirty="0" smtClean="0"/>
              <a:t>Application of Law</a:t>
            </a:r>
            <a:endParaRPr lang="en-CA"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Hierarchical Structure</a:t>
            </a:r>
            <a:endParaRPr lang="en-CA" dirty="0"/>
          </a:p>
        </p:txBody>
      </p:sp>
      <p:sp>
        <p:nvSpPr>
          <p:cNvPr id="3" name="Content Placeholder 2"/>
          <p:cNvSpPr>
            <a:spLocks noGrp="1"/>
          </p:cNvSpPr>
          <p:nvPr>
            <p:ph idx="1"/>
          </p:nvPr>
        </p:nvSpPr>
        <p:spPr/>
        <p:txBody>
          <a:bodyPr/>
          <a:lstStyle/>
          <a:p>
            <a:pPr>
              <a:buNone/>
            </a:pPr>
            <a:r>
              <a:rPr lang="en-CA" dirty="0" smtClean="0"/>
              <a:t>	In our topic on common-law development, we already saw how the courts of England eventually adopted the hierarchical structure of the United States</a:t>
            </a:r>
          </a:p>
          <a:p>
            <a:pPr lvl="1"/>
            <a:r>
              <a:rPr lang="en-CA" dirty="0" smtClean="0"/>
              <a:t>After a century, Britain also restructured its court systems</a:t>
            </a:r>
          </a:p>
          <a:p>
            <a:pPr lvl="1"/>
            <a:r>
              <a:rPr lang="en-CA" dirty="0" smtClean="0"/>
              <a:t>Canada has adopted a similar structure</a:t>
            </a:r>
          </a:p>
          <a:p>
            <a:pPr lvl="1"/>
            <a:r>
              <a:rPr lang="en-CA" dirty="0" smtClean="0"/>
              <a:t>The federal government appoints and pays superior court judges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56</a:t>
            </a:fld>
            <a:endParaRPr lang="en-CA" dirty="0"/>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5122" name="Picture 2" descr="C:\Users\dwharder\Desktop\unibi.png"/>
          <p:cNvPicPr>
            <a:picLocks noChangeAspect="1" noChangeArrowheads="1"/>
          </p:cNvPicPr>
          <p:nvPr/>
        </p:nvPicPr>
        <p:blipFill>
          <a:blip r:embed="rId2"/>
          <a:srcRect/>
          <a:stretch>
            <a:fillRect/>
          </a:stretch>
        </p:blipFill>
        <p:spPr bwMode="auto">
          <a:xfrm>
            <a:off x="287338" y="3836178"/>
            <a:ext cx="8569325" cy="298926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Administration of Justice</a:t>
            </a:r>
            <a:endParaRPr lang="en-CA" dirty="0"/>
          </a:p>
        </p:txBody>
      </p:sp>
      <p:sp>
        <p:nvSpPr>
          <p:cNvPr id="3" name="Content Placeholder 2"/>
          <p:cNvSpPr>
            <a:spLocks noGrp="1"/>
          </p:cNvSpPr>
          <p:nvPr>
            <p:ph idx="1"/>
          </p:nvPr>
        </p:nvSpPr>
        <p:spPr/>
        <p:txBody>
          <a:bodyPr/>
          <a:lstStyle/>
          <a:p>
            <a:pPr>
              <a:buNone/>
            </a:pPr>
            <a:r>
              <a:rPr lang="en-CA" dirty="0" smtClean="0"/>
              <a:t>	In Canada, the following are held by the same individual:</a:t>
            </a:r>
          </a:p>
          <a:p>
            <a:pPr lvl="1"/>
            <a:r>
              <a:rPr lang="en-CA" dirty="0" smtClean="0"/>
              <a:t>The Attorney General is the chief legal advisor to the administration and is a member of the Cabinet</a:t>
            </a:r>
          </a:p>
          <a:p>
            <a:pPr lvl="1"/>
            <a:r>
              <a:rPr lang="en-CA" dirty="0" smtClean="0"/>
              <a:t>The Minister of Justice is the member of the Cabinet responsible for the Department of Justice</a:t>
            </a:r>
          </a:p>
          <a:p>
            <a:pPr lvl="1"/>
            <a:endParaRPr lang="en-CA" dirty="0" smtClean="0"/>
          </a:p>
          <a:p>
            <a:pPr>
              <a:buNone/>
            </a:pPr>
            <a:r>
              <a:rPr lang="en-CA" dirty="0" smtClean="0"/>
              <a:t>	The Minister for Justice, however, does not interfere with the judicial system</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Judicial Independence</a:t>
            </a:r>
            <a:endParaRPr lang="en-CA" dirty="0"/>
          </a:p>
        </p:txBody>
      </p:sp>
      <p:sp>
        <p:nvSpPr>
          <p:cNvPr id="3" name="Content Placeholder 2"/>
          <p:cNvSpPr>
            <a:spLocks noGrp="1"/>
          </p:cNvSpPr>
          <p:nvPr>
            <p:ph idx="1"/>
          </p:nvPr>
        </p:nvSpPr>
        <p:spPr/>
        <p:txBody>
          <a:bodyPr/>
          <a:lstStyle/>
          <a:p>
            <a:pPr>
              <a:buNone/>
            </a:pPr>
            <a:r>
              <a:rPr lang="en-CA" dirty="0" smtClean="0"/>
              <a:t>	Today, judges are chosen from those lawyers who are members of the </a:t>
            </a:r>
            <a:r>
              <a:rPr lang="en-CA" i="1" dirty="0" smtClean="0"/>
              <a:t>Bar</a:t>
            </a:r>
            <a:r>
              <a:rPr lang="en-CA" dirty="0" smtClean="0"/>
              <a:t>:  those qualified to practice law</a:t>
            </a:r>
          </a:p>
          <a:p>
            <a:pPr lvl="1"/>
            <a:r>
              <a:rPr lang="en-CA" dirty="0" smtClean="0"/>
              <a:t>Judges must be members of the Bar for at least five years, though usually ten</a:t>
            </a:r>
          </a:p>
          <a:p>
            <a:pPr>
              <a:buNone/>
            </a:pPr>
            <a:endParaRPr lang="en-CA" dirty="0" smtClean="0"/>
          </a:p>
          <a:p>
            <a:pPr>
              <a:buNone/>
            </a:pPr>
            <a:r>
              <a:rPr lang="en-CA" dirty="0" smtClean="0"/>
              <a:t>	There are restrictions on judges; they may not</a:t>
            </a:r>
          </a:p>
          <a:p>
            <a:pPr lvl="1"/>
            <a:r>
              <a:rPr lang="en-CA" dirty="0" smtClean="0"/>
              <a:t>Engage in public debate about any of their decisions</a:t>
            </a:r>
          </a:p>
          <a:p>
            <a:pPr lvl="1"/>
            <a:r>
              <a:rPr lang="en-CA" dirty="0" smtClean="0"/>
              <a:t>Express personal opinions on major social issues that could lead to a perception of bias</a:t>
            </a:r>
          </a:p>
          <a:p>
            <a:pPr lvl="1"/>
            <a:r>
              <a:rPr lang="en-CA" dirty="0" smtClean="0"/>
              <a:t>Engage in any outside business</a:t>
            </a:r>
            <a:br>
              <a:rPr lang="en-CA" dirty="0" smtClean="0"/>
            </a:br>
            <a:endParaRPr lang="en-CA" dirty="0" smtClean="0"/>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6" name="TextBox 5"/>
          <p:cNvSpPr txBox="1"/>
          <p:nvPr/>
        </p:nvSpPr>
        <p:spPr>
          <a:xfrm>
            <a:off x="-6403" y="771307"/>
            <a:ext cx="2236511" cy="646331"/>
          </a:xfrm>
          <a:prstGeom prst="rect">
            <a:avLst/>
          </a:prstGeom>
          <a:noFill/>
        </p:spPr>
        <p:txBody>
          <a:bodyPr wrap="none" rtlCol="0">
            <a:spAutoFit/>
          </a:bodyPr>
          <a:lstStyle/>
          <a:p>
            <a:pPr algn="ctr"/>
            <a:r>
              <a:rPr lang="en-CA" b="1" dirty="0" smtClean="0"/>
              <a:t>Interpretation and</a:t>
            </a:r>
          </a:p>
          <a:p>
            <a:pPr algn="ctr"/>
            <a:r>
              <a:rPr lang="en-CA" b="1" dirty="0" smtClean="0"/>
              <a:t>Application of Law</a:t>
            </a:r>
            <a:endParaRPr lang="en-CA" b="1" dirty="0"/>
          </a:p>
        </p:txBody>
      </p:sp>
      <p:sp>
        <p:nvSpPr>
          <p:cNvPr id="7" name="Rectangle 6"/>
          <p:cNvSpPr/>
          <p:nvPr/>
        </p:nvSpPr>
        <p:spPr>
          <a:xfrm>
            <a:off x="2286002" y="6550223"/>
            <a:ext cx="6857998" cy="307777"/>
          </a:xfrm>
          <a:prstGeom prst="rect">
            <a:avLst/>
          </a:prstGeom>
        </p:spPr>
        <p:txBody>
          <a:bodyPr wrap="square">
            <a:spAutoFit/>
          </a:bodyPr>
          <a:lstStyle/>
          <a:p>
            <a:r>
              <a:rPr lang="en-CA" sz="1400" dirty="0" smtClean="0">
                <a:solidFill>
                  <a:schemeClr val="tx1">
                    <a:lumMod val="50000"/>
                    <a:lumOff val="50000"/>
                  </a:schemeClr>
                </a:solidFill>
              </a:rPr>
              <a:t>http://www.cbc.ca/news/canada/story/2010/08/31/f-judges-how-they-are-chosen.html</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Judicial Review</a:t>
            </a:r>
            <a:endParaRPr lang="en-CA" dirty="0"/>
          </a:p>
        </p:txBody>
      </p:sp>
      <p:sp>
        <p:nvSpPr>
          <p:cNvPr id="3" name="Content Placeholder 2"/>
          <p:cNvSpPr>
            <a:spLocks noGrp="1"/>
          </p:cNvSpPr>
          <p:nvPr>
            <p:ph idx="1"/>
          </p:nvPr>
        </p:nvSpPr>
        <p:spPr/>
        <p:txBody>
          <a:bodyPr/>
          <a:lstStyle/>
          <a:p>
            <a:pPr>
              <a:buNone/>
            </a:pPr>
            <a:r>
              <a:rPr lang="en-CA" dirty="0" smtClean="0"/>
              <a:t>	What is the relationship between the judiciary and the other branches of government?</a:t>
            </a:r>
          </a:p>
          <a:p>
            <a:pPr lvl="1"/>
            <a:r>
              <a:rPr lang="en-CA" dirty="0" smtClean="0"/>
              <a:t>In Britain, there evolved the concept of </a:t>
            </a:r>
            <a:r>
              <a:rPr lang="en-CA" i="1" dirty="0" smtClean="0"/>
              <a:t>parliamentary sovereignty</a:t>
            </a:r>
            <a:endParaRPr lang="en-CA" dirty="0" smtClean="0"/>
          </a:p>
          <a:p>
            <a:pPr lvl="1"/>
            <a:r>
              <a:rPr lang="en-CA" dirty="0" smtClean="0"/>
              <a:t>Under this doctrine, Parliament is absolute—it may pass and repeal laws, its legislation may not be reviewed by the judiciary nor is it bound by precedence, and it may even override a constitution</a:t>
            </a:r>
          </a:p>
          <a:p>
            <a:pPr lvl="2"/>
            <a:r>
              <a:rPr lang="en-CA" dirty="0" smtClean="0"/>
              <a:t>Examples:  United Kingdom, Finland, Israel, New Zealand, Jamaica</a:t>
            </a:r>
          </a:p>
          <a:p>
            <a:pPr lvl="1"/>
            <a:r>
              <a:rPr lang="en-CA" dirty="0" smtClean="0"/>
              <a:t>The European Court of Justice has the nominal right to review the laws of European Union nations</a:t>
            </a:r>
          </a:p>
          <a:p>
            <a:pPr lvl="2"/>
            <a:r>
              <a:rPr lang="en-CA" dirty="0" smtClean="0"/>
              <a:t>The review of British laws has lead to significant issues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Sovereign States</a:t>
            </a:r>
            <a:endParaRPr lang="en-CA" dirty="0"/>
          </a:p>
        </p:txBody>
      </p:sp>
      <p:sp>
        <p:nvSpPr>
          <p:cNvPr id="3" name="Content Placeholder 2"/>
          <p:cNvSpPr>
            <a:spLocks noGrp="1"/>
          </p:cNvSpPr>
          <p:nvPr>
            <p:ph idx="1"/>
          </p:nvPr>
        </p:nvSpPr>
        <p:spPr/>
        <p:txBody>
          <a:bodyPr/>
          <a:lstStyle/>
          <a:p>
            <a:pPr>
              <a:buNone/>
            </a:pPr>
            <a:r>
              <a:rPr lang="en-CA" dirty="0" smtClean="0"/>
              <a:t>	A </a:t>
            </a:r>
            <a:r>
              <a:rPr lang="en-CA" i="1" dirty="0" smtClean="0"/>
              <a:t>sovereign state </a:t>
            </a:r>
            <a:r>
              <a:rPr lang="en-CA" dirty="0" smtClean="0"/>
              <a:t>is a political organization that has independent authority to determine policy within its domain</a:t>
            </a:r>
          </a:p>
          <a:p>
            <a:pPr lvl="1"/>
            <a:r>
              <a:rPr lang="en-CA" dirty="0" smtClean="0"/>
              <a:t>There is no role for any external agencies for the domain</a:t>
            </a:r>
          </a:p>
          <a:p>
            <a:pPr>
              <a:buNone/>
            </a:pPr>
            <a:endParaRPr lang="en-CA" dirty="0" smtClean="0"/>
          </a:p>
          <a:p>
            <a:pPr>
              <a:buNone/>
            </a:pPr>
            <a:r>
              <a:rPr lang="en-CA" dirty="0" smtClean="0"/>
              <a:t>	A </a:t>
            </a:r>
            <a:r>
              <a:rPr lang="en-CA" i="1" dirty="0" smtClean="0"/>
              <a:t>country</a:t>
            </a:r>
            <a:r>
              <a:rPr lang="en-CA" dirty="0" smtClean="0"/>
              <a:t> is the geographic territory controlled by a sovereign state</a:t>
            </a:r>
          </a:p>
          <a:p>
            <a:pPr lvl="1"/>
            <a:r>
              <a:rPr lang="en-CA" dirty="0" smtClean="0"/>
              <a:t>Not all sovereign states are countries:</a:t>
            </a:r>
          </a:p>
          <a:p>
            <a:pPr lvl="1">
              <a:buNone/>
            </a:pPr>
            <a:r>
              <a:rPr lang="en-CA" dirty="0" smtClean="0"/>
              <a:t>		Sovereign Military Order of Malta</a:t>
            </a:r>
          </a:p>
          <a:p>
            <a:pPr lvl="1">
              <a:buNone/>
            </a:pPr>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1027" name="Picture 3"/>
          <p:cNvPicPr>
            <a:picLocks noChangeAspect="1" noChangeArrowheads="1"/>
          </p:cNvPicPr>
          <p:nvPr/>
        </p:nvPicPr>
        <p:blipFill>
          <a:blip r:embed="rId2"/>
          <a:srcRect/>
          <a:stretch>
            <a:fillRect/>
          </a:stretch>
        </p:blipFill>
        <p:spPr bwMode="auto">
          <a:xfrm>
            <a:off x="5748782" y="4536498"/>
            <a:ext cx="1190625" cy="790575"/>
          </a:xfrm>
          <a:prstGeom prst="rect">
            <a:avLst/>
          </a:prstGeom>
          <a:noFill/>
          <a:ln w="9525">
            <a:noFill/>
            <a:miter lim="800000"/>
            <a:headEnd/>
            <a:tailEnd/>
          </a:ln>
        </p:spPr>
      </p:pic>
      <p:sp>
        <p:nvSpPr>
          <p:cNvPr id="10" name="TextBox 9"/>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Judicial Review</a:t>
            </a:r>
            <a:endParaRPr lang="en-CA" dirty="0"/>
          </a:p>
        </p:txBody>
      </p:sp>
      <p:sp>
        <p:nvSpPr>
          <p:cNvPr id="3" name="Content Placeholder 2"/>
          <p:cNvSpPr>
            <a:spLocks noGrp="1"/>
          </p:cNvSpPr>
          <p:nvPr>
            <p:ph idx="1"/>
          </p:nvPr>
        </p:nvSpPr>
        <p:spPr/>
        <p:txBody>
          <a:bodyPr/>
          <a:lstStyle/>
          <a:p>
            <a:pPr>
              <a:buNone/>
            </a:pPr>
            <a:r>
              <a:rPr lang="en-CA" dirty="0" smtClean="0"/>
              <a:t>	Thus, in Britain, the following cycle developed</a:t>
            </a:r>
          </a:p>
          <a:p>
            <a:pPr lvl="1"/>
            <a:r>
              <a:rPr lang="en-CA" dirty="0" smtClean="0"/>
              <a:t>Courts make rulings</a:t>
            </a:r>
          </a:p>
          <a:p>
            <a:pPr lvl="1"/>
            <a:r>
              <a:rPr lang="en-CA" dirty="0" smtClean="0"/>
              <a:t>These rulings form precedence</a:t>
            </a:r>
          </a:p>
          <a:p>
            <a:pPr lvl="1"/>
            <a:r>
              <a:rPr lang="en-CA" dirty="0" smtClean="0"/>
              <a:t>Occasionally, Parliament will pass statutes</a:t>
            </a:r>
          </a:p>
          <a:p>
            <a:pPr lvl="1"/>
            <a:r>
              <a:rPr lang="en-CA" dirty="0" smtClean="0"/>
              <a:t>These statues overrule all previous precedence</a:t>
            </a:r>
          </a:p>
          <a:p>
            <a:pPr lvl="1"/>
            <a:r>
              <a:rPr lang="en-CA" dirty="0" smtClean="0"/>
              <a:t>The courts make rulings based on</a:t>
            </a:r>
            <a:br>
              <a:rPr lang="en-CA" dirty="0" smtClean="0"/>
            </a:br>
            <a:r>
              <a:rPr lang="en-CA" dirty="0" smtClean="0"/>
              <a:t>these new statutes</a:t>
            </a:r>
          </a:p>
          <a:p>
            <a:pPr lvl="1"/>
            <a:r>
              <a:rPr lang="en-CA" dirty="0" smtClean="0"/>
              <a:t>These rulings form precedence</a:t>
            </a:r>
          </a:p>
          <a:p>
            <a:pPr lvl="1"/>
            <a:r>
              <a:rPr lang="en-CA" i="1" dirty="0" smtClean="0"/>
              <a:t>Etc</a:t>
            </a:r>
            <a:r>
              <a:rPr lang="en-CA" dirty="0" smtClean="0"/>
              <a:t>.</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60</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6147" name="Picture 3" descr="C:\Users\dwharder\Desktop\unibi.png"/>
          <p:cNvPicPr>
            <a:picLocks noChangeAspect="1" noChangeArrowheads="1"/>
          </p:cNvPicPr>
          <p:nvPr/>
        </p:nvPicPr>
        <p:blipFill>
          <a:blip r:embed="rId2"/>
          <a:srcRect/>
          <a:stretch>
            <a:fillRect/>
          </a:stretch>
        </p:blipFill>
        <p:spPr bwMode="auto">
          <a:xfrm>
            <a:off x="6192837" y="3729037"/>
            <a:ext cx="2951163" cy="312896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dwharder\Desktop\unibi.png"/>
          <p:cNvPicPr>
            <a:picLocks noChangeAspect="1" noChangeArrowheads="1"/>
          </p:cNvPicPr>
          <p:nvPr/>
        </p:nvPicPr>
        <p:blipFill>
          <a:blip r:embed="rId2"/>
          <a:srcRect/>
          <a:stretch>
            <a:fillRect/>
          </a:stretch>
        </p:blipFill>
        <p:spPr bwMode="auto">
          <a:xfrm>
            <a:off x="6192837" y="2611437"/>
            <a:ext cx="2951163" cy="4246563"/>
          </a:xfrm>
          <a:prstGeom prst="rect">
            <a:avLst/>
          </a:prstGeom>
          <a:noFill/>
        </p:spPr>
      </p:pic>
      <p:sp>
        <p:nvSpPr>
          <p:cNvPr id="2" name="Title 1"/>
          <p:cNvSpPr>
            <a:spLocks noGrp="1"/>
          </p:cNvSpPr>
          <p:nvPr>
            <p:ph type="title"/>
          </p:nvPr>
        </p:nvSpPr>
        <p:spPr/>
        <p:txBody>
          <a:bodyPr/>
          <a:lstStyle/>
          <a:p>
            <a:r>
              <a:rPr lang="en-CA" dirty="0" smtClean="0"/>
              <a:t>Judicial Review</a:t>
            </a:r>
            <a:endParaRPr lang="en-CA" dirty="0"/>
          </a:p>
        </p:txBody>
      </p:sp>
      <p:sp>
        <p:nvSpPr>
          <p:cNvPr id="3" name="Content Placeholder 2"/>
          <p:cNvSpPr>
            <a:spLocks noGrp="1"/>
          </p:cNvSpPr>
          <p:nvPr>
            <p:ph idx="1"/>
          </p:nvPr>
        </p:nvSpPr>
        <p:spPr/>
        <p:txBody>
          <a:bodyPr/>
          <a:lstStyle/>
          <a:p>
            <a:pPr>
              <a:buNone/>
            </a:pPr>
            <a:r>
              <a:rPr lang="en-CA" dirty="0" smtClean="0"/>
              <a:t>	With a Constitution, the United States introduced a Supreme Court that could rule on the constitutionality of the statues passed by the legislature</a:t>
            </a:r>
          </a:p>
          <a:p>
            <a:pPr lvl="1"/>
            <a:r>
              <a:rPr lang="en-CA" dirty="0" smtClean="0"/>
              <a:t>Canada has adopted a similar structure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61</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dwharder\Desktop\unibi.png"/>
          <p:cNvPicPr>
            <a:picLocks noChangeAspect="1" noChangeArrowheads="1"/>
          </p:cNvPicPr>
          <p:nvPr/>
        </p:nvPicPr>
        <p:blipFill>
          <a:blip r:embed="rId2"/>
          <a:srcRect/>
          <a:stretch>
            <a:fillRect/>
          </a:stretch>
        </p:blipFill>
        <p:spPr bwMode="auto">
          <a:xfrm>
            <a:off x="6192837" y="2611437"/>
            <a:ext cx="2951163" cy="4246563"/>
          </a:xfrm>
          <a:prstGeom prst="rect">
            <a:avLst/>
          </a:prstGeom>
          <a:noFill/>
        </p:spPr>
      </p:pic>
      <p:sp>
        <p:nvSpPr>
          <p:cNvPr id="2" name="Title 1"/>
          <p:cNvSpPr>
            <a:spLocks noGrp="1"/>
          </p:cNvSpPr>
          <p:nvPr>
            <p:ph type="title"/>
          </p:nvPr>
        </p:nvSpPr>
        <p:spPr/>
        <p:txBody>
          <a:bodyPr/>
          <a:lstStyle/>
          <a:p>
            <a:r>
              <a:rPr lang="en-CA" dirty="0" smtClean="0"/>
              <a:t>Judicial Review</a:t>
            </a:r>
            <a:endParaRPr lang="en-CA" dirty="0"/>
          </a:p>
        </p:txBody>
      </p:sp>
      <p:sp>
        <p:nvSpPr>
          <p:cNvPr id="3" name="Content Placeholder 2"/>
          <p:cNvSpPr>
            <a:spLocks noGrp="1"/>
          </p:cNvSpPr>
          <p:nvPr>
            <p:ph idx="1"/>
          </p:nvPr>
        </p:nvSpPr>
        <p:spPr/>
        <p:txBody>
          <a:bodyPr/>
          <a:lstStyle/>
          <a:p>
            <a:pPr>
              <a:buNone/>
            </a:pPr>
            <a:r>
              <a:rPr lang="en-CA" dirty="0" smtClean="0"/>
              <a:t>	Canada and the United States differ on the application of the Bill of Rights</a:t>
            </a:r>
          </a:p>
          <a:p>
            <a:pPr lvl="1"/>
            <a:r>
              <a:rPr lang="en-CA" dirty="0" smtClean="0"/>
              <a:t>In the United States, the Bill of Rights forms</a:t>
            </a:r>
            <a:br>
              <a:rPr lang="en-CA" dirty="0" smtClean="0"/>
            </a:br>
            <a:r>
              <a:rPr lang="en-CA" dirty="0" smtClean="0"/>
              <a:t>part of the Constitution and no law in the</a:t>
            </a:r>
            <a:br>
              <a:rPr lang="en-CA" dirty="0" smtClean="0"/>
            </a:br>
            <a:r>
              <a:rPr lang="en-CA" dirty="0" smtClean="0"/>
              <a:t>United States may breach the Bill of Rights</a:t>
            </a:r>
          </a:p>
          <a:p>
            <a:pPr lvl="1"/>
            <a:r>
              <a:rPr lang="en-CA" dirty="0" smtClean="0"/>
              <a:t>In Canada, the Charter of Rights and </a:t>
            </a:r>
            <a:br>
              <a:rPr lang="en-CA" dirty="0" smtClean="0"/>
            </a:br>
            <a:r>
              <a:rPr lang="en-CA" dirty="0" smtClean="0"/>
              <a:t>Freedoms is also part of the Constitution,</a:t>
            </a:r>
            <a:br>
              <a:rPr lang="en-CA" dirty="0" smtClean="0"/>
            </a:br>
            <a:r>
              <a:rPr lang="en-CA" dirty="0" smtClean="0"/>
              <a:t>but the </a:t>
            </a:r>
            <a:r>
              <a:rPr lang="en-CA" i="1" dirty="0" err="1" smtClean="0"/>
              <a:t>notwithsanding</a:t>
            </a:r>
            <a:r>
              <a:rPr lang="en-CA" i="1" dirty="0" smtClean="0"/>
              <a:t> </a:t>
            </a:r>
            <a:r>
              <a:rPr lang="en-CA" dirty="0" smtClean="0"/>
              <a:t>clause allows the</a:t>
            </a:r>
            <a:br>
              <a:rPr lang="en-CA" dirty="0" smtClean="0"/>
            </a:br>
            <a:r>
              <a:rPr lang="en-CA" dirty="0" smtClean="0"/>
              <a:t>Legislature to override the Charter</a:t>
            </a:r>
          </a:p>
          <a:p>
            <a:pPr lvl="1"/>
            <a:r>
              <a:rPr lang="en-CA" dirty="0" smtClean="0"/>
              <a:t>However, any override of the Charter must</a:t>
            </a:r>
            <a:br>
              <a:rPr lang="en-CA" dirty="0" smtClean="0"/>
            </a:br>
            <a:r>
              <a:rPr lang="en-CA" dirty="0" smtClean="0"/>
              <a:t>be renewed every five years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62</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Canadian Government</a:t>
            </a:r>
            <a:endParaRPr lang="en-CA" dirty="0"/>
          </a:p>
        </p:txBody>
      </p:sp>
      <p:sp>
        <p:nvSpPr>
          <p:cNvPr id="3" name="Content Placeholder 2"/>
          <p:cNvSpPr>
            <a:spLocks noGrp="1"/>
          </p:cNvSpPr>
          <p:nvPr>
            <p:ph idx="1"/>
          </p:nvPr>
        </p:nvSpPr>
        <p:spPr/>
        <p:txBody>
          <a:bodyPr/>
          <a:lstStyle/>
          <a:p>
            <a:pPr>
              <a:buNone/>
            </a:pPr>
            <a:r>
              <a:rPr lang="en-CA" dirty="0" smtClean="0"/>
              <a:t>	The Canadian Government is therefore</a:t>
            </a:r>
          </a:p>
          <a:p>
            <a:pPr lvl="1"/>
            <a:r>
              <a:rPr lang="en-CA" dirty="0" smtClean="0"/>
              <a:t>A federal system with power divided between the federal government and the provincial governments by the Constitution Act, 1867</a:t>
            </a:r>
          </a:p>
          <a:p>
            <a:pPr lvl="1"/>
            <a:r>
              <a:rPr lang="en-CA" dirty="0" smtClean="0"/>
              <a:t>Her Majesty Queen Elizabeth II is the Head of State</a:t>
            </a:r>
          </a:p>
          <a:p>
            <a:pPr lvl="1"/>
            <a:r>
              <a:rPr lang="en-CA" dirty="0" smtClean="0"/>
              <a:t>She is represented by the Governor General at the federal level and by the Lieutenant Governors at the provincial levels</a:t>
            </a:r>
          </a:p>
          <a:p>
            <a:pPr lvl="1"/>
            <a:r>
              <a:rPr lang="en-CA" dirty="0" smtClean="0"/>
              <a:t>Both federal and provincial legislative branches follow the parliamentary system </a:t>
            </a:r>
          </a:p>
          <a:p>
            <a:pPr lvl="1"/>
            <a:r>
              <a:rPr lang="en-CA" dirty="0" smtClean="0"/>
              <a:t>The legislative branch is bicameral at the federal level and unicameral at the provincial levels</a:t>
            </a:r>
          </a:p>
          <a:p>
            <a:pPr lvl="1"/>
            <a:r>
              <a:rPr lang="en-CA" dirty="0" smtClean="0"/>
              <a:t>The judiciary is independent of the executive and legislative branches but may only review laws with respect to their constitutionality</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63</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buNone/>
            </a:pPr>
            <a:r>
              <a:rPr lang="en-CA" dirty="0" smtClean="0"/>
              <a:t>	In this topic, we have seen that:</a:t>
            </a:r>
          </a:p>
          <a:p>
            <a:pPr lvl="1"/>
            <a:r>
              <a:rPr lang="en-CA" dirty="0" smtClean="0"/>
              <a:t>The world is divided into </a:t>
            </a:r>
            <a:r>
              <a:rPr lang="en-CA" i="1" dirty="0" smtClean="0"/>
              <a:t>sovereign states</a:t>
            </a:r>
            <a:endParaRPr lang="en-CA" dirty="0" smtClean="0"/>
          </a:p>
          <a:p>
            <a:pPr lvl="1"/>
            <a:r>
              <a:rPr lang="en-CA" dirty="0" smtClean="0"/>
              <a:t>These are either unitary or federal</a:t>
            </a:r>
          </a:p>
          <a:p>
            <a:pPr lvl="1"/>
            <a:r>
              <a:rPr lang="en-CA" dirty="0" smtClean="0"/>
              <a:t>The Head of State is the chief representative</a:t>
            </a:r>
          </a:p>
          <a:p>
            <a:pPr lvl="1"/>
            <a:r>
              <a:rPr lang="en-CA" dirty="0" smtClean="0"/>
              <a:t>Even going back to Roman time, legislative assemblies were sources of law</a:t>
            </a:r>
          </a:p>
          <a:p>
            <a:pPr lvl="2"/>
            <a:r>
              <a:rPr lang="en-CA" dirty="0" smtClean="0"/>
              <a:t>There are unicameral and bicameral legislatures</a:t>
            </a:r>
          </a:p>
          <a:p>
            <a:pPr lvl="1"/>
            <a:r>
              <a:rPr lang="en-CA" dirty="0" smtClean="0"/>
              <a:t>Administration of law is by the executive branch</a:t>
            </a:r>
          </a:p>
          <a:p>
            <a:pPr lvl="2"/>
            <a:r>
              <a:rPr lang="en-CA" dirty="0" smtClean="0"/>
              <a:t>The Cabinet is responsible to the legislature in the parliamentary and semi-presidential systems, but not in presidential systems</a:t>
            </a:r>
          </a:p>
          <a:p>
            <a:pPr lvl="1"/>
            <a:r>
              <a:rPr lang="en-CA" dirty="0" smtClean="0"/>
              <a:t>The judiciary interprets and applies the law</a:t>
            </a:r>
          </a:p>
          <a:p>
            <a:pPr lvl="2"/>
            <a:r>
              <a:rPr lang="en-CA" dirty="0" smtClean="0"/>
              <a:t>Judicial independence and review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64</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65</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Nation</a:t>
            </a:r>
            <a:endParaRPr lang="en-CA" dirty="0"/>
          </a:p>
        </p:txBody>
      </p:sp>
      <p:sp>
        <p:nvSpPr>
          <p:cNvPr id="3" name="Content Placeholder 2"/>
          <p:cNvSpPr>
            <a:spLocks noGrp="1"/>
          </p:cNvSpPr>
          <p:nvPr>
            <p:ph idx="1"/>
          </p:nvPr>
        </p:nvSpPr>
        <p:spPr/>
        <p:txBody>
          <a:bodyPr/>
          <a:lstStyle/>
          <a:p>
            <a:pPr>
              <a:buNone/>
            </a:pPr>
            <a:r>
              <a:rPr lang="en-CA" dirty="0" smtClean="0"/>
              <a:t>	Note that the term </a:t>
            </a:r>
            <a:r>
              <a:rPr lang="en-CA" i="1" dirty="0" smtClean="0"/>
              <a:t>nation</a:t>
            </a:r>
            <a:r>
              <a:rPr lang="en-CA" dirty="0" smtClean="0"/>
              <a:t> tends to refer to a group of people who share common language, culture or ethnicity</a:t>
            </a:r>
          </a:p>
          <a:p>
            <a:pPr lvl="1"/>
            <a:r>
              <a:rPr lang="en-CA" dirty="0" smtClean="0"/>
              <a:t>Sovereign states, as they are defined today, only came into existence with the Peace of Westphalia of 1648</a:t>
            </a:r>
          </a:p>
          <a:p>
            <a:pPr lvl="1"/>
            <a:r>
              <a:rPr lang="en-CA" i="1" dirty="0" smtClean="0"/>
              <a:t>Stateless nations</a:t>
            </a:r>
            <a:r>
              <a:rPr lang="en-CA" dirty="0" smtClean="0"/>
              <a:t> comprise ethnic groups</a:t>
            </a:r>
            <a:br>
              <a:rPr lang="en-CA" dirty="0" smtClean="0"/>
            </a:br>
            <a:r>
              <a:rPr lang="en-CA" dirty="0" smtClean="0"/>
              <a:t>without sovereign territory</a:t>
            </a:r>
          </a:p>
          <a:p>
            <a:pPr lvl="2"/>
            <a:r>
              <a:rPr lang="en-CA" sz="1600" dirty="0" smtClean="0"/>
              <a:t>In the Indian subcontinent, the Tamils, Naga and </a:t>
            </a:r>
            <a:r>
              <a:rPr lang="en-CA" sz="1600" dirty="0" err="1" smtClean="0"/>
              <a:t>Boda</a:t>
            </a:r>
            <a:r>
              <a:rPr lang="en-CA" sz="1600" dirty="0" smtClean="0"/>
              <a:t> people</a:t>
            </a:r>
          </a:p>
          <a:p>
            <a:pPr lvl="2"/>
            <a:r>
              <a:rPr lang="en-CA" sz="1600" dirty="0" smtClean="0"/>
              <a:t>In Great Britain, the Scots and Welsh</a:t>
            </a:r>
          </a:p>
          <a:p>
            <a:pPr lvl="2"/>
            <a:r>
              <a:rPr lang="en-CA" sz="1600" dirty="0" smtClean="0"/>
              <a:t>In sub-Saharan Africa, </a:t>
            </a:r>
            <a:r>
              <a:rPr lang="en-CA" sz="1600" dirty="0" err="1" smtClean="0"/>
              <a:t>theYoruba</a:t>
            </a:r>
            <a:r>
              <a:rPr lang="en-CA" sz="1600" dirty="0" smtClean="0"/>
              <a:t> and Igbo people</a:t>
            </a:r>
          </a:p>
          <a:p>
            <a:pPr lvl="2"/>
            <a:r>
              <a:rPr lang="en-CA" sz="1600" dirty="0" smtClean="0"/>
              <a:t>In the Iberian peninsula, the Basque and Catalan people</a:t>
            </a:r>
          </a:p>
          <a:p>
            <a:pPr lvl="2"/>
            <a:r>
              <a:rPr lang="en-CA" sz="1600" dirty="0" smtClean="0"/>
              <a:t>In the Middle East, the Kurds and Assyrians</a:t>
            </a:r>
          </a:p>
          <a:p>
            <a:pPr lvl="2"/>
            <a:r>
              <a:rPr lang="en-CA" sz="1600" dirty="0" smtClean="0"/>
              <a:t>In the Far East, the Uyghur, Hmong, Acehnese and Tibetan peoples</a:t>
            </a:r>
          </a:p>
          <a:p>
            <a:pPr lvl="2"/>
            <a:r>
              <a:rPr lang="en-CA" sz="1600" dirty="0" smtClean="0"/>
              <a:t>In Mali and Niger, the </a:t>
            </a:r>
            <a:r>
              <a:rPr lang="en-CA" sz="1600" dirty="0" err="1" smtClean="0"/>
              <a:t>Tuareg</a:t>
            </a:r>
            <a:r>
              <a:rPr lang="en-CA" sz="1600" dirty="0" smtClean="0"/>
              <a:t> people</a:t>
            </a:r>
          </a:p>
          <a:p>
            <a:pPr lvl="1"/>
            <a:r>
              <a:rPr lang="en-CA" dirty="0" smtClean="0"/>
              <a:t>The Romani people are a stateless nation with no aspirations toward statehood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10" name="TextBox 9"/>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pic>
        <p:nvPicPr>
          <p:cNvPr id="40962" name="Picture 2"/>
          <p:cNvPicPr>
            <a:picLocks noChangeAspect="1" noChangeArrowheads="1"/>
          </p:cNvPicPr>
          <p:nvPr/>
        </p:nvPicPr>
        <p:blipFill>
          <a:blip r:embed="rId2"/>
          <a:srcRect/>
          <a:stretch>
            <a:fillRect/>
          </a:stretch>
        </p:blipFill>
        <p:spPr bwMode="auto">
          <a:xfrm>
            <a:off x="6752974" y="446469"/>
            <a:ext cx="1563492" cy="1195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State Subdivisions</a:t>
            </a:r>
            <a:endParaRPr lang="en-CA" dirty="0"/>
          </a:p>
        </p:txBody>
      </p:sp>
      <p:sp>
        <p:nvSpPr>
          <p:cNvPr id="3" name="Content Placeholder 2"/>
          <p:cNvSpPr>
            <a:spLocks noGrp="1"/>
          </p:cNvSpPr>
          <p:nvPr>
            <p:ph idx="1"/>
          </p:nvPr>
        </p:nvSpPr>
        <p:spPr/>
        <p:txBody>
          <a:bodyPr/>
          <a:lstStyle/>
          <a:p>
            <a:pPr>
              <a:buNone/>
            </a:pPr>
            <a:r>
              <a:rPr lang="en-CA" dirty="0" smtClean="0"/>
              <a:t>	In governance, is the power to govern held by a single government, or is at least some power shared with subdivisions of the state?</a:t>
            </a:r>
          </a:p>
          <a:p>
            <a:pPr>
              <a:buNone/>
            </a:pPr>
            <a:endParaRPr lang="en-CA" dirty="0" smtClean="0"/>
          </a:p>
          <a:p>
            <a:pPr>
              <a:buNone/>
            </a:pPr>
            <a:r>
              <a:rPr lang="en-CA" dirty="0" smtClean="0"/>
              <a:t>	There are three models in use today:</a:t>
            </a:r>
          </a:p>
          <a:p>
            <a:pPr lvl="1"/>
            <a:r>
              <a:rPr lang="en-CA" dirty="0" smtClean="0"/>
              <a:t>Unitary</a:t>
            </a:r>
          </a:p>
          <a:p>
            <a:pPr lvl="1"/>
            <a:r>
              <a:rPr lang="en-CA" dirty="0" smtClean="0"/>
              <a:t>Federal</a:t>
            </a:r>
          </a:p>
          <a:p>
            <a:pPr lvl="1"/>
            <a:r>
              <a:rPr lang="en-CA" dirty="0" err="1" smtClean="0"/>
              <a:t>Confederal</a:t>
            </a:r>
            <a:endParaRPr lang="en-CA" dirty="0" smtClean="0"/>
          </a:p>
          <a:p>
            <a:pPr>
              <a:buNone/>
            </a:pPr>
            <a:endParaRPr lang="en-CA" dirty="0" smtClean="0"/>
          </a:p>
          <a:p>
            <a:pPr>
              <a:buNone/>
            </a:pPr>
            <a:r>
              <a:rPr lang="en-CA" dirty="0" smtClean="0"/>
              <a:t>	Others include rule of a state from an external agency:</a:t>
            </a:r>
          </a:p>
          <a:p>
            <a:pPr lvl="1"/>
            <a:r>
              <a:rPr lang="en-CA" dirty="0" smtClean="0"/>
              <a:t>Imperial (direct rule) and hegemony (indirect rule)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sp>
        <p:nvSpPr>
          <p:cNvPr id="8" name="TextBox 7"/>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Unitary States</a:t>
            </a:r>
            <a:endParaRPr lang="en-CA" dirty="0"/>
          </a:p>
        </p:txBody>
      </p:sp>
      <p:sp>
        <p:nvSpPr>
          <p:cNvPr id="3" name="Content Placeholder 2"/>
          <p:cNvSpPr>
            <a:spLocks noGrp="1"/>
          </p:cNvSpPr>
          <p:nvPr>
            <p:ph idx="1"/>
          </p:nvPr>
        </p:nvSpPr>
        <p:spPr/>
        <p:txBody>
          <a:bodyPr/>
          <a:lstStyle/>
          <a:p>
            <a:pPr>
              <a:buNone/>
            </a:pPr>
            <a:r>
              <a:rPr lang="en-CA" dirty="0" smtClean="0"/>
              <a:t>	If a central government holds all power, it is said to be unitary</a:t>
            </a:r>
          </a:p>
          <a:p>
            <a:pPr lvl="1"/>
            <a:r>
              <a:rPr lang="en-CA" dirty="0" smtClean="0"/>
              <a:t>Most states are unitary</a:t>
            </a:r>
          </a:p>
          <a:p>
            <a:pPr lvl="1"/>
            <a:r>
              <a:rPr lang="en-CA" dirty="0" smtClean="0"/>
              <a:t>Any political subdivisions of the state exist with the consent of the state</a:t>
            </a:r>
          </a:p>
          <a:p>
            <a:pPr lvl="1"/>
            <a:r>
              <a:rPr lang="en-CA" dirty="0" smtClean="0"/>
              <a:t>Power can be granted to political subdivisions (devolution) but this is with the consent of</a:t>
            </a:r>
            <a:br>
              <a:rPr lang="en-CA" dirty="0" smtClean="0"/>
            </a:br>
            <a:r>
              <a:rPr lang="en-CA" dirty="0" smtClean="0"/>
              <a:t>the central government </a:t>
            </a:r>
          </a:p>
          <a:p>
            <a:pPr lvl="1"/>
            <a:r>
              <a:rPr lang="en-CA" dirty="0" smtClean="0"/>
              <a:t>The United Kingdom</a:t>
            </a:r>
            <a:br>
              <a:rPr lang="en-CA" dirty="0" smtClean="0"/>
            </a:br>
            <a:r>
              <a:rPr lang="en-CA" dirty="0" smtClean="0"/>
              <a:t>is unitary with</a:t>
            </a:r>
            <a:br>
              <a:rPr lang="en-CA" dirty="0" smtClean="0"/>
            </a:br>
            <a:r>
              <a:rPr lang="en-CA" dirty="0" smtClean="0"/>
              <a:t>Scotland, Wales</a:t>
            </a:r>
            <a:br>
              <a:rPr lang="en-CA" dirty="0" smtClean="0"/>
            </a:br>
            <a:r>
              <a:rPr lang="en-CA" dirty="0" smtClean="0"/>
              <a:t>and Northern</a:t>
            </a:r>
            <a:br>
              <a:rPr lang="en-CA" dirty="0" smtClean="0"/>
            </a:br>
            <a:r>
              <a:rPr lang="en-CA" dirty="0" smtClean="0"/>
              <a:t>Ireland holding no</a:t>
            </a:r>
            <a:br>
              <a:rPr lang="en-CA" dirty="0" smtClean="0"/>
            </a:br>
            <a:r>
              <a:rPr lang="en-CA" dirty="0" smtClean="0"/>
              <a:t>independent power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Canadian Government</a:t>
            </a:r>
            <a:endParaRPr lang="en-US" dirty="0"/>
          </a:p>
        </p:txBody>
      </p:sp>
      <p:pic>
        <p:nvPicPr>
          <p:cNvPr id="2050" name="Picture 2" descr="File:Map of unitary states.svg"/>
          <p:cNvPicPr>
            <a:picLocks noChangeAspect="1" noChangeArrowheads="1"/>
          </p:cNvPicPr>
          <p:nvPr/>
        </p:nvPicPr>
        <p:blipFill>
          <a:blip r:embed="rId2"/>
          <a:srcRect/>
          <a:stretch>
            <a:fillRect/>
          </a:stretch>
        </p:blipFill>
        <p:spPr bwMode="auto">
          <a:xfrm>
            <a:off x="3449782" y="3826120"/>
            <a:ext cx="5712689" cy="2934895"/>
          </a:xfrm>
          <a:prstGeom prst="rect">
            <a:avLst/>
          </a:prstGeom>
          <a:noFill/>
        </p:spPr>
      </p:pic>
      <p:sp>
        <p:nvSpPr>
          <p:cNvPr id="7" name="Rectangle 6"/>
          <p:cNvSpPr/>
          <p:nvPr/>
        </p:nvSpPr>
        <p:spPr>
          <a:xfrm rot="16200000">
            <a:off x="8448173" y="3804745"/>
            <a:ext cx="1120820" cy="307777"/>
          </a:xfrm>
          <a:prstGeom prst="rect">
            <a:avLst/>
          </a:prstGeom>
        </p:spPr>
        <p:txBody>
          <a:bodyPr wrap="none">
            <a:spAutoFit/>
          </a:bodyPr>
          <a:lstStyle/>
          <a:p>
            <a:r>
              <a:rPr lang="en-CA" sz="1400" dirty="0" err="1" smtClean="0">
                <a:solidFill>
                  <a:schemeClr val="tx1">
                    <a:lumMod val="50000"/>
                    <a:lumOff val="50000"/>
                  </a:schemeClr>
                </a:solidFill>
              </a:rPr>
              <a:t>Lokal_Profil</a:t>
            </a:r>
            <a:endParaRPr lang="en-CA" sz="1400" dirty="0">
              <a:solidFill>
                <a:schemeClr val="tx1">
                  <a:lumMod val="50000"/>
                  <a:lumOff val="50000"/>
                </a:schemeClr>
              </a:solidFill>
            </a:endParaRPr>
          </a:p>
        </p:txBody>
      </p:sp>
      <p:sp>
        <p:nvSpPr>
          <p:cNvPr id="8" name="TextBox 7"/>
          <p:cNvSpPr txBox="1"/>
          <p:nvPr/>
        </p:nvSpPr>
        <p:spPr>
          <a:xfrm>
            <a:off x="0" y="771307"/>
            <a:ext cx="2223686" cy="646331"/>
          </a:xfrm>
          <a:prstGeom prst="rect">
            <a:avLst/>
          </a:prstGeom>
          <a:noFill/>
        </p:spPr>
        <p:txBody>
          <a:bodyPr wrap="none" rtlCol="0">
            <a:spAutoFit/>
          </a:bodyPr>
          <a:lstStyle/>
          <a:p>
            <a:pPr algn="ctr"/>
            <a:r>
              <a:rPr lang="en-CA" b="1" dirty="0" smtClean="0"/>
              <a:t>States and</a:t>
            </a:r>
          </a:p>
          <a:p>
            <a:pPr algn="ctr"/>
            <a:r>
              <a:rPr lang="en-CA" b="1" dirty="0" smtClean="0"/>
              <a:t>State Organization</a:t>
            </a:r>
            <a:endParaRPr lang="en-CA"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61522</TotalTime>
  <Words>598</Words>
  <Application>Microsoft Office PowerPoint</Application>
  <PresentationFormat>On-screen Show (4:3)</PresentationFormat>
  <Paragraphs>703</Paragraphs>
  <Slides>65</Slides>
  <Notes>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Engineering_Colour</vt:lpstr>
      <vt:lpstr>Canadian Government</vt:lpstr>
      <vt:lpstr>Outline</vt:lpstr>
      <vt:lpstr>Topic Outline</vt:lpstr>
      <vt:lpstr>Governance</vt:lpstr>
      <vt:lpstr>States and State Organization</vt:lpstr>
      <vt:lpstr>Sovereign States</vt:lpstr>
      <vt:lpstr>Nation</vt:lpstr>
      <vt:lpstr>State Subdivisions</vt:lpstr>
      <vt:lpstr>Unitary States</vt:lpstr>
      <vt:lpstr>Federal States</vt:lpstr>
      <vt:lpstr>Federal States</vt:lpstr>
      <vt:lpstr>Confederations</vt:lpstr>
      <vt:lpstr>Confederations</vt:lpstr>
      <vt:lpstr>Municipalities and Cities</vt:lpstr>
      <vt:lpstr>Heads of State</vt:lpstr>
      <vt:lpstr>Heads of State</vt:lpstr>
      <vt:lpstr>Heads of State</vt:lpstr>
      <vt:lpstr>Monarchies and Republics</vt:lpstr>
      <vt:lpstr>Heads of State</vt:lpstr>
      <vt:lpstr>Source of Law</vt:lpstr>
      <vt:lpstr>Source of Law</vt:lpstr>
      <vt:lpstr>Source of Law</vt:lpstr>
      <vt:lpstr>Source of Law</vt:lpstr>
      <vt:lpstr>Source of Law</vt:lpstr>
      <vt:lpstr>Magna Carta</vt:lpstr>
      <vt:lpstr>Magna Carta</vt:lpstr>
      <vt:lpstr>Parliament</vt:lpstr>
      <vt:lpstr>Parliament</vt:lpstr>
      <vt:lpstr>Parliament</vt:lpstr>
      <vt:lpstr>Parliament</vt:lpstr>
      <vt:lpstr>Parliament</vt:lpstr>
      <vt:lpstr>Parliament</vt:lpstr>
      <vt:lpstr>Parliament</vt:lpstr>
      <vt:lpstr>Parliament</vt:lpstr>
      <vt:lpstr>Legislative Bodies</vt:lpstr>
      <vt:lpstr>Legislative Bodies</vt:lpstr>
      <vt:lpstr>Legislative Bodies</vt:lpstr>
      <vt:lpstr>Administration of Law</vt:lpstr>
      <vt:lpstr>Administration of Law</vt:lpstr>
      <vt:lpstr>Responsible Government</vt:lpstr>
      <vt:lpstr>Responsible Government</vt:lpstr>
      <vt:lpstr>Responsible Government</vt:lpstr>
      <vt:lpstr>Parliamentary System</vt:lpstr>
      <vt:lpstr>Parliamentary System</vt:lpstr>
      <vt:lpstr>Presidential System</vt:lpstr>
      <vt:lpstr>Presidential System</vt:lpstr>
      <vt:lpstr>Presidential System</vt:lpstr>
      <vt:lpstr>Semi-Presidential System</vt:lpstr>
      <vt:lpstr>Semi-Presidential System</vt:lpstr>
      <vt:lpstr>Presidential and Semi-presidential Systems</vt:lpstr>
      <vt:lpstr>Parliamentary Republics</vt:lpstr>
      <vt:lpstr>Interpretation and Application of Law</vt:lpstr>
      <vt:lpstr>History of the Legal Profession</vt:lpstr>
      <vt:lpstr>History of the Legal Profession</vt:lpstr>
      <vt:lpstr>Interpretation and Application of Law</vt:lpstr>
      <vt:lpstr>Hierarchical Structure</vt:lpstr>
      <vt:lpstr>Administration of Justice</vt:lpstr>
      <vt:lpstr>Judicial Independence</vt:lpstr>
      <vt:lpstr>Judicial Review</vt:lpstr>
      <vt:lpstr>Judicial Review</vt:lpstr>
      <vt:lpstr>Judicial Review</vt:lpstr>
      <vt:lpstr>Judicial Review</vt:lpstr>
      <vt:lpstr>The Canadian Government</vt:lpstr>
      <vt:lpstr>Summary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4th-order Runge Kutta and the Dormand-Prince Method</dc:title>
  <dc:subject>4th-order Runge-Kutta method and the Dormand-Prince method</dc:subject>
  <dc:creator>Douglas Wilhelm Harder (dwharder@alumni.uwaterloo.ca)</dc:creator>
  <cp:lastModifiedBy>Douglas Wilhelm Harder</cp:lastModifiedBy>
  <cp:revision>5043</cp:revision>
  <cp:lastPrinted>2010-03-08T19:59:32Z</cp:lastPrinted>
  <dcterms:created xsi:type="dcterms:W3CDTF">2010-03-10T14:45:39Z</dcterms:created>
  <dcterms:modified xsi:type="dcterms:W3CDTF">2013-03-28T19:11:06Z</dcterms:modified>
</cp:coreProperties>
</file>