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50"/>
  </p:notesMasterIdLst>
  <p:sldIdLst>
    <p:sldId id="256" r:id="rId2"/>
    <p:sldId id="604" r:id="rId3"/>
    <p:sldId id="605" r:id="rId4"/>
    <p:sldId id="428" r:id="rId5"/>
    <p:sldId id="437" r:id="rId6"/>
    <p:sldId id="540" r:id="rId7"/>
    <p:sldId id="541" r:id="rId8"/>
    <p:sldId id="542" r:id="rId9"/>
    <p:sldId id="429" r:id="rId10"/>
    <p:sldId id="431" r:id="rId11"/>
    <p:sldId id="436" r:id="rId12"/>
    <p:sldId id="435" r:id="rId13"/>
    <p:sldId id="432" r:id="rId14"/>
    <p:sldId id="433" r:id="rId15"/>
    <p:sldId id="438" r:id="rId16"/>
    <p:sldId id="439" r:id="rId17"/>
    <p:sldId id="441" r:id="rId18"/>
    <p:sldId id="440" r:id="rId19"/>
    <p:sldId id="442" r:id="rId20"/>
    <p:sldId id="443" r:id="rId21"/>
    <p:sldId id="444" r:id="rId22"/>
    <p:sldId id="445" r:id="rId23"/>
    <p:sldId id="446" r:id="rId24"/>
    <p:sldId id="447" r:id="rId25"/>
    <p:sldId id="448" r:id="rId26"/>
    <p:sldId id="449" r:id="rId27"/>
    <p:sldId id="450" r:id="rId28"/>
    <p:sldId id="451" r:id="rId29"/>
    <p:sldId id="452" r:id="rId30"/>
    <p:sldId id="453" r:id="rId31"/>
    <p:sldId id="454" r:id="rId32"/>
    <p:sldId id="455" r:id="rId33"/>
    <p:sldId id="456" r:id="rId34"/>
    <p:sldId id="457" r:id="rId35"/>
    <p:sldId id="598" r:id="rId36"/>
    <p:sldId id="599" r:id="rId37"/>
    <p:sldId id="602" r:id="rId38"/>
    <p:sldId id="525" r:id="rId39"/>
    <p:sldId id="577" r:id="rId40"/>
    <p:sldId id="578" r:id="rId41"/>
    <p:sldId id="526" r:id="rId42"/>
    <p:sldId id="527" r:id="rId43"/>
    <p:sldId id="458" r:id="rId44"/>
    <p:sldId id="459" r:id="rId45"/>
    <p:sldId id="617" r:id="rId46"/>
    <p:sldId id="460" r:id="rId47"/>
    <p:sldId id="461" r:id="rId48"/>
    <p:sldId id="530" r:id="rId49"/>
    <p:sldId id="618" r:id="rId50"/>
    <p:sldId id="619" r:id="rId51"/>
    <p:sldId id="620" r:id="rId52"/>
    <p:sldId id="622" r:id="rId53"/>
    <p:sldId id="621" r:id="rId54"/>
    <p:sldId id="623" r:id="rId55"/>
    <p:sldId id="624" r:id="rId56"/>
    <p:sldId id="462" r:id="rId57"/>
    <p:sldId id="475" r:id="rId58"/>
    <p:sldId id="476" r:id="rId59"/>
    <p:sldId id="625" r:id="rId60"/>
    <p:sldId id="626" r:id="rId61"/>
    <p:sldId id="628" r:id="rId62"/>
    <p:sldId id="629" r:id="rId63"/>
    <p:sldId id="477" r:id="rId64"/>
    <p:sldId id="606" r:id="rId65"/>
    <p:sldId id="607" r:id="rId66"/>
    <p:sldId id="608" r:id="rId67"/>
    <p:sldId id="593" r:id="rId68"/>
    <p:sldId id="595" r:id="rId69"/>
    <p:sldId id="592" r:id="rId70"/>
    <p:sldId id="597" r:id="rId71"/>
    <p:sldId id="603" r:id="rId72"/>
    <p:sldId id="480" r:id="rId73"/>
    <p:sldId id="481" r:id="rId74"/>
    <p:sldId id="482" r:id="rId75"/>
    <p:sldId id="483" r:id="rId76"/>
    <p:sldId id="484" r:id="rId77"/>
    <p:sldId id="485" r:id="rId78"/>
    <p:sldId id="486" r:id="rId79"/>
    <p:sldId id="536" r:id="rId80"/>
    <p:sldId id="537" r:id="rId81"/>
    <p:sldId id="538" r:id="rId82"/>
    <p:sldId id="535" r:id="rId83"/>
    <p:sldId id="539" r:id="rId84"/>
    <p:sldId id="555" r:id="rId85"/>
    <p:sldId id="556" r:id="rId86"/>
    <p:sldId id="559" r:id="rId87"/>
    <p:sldId id="565" r:id="rId88"/>
    <p:sldId id="566" r:id="rId89"/>
    <p:sldId id="567" r:id="rId90"/>
    <p:sldId id="568" r:id="rId91"/>
    <p:sldId id="569" r:id="rId92"/>
    <p:sldId id="570" r:id="rId93"/>
    <p:sldId id="557" r:id="rId94"/>
    <p:sldId id="558" r:id="rId95"/>
    <p:sldId id="613" r:id="rId96"/>
    <p:sldId id="614" r:id="rId97"/>
    <p:sldId id="615" r:id="rId98"/>
    <p:sldId id="560" r:id="rId99"/>
    <p:sldId id="571" r:id="rId100"/>
    <p:sldId id="572" r:id="rId101"/>
    <p:sldId id="573" r:id="rId102"/>
    <p:sldId id="574" r:id="rId103"/>
    <p:sldId id="575" r:id="rId104"/>
    <p:sldId id="581" r:id="rId105"/>
    <p:sldId id="582" r:id="rId106"/>
    <p:sldId id="583" r:id="rId107"/>
    <p:sldId id="488" r:id="rId108"/>
    <p:sldId id="492" r:id="rId109"/>
    <p:sldId id="490" r:id="rId110"/>
    <p:sldId id="491" r:id="rId111"/>
    <p:sldId id="489" r:id="rId112"/>
    <p:sldId id="493" r:id="rId113"/>
    <p:sldId id="494" r:id="rId114"/>
    <p:sldId id="616" r:id="rId115"/>
    <p:sldId id="564" r:id="rId116"/>
    <p:sldId id="495" r:id="rId117"/>
    <p:sldId id="496" r:id="rId118"/>
    <p:sldId id="498" r:id="rId119"/>
    <p:sldId id="499" r:id="rId120"/>
    <p:sldId id="500" r:id="rId121"/>
    <p:sldId id="501" r:id="rId122"/>
    <p:sldId id="502" r:id="rId123"/>
    <p:sldId id="503" r:id="rId124"/>
    <p:sldId id="547" r:id="rId125"/>
    <p:sldId id="548" r:id="rId126"/>
    <p:sldId id="549" r:id="rId127"/>
    <p:sldId id="550" r:id="rId128"/>
    <p:sldId id="551" r:id="rId129"/>
    <p:sldId id="552" r:id="rId130"/>
    <p:sldId id="553" r:id="rId131"/>
    <p:sldId id="554" r:id="rId132"/>
    <p:sldId id="504" r:id="rId133"/>
    <p:sldId id="534" r:id="rId134"/>
    <p:sldId id="505" r:id="rId135"/>
    <p:sldId id="506" r:id="rId136"/>
    <p:sldId id="507" r:id="rId137"/>
    <p:sldId id="508" r:id="rId138"/>
    <p:sldId id="509" r:id="rId139"/>
    <p:sldId id="514" r:id="rId140"/>
    <p:sldId id="518" r:id="rId141"/>
    <p:sldId id="517" r:id="rId142"/>
    <p:sldId id="519" r:id="rId143"/>
    <p:sldId id="515" r:id="rId144"/>
    <p:sldId id="520" r:id="rId145"/>
    <p:sldId id="521" r:id="rId146"/>
    <p:sldId id="522" r:id="rId147"/>
    <p:sldId id="523" r:id="rId148"/>
    <p:sldId id="302" r:id="rId1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0" autoAdjust="0"/>
    <p:restoredTop sz="94660"/>
  </p:normalViewPr>
  <p:slideViewPr>
    <p:cSldViewPr>
      <p:cViewPr varScale="1">
        <p:scale>
          <a:sx n="81" d="100"/>
          <a:sy n="81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-37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6F3147-B3C0-4B2A-B964-AB106F786BE1}" type="datetimeFigureOut">
              <a:rPr lang="en-US"/>
              <a:pPr>
                <a:defRPr/>
              </a:pPr>
              <a:t>1/12/2015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F7B1FF-DFE5-4B27-8E0E-F1DDF2FB76B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5610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6226FB-55D5-4CAA-90EF-D8DC53E1A20F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C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7B1FF-DFE5-4B27-8E0E-F1DDF2FB76BC}" type="slidenum">
              <a:rPr lang="en-CA" smtClean="0"/>
              <a:pPr>
                <a:defRPr/>
              </a:pPr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76886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AB88D8-AB5F-48DB-98E9-EEBC0B734597}" type="slidenum">
              <a:rPr lang="en-CA" smtClean="0"/>
              <a:pPr>
                <a:defRPr/>
              </a:pPr>
              <a:t>148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E287AA-185E-4BFD-AB53-2ED7C1596889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E287AA-185E-4BFD-AB53-2ED7C1596889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E287AA-185E-4BFD-AB53-2ED7C1596889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E287AA-185E-4BFD-AB53-2ED7C1596889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E287AA-185E-4BFD-AB53-2ED7C1596889}" type="slidenum">
              <a:rPr lang="en-CA" smtClean="0"/>
              <a:pPr>
                <a:defRPr/>
              </a:pPr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E287AA-185E-4BFD-AB53-2ED7C1596889}" type="slidenum">
              <a:rPr lang="en-CA" smtClean="0"/>
              <a:pPr>
                <a:defRPr/>
              </a:pPr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E287AA-185E-4BFD-AB53-2ED7C1596889}" type="slidenum">
              <a:rPr lang="en-CA" smtClean="0"/>
              <a:pPr>
                <a:defRPr/>
              </a:pPr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E287AA-185E-4BFD-AB53-2ED7C1596889}" type="slidenum">
              <a:rPr lang="en-CA" smtClean="0"/>
              <a:pPr>
                <a:defRPr/>
              </a:pPr>
              <a:t>15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3779838" y="260350"/>
            <a:ext cx="5040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ECE 250 </a:t>
            </a:r>
            <a:r>
              <a:rPr lang="en-US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Algorithms and Data Structures</a:t>
            </a: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5472113" y="4365625"/>
            <a:ext cx="3671887" cy="269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n-US" sz="1200" b="1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Douglas Wilhelm Harder, </a:t>
            </a:r>
            <a:r>
              <a:rPr lang="en-US" sz="1200" b="1" kern="0" dirty="0" err="1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M.Math</a:t>
            </a:r>
            <a:r>
              <a:rPr lang="en-US" sz="1200" b="1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. </a:t>
            </a:r>
            <a:r>
              <a:rPr lang="en-US" sz="1200" b="1" kern="0" dirty="0" smtClean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LEL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200" b="1" kern="0" dirty="0" err="1" smtClean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Vajihollah</a:t>
            </a:r>
            <a:r>
              <a:rPr lang="en-US" sz="1200" b="1" kern="0" dirty="0" smtClean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 </a:t>
            </a:r>
            <a:r>
              <a:rPr lang="en-US" sz="1200" b="1" kern="0" dirty="0" err="1" smtClean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Montaghami</a:t>
            </a:r>
            <a:r>
              <a:rPr lang="en-US" sz="1200" b="1" kern="0" dirty="0" smtClean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, </a:t>
            </a:r>
            <a:r>
              <a:rPr lang="en-US" sz="1200" b="1" kern="0" dirty="0" err="1" smtClean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M.A.Sc</a:t>
            </a:r>
            <a:r>
              <a:rPr lang="en-US" sz="1200" b="1" kern="0" dirty="0" smtClean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.</a:t>
            </a:r>
            <a:endParaRPr lang="en-US" sz="1200" b="1" kern="0" dirty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Department of Electrical and Computer Engineering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University of Waterloo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Waterloo, Ontario, Canada</a:t>
            </a:r>
          </a:p>
          <a:p>
            <a:pPr defTabSz="457200">
              <a:spcBef>
                <a:spcPct val="20000"/>
              </a:spcBef>
              <a:defRPr/>
            </a:pPr>
            <a:endParaRPr lang="en-US" sz="1100" kern="0" dirty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ece.uwaterloo.ca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dwharder@alumni.uwaterloo.ca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0" dirty="0" smtClean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vajih.montaghami@gmail.com</a:t>
            </a:r>
          </a:p>
          <a:p>
            <a:pPr defTabSz="457200">
              <a:spcBef>
                <a:spcPct val="20000"/>
              </a:spcBef>
              <a:defRPr/>
            </a:pPr>
            <a:endParaRPr lang="en-CA" sz="900" dirty="0">
              <a:solidFill>
                <a:srgbClr val="FFFFFF"/>
              </a:solidFill>
              <a:latin typeface="Arial"/>
              <a:ea typeface="ＭＳ Ｐゴシック" charset="-128"/>
            </a:endParaRPr>
          </a:p>
          <a:p>
            <a:pPr defTabSz="457200">
              <a:spcBef>
                <a:spcPct val="20000"/>
              </a:spcBef>
              <a:defRPr/>
            </a:pPr>
            <a:r>
              <a:rPr lang="en-CA" sz="900" dirty="0">
                <a:solidFill>
                  <a:srgbClr val="FFFFFF"/>
                </a:solidFill>
                <a:latin typeface="Arial"/>
                <a:ea typeface="ＭＳ Ｐゴシック" charset="-128"/>
              </a:rPr>
              <a:t>© </a:t>
            </a:r>
            <a:r>
              <a:rPr lang="en-CA" sz="900" dirty="0" smtClean="0">
                <a:solidFill>
                  <a:srgbClr val="FFFFFF"/>
                </a:solidFill>
                <a:latin typeface="Arial"/>
                <a:ea typeface="ＭＳ Ｐゴシック" charset="-128"/>
              </a:rPr>
              <a:t>2014 </a:t>
            </a:r>
            <a:r>
              <a:rPr lang="en-CA" sz="900" dirty="0">
                <a:solidFill>
                  <a:srgbClr val="FFFFFF"/>
                </a:solidFill>
                <a:latin typeface="Arial"/>
                <a:ea typeface="ＭＳ Ｐゴシック" charset="-128"/>
              </a:rPr>
              <a:t>by </a:t>
            </a:r>
            <a:r>
              <a:rPr lang="en-CA" sz="900" dirty="0" smtClean="0">
                <a:solidFill>
                  <a:srgbClr val="FFFFFF"/>
                </a:solidFill>
                <a:latin typeface="Arial"/>
                <a:ea typeface="ＭＳ Ｐゴシック" charset="-128"/>
              </a:rPr>
              <a:t>the authors.  </a:t>
            </a:r>
            <a:r>
              <a:rPr lang="en-CA" sz="900" dirty="0">
                <a:solidFill>
                  <a:srgbClr val="FFFFFF"/>
                </a:solidFill>
                <a:latin typeface="Arial"/>
                <a:ea typeface="ＭＳ Ｐゴシック" charset="-128"/>
              </a:rPr>
              <a:t>Some rights reserved.</a:t>
            </a:r>
            <a:endParaRPr lang="en-US" sz="900" kern="0" dirty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endParaRPr lang="en-CA" sz="2400" dirty="0">
              <a:solidFill>
                <a:srgbClr val="FFFFFF"/>
              </a:solidFill>
              <a:latin typeface="Arial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8493125" y="387350"/>
            <a:ext cx="400050" cy="304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fld id="{CB04C21C-B0BC-4588-B282-CC300FAFEEC9}" type="slidenum">
              <a:rPr lang="en-CA" sz="14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defRPr/>
              </a:pPr>
              <a:t>‹#›</a:t>
            </a:fld>
            <a:endParaRPr lang="en-CA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2916238" y="111125"/>
            <a:ext cx="5832475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Introductory Laboratory</a:t>
            </a:r>
            <a:endParaRPr kumimoji="0" lang="en-CA" sz="16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8493125" y="387350"/>
            <a:ext cx="400050" cy="304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fld id="{CB04C21C-B0BC-4588-B282-CC300FAFEEC9}" type="slidenum">
              <a:rPr lang="en-CA" sz="14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defRPr/>
              </a:pPr>
              <a:t>‹#›</a:t>
            </a:fld>
            <a:endParaRPr lang="en-CA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2916238" y="111125"/>
            <a:ext cx="5832475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Introductory Laboratory</a:t>
            </a:r>
            <a:endParaRPr kumimoji="0" lang="en-CA" sz="16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03380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317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5.wmf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7.wmf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9.wmf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w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3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4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4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4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5.w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5.w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6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6.wmf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539552" y="2558504"/>
            <a:ext cx="82809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400" dirty="0" smtClean="0">
                <a:solidFill>
                  <a:schemeClr val="bg1"/>
                </a:solidFill>
              </a:rPr>
              <a:t>Introductory Project</a:t>
            </a:r>
            <a:endParaRPr lang="en-US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Remote logins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You have now established a remote </a:t>
            </a:r>
            <a:r>
              <a:rPr lang="en-US" altLang="en-US" i="1" dirty="0" smtClean="0">
                <a:latin typeface="Arial" charset="0"/>
                <a:cs typeface="Arial" charset="0"/>
              </a:rPr>
              <a:t>shell </a:t>
            </a:r>
            <a:r>
              <a:rPr lang="en-US" altLang="en-US" dirty="0" smtClean="0">
                <a:latin typeface="Arial" charset="0"/>
                <a:cs typeface="Arial" charset="0"/>
              </a:rPr>
              <a:t>user interface</a:t>
            </a:r>
            <a:endParaRPr lang="en-US" altLang="en-US" i="1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You can optionally</a:t>
            </a:r>
            <a:br>
              <a:rPr lang="en-US" altLang="en-US" dirty="0" smtClean="0">
                <a:latin typeface="Arial" charset="0"/>
                <a:cs typeface="Arial" charset="0"/>
              </a:rPr>
            </a:br>
            <a:r>
              <a:rPr lang="en-US" altLang="en-US" dirty="0" smtClean="0">
                <a:latin typeface="Arial" charset="0"/>
                <a:cs typeface="Arial" charset="0"/>
              </a:rPr>
              <a:t>add a profile to save</a:t>
            </a:r>
            <a:br>
              <a:rPr lang="en-US" altLang="en-US" dirty="0" smtClean="0">
                <a:latin typeface="Arial" charset="0"/>
                <a:cs typeface="Arial" charset="0"/>
              </a:rPr>
            </a:br>
            <a:r>
              <a:rPr lang="en-US" altLang="en-US" dirty="0" smtClean="0">
                <a:latin typeface="Arial" charset="0"/>
                <a:cs typeface="Arial" charset="0"/>
              </a:rPr>
              <a:t>your Host and User</a:t>
            </a:r>
            <a:br>
              <a:rPr lang="en-US" altLang="en-US" dirty="0" smtClean="0">
                <a:latin typeface="Arial" charset="0"/>
                <a:cs typeface="Arial" charset="0"/>
              </a:rPr>
            </a:br>
            <a:r>
              <a:rPr lang="en-US" altLang="en-US" dirty="0" smtClean="0">
                <a:latin typeface="Arial" charset="0"/>
                <a:cs typeface="Arial" charset="0"/>
              </a:rPr>
              <a:t>names under </a:t>
            </a:r>
            <a:r>
              <a:rPr lang="en-US" altLang="en-US" i="1" dirty="0" smtClean="0">
                <a:latin typeface="Arial" charset="0"/>
                <a:cs typeface="Arial" charset="0"/>
              </a:rPr>
              <a:t>Profiles</a:t>
            </a:r>
            <a:endParaRPr lang="en-US" alt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i="1" dirty="0"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en-US" altLang="en-US" i="1" dirty="0" smtClean="0">
                <a:latin typeface="Arial" charset="0"/>
                <a:cs typeface="Arial" charset="0"/>
              </a:rPr>
              <a:t>	</a:t>
            </a:r>
            <a:r>
              <a:rPr lang="en-US" altLang="en-US" dirty="0" smtClean="0">
                <a:latin typeface="Arial" charset="0"/>
                <a:cs typeface="Arial" charset="0"/>
              </a:rPr>
              <a:t>You will be randomly</a:t>
            </a:r>
            <a:br>
              <a:rPr lang="en-US" altLang="en-US" dirty="0" smtClean="0">
                <a:latin typeface="Arial" charset="0"/>
                <a:cs typeface="Arial" charset="0"/>
              </a:rPr>
            </a:br>
            <a:r>
              <a:rPr lang="en-US" altLang="en-US" dirty="0" smtClean="0">
                <a:latin typeface="Arial" charset="0"/>
                <a:cs typeface="Arial" charset="0"/>
              </a:rPr>
              <a:t>logged onto one of</a:t>
            </a:r>
            <a:br>
              <a:rPr lang="en-US" altLang="en-US" dirty="0" smtClean="0">
                <a:latin typeface="Arial" charset="0"/>
                <a:cs typeface="Arial" charset="0"/>
              </a:rPr>
            </a:br>
            <a:r>
              <a:rPr lang="en-US" altLang="en-US" dirty="0" smtClean="0">
                <a:latin typeface="Arial" charset="0"/>
                <a:cs typeface="Arial" charset="0"/>
              </a:rPr>
              <a:t>	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eceLinux1</a:t>
            </a:r>
            <a:b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	eceLinux2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	eceLinux3</a:t>
            </a:r>
            <a:b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altLang="en-US" dirty="0" smtClean="0">
                <a:latin typeface="Arial" charset="0"/>
                <a:cs typeface="Arial" charset="0"/>
              </a:rPr>
              <a:t>etc.</a:t>
            </a:r>
            <a:endParaRPr lang="en-US" altLang="en-US" i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2050" name="Picture 2" descr="C:\Users\dwharder\Desktop\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988840"/>
            <a:ext cx="5764213" cy="48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5724128" y="2708920"/>
            <a:ext cx="3387949" cy="10081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Oval 8"/>
          <p:cNvSpPr/>
          <p:nvPr/>
        </p:nvSpPr>
        <p:spPr>
          <a:xfrm>
            <a:off x="3779912" y="6309320"/>
            <a:ext cx="1368152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971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9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Assigning an object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 smtClean="0"/>
              <a:t>	When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operator=</a:t>
            </a:r>
            <a:r>
              <a:rPr lang="en-CA" dirty="0" smtClean="0"/>
              <a:t> is called on </a:t>
            </a:r>
            <a:r>
              <a:rPr lang="en-CA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CA" dirty="0" smtClean="0"/>
              <a:t>, </a:t>
            </a:r>
            <a:r>
              <a:rPr lang="en-CA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CA" dirty="0" smtClean="0"/>
              <a:t> </a:t>
            </a:r>
            <a:r>
              <a:rPr lang="en-CA" dirty="0" smtClean="0"/>
              <a:t>is the argument</a:t>
            </a:r>
          </a:p>
          <a:p>
            <a:pPr lvl="1"/>
            <a:r>
              <a:rPr lang="en-CA" dirty="0" smtClean="0"/>
              <a:t>The copy constructor is called and </a:t>
            </a:r>
            <a:r>
              <a:rPr lang="en-CA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CA" dirty="0" smtClean="0"/>
              <a:t> </a:t>
            </a:r>
            <a:r>
              <a:rPr lang="en-CA" dirty="0" smtClean="0"/>
              <a:t>is </a:t>
            </a:r>
            <a:r>
              <a:rPr lang="en-CA" u="sng" dirty="0" smtClean="0"/>
              <a:t>passed by value</a:t>
            </a:r>
            <a:r>
              <a:rPr lang="en-CA" dirty="0" smtClean="0"/>
              <a:t> </a:t>
            </a:r>
            <a:r>
              <a:rPr lang="en-CA" dirty="0" smtClean="0"/>
              <a:t>as </a:t>
            </a:r>
            <a:r>
              <a:rPr lang="en-CA" dirty="0" err="1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rhs</a:t>
            </a:r>
            <a:endParaRPr lang="en-CA" dirty="0" smtClean="0">
              <a:solidFill>
                <a:srgbClr val="FF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</a:p>
          <a:p>
            <a:pPr marL="457200" lvl="1" indent="0">
              <a:buNone/>
            </a:pP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endParaRPr lang="en-CA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11960" y="2403465"/>
            <a:ext cx="4032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4475" indent="-358775"/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Array 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&amp;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Array::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operator=(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Array </a:t>
            </a:r>
            <a:r>
              <a:rPr lang="en-CA" sz="1400" b="1" dirty="0" err="1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rhs</a:t>
            </a:r>
            <a:r>
              <a:rPr lang="en-CA" sz="1400" dirty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pPr marL="244475" indent="-358775"/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   swap( </a:t>
            </a:r>
            <a:r>
              <a:rPr lang="en-CA" sz="1400" b="1" dirty="0" err="1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rhs</a:t>
            </a:r>
            <a:r>
              <a:rPr lang="en-CA" sz="1400" dirty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n-CA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44475" indent="-358775"/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   return *this;</a:t>
            </a:r>
          </a:p>
          <a:p>
            <a:pPr marL="244475" indent="-358775"/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9" name="Rectangle 8"/>
          <p:cNvSpPr/>
          <p:nvPr/>
        </p:nvSpPr>
        <p:spPr>
          <a:xfrm>
            <a:off x="755576" y="2403465"/>
            <a:ext cx="2286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Array </a:t>
            </a:r>
            <a:r>
              <a:rPr lang="en-CA" sz="1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( 3 );</a:t>
            </a:r>
            <a:b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CA" sz="1400" b="1" dirty="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.append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( 35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lvl="1"/>
            <a:r>
              <a:rPr lang="en-CA" sz="14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CA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.append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( 75 );</a:t>
            </a:r>
          </a:p>
          <a:p>
            <a:pPr lvl="1"/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Array </a:t>
            </a:r>
            <a:r>
              <a:rPr lang="en-CA" sz="14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5 );</a:t>
            </a:r>
            <a:b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CA" sz="1400" b="1" dirty="0" err="1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.append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( 42 );</a:t>
            </a:r>
          </a:p>
          <a:p>
            <a:pPr lvl="1"/>
            <a:r>
              <a:rPr lang="en-CA" sz="14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CA" sz="14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CA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855501"/>
              </p:ext>
            </p:extLst>
          </p:nvPr>
        </p:nvGraphicFramePr>
        <p:xfrm>
          <a:off x="3177208" y="4162400"/>
          <a:ext cx="2811490" cy="1066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1490"/>
              </a:tblGrid>
              <a:tr h="0">
                <a:tc>
                  <a:txBody>
                    <a:bodyPr/>
                    <a:lstStyle/>
                    <a:p>
                      <a:r>
                        <a:rPr lang="en-CA" sz="1600" b="1" dirty="0" smtClean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en-CA" sz="1600" dirty="0">
                        <a:solidFill>
                          <a:srgbClr val="00B0F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CA" sz="14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array_capacity</a:t>
                      </a: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       5</a:t>
                      </a:r>
                      <a:b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4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internal_array</a:t>
                      </a: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</a:t>
                      </a:r>
                      <a:r>
                        <a:rPr lang="en-CA" sz="1400" b="1" dirty="0" smtClean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0x00176a48</a:t>
                      </a:r>
                    </a:p>
                    <a:p>
                      <a:r>
                        <a:rPr lang="en-CA" sz="14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array_size</a:t>
                      </a: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           1</a:t>
                      </a:r>
                      <a:endParaRPr lang="en-CA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058643"/>
              </p:ext>
            </p:extLst>
          </p:nvPr>
        </p:nvGraphicFramePr>
        <p:xfrm>
          <a:off x="107504" y="3874368"/>
          <a:ext cx="2808312" cy="1066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8312"/>
              </a:tblGrid>
              <a:tr h="0">
                <a:tc>
                  <a:txBody>
                    <a:bodyPr/>
                    <a:lstStyle/>
                    <a:p>
                      <a:r>
                        <a:rPr lang="en-CA" sz="1600" b="1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en-CA" sz="1600" b="1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CA" sz="14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array_capacity</a:t>
                      </a: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       3</a:t>
                      </a:r>
                      <a:b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4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internal_array</a:t>
                      </a: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</a:t>
                      </a:r>
                      <a:r>
                        <a:rPr lang="en-CA" sz="1400" b="1" dirty="0" smtClean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0x000b3820</a:t>
                      </a:r>
                    </a:p>
                    <a:p>
                      <a:r>
                        <a:rPr lang="en-CA" sz="14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array_size</a:t>
                      </a: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           </a:t>
                      </a: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endParaRPr lang="en-CA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901530"/>
              </p:ext>
            </p:extLst>
          </p:nvPr>
        </p:nvGraphicFramePr>
        <p:xfrm>
          <a:off x="6084168" y="3861048"/>
          <a:ext cx="2811490" cy="1066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1490"/>
              </a:tblGrid>
              <a:tr h="0">
                <a:tc>
                  <a:txBody>
                    <a:bodyPr/>
                    <a:lstStyle/>
                    <a:p>
                      <a:r>
                        <a:rPr lang="en-CA" sz="1600" b="1" dirty="0" err="1" smtClean="0">
                          <a:solidFill>
                            <a:srgbClr val="FF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rhs</a:t>
                      </a:r>
                      <a:endParaRPr lang="en-CA" sz="1600" b="1" dirty="0">
                        <a:solidFill>
                          <a:srgbClr val="FF00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CA" sz="14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array_capacity</a:t>
                      </a: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       5</a:t>
                      </a:r>
                      <a:b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4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internal_array</a:t>
                      </a: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</a:t>
                      </a:r>
                      <a:r>
                        <a:rPr lang="en-CA" sz="1400" b="1" dirty="0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0x005b9a04</a:t>
                      </a:r>
                    </a:p>
                    <a:p>
                      <a:r>
                        <a:rPr lang="en-CA" sz="14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array_size</a:t>
                      </a: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           1</a:t>
                      </a:r>
                      <a:endParaRPr lang="en-CA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567798"/>
              </p:ext>
            </p:extLst>
          </p:nvPr>
        </p:nvGraphicFramePr>
        <p:xfrm>
          <a:off x="6588224" y="5229200"/>
          <a:ext cx="1944216" cy="1158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6144"/>
                <a:gridCol w="648072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0x005b9a04</a:t>
                      </a:r>
                      <a:r>
                        <a:rPr lang="en-CA" sz="1400" dirty="0" smtClean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/>
                      </a:r>
                      <a:br>
                        <a:rPr lang="en-CA" sz="1400" dirty="0" smtClean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0x005b9a08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0x005b9a0c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0x005b9a10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0x005b9a14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42</a:t>
                      </a:r>
                    </a:p>
                    <a:p>
                      <a:pPr algn="r"/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?</a:t>
                      </a:r>
                    </a:p>
                    <a:p>
                      <a:pPr algn="r"/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?</a:t>
                      </a:r>
                      <a:b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?</a:t>
                      </a:r>
                      <a:b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?</a:t>
                      </a:r>
                      <a:endParaRPr lang="en-CA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5233"/>
              </p:ext>
            </p:extLst>
          </p:nvPr>
        </p:nvGraphicFramePr>
        <p:xfrm>
          <a:off x="254698" y="5229200"/>
          <a:ext cx="1944216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6144"/>
                <a:gridCol w="648072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 smtClean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0x000b3820</a:t>
                      </a: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/>
                      </a:r>
                      <a:b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0x000b3824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0x000b3828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35</a:t>
                      </a:r>
                      <a:b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75</a:t>
                      </a:r>
                    </a:p>
                    <a:p>
                      <a:pPr algn="r"/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?</a:t>
                      </a:r>
                      <a:endParaRPr lang="en-CA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174382"/>
              </p:ext>
            </p:extLst>
          </p:nvPr>
        </p:nvGraphicFramePr>
        <p:xfrm>
          <a:off x="3131840" y="5369768"/>
          <a:ext cx="1944216" cy="1158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6144"/>
                <a:gridCol w="648072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 smtClean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0x00176a48</a:t>
                      </a:r>
                      <a:r>
                        <a:rPr lang="en-CA" sz="1400" dirty="0" smtClean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/>
                      </a:r>
                      <a:br>
                        <a:rPr lang="en-CA" sz="1400" dirty="0" smtClean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0x00176a4c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0x00176a50</a:t>
                      </a:r>
                      <a:endParaRPr lang="en-CA" sz="14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0x00176a54</a:t>
                      </a:r>
                      <a:endParaRPr lang="en-CA" sz="14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0x00176a58</a:t>
                      </a:r>
                      <a:endParaRPr lang="en-CA" sz="14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42</a:t>
                      </a:r>
                    </a:p>
                    <a:p>
                      <a:pPr algn="r"/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?</a:t>
                      </a:r>
                    </a:p>
                    <a:p>
                      <a:pPr algn="r"/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?</a:t>
                      </a:r>
                    </a:p>
                    <a:p>
                      <a:pPr algn="r"/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?</a:t>
                      </a:r>
                      <a:b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?</a:t>
                      </a:r>
                      <a:endParaRPr lang="en-CA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H="1">
            <a:off x="2003158" y="4725144"/>
            <a:ext cx="72008" cy="504056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932040" y="5013176"/>
            <a:ext cx="288032" cy="360040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8100392" y="4725144"/>
            <a:ext cx="144016" cy="504056"/>
          </a:xfrm>
          <a:prstGeom prst="straightConnector1">
            <a:avLst/>
          </a:prstGeom>
          <a:ln w="38100">
            <a:solidFill>
              <a:srgbClr val="7030A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27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Assigning an object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 smtClean="0"/>
              <a:t>	Next, we swap the member variables of </a:t>
            </a:r>
            <a:r>
              <a:rPr lang="en-CA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CA" dirty="0" smtClean="0"/>
              <a:t> and </a:t>
            </a:r>
            <a:r>
              <a:rPr lang="en-CA" dirty="0" err="1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rhs</a:t>
            </a:r>
            <a:endParaRPr lang="en-CA" u="sng" dirty="0" smtClean="0"/>
          </a:p>
          <a:p>
            <a:pPr marL="457200" lvl="1" indent="0">
              <a:buNone/>
            </a:pP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</a:p>
          <a:p>
            <a:pPr marL="457200" lvl="1" indent="0">
              <a:buNone/>
            </a:pP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endParaRPr lang="en-CA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11960" y="2403465"/>
            <a:ext cx="4032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4475" indent="-358775"/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Array 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&amp;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Array::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operator=(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Array </a:t>
            </a:r>
            <a:r>
              <a:rPr lang="en-CA" sz="1400" b="1" dirty="0" err="1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rhs</a:t>
            </a:r>
            <a:r>
              <a:rPr lang="en-CA" sz="1400" dirty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pPr marL="244475" indent="-358775"/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   swap( </a:t>
            </a:r>
            <a:r>
              <a:rPr lang="en-CA" sz="1400" b="1" dirty="0" err="1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rhs</a:t>
            </a:r>
            <a:r>
              <a:rPr lang="en-CA" sz="1400" dirty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n-CA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44475" indent="-358775"/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   return *this;</a:t>
            </a:r>
          </a:p>
          <a:p>
            <a:pPr marL="244475" indent="-358775"/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241766"/>
              </p:ext>
            </p:extLst>
          </p:nvPr>
        </p:nvGraphicFramePr>
        <p:xfrm>
          <a:off x="3177208" y="4162400"/>
          <a:ext cx="2811490" cy="1066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1490"/>
              </a:tblGrid>
              <a:tr h="0">
                <a:tc>
                  <a:txBody>
                    <a:bodyPr/>
                    <a:lstStyle/>
                    <a:p>
                      <a:r>
                        <a:rPr lang="en-CA" sz="1600" b="1" dirty="0" smtClean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en-CA" sz="1600" dirty="0">
                        <a:solidFill>
                          <a:srgbClr val="00B0F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CA" sz="14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array_capacity</a:t>
                      </a: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       5</a:t>
                      </a:r>
                      <a:b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4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internal_array</a:t>
                      </a: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</a:t>
                      </a:r>
                      <a:r>
                        <a:rPr lang="en-CA" sz="1400" b="1" dirty="0" smtClean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0x00176a48</a:t>
                      </a:r>
                    </a:p>
                    <a:p>
                      <a:r>
                        <a:rPr lang="en-CA" sz="14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array_size</a:t>
                      </a: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           1</a:t>
                      </a:r>
                      <a:endParaRPr lang="en-CA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266323"/>
              </p:ext>
            </p:extLst>
          </p:nvPr>
        </p:nvGraphicFramePr>
        <p:xfrm>
          <a:off x="107504" y="3874368"/>
          <a:ext cx="2808312" cy="1066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8312"/>
              </a:tblGrid>
              <a:tr h="0">
                <a:tc>
                  <a:txBody>
                    <a:bodyPr/>
                    <a:lstStyle/>
                    <a:p>
                      <a:r>
                        <a:rPr lang="en-CA" sz="1600" b="1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en-CA" sz="1600" b="1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CA" sz="14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array_capacity</a:t>
                      </a: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       5</a:t>
                      </a:r>
                      <a:b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4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internal_array</a:t>
                      </a: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</a:t>
                      </a:r>
                      <a:r>
                        <a:rPr lang="en-CA" sz="1400" b="1" dirty="0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0x005b9a04</a:t>
                      </a: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/>
                      </a:r>
                      <a:b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4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array_size</a:t>
                      </a: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           </a:t>
                      </a: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CA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141659"/>
              </p:ext>
            </p:extLst>
          </p:nvPr>
        </p:nvGraphicFramePr>
        <p:xfrm>
          <a:off x="6084168" y="3861048"/>
          <a:ext cx="2811490" cy="1066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1490"/>
              </a:tblGrid>
              <a:tr h="0">
                <a:tc>
                  <a:txBody>
                    <a:bodyPr/>
                    <a:lstStyle/>
                    <a:p>
                      <a:r>
                        <a:rPr lang="en-CA" sz="1600" b="1" dirty="0" err="1" smtClean="0">
                          <a:solidFill>
                            <a:srgbClr val="FF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rhs</a:t>
                      </a:r>
                      <a:endParaRPr lang="en-CA" sz="1600" b="1" dirty="0">
                        <a:solidFill>
                          <a:srgbClr val="FF00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array_capacity</a:t>
                      </a: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       3</a:t>
                      </a:r>
                      <a:b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4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internal_array</a:t>
                      </a: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</a:t>
                      </a:r>
                      <a:r>
                        <a:rPr lang="en-CA" sz="1400" b="1" dirty="0" smtClean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0x000b3820</a:t>
                      </a:r>
                      <a:endParaRPr lang="en-CA" sz="1400" b="1" dirty="0" smtClean="0">
                        <a:solidFill>
                          <a:srgbClr val="7030A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  <a:p>
                      <a:r>
                        <a:rPr lang="en-CA" sz="14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array_size</a:t>
                      </a: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           </a:t>
                      </a: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endParaRPr lang="en-CA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053932"/>
              </p:ext>
            </p:extLst>
          </p:nvPr>
        </p:nvGraphicFramePr>
        <p:xfrm>
          <a:off x="254698" y="5229200"/>
          <a:ext cx="1944216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6144"/>
                <a:gridCol w="648072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 smtClean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0x000b3820</a:t>
                      </a: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/>
                      </a:r>
                      <a:b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0x000b3824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0x000b3828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35</a:t>
                      </a:r>
                      <a:b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75</a:t>
                      </a:r>
                    </a:p>
                    <a:p>
                      <a:pPr algn="r"/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?</a:t>
                      </a:r>
                      <a:endParaRPr lang="en-CA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858778"/>
              </p:ext>
            </p:extLst>
          </p:nvPr>
        </p:nvGraphicFramePr>
        <p:xfrm>
          <a:off x="3131840" y="5369768"/>
          <a:ext cx="1944216" cy="1158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6144"/>
                <a:gridCol w="648072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 smtClean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0x00176a48</a:t>
                      </a:r>
                      <a:r>
                        <a:rPr lang="en-CA" sz="1400" dirty="0" smtClean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/>
                      </a:r>
                      <a:br>
                        <a:rPr lang="en-CA" sz="1400" dirty="0" smtClean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0x00176a4c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0x00176a50</a:t>
                      </a:r>
                      <a:endParaRPr lang="en-CA" sz="14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0x00176a54</a:t>
                      </a:r>
                      <a:endParaRPr lang="en-CA" sz="14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0x00176a58</a:t>
                      </a:r>
                      <a:endParaRPr lang="en-CA" sz="14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42</a:t>
                      </a:r>
                    </a:p>
                    <a:p>
                      <a:pPr algn="r"/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?</a:t>
                      </a:r>
                    </a:p>
                    <a:p>
                      <a:pPr algn="r"/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?</a:t>
                      </a:r>
                    </a:p>
                    <a:p>
                      <a:pPr algn="r"/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?</a:t>
                      </a:r>
                      <a:b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?</a:t>
                      </a:r>
                      <a:endParaRPr lang="en-CA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55940"/>
              </p:ext>
            </p:extLst>
          </p:nvPr>
        </p:nvGraphicFramePr>
        <p:xfrm>
          <a:off x="6588224" y="5229200"/>
          <a:ext cx="1944216" cy="1158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6144"/>
                <a:gridCol w="648072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0x005b9a04</a:t>
                      </a:r>
                      <a:r>
                        <a:rPr lang="en-CA" sz="1400" dirty="0" smtClean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/>
                      </a:r>
                      <a:br>
                        <a:rPr lang="en-CA" sz="1400" dirty="0" smtClean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0x005b9a08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0x005b9a0c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0x005b9a10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0x005b9a14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42</a:t>
                      </a:r>
                    </a:p>
                    <a:p>
                      <a:pPr algn="r"/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?</a:t>
                      </a:r>
                    </a:p>
                    <a:p>
                      <a:pPr algn="r"/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?</a:t>
                      </a:r>
                      <a:b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?</a:t>
                      </a:r>
                      <a:b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?</a:t>
                      </a:r>
                      <a:endParaRPr lang="en-CA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755576" y="2403465"/>
            <a:ext cx="2286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Array </a:t>
            </a:r>
            <a:r>
              <a:rPr lang="en-CA" sz="1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( 3 );</a:t>
            </a:r>
            <a:b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CA" sz="1400" b="1" dirty="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.append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( 35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lvl="1"/>
            <a:r>
              <a:rPr lang="en-CA" sz="14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CA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.append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( 75 );</a:t>
            </a:r>
          </a:p>
          <a:p>
            <a:pPr lvl="1"/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Array </a:t>
            </a:r>
            <a:r>
              <a:rPr lang="en-CA" sz="1400" b="1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5 );</a:t>
            </a:r>
            <a:b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CA" sz="1400" b="1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.append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( 42 );</a:t>
            </a:r>
          </a:p>
          <a:p>
            <a:pPr lvl="1"/>
            <a:r>
              <a:rPr lang="en-CA" sz="14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CA" sz="14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CA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2" name="Arc 11"/>
          <p:cNvSpPr/>
          <p:nvPr/>
        </p:nvSpPr>
        <p:spPr>
          <a:xfrm rot="21178831" flipV="1">
            <a:off x="2149665" y="4505692"/>
            <a:ext cx="5904656" cy="1116124"/>
          </a:xfrm>
          <a:prstGeom prst="arc">
            <a:avLst>
              <a:gd name="adj1" fmla="val 10814531"/>
              <a:gd name="adj2" fmla="val 0"/>
            </a:avLst>
          </a:prstGeom>
          <a:ln w="38100">
            <a:solidFill>
              <a:srgbClr val="C00000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932040" y="5013176"/>
            <a:ext cx="288032" cy="360040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1231792">
            <a:off x="2307167" y="4586995"/>
            <a:ext cx="5904656" cy="1000690"/>
          </a:xfrm>
          <a:prstGeom prst="arc">
            <a:avLst>
              <a:gd name="adj1" fmla="val 10814531"/>
              <a:gd name="adj2" fmla="val 0"/>
            </a:avLst>
          </a:prstGeom>
          <a:ln w="38100">
            <a:solidFill>
              <a:srgbClr val="7030A0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575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Assigning an object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 smtClean="0"/>
              <a:t>	Now, when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operator=</a:t>
            </a:r>
            <a:r>
              <a:rPr lang="en-CA" dirty="0" smtClean="0"/>
              <a:t> exits, the object </a:t>
            </a:r>
            <a:r>
              <a:rPr lang="en-CA" dirty="0" err="1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rhs</a:t>
            </a:r>
            <a:r>
              <a:rPr lang="en-CA" dirty="0" smtClean="0"/>
              <a:t> is destroyed</a:t>
            </a:r>
            <a:endParaRPr lang="en-CA" u="sng" dirty="0" smtClean="0"/>
          </a:p>
          <a:p>
            <a:pPr marL="457200" lvl="1" indent="0">
              <a:buNone/>
            </a:pP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</a:p>
          <a:p>
            <a:pPr marL="457200" lvl="1" indent="0">
              <a:buNone/>
            </a:pP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endParaRPr lang="en-CA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11960" y="2403465"/>
            <a:ext cx="4032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4475" indent="-358775"/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Array 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&amp;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Array::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operator=(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Array </a:t>
            </a:r>
            <a:r>
              <a:rPr lang="en-CA" sz="1400" b="1" dirty="0" err="1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rhs</a:t>
            </a:r>
            <a:r>
              <a:rPr lang="en-CA" sz="1400" dirty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pPr marL="244475" indent="-358775"/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   swap( </a:t>
            </a:r>
            <a:r>
              <a:rPr lang="en-CA" sz="1400" b="1" dirty="0" err="1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rhs</a:t>
            </a:r>
            <a:r>
              <a:rPr lang="en-CA" sz="1400" dirty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n-CA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44475" indent="-358775"/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   return *this;</a:t>
            </a:r>
          </a:p>
          <a:p>
            <a:pPr marL="244475" indent="-358775"/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971730"/>
              </p:ext>
            </p:extLst>
          </p:nvPr>
        </p:nvGraphicFramePr>
        <p:xfrm>
          <a:off x="3177208" y="4162400"/>
          <a:ext cx="2811490" cy="1066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1490"/>
              </a:tblGrid>
              <a:tr h="0">
                <a:tc>
                  <a:txBody>
                    <a:bodyPr/>
                    <a:lstStyle/>
                    <a:p>
                      <a:r>
                        <a:rPr lang="en-CA" sz="1600" b="1" dirty="0" smtClean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en-CA" sz="1600" dirty="0">
                        <a:solidFill>
                          <a:srgbClr val="00B0F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CA" sz="14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array_capacity</a:t>
                      </a: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       5</a:t>
                      </a:r>
                      <a:b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4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internal_array</a:t>
                      </a: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</a:t>
                      </a:r>
                      <a:r>
                        <a:rPr lang="en-CA" sz="1400" b="1" dirty="0" smtClean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0x00176a48</a:t>
                      </a:r>
                    </a:p>
                    <a:p>
                      <a:r>
                        <a:rPr lang="en-CA" sz="14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array_size</a:t>
                      </a: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           1</a:t>
                      </a:r>
                      <a:endParaRPr lang="en-CA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575734"/>
              </p:ext>
            </p:extLst>
          </p:nvPr>
        </p:nvGraphicFramePr>
        <p:xfrm>
          <a:off x="107504" y="3874368"/>
          <a:ext cx="2808312" cy="1066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8312"/>
              </a:tblGrid>
              <a:tr h="0">
                <a:tc>
                  <a:txBody>
                    <a:bodyPr/>
                    <a:lstStyle/>
                    <a:p>
                      <a:r>
                        <a:rPr lang="en-CA" sz="1600" b="1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en-CA" sz="1600" b="1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CA" sz="14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array_capacity</a:t>
                      </a: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       5</a:t>
                      </a:r>
                      <a:b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4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internal_array</a:t>
                      </a: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</a:t>
                      </a:r>
                      <a:r>
                        <a:rPr lang="en-CA" sz="1400" b="1" dirty="0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0x005b9a04</a:t>
                      </a: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/>
                      </a:r>
                      <a:b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4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array_size</a:t>
                      </a: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           </a:t>
                      </a: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CA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938945"/>
              </p:ext>
            </p:extLst>
          </p:nvPr>
        </p:nvGraphicFramePr>
        <p:xfrm>
          <a:off x="6084168" y="3861048"/>
          <a:ext cx="2811490" cy="1066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1490"/>
              </a:tblGrid>
              <a:tr h="0">
                <a:tc>
                  <a:txBody>
                    <a:bodyPr/>
                    <a:lstStyle/>
                    <a:p>
                      <a:r>
                        <a:rPr lang="en-CA" sz="1600" b="1" dirty="0" err="1" smtClean="0">
                          <a:solidFill>
                            <a:srgbClr val="FF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rhs</a:t>
                      </a:r>
                      <a:endParaRPr lang="en-CA" sz="1600" b="1" dirty="0">
                        <a:solidFill>
                          <a:srgbClr val="FF00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array_capacity</a:t>
                      </a: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       3</a:t>
                      </a:r>
                      <a:b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4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internal_array</a:t>
                      </a: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</a:t>
                      </a:r>
                      <a:r>
                        <a:rPr lang="en-CA" sz="1400" b="1" dirty="0" smtClean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0x000b3820</a:t>
                      </a:r>
                      <a:endParaRPr lang="en-CA" sz="1400" b="1" dirty="0" smtClean="0">
                        <a:solidFill>
                          <a:srgbClr val="7030A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  <a:p>
                      <a:r>
                        <a:rPr lang="en-CA" sz="14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array_size</a:t>
                      </a: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           </a:t>
                      </a: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endParaRPr lang="en-CA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969439"/>
              </p:ext>
            </p:extLst>
          </p:nvPr>
        </p:nvGraphicFramePr>
        <p:xfrm>
          <a:off x="254698" y="5229200"/>
          <a:ext cx="1944216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6144"/>
                <a:gridCol w="648072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 smtClean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0x000b3820</a:t>
                      </a: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/>
                      </a:r>
                      <a:b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0x000b3824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0x000b3828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35</a:t>
                      </a:r>
                      <a:b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75</a:t>
                      </a:r>
                    </a:p>
                    <a:p>
                      <a:pPr algn="r"/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?</a:t>
                      </a:r>
                      <a:endParaRPr lang="en-CA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319543"/>
              </p:ext>
            </p:extLst>
          </p:nvPr>
        </p:nvGraphicFramePr>
        <p:xfrm>
          <a:off x="3131840" y="5369768"/>
          <a:ext cx="1944216" cy="1158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6144"/>
                <a:gridCol w="648072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 smtClean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0x00176a48</a:t>
                      </a:r>
                      <a:r>
                        <a:rPr lang="en-CA" sz="1400" dirty="0" smtClean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/>
                      </a:r>
                      <a:br>
                        <a:rPr lang="en-CA" sz="1400" dirty="0" smtClean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0x00176a4c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0x00176a50</a:t>
                      </a:r>
                      <a:endParaRPr lang="en-CA" sz="14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0x00176a54</a:t>
                      </a:r>
                      <a:endParaRPr lang="en-CA" sz="14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0x00176a58</a:t>
                      </a:r>
                      <a:endParaRPr lang="en-CA" sz="14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42</a:t>
                      </a:r>
                    </a:p>
                    <a:p>
                      <a:pPr algn="r"/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?</a:t>
                      </a:r>
                    </a:p>
                    <a:p>
                      <a:pPr algn="r"/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?</a:t>
                      </a:r>
                    </a:p>
                    <a:p>
                      <a:pPr algn="r"/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?</a:t>
                      </a:r>
                      <a:b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?</a:t>
                      </a:r>
                      <a:endParaRPr lang="en-CA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819247"/>
              </p:ext>
            </p:extLst>
          </p:nvPr>
        </p:nvGraphicFramePr>
        <p:xfrm>
          <a:off x="6588224" y="5229200"/>
          <a:ext cx="1944216" cy="1158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6144"/>
                <a:gridCol w="648072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0x005b9a04</a:t>
                      </a:r>
                      <a:r>
                        <a:rPr lang="en-CA" sz="1400" dirty="0" smtClean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/>
                      </a:r>
                      <a:br>
                        <a:rPr lang="en-CA" sz="1400" dirty="0" smtClean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0x005b9a08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0x005b9a0c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0x005b9a10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0x005b9a14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42</a:t>
                      </a:r>
                    </a:p>
                    <a:p>
                      <a:pPr algn="r"/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?</a:t>
                      </a:r>
                    </a:p>
                    <a:p>
                      <a:pPr algn="r"/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?</a:t>
                      </a:r>
                      <a:b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?</a:t>
                      </a:r>
                      <a:b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?</a:t>
                      </a:r>
                      <a:endParaRPr lang="en-CA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755576" y="2403465"/>
            <a:ext cx="2286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Array </a:t>
            </a:r>
            <a:r>
              <a:rPr lang="en-CA" sz="1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( 3 );</a:t>
            </a:r>
            <a:b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CA" sz="1400" b="1" dirty="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.append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( 35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lvl="1"/>
            <a:r>
              <a:rPr lang="en-CA" sz="14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CA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.append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( 75 );</a:t>
            </a:r>
          </a:p>
          <a:p>
            <a:pPr lvl="1"/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Array </a:t>
            </a:r>
            <a:r>
              <a:rPr lang="en-CA" sz="14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5 );</a:t>
            </a:r>
            <a:b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CA" sz="1400" b="1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.append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( 42 );</a:t>
            </a:r>
          </a:p>
          <a:p>
            <a:pPr lvl="1"/>
            <a:r>
              <a:rPr lang="en-CA" sz="14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CA" sz="14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CA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58416" y="5013176"/>
            <a:ext cx="1584176" cy="12949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58416" y="5085184"/>
            <a:ext cx="1440160" cy="10801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588224" y="3923196"/>
            <a:ext cx="1584176" cy="12949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588224" y="3995204"/>
            <a:ext cx="1440160" cy="10801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c 20"/>
          <p:cNvSpPr/>
          <p:nvPr/>
        </p:nvSpPr>
        <p:spPr>
          <a:xfrm rot="11231792">
            <a:off x="2307167" y="4586995"/>
            <a:ext cx="5904656" cy="1000690"/>
          </a:xfrm>
          <a:prstGeom prst="arc">
            <a:avLst>
              <a:gd name="adj1" fmla="val 10814531"/>
              <a:gd name="adj2" fmla="val 0"/>
            </a:avLst>
          </a:prstGeom>
          <a:ln w="38100">
            <a:solidFill>
              <a:srgbClr val="7030A0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4932040" y="5013176"/>
            <a:ext cx="288032" cy="360040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47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Assigning an object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 smtClean="0"/>
              <a:t>	</a:t>
            </a:r>
            <a:r>
              <a:rPr lang="en-CA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CA" dirty="0" smtClean="0"/>
              <a:t> is now a deep copy of </a:t>
            </a:r>
            <a:r>
              <a:rPr lang="en-CA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CA" dirty="0" smtClean="0"/>
              <a:t> </a:t>
            </a:r>
            <a:r>
              <a:rPr lang="en-CA" dirty="0" smtClean="0"/>
              <a:t>and the old memory is cleaned up</a:t>
            </a:r>
            <a:endParaRPr lang="en-CA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endParaRPr lang="en-CA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11960" y="2403465"/>
            <a:ext cx="4032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4475" indent="-358775"/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Array 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&amp;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Array::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operator=(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Array </a:t>
            </a:r>
            <a:r>
              <a:rPr lang="en-CA" sz="1400" b="1" dirty="0" err="1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rhs</a:t>
            </a:r>
            <a:r>
              <a:rPr lang="en-CA" sz="1400" dirty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244475" indent="-358775"/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   swap( </a:t>
            </a:r>
            <a:r>
              <a:rPr lang="en-CA" sz="1400" b="1" dirty="0" err="1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rhs</a:t>
            </a:r>
            <a:r>
              <a:rPr lang="en-CA" sz="1400" dirty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n-CA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44475" indent="-358775"/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   return *this;</a:t>
            </a:r>
          </a:p>
          <a:p>
            <a:pPr marL="244475" indent="-358775"/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175214"/>
              </p:ext>
            </p:extLst>
          </p:nvPr>
        </p:nvGraphicFramePr>
        <p:xfrm>
          <a:off x="3177208" y="4162400"/>
          <a:ext cx="2811490" cy="1066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1490"/>
              </a:tblGrid>
              <a:tr h="0">
                <a:tc>
                  <a:txBody>
                    <a:bodyPr/>
                    <a:lstStyle/>
                    <a:p>
                      <a:r>
                        <a:rPr lang="en-CA" sz="1600" b="1" dirty="0" smtClean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en-CA" sz="1600" dirty="0">
                        <a:solidFill>
                          <a:srgbClr val="00B0F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CA" sz="14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array_capacity</a:t>
                      </a: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       5</a:t>
                      </a:r>
                      <a:b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4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internal_array</a:t>
                      </a: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</a:t>
                      </a:r>
                      <a:r>
                        <a:rPr lang="en-CA" sz="1400" b="1" dirty="0" smtClean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0x00176a48</a:t>
                      </a:r>
                    </a:p>
                    <a:p>
                      <a:r>
                        <a:rPr lang="en-CA" sz="14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array_size</a:t>
                      </a: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           1</a:t>
                      </a:r>
                      <a:endParaRPr lang="en-CA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56250"/>
              </p:ext>
            </p:extLst>
          </p:nvPr>
        </p:nvGraphicFramePr>
        <p:xfrm>
          <a:off x="107504" y="3874368"/>
          <a:ext cx="2808312" cy="1066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8312"/>
              </a:tblGrid>
              <a:tr h="0">
                <a:tc>
                  <a:txBody>
                    <a:bodyPr/>
                    <a:lstStyle/>
                    <a:p>
                      <a:r>
                        <a:rPr lang="en-CA" sz="1600" b="1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en-CA" sz="1600" b="1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CA" sz="14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array_capacity</a:t>
                      </a: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       5</a:t>
                      </a:r>
                      <a:b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4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internal_array</a:t>
                      </a: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</a:t>
                      </a:r>
                      <a:r>
                        <a:rPr lang="en-CA" sz="1400" b="1" dirty="0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0x005b9a04</a:t>
                      </a: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/>
                      </a:r>
                      <a:b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4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array_size</a:t>
                      </a: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           </a:t>
                      </a: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CA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208737"/>
              </p:ext>
            </p:extLst>
          </p:nvPr>
        </p:nvGraphicFramePr>
        <p:xfrm>
          <a:off x="3131840" y="5369768"/>
          <a:ext cx="1944216" cy="1158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6144"/>
                <a:gridCol w="648072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 smtClean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0x00176a48</a:t>
                      </a:r>
                      <a:r>
                        <a:rPr lang="en-CA" sz="1400" dirty="0" smtClean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/>
                      </a:r>
                      <a:br>
                        <a:rPr lang="en-CA" sz="1400" dirty="0" smtClean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0x00176a4c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0x00176a50</a:t>
                      </a:r>
                      <a:endParaRPr lang="en-CA" sz="14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0x00176a54</a:t>
                      </a:r>
                      <a:endParaRPr lang="en-CA" sz="14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0x00176a58</a:t>
                      </a:r>
                      <a:endParaRPr lang="en-CA" sz="14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42</a:t>
                      </a:r>
                    </a:p>
                    <a:p>
                      <a:pPr algn="r"/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?</a:t>
                      </a:r>
                    </a:p>
                    <a:p>
                      <a:pPr algn="r"/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?</a:t>
                      </a:r>
                    </a:p>
                    <a:p>
                      <a:pPr algn="r"/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?</a:t>
                      </a:r>
                      <a:b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?</a:t>
                      </a:r>
                      <a:endParaRPr lang="en-CA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612049"/>
              </p:ext>
            </p:extLst>
          </p:nvPr>
        </p:nvGraphicFramePr>
        <p:xfrm>
          <a:off x="6588224" y="5229200"/>
          <a:ext cx="1944216" cy="1158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6144"/>
                <a:gridCol w="648072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0x005b9a04</a:t>
                      </a:r>
                      <a:r>
                        <a:rPr lang="en-CA" sz="1400" dirty="0" smtClean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/>
                      </a:r>
                      <a:br>
                        <a:rPr lang="en-CA" sz="1400" dirty="0" smtClean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0x005b9a08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0x005b9a0c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0x005b9a10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0x005b9a14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42</a:t>
                      </a:r>
                    </a:p>
                    <a:p>
                      <a:pPr algn="r"/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?</a:t>
                      </a:r>
                    </a:p>
                    <a:p>
                      <a:pPr algn="r"/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?</a:t>
                      </a:r>
                      <a:b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?</a:t>
                      </a:r>
                      <a:b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?</a:t>
                      </a:r>
                      <a:endParaRPr lang="en-CA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755576" y="2403465"/>
            <a:ext cx="2286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Array </a:t>
            </a:r>
            <a:r>
              <a:rPr lang="en-CA" sz="1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( 3 );</a:t>
            </a:r>
            <a:b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CA" sz="1400" b="1" dirty="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.append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( 35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lvl="1"/>
            <a:r>
              <a:rPr lang="en-CA" sz="14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CA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.append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( 75 );</a:t>
            </a:r>
          </a:p>
          <a:p>
            <a:pPr lvl="1"/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Array </a:t>
            </a:r>
            <a:r>
              <a:rPr lang="en-CA" sz="14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5 );</a:t>
            </a:r>
            <a:b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CA" sz="1400" b="1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.append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( 42 );</a:t>
            </a:r>
          </a:p>
          <a:p>
            <a:pPr lvl="1"/>
            <a:r>
              <a:rPr lang="en-CA" sz="14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CA" sz="14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CA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3" name="Arc 12"/>
          <p:cNvSpPr/>
          <p:nvPr/>
        </p:nvSpPr>
        <p:spPr>
          <a:xfrm rot="11231792">
            <a:off x="2307167" y="4586995"/>
            <a:ext cx="5904656" cy="1000690"/>
          </a:xfrm>
          <a:prstGeom prst="arc">
            <a:avLst>
              <a:gd name="adj1" fmla="val 10814531"/>
              <a:gd name="adj2" fmla="val 0"/>
            </a:avLst>
          </a:prstGeom>
          <a:ln w="38100">
            <a:solidFill>
              <a:srgbClr val="7030A0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932040" y="5013176"/>
            <a:ext cx="288032" cy="360040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95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2800" dirty="0" smtClean="0">
                <a:uFill>
                  <a:solidFill/>
                </a:uFill>
              </a:rPr>
              <a:t>Printing an array</a:t>
            </a:r>
            <a:endParaRPr sz="2800" dirty="0">
              <a:uFill>
                <a:solidFill/>
              </a:uFill>
            </a:endParaRPr>
          </a:p>
        </p:txBody>
      </p:sp>
      <p:sp>
        <p:nvSpPr>
          <p:cNvPr id="508" name="Shape 508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63538" lvl="0" indent="-363538">
              <a:buSzTx/>
              <a:buNone/>
              <a:defRPr sz="1800">
                <a:uFillTx/>
              </a:defRPr>
            </a:pPr>
            <a:r>
              <a:rPr sz="2000" dirty="0" smtClean="0">
                <a:uFill>
                  <a:solidFill/>
                </a:uFill>
              </a:rPr>
              <a:t>	What happens if we try to print an instance of an </a:t>
            </a:r>
            <a:r>
              <a:rPr sz="2000" dirty="0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Array</a:t>
            </a:r>
            <a:r>
              <a:rPr sz="2000" dirty="0" smtClean="0">
                <a:uFill>
                  <a:solidFill/>
                </a:uFill>
              </a:rPr>
              <a:t> class?</a:t>
            </a:r>
          </a:p>
          <a:p>
            <a:pPr marL="0" lvl="1" indent="457200">
              <a:spcBef>
                <a:spcPts val="300"/>
              </a:spcBef>
              <a:buSzTx/>
              <a:buNone/>
              <a:defRPr sz="1800">
                <a:uFillTx/>
              </a:defRPr>
            </a:pPr>
            <a:r>
              <a:rPr sz="1400" dirty="0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	Array a( 5 );</a:t>
            </a:r>
            <a:br>
              <a:rPr sz="1400" dirty="0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</a:br>
            <a:r>
              <a:rPr sz="1400" dirty="0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sz="1400" dirty="0" err="1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a.append</a:t>
            </a:r>
            <a:r>
              <a:rPr sz="1400" dirty="0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( 35 );</a:t>
            </a:r>
            <a:br>
              <a:rPr sz="1400" dirty="0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</a:br>
            <a:r>
              <a:rPr sz="1400" dirty="0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sz="1400" dirty="0" err="1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a.append</a:t>
            </a:r>
            <a:r>
              <a:rPr sz="1400" dirty="0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( 42 );</a:t>
            </a:r>
            <a:endParaRPr dirty="0" smtClean="0">
              <a:uFill>
                <a:solidFill/>
              </a:uFill>
            </a:endParaRPr>
          </a:p>
          <a:p>
            <a:pPr marL="0" lvl="1" indent="457200">
              <a:spcBef>
                <a:spcPts val="300"/>
              </a:spcBef>
              <a:buSzTx/>
              <a:buNone/>
              <a:defRPr sz="1800">
                <a:uFillTx/>
              </a:defRPr>
            </a:pPr>
            <a:r>
              <a:rPr sz="1400" dirty="0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	std::cout &lt;&lt; a &lt;&lt; std::</a:t>
            </a:r>
            <a:r>
              <a:rPr sz="1400" dirty="0" err="1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endl</a:t>
            </a:r>
            <a:r>
              <a:rPr sz="1400" dirty="0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dirty="0" smtClean="0">
              <a:uFill>
                <a:solidFill/>
              </a:uFill>
            </a:endParaRPr>
          </a:p>
          <a:p>
            <a:pPr marL="0" lvl="1" indent="457200">
              <a:buSzTx/>
              <a:buNone/>
              <a:defRPr sz="1800">
                <a:uFillTx/>
              </a:defRPr>
            </a:pPr>
            <a:endParaRPr sz="1400" dirty="0" smtClean="0">
              <a:uFill>
                <a:solidFill/>
              </a:uFill>
              <a:latin typeface="Consolas"/>
              <a:ea typeface="Consolas"/>
              <a:cs typeface="Consolas"/>
              <a:sym typeface="Consolas"/>
            </a:endParaRPr>
          </a:p>
          <a:p>
            <a:pPr marL="363538" lvl="0" indent="-363538">
              <a:buSzTx/>
              <a:buNone/>
              <a:defRPr sz="1800">
                <a:uFillTx/>
              </a:defRPr>
            </a:pPr>
            <a:r>
              <a:rPr sz="2000" dirty="0" smtClean="0">
                <a:uFill>
                  <a:solidFill/>
                </a:uFill>
              </a:rPr>
              <a:t>	This will result in a compile-time error—how do you print an array?</a:t>
            </a:r>
          </a:p>
          <a:p>
            <a:pPr marL="363538" lvl="0" indent="-363538">
              <a:buSzTx/>
              <a:buNone/>
              <a:defRPr sz="1800">
                <a:uFillTx/>
              </a:defRPr>
            </a:pPr>
            <a:endParaRPr sz="2000" dirty="0" smtClean="0">
              <a:uFill>
                <a:solidFill/>
              </a:uFill>
            </a:endParaRPr>
          </a:p>
          <a:p>
            <a:pPr marL="363538" lvl="0" indent="-363538">
              <a:buSzTx/>
              <a:buNone/>
              <a:defRPr sz="1800">
                <a:uFillTx/>
              </a:defRPr>
            </a:pPr>
            <a:r>
              <a:rPr sz="2000" dirty="0" smtClean="0">
                <a:uFill>
                  <a:solidFill/>
                </a:uFill>
              </a:rPr>
              <a:t>	We can, however, define a function that says how to print an array</a:t>
            </a:r>
          </a:p>
          <a:p>
            <a:pPr marL="742950" lvl="1" indent="-285750">
              <a:buClr>
                <a:srgbClr val="000000"/>
              </a:buClr>
              <a:defRPr sz="1800">
                <a:uFillTx/>
              </a:defRPr>
            </a:pPr>
            <a:r>
              <a:rPr dirty="0" smtClean="0">
                <a:uFill>
                  <a:solidFill/>
                </a:uFill>
              </a:rPr>
              <a:t>We must declare this function to be a </a:t>
            </a:r>
            <a:r>
              <a:rPr i="1" dirty="0" smtClean="0">
                <a:uFill>
                  <a:solidFill/>
                </a:uFill>
              </a:rPr>
              <a:t>friend</a:t>
            </a:r>
            <a:r>
              <a:rPr dirty="0" smtClean="0">
                <a:uFill>
                  <a:solidFill/>
                </a:uFill>
              </a:rPr>
              <a:t> of our class</a:t>
            </a:r>
          </a:p>
          <a:p>
            <a:pPr marL="742950" lvl="1" indent="-285750">
              <a:buClr>
                <a:srgbClr val="000000"/>
              </a:buClr>
              <a:defRPr sz="1800">
                <a:uFillTx/>
              </a:defRPr>
            </a:pPr>
            <a:r>
              <a:rPr dirty="0" smtClean="0">
                <a:uFill>
                  <a:solidFill/>
                </a:uFill>
              </a:rPr>
              <a:t>This function must then describe how to print the array</a:t>
            </a:r>
            <a:endParaRPr dirty="0">
              <a:uFill>
                <a:solidFill/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6171311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2800" dirty="0">
                <a:uFill>
                  <a:solidFill/>
                </a:uFill>
              </a:rPr>
              <a:t>Printing an array</a:t>
            </a:r>
          </a:p>
        </p:txBody>
      </p:sp>
      <p:sp>
        <p:nvSpPr>
          <p:cNvPr id="512" name="Shape 512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63538" lvl="0" indent="-363538">
              <a:buSzTx/>
              <a:buNone/>
              <a:defRPr sz="1800">
                <a:uFillTx/>
              </a:defRPr>
            </a:pPr>
            <a:r>
              <a:rPr sz="2000" dirty="0">
                <a:uFill>
                  <a:solidFill/>
                </a:uFill>
              </a:rPr>
              <a:t>	We must declare the function to be a friend</a:t>
            </a:r>
          </a:p>
          <a:p>
            <a:pPr marL="0" lvl="2" indent="857250">
              <a:spcBef>
                <a:spcPts val="300"/>
              </a:spcBef>
              <a:buSzTx/>
              <a:buNone/>
              <a:defRPr sz="1800">
                <a:uFillTx/>
              </a:defRPr>
            </a:pPr>
            <a:r>
              <a:rPr sz="14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class Array {</a:t>
            </a:r>
            <a:endParaRPr sz="1600" dirty="0">
              <a:uFill>
                <a:solidFill/>
              </a:uFill>
            </a:endParaRPr>
          </a:p>
          <a:p>
            <a:pPr marL="0" lvl="2" indent="857250">
              <a:spcBef>
                <a:spcPts val="300"/>
              </a:spcBef>
              <a:buSzTx/>
              <a:buNone/>
              <a:defRPr sz="1800">
                <a:uFillTx/>
              </a:defRPr>
            </a:pPr>
            <a:r>
              <a:rPr sz="14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   // private and public member functions and variables</a:t>
            </a:r>
            <a:endParaRPr sz="1600" dirty="0">
              <a:uFill>
                <a:solidFill/>
              </a:uFill>
            </a:endParaRPr>
          </a:p>
          <a:p>
            <a:pPr marL="0" lvl="2" indent="857250">
              <a:spcBef>
                <a:spcPts val="300"/>
              </a:spcBef>
              <a:buSzTx/>
              <a:buNone/>
              <a:defRPr sz="1800">
                <a:uFillTx/>
              </a:defRPr>
            </a:pPr>
            <a:endParaRPr sz="1400" dirty="0">
              <a:uFill>
                <a:solidFill/>
              </a:uFill>
              <a:latin typeface="Consolas"/>
              <a:ea typeface="Consolas"/>
              <a:cs typeface="Consolas"/>
              <a:sym typeface="Consolas"/>
            </a:endParaRPr>
          </a:p>
          <a:p>
            <a:pPr marL="0" lvl="2" indent="857250">
              <a:spcBef>
                <a:spcPts val="300"/>
              </a:spcBef>
              <a:buSzTx/>
              <a:buNone/>
              <a:defRPr sz="1800">
                <a:uFillTx/>
              </a:defRPr>
            </a:pPr>
            <a:r>
              <a:rPr sz="14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   // </a:t>
            </a:r>
            <a:r>
              <a:rPr lang="en-CA" sz="1400" dirty="0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A friend to print the array</a:t>
            </a:r>
            <a:endParaRPr sz="1600" dirty="0">
              <a:uFill>
                <a:solidFill/>
              </a:uFill>
            </a:endParaRPr>
          </a:p>
          <a:p>
            <a:pPr marL="0" lvl="2" indent="857250">
              <a:spcBef>
                <a:spcPts val="300"/>
              </a:spcBef>
              <a:buSzTx/>
              <a:buNone/>
              <a:defRPr sz="1800">
                <a:uFillTx/>
              </a:defRPr>
            </a:pPr>
            <a:r>
              <a:rPr sz="14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   friend std::</a:t>
            </a:r>
            <a:r>
              <a:rPr sz="1400" dirty="0" err="1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ostream</a:t>
            </a:r>
            <a:r>
              <a:rPr sz="14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&amp;operator&lt;&lt;( std::</a:t>
            </a:r>
            <a:r>
              <a:rPr sz="1400" dirty="0" err="1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ostream</a:t>
            </a:r>
            <a:r>
              <a:rPr sz="14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&amp;, Array const &amp; );</a:t>
            </a:r>
            <a:endParaRPr sz="1600" dirty="0">
              <a:uFill>
                <a:solidFill/>
              </a:uFill>
            </a:endParaRPr>
          </a:p>
          <a:p>
            <a:pPr marL="0" lvl="2" indent="857250">
              <a:spcBef>
                <a:spcPts val="300"/>
              </a:spcBef>
              <a:buSzTx/>
              <a:buNone/>
              <a:defRPr sz="1800">
                <a:uFillTx/>
              </a:defRPr>
            </a:pPr>
            <a:r>
              <a:rPr sz="14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8753617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2800" dirty="0">
                <a:uFill>
                  <a:solidFill/>
                </a:uFill>
              </a:rPr>
              <a:t>Printing an array</a:t>
            </a:r>
          </a:p>
        </p:txBody>
      </p:sp>
      <p:sp>
        <p:nvSpPr>
          <p:cNvPr id="516" name="Shape 516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63538" lvl="0" indent="-363538">
              <a:buSzTx/>
              <a:buNone/>
              <a:defRPr sz="1800">
                <a:uFillTx/>
              </a:defRPr>
            </a:pPr>
            <a:r>
              <a:rPr sz="2000" dirty="0">
                <a:uFill>
                  <a:solidFill/>
                </a:uFill>
              </a:rPr>
              <a:t>	That function must now print the object…</a:t>
            </a:r>
          </a:p>
          <a:p>
            <a:pPr marL="0" lvl="2" indent="857250">
              <a:spcBef>
                <a:spcPts val="200"/>
              </a:spcBef>
              <a:buSzTx/>
              <a:buNone/>
              <a:defRPr sz="1800">
                <a:uFillTx/>
              </a:defRPr>
            </a:pPr>
            <a:r>
              <a:rPr sz="14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std::</a:t>
            </a:r>
            <a:r>
              <a:rPr sz="1400" dirty="0" err="1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ostream</a:t>
            </a:r>
            <a:r>
              <a:rPr sz="14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&amp;operator&lt;&lt;( std::</a:t>
            </a:r>
            <a:r>
              <a:rPr sz="1400" dirty="0" err="1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ostream</a:t>
            </a:r>
            <a:r>
              <a:rPr sz="14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&amp;out, Array const &amp;para ) {</a:t>
            </a:r>
            <a:endParaRPr sz="1800" dirty="0">
              <a:uFill>
                <a:solidFill/>
              </a:uFill>
            </a:endParaRPr>
          </a:p>
          <a:p>
            <a:pPr marL="0" lvl="2" indent="857250">
              <a:spcBef>
                <a:spcPts val="200"/>
              </a:spcBef>
              <a:buSzTx/>
              <a:buNone/>
              <a:defRPr sz="1800">
                <a:uFillTx/>
              </a:defRPr>
            </a:pPr>
            <a:r>
              <a:rPr sz="14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   if ( </a:t>
            </a:r>
            <a:r>
              <a:rPr sz="1400" dirty="0" err="1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para.empty</a:t>
            </a:r>
            <a:r>
              <a:rPr sz="14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() ) {</a:t>
            </a:r>
            <a:endParaRPr sz="1800" dirty="0">
              <a:uFill>
                <a:solidFill/>
              </a:uFill>
            </a:endParaRPr>
          </a:p>
          <a:p>
            <a:pPr marL="0" lvl="2" indent="857250">
              <a:spcBef>
                <a:spcPts val="200"/>
              </a:spcBef>
              <a:buSzTx/>
              <a:buNone/>
              <a:defRPr sz="1800">
                <a:uFillTx/>
              </a:defRPr>
            </a:pPr>
            <a:r>
              <a:rPr sz="14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       out &lt;&lt; "-";</a:t>
            </a:r>
            <a:endParaRPr sz="1800" dirty="0">
              <a:uFill>
                <a:solidFill/>
              </a:uFill>
            </a:endParaRPr>
          </a:p>
          <a:p>
            <a:pPr marL="0" lvl="2" indent="857250">
              <a:spcBef>
                <a:spcPts val="200"/>
              </a:spcBef>
              <a:buSzTx/>
              <a:buNone/>
              <a:defRPr sz="1800">
                <a:uFillTx/>
              </a:defRPr>
            </a:pPr>
            <a:r>
              <a:rPr sz="14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   } else {</a:t>
            </a:r>
          </a:p>
          <a:p>
            <a:pPr marL="0" lvl="2" indent="857250">
              <a:spcBef>
                <a:spcPts val="200"/>
              </a:spcBef>
              <a:buSzTx/>
              <a:buNone/>
              <a:defRPr sz="1800">
                <a:uFillTx/>
              </a:defRPr>
            </a:pPr>
            <a:r>
              <a:rPr sz="14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      out &lt;&lt; </a:t>
            </a:r>
            <a:r>
              <a:rPr sz="1400" dirty="0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para.</a:t>
            </a:r>
            <a:r>
              <a:rPr lang="en-CA" sz="1400" dirty="0" err="1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internal_array</a:t>
            </a:r>
            <a:r>
              <a:rPr sz="1400" dirty="0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[0</a:t>
            </a:r>
            <a:r>
              <a:rPr sz="14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];</a:t>
            </a:r>
            <a:endParaRPr sz="1800" dirty="0">
              <a:uFill>
                <a:solidFill/>
              </a:uFill>
            </a:endParaRPr>
          </a:p>
          <a:p>
            <a:pPr marL="0" lvl="2" indent="857250">
              <a:spcBef>
                <a:spcPts val="200"/>
              </a:spcBef>
              <a:buSzTx/>
              <a:buNone/>
              <a:defRPr sz="1800">
                <a:uFillTx/>
              </a:defRPr>
            </a:pPr>
            <a:r>
              <a:rPr sz="14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   }</a:t>
            </a:r>
          </a:p>
          <a:p>
            <a:pPr marL="0" lvl="2" indent="857250">
              <a:spcBef>
                <a:spcPts val="300"/>
              </a:spcBef>
              <a:buSzTx/>
              <a:buNone/>
              <a:defRPr sz="1800">
                <a:uFillTx/>
              </a:defRPr>
            </a:pPr>
            <a:endParaRPr sz="1400" dirty="0">
              <a:uFill>
                <a:solidFill/>
              </a:uFill>
              <a:latin typeface="Consolas"/>
              <a:ea typeface="Consolas"/>
              <a:cs typeface="Consolas"/>
              <a:sym typeface="Consolas"/>
            </a:endParaRPr>
          </a:p>
          <a:p>
            <a:pPr marL="0" lvl="2" indent="857250">
              <a:spcBef>
                <a:spcPts val="200"/>
              </a:spcBef>
              <a:buSzTx/>
              <a:buNone/>
              <a:defRPr sz="1800">
                <a:uFillTx/>
              </a:defRPr>
            </a:pPr>
            <a:r>
              <a:rPr sz="14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   for ( </a:t>
            </a:r>
            <a:r>
              <a:rPr sz="1400" dirty="0" err="1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sz="14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sz="1400" dirty="0" err="1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sz="14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= 1; </a:t>
            </a:r>
            <a:r>
              <a:rPr sz="1400" dirty="0" err="1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sz="14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&lt; </a:t>
            </a:r>
            <a:r>
              <a:rPr sz="1400" dirty="0" err="1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para.size</a:t>
            </a:r>
            <a:r>
              <a:rPr sz="14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(); ++</a:t>
            </a:r>
            <a:r>
              <a:rPr sz="1400" dirty="0" err="1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sz="14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) {</a:t>
            </a:r>
            <a:endParaRPr sz="1800" dirty="0">
              <a:uFill>
                <a:solidFill/>
              </a:uFill>
            </a:endParaRPr>
          </a:p>
          <a:p>
            <a:pPr marL="0" lvl="2" indent="857250">
              <a:spcBef>
                <a:spcPts val="200"/>
              </a:spcBef>
              <a:buSzTx/>
              <a:buNone/>
              <a:defRPr sz="1800">
                <a:uFillTx/>
              </a:defRPr>
            </a:pPr>
            <a:r>
              <a:rPr sz="14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       out &lt;&lt; " " &lt;&lt; </a:t>
            </a:r>
            <a:r>
              <a:rPr sz="1400" dirty="0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para.</a:t>
            </a:r>
            <a:r>
              <a:rPr lang="en-CA" sz="1400" dirty="0" err="1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internal_array</a:t>
            </a:r>
            <a:r>
              <a:rPr sz="1400" dirty="0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sz="1400" dirty="0" err="1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sz="14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];</a:t>
            </a:r>
            <a:endParaRPr sz="1800" dirty="0">
              <a:uFill>
                <a:solidFill/>
              </a:uFill>
            </a:endParaRPr>
          </a:p>
          <a:p>
            <a:pPr marL="0" lvl="2" indent="857250">
              <a:spcBef>
                <a:spcPts val="200"/>
              </a:spcBef>
              <a:buSzTx/>
              <a:buNone/>
              <a:defRPr sz="1800">
                <a:uFillTx/>
              </a:defRPr>
            </a:pPr>
            <a:r>
              <a:rPr sz="14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sz="1800" dirty="0">
              <a:uFill>
                <a:solidFill/>
              </a:uFill>
            </a:endParaRPr>
          </a:p>
          <a:p>
            <a:pPr marL="0" lvl="2" indent="857250">
              <a:spcBef>
                <a:spcPts val="300"/>
              </a:spcBef>
              <a:buSzTx/>
              <a:buNone/>
              <a:defRPr sz="1800">
                <a:uFillTx/>
              </a:defRPr>
            </a:pPr>
            <a:endParaRPr sz="1400" dirty="0">
              <a:uFill>
                <a:solidFill/>
              </a:uFill>
              <a:latin typeface="Consolas"/>
              <a:ea typeface="Consolas"/>
              <a:cs typeface="Consolas"/>
              <a:sym typeface="Consolas"/>
            </a:endParaRPr>
          </a:p>
          <a:p>
            <a:pPr marL="0" lvl="2" indent="857250">
              <a:spcBef>
                <a:spcPts val="200"/>
              </a:spcBef>
              <a:buSzTx/>
              <a:buNone/>
              <a:defRPr sz="1800">
                <a:uFillTx/>
              </a:defRPr>
            </a:pPr>
            <a:r>
              <a:rPr sz="14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   for ( </a:t>
            </a:r>
            <a:r>
              <a:rPr sz="1400" dirty="0" err="1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sz="14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sz="1400" dirty="0" err="1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sz="14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sz="1400" dirty="0" err="1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para.size</a:t>
            </a:r>
            <a:r>
              <a:rPr sz="14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(); </a:t>
            </a:r>
            <a:r>
              <a:rPr sz="1400" dirty="0" err="1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sz="14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&lt; </a:t>
            </a:r>
            <a:r>
              <a:rPr sz="1400" dirty="0" err="1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para.capacity</a:t>
            </a:r>
            <a:r>
              <a:rPr sz="14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(); ++</a:t>
            </a:r>
            <a:r>
              <a:rPr sz="1400" dirty="0" err="1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sz="14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) {</a:t>
            </a:r>
            <a:endParaRPr sz="1800" dirty="0">
              <a:uFill>
                <a:solidFill/>
              </a:uFill>
            </a:endParaRPr>
          </a:p>
          <a:p>
            <a:pPr marL="0" lvl="2" indent="857250">
              <a:spcBef>
                <a:spcPts val="200"/>
              </a:spcBef>
              <a:buSzTx/>
              <a:buNone/>
              <a:defRPr sz="1800">
                <a:uFillTx/>
              </a:defRPr>
            </a:pPr>
            <a:r>
              <a:rPr sz="14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       out &lt;&lt; " -";</a:t>
            </a:r>
            <a:endParaRPr sz="1800" dirty="0">
              <a:uFill>
                <a:solidFill/>
              </a:uFill>
            </a:endParaRPr>
          </a:p>
          <a:p>
            <a:pPr marL="0" lvl="2" indent="857250">
              <a:spcBef>
                <a:spcPts val="200"/>
              </a:spcBef>
              <a:buSzTx/>
              <a:buNone/>
              <a:defRPr sz="1800">
                <a:uFillTx/>
              </a:defRPr>
            </a:pPr>
            <a:r>
              <a:rPr sz="14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sz="1800" dirty="0">
              <a:uFill>
                <a:solidFill/>
              </a:uFill>
            </a:endParaRPr>
          </a:p>
          <a:p>
            <a:pPr marL="0" lvl="2" indent="857250">
              <a:spcBef>
                <a:spcPts val="300"/>
              </a:spcBef>
              <a:buSzTx/>
              <a:buNone/>
              <a:defRPr sz="1800">
                <a:uFillTx/>
              </a:defRPr>
            </a:pPr>
            <a:endParaRPr sz="1400" dirty="0">
              <a:uFill>
                <a:solidFill/>
              </a:uFill>
              <a:latin typeface="Consolas"/>
              <a:ea typeface="Consolas"/>
              <a:cs typeface="Consolas"/>
              <a:sym typeface="Consolas"/>
            </a:endParaRPr>
          </a:p>
          <a:p>
            <a:pPr marL="0" lvl="2" indent="857250">
              <a:spcBef>
                <a:spcPts val="200"/>
              </a:spcBef>
              <a:buSzTx/>
              <a:buNone/>
              <a:defRPr sz="1800">
                <a:uFillTx/>
              </a:defRPr>
            </a:pPr>
            <a:r>
              <a:rPr sz="14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   return out;</a:t>
            </a:r>
            <a:endParaRPr sz="1800" dirty="0">
              <a:uFill>
                <a:solidFill/>
              </a:uFill>
            </a:endParaRPr>
          </a:p>
          <a:p>
            <a:pPr marL="0" lvl="2" indent="857250">
              <a:spcBef>
                <a:spcPts val="200"/>
              </a:spcBef>
              <a:buSzTx/>
              <a:buNone/>
              <a:defRPr sz="1800">
                <a:uFillTx/>
              </a:defRPr>
            </a:pPr>
            <a:r>
              <a:rPr sz="14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  <p:sp>
        <p:nvSpPr>
          <p:cNvPr id="517" name="Shape 517"/>
          <p:cNvSpPr/>
          <p:nvPr/>
        </p:nvSpPr>
        <p:spPr>
          <a:xfrm>
            <a:off x="3750602" y="5229199"/>
            <a:ext cx="5288718" cy="884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>Here, we print out those items that were appended</a:t>
            </a:r>
          </a:p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>and for everything else (up to the capacity), we</a:t>
            </a:r>
          </a:p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>print a hyphen</a:t>
            </a:r>
          </a:p>
        </p:txBody>
      </p:sp>
    </p:spTree>
    <p:extLst>
      <p:ext uri="{BB962C8B-B14F-4D97-AF65-F5344CB8AC3E}">
        <p14:creationId xmlns:p14="http://schemas.microsoft.com/office/powerpoint/2010/main" val="40263803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textbookstop.files.wordpress.com/2011/05/michael_scott_the_office_high_resolution_jeans_paper_compan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979" y="2852936"/>
            <a:ext cx="6304509" cy="347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Update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 smtClean="0"/>
              <a:t>	It’s 5:30, you’ve just finished your implementation of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Array</a:t>
            </a:r>
          </a:p>
          <a:p>
            <a:pPr lvl="1"/>
            <a:r>
              <a:rPr lang="en-CA" dirty="0" smtClean="0"/>
              <a:t>Your boss walks up and says “I need an array of doubles, now!”</a:t>
            </a:r>
            <a:endParaRPr lang="en-CA" dirty="0"/>
          </a:p>
        </p:txBody>
      </p:sp>
      <p:pic>
        <p:nvPicPr>
          <p:cNvPr id="26626" name="Picture 2" descr="http://tweakyourbiz.com/management/files/0000007501_20060920143802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4116631" cy="430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52610" y="6381328"/>
            <a:ext cx="44398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Office</a:t>
            </a:r>
            <a:r>
              <a:rPr lang="en-CA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(U.S. TV series</a:t>
            </a:r>
            <a:r>
              <a:rPr lang="en-CA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), NBC Universal Television</a:t>
            </a:r>
            <a:endParaRPr lang="en-CA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76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Update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 smtClean="0"/>
              <a:t>	Your first thought:</a:t>
            </a:r>
            <a:endParaRPr lang="en-CA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060848"/>
            <a:ext cx="5327666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12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Update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 smtClean="0"/>
              <a:t>	Then you realize this might not be a good idea…</a:t>
            </a:r>
          </a:p>
          <a:p>
            <a:pPr marL="0" lvl="2" indent="857250">
              <a:spcBef>
                <a:spcPts val="300"/>
              </a:spcBef>
              <a:buSzTx/>
              <a:buNone/>
              <a:defRPr sz="1800">
                <a:uFillTx/>
              </a:defRPr>
            </a:pPr>
            <a:r>
              <a:rPr lang="en-CA" sz="12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CA" sz="1200" dirty="0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// </a:t>
            </a:r>
            <a:r>
              <a:rPr lang="en-CA" sz="12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A friend to </a:t>
            </a:r>
            <a:r>
              <a:rPr lang="en-CA" sz="1200" dirty="0" err="1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pr</a:t>
            </a:r>
            <a:r>
              <a:rPr lang="en-CA" sz="1200" b="1" dirty="0" err="1" smtClean="0">
                <a:solidFill>
                  <a:srgbClr val="FF0000"/>
                </a:solidFill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double</a:t>
            </a:r>
            <a:r>
              <a:rPr lang="en-CA" sz="1200" dirty="0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CA" sz="12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the array</a:t>
            </a:r>
            <a:endParaRPr lang="en-CA" dirty="0">
              <a:uFill>
                <a:solidFill/>
              </a:uFill>
            </a:endParaRPr>
          </a:p>
          <a:p>
            <a:pPr marL="0" lvl="2" indent="857250">
              <a:spcBef>
                <a:spcPts val="300"/>
              </a:spcBef>
              <a:buSzTx/>
              <a:buNone/>
              <a:defRPr sz="1800">
                <a:uFillTx/>
              </a:defRPr>
            </a:pPr>
            <a:r>
              <a:rPr lang="en-CA" sz="1200" dirty="0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CA" sz="12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friend std::</a:t>
            </a:r>
            <a:r>
              <a:rPr lang="en-CA" sz="1200" dirty="0" err="1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ostream</a:t>
            </a:r>
            <a:r>
              <a:rPr lang="en-CA" sz="12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&amp;operator&lt;&lt;( std::</a:t>
            </a:r>
            <a:r>
              <a:rPr lang="en-CA" sz="1200" dirty="0" err="1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ostream</a:t>
            </a:r>
            <a:r>
              <a:rPr lang="en-CA" sz="12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&amp;, Array const &amp; );</a:t>
            </a:r>
            <a:endParaRPr lang="en-CA" dirty="0">
              <a:uFill>
                <a:solidFill/>
              </a:uFill>
            </a:endParaRPr>
          </a:p>
          <a:p>
            <a:pPr marL="457200" lvl="1" indent="0">
              <a:buNone/>
            </a:pPr>
            <a:endParaRPr lang="en-CA" sz="1200" dirty="0" smtClean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CA" sz="12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CA" sz="12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lang="en-CA" sz="12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2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Array::size() const {</a:t>
            </a:r>
          </a:p>
          <a:p>
            <a:pPr marL="457200" lvl="1" indent="0">
              <a:buNone/>
            </a:pPr>
            <a:r>
              <a:rPr lang="en-CA" sz="12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  </a:t>
            </a:r>
            <a:r>
              <a:rPr lang="en-CA" sz="12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 </a:t>
            </a:r>
            <a:r>
              <a:rPr lang="en-CA" sz="12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array_size</a:t>
            </a:r>
            <a:r>
              <a:rPr lang="en-CA" sz="12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CA" sz="12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}</a:t>
            </a:r>
          </a:p>
          <a:p>
            <a:pPr marL="457200" lvl="1" indent="0">
              <a:buNone/>
            </a:pPr>
            <a:endParaRPr lang="en-CA" sz="1200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CA" sz="1200" b="1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CA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lang="en-CA" sz="1200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2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Array::variance() </a:t>
            </a:r>
            <a:r>
              <a:rPr lang="en-CA" sz="1200" dirty="0" err="1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CA" sz="12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pPr marL="457200" lvl="1" indent="0">
              <a:buNone/>
            </a:pPr>
            <a:r>
              <a:rPr lang="en-CA" sz="12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CA" sz="12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if ( size() &lt;= 1 ) {</a:t>
            </a:r>
          </a:p>
          <a:p>
            <a:pPr marL="457200" lvl="1" indent="0">
              <a:buNone/>
            </a:pPr>
            <a:r>
              <a:rPr lang="en-CA" sz="12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      throw underflow();</a:t>
            </a:r>
          </a:p>
          <a:p>
            <a:pPr marL="457200" lvl="1" indent="0">
              <a:buNone/>
            </a:pPr>
            <a:r>
              <a:rPr lang="en-CA" sz="12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  } </a:t>
            </a:r>
          </a:p>
          <a:p>
            <a:pPr marL="457200" lvl="1" indent="0">
              <a:buNone/>
            </a:pPr>
            <a:endParaRPr lang="en-CA" sz="1200" dirty="0" smtClean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CA" sz="12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  </a:t>
            </a:r>
            <a:r>
              <a:rPr lang="en-CA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double </a:t>
            </a:r>
            <a:r>
              <a:rPr lang="en-CA" sz="1200" dirty="0" err="1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av</a:t>
            </a:r>
            <a:r>
              <a:rPr lang="en-CA" sz="12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2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average();</a:t>
            </a:r>
          </a:p>
          <a:p>
            <a:pPr marL="457200" lvl="1" indent="0">
              <a:buNone/>
            </a:pPr>
            <a:endParaRPr lang="en-CA" sz="1200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CA" sz="12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  </a:t>
            </a:r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lang="en-CA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200" dirty="0" err="1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ssdiff</a:t>
            </a:r>
            <a:r>
              <a:rPr lang="en-CA" sz="12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2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0;</a:t>
            </a:r>
          </a:p>
          <a:p>
            <a:pPr marL="457200" lvl="1" indent="0">
              <a:buNone/>
            </a:pPr>
            <a:endParaRPr lang="en-CA" sz="1200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CA" sz="12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  for ( </a:t>
            </a:r>
            <a:r>
              <a:rPr lang="en-CA" sz="12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lang="en-CA" sz="12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2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CA" sz="12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0; </a:t>
            </a:r>
            <a:r>
              <a:rPr lang="en-CA" sz="12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CA" sz="12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&lt; size(); ++</a:t>
            </a:r>
            <a:r>
              <a:rPr lang="en-CA" sz="12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CA" sz="12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) {</a:t>
            </a:r>
          </a:p>
          <a:p>
            <a:pPr marL="457200" lvl="1" indent="0">
              <a:buNone/>
            </a:pPr>
            <a:r>
              <a:rPr lang="en-CA" sz="12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      </a:t>
            </a:r>
            <a:r>
              <a:rPr lang="en-CA" sz="1200" dirty="0" err="1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ssdiff</a:t>
            </a:r>
            <a:r>
              <a:rPr lang="en-CA" sz="12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2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+= </a:t>
            </a:r>
            <a:r>
              <a:rPr lang="en-CA" sz="12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CA" sz="1200" dirty="0" err="1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internal_array</a:t>
            </a:r>
            <a:r>
              <a:rPr lang="en-CA" sz="12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CA" sz="1200" dirty="0" err="1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CA" sz="12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- </a:t>
            </a:r>
            <a:r>
              <a:rPr lang="en-CA" sz="12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av</a:t>
            </a:r>
            <a:r>
              <a:rPr lang="en-CA" sz="12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)*(</a:t>
            </a:r>
            <a:r>
              <a:rPr lang="en-CA" sz="1200" dirty="0" err="1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internal_array</a:t>
            </a:r>
            <a:r>
              <a:rPr lang="en-CA" sz="12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CA" sz="1200" dirty="0" err="1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CA" sz="12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- </a:t>
            </a:r>
            <a:r>
              <a:rPr lang="en-CA" sz="12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av</a:t>
            </a:r>
            <a:r>
              <a:rPr lang="en-CA" sz="12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457200" lvl="1" indent="0">
              <a:buNone/>
            </a:pPr>
            <a:r>
              <a:rPr lang="en-CA" sz="12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  }</a:t>
            </a:r>
          </a:p>
          <a:p>
            <a:pPr marL="457200" lvl="1" indent="0">
              <a:buNone/>
            </a:pPr>
            <a:endParaRPr lang="en-CA" sz="1200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CA" sz="12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  return </a:t>
            </a:r>
            <a:r>
              <a:rPr lang="en-CA" sz="1200" dirty="0" err="1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ssdiff</a:t>
            </a:r>
            <a:r>
              <a:rPr lang="en-CA" sz="12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/(</a:t>
            </a:r>
            <a:r>
              <a:rPr lang="en-CA" sz="12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size() - 1);</a:t>
            </a:r>
          </a:p>
          <a:p>
            <a:pPr marL="457200" lvl="1" indent="0">
              <a:buNone/>
            </a:pPr>
            <a:r>
              <a:rPr lang="en-CA" sz="11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CA" sz="11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CA" sz="1100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99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wharder\Desktop\v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72"/>
          <a:stretch/>
        </p:blipFill>
        <p:spPr bwMode="auto">
          <a:xfrm>
            <a:off x="3347863" y="3119718"/>
            <a:ext cx="5764213" cy="370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Remote logins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 w="57150"/>
          <a:effectLst>
            <a:softEdge rad="127000"/>
          </a:effectLst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A shell passes commands to the host machine</a:t>
            </a:r>
          </a:p>
          <a:p>
            <a:pPr lvl="1"/>
            <a:r>
              <a:rPr lang="en-US" altLang="en-US" dirty="0" smtClean="0"/>
              <a:t>You enter commands at the prompt ($)</a:t>
            </a:r>
          </a:p>
          <a:p>
            <a:pPr lvl="1"/>
            <a:r>
              <a:rPr lang="en-US" altLang="en-US" dirty="0" smtClean="0"/>
              <a:t>The shell passes the commands to the host computer</a:t>
            </a:r>
          </a:p>
          <a:p>
            <a:pPr lvl="1"/>
            <a:r>
              <a:rPr lang="en-US" altLang="en-US" dirty="0" smtClean="0"/>
              <a:t>There</a:t>
            </a:r>
            <a:r>
              <a:rPr lang="en-US" altLang="en-US" dirty="0"/>
              <a:t>, the shell </a:t>
            </a:r>
            <a:r>
              <a:rPr lang="en-US" altLang="en-US" dirty="0" smtClean="0"/>
              <a:t>converts </a:t>
            </a:r>
            <a:r>
              <a:rPr lang="en-US" altLang="en-US" dirty="0"/>
              <a:t>your </a:t>
            </a:r>
            <a:r>
              <a:rPr lang="en-US" altLang="en-US" dirty="0" smtClean="0"/>
              <a:t>commands into </a:t>
            </a:r>
            <a:r>
              <a:rPr lang="en-US" altLang="en-US" dirty="0"/>
              <a:t>system </a:t>
            </a:r>
            <a:r>
              <a:rPr lang="en-US" altLang="en-US" dirty="0" smtClean="0"/>
              <a:t>calls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4035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Templates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/>
              <a:t>	</a:t>
            </a:r>
            <a:r>
              <a:rPr lang="en-CA" dirty="0" smtClean="0"/>
              <a:t>Instead of using an array of </a:t>
            </a:r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dirty="0" smtClean="0"/>
              <a:t>, let’s just define an arbitrary symbol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539552" y="2204864"/>
            <a:ext cx="4572000" cy="43396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49238" indent="-363538"/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#include &lt;algorithm&gt;</a:t>
            </a:r>
          </a:p>
          <a:p>
            <a:pPr marL="249238" indent="-363538"/>
            <a:endParaRPr lang="en-CA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49238" indent="-363538"/>
            <a:r>
              <a:rPr lang="en-CA" sz="1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class </a:t>
            </a:r>
            <a:r>
              <a:rPr lang="en-CA" sz="1300" dirty="0">
                <a:latin typeface="Consolas" panose="020B0609020204030204" pitchFamily="49" charset="0"/>
                <a:cs typeface="Consolas" panose="020B0609020204030204" pitchFamily="49" charset="0"/>
              </a:rPr>
              <a:t>Array {</a:t>
            </a:r>
          </a:p>
          <a:p>
            <a:pPr marL="249238" indent="-363538"/>
            <a:r>
              <a:rPr lang="en-CA" sz="1300" dirty="0">
                <a:latin typeface="Consolas" panose="020B0609020204030204" pitchFamily="49" charset="0"/>
                <a:cs typeface="Consolas" panose="020B0609020204030204" pitchFamily="49" charset="0"/>
              </a:rPr>
              <a:t>    private:</a:t>
            </a:r>
          </a:p>
          <a:p>
            <a:pPr marL="249238" indent="-363538"/>
            <a:r>
              <a:rPr lang="en-CA" sz="13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CA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sz="1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array_capacity</a:t>
            </a:r>
            <a:r>
              <a:rPr lang="en-CA" sz="13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249238" indent="-363538"/>
            <a:r>
              <a:rPr lang="en-CA" sz="13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CA" sz="13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Type</a:t>
            </a:r>
            <a:r>
              <a:rPr lang="en-CA" sz="1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CA" sz="13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internal_array</a:t>
            </a:r>
            <a:r>
              <a:rPr lang="en-CA" sz="1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CA" sz="1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49238" indent="-363538"/>
            <a:r>
              <a:rPr lang="en-CA" sz="13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CA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sz="1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array_size</a:t>
            </a:r>
            <a:r>
              <a:rPr lang="en-CA" sz="13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249238" indent="-363538"/>
            <a:endParaRPr lang="en-CA" sz="1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49238" indent="-363538"/>
            <a:r>
              <a:rPr lang="en-CA" sz="1300" dirty="0">
                <a:latin typeface="Consolas" panose="020B0609020204030204" pitchFamily="49" charset="0"/>
                <a:cs typeface="Consolas" panose="020B0609020204030204" pitchFamily="49" charset="0"/>
              </a:rPr>
              <a:t>    public:</a:t>
            </a:r>
          </a:p>
          <a:p>
            <a:pPr marL="249238" indent="-363538"/>
            <a:r>
              <a:rPr lang="en-CA" sz="1300" dirty="0">
                <a:latin typeface="Consolas" panose="020B0609020204030204" pitchFamily="49" charset="0"/>
                <a:cs typeface="Consolas" panose="020B0609020204030204" pitchFamily="49" charset="0"/>
              </a:rPr>
              <a:t>        Array( </a:t>
            </a:r>
            <a:r>
              <a:rPr lang="en-CA" sz="13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sz="1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= 10 </a:t>
            </a:r>
            <a:r>
              <a:rPr lang="en-CA" sz="13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249238" indent="-363538"/>
            <a:r>
              <a:rPr lang="en-CA" sz="13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CA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sz="1300" dirty="0">
                <a:latin typeface="Consolas" panose="020B0609020204030204" pitchFamily="49" charset="0"/>
                <a:cs typeface="Consolas" panose="020B0609020204030204" pitchFamily="49" charset="0"/>
              </a:rPr>
              <a:t> size() </a:t>
            </a:r>
            <a:r>
              <a:rPr lang="en-CA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CA" sz="1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249238" indent="-363538"/>
            <a:r>
              <a:rPr lang="en-CA" sz="1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bool append( </a:t>
            </a:r>
            <a:r>
              <a:rPr lang="en-CA" sz="13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</a:t>
            </a:r>
            <a:r>
              <a:rPr lang="en-CA" sz="13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</a:t>
            </a:r>
            <a:r>
              <a:rPr lang="en-CA" sz="1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);</a:t>
            </a:r>
          </a:p>
          <a:p>
            <a:pPr marL="249238" indent="-363538"/>
            <a:r>
              <a:rPr lang="en-CA" sz="1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// etc.</a:t>
            </a:r>
            <a:endParaRPr lang="en-CA" sz="1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49238" indent="-363538"/>
            <a:r>
              <a:rPr lang="en-CA" sz="1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pPr marL="249238" indent="-363538"/>
            <a:endParaRPr lang="en-CA" sz="1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CA" sz="13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Array::Array( </a:t>
            </a:r>
            <a:r>
              <a:rPr lang="en-CA" sz="13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sz="13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n ):</a:t>
            </a:r>
          </a:p>
          <a:p>
            <a:r>
              <a:rPr lang="en-CA" sz="13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array_capacity</a:t>
            </a:r>
            <a:r>
              <a:rPr lang="en-CA" sz="13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CA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::max( 1, n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CA" sz="13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3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),</a:t>
            </a:r>
          </a:p>
          <a:p>
            <a:r>
              <a:rPr lang="en-CA" sz="1300" dirty="0" err="1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internal_array</a:t>
            </a:r>
            <a:r>
              <a:rPr lang="en-CA" sz="13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CA" sz="13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 </a:t>
            </a:r>
            <a:r>
              <a:rPr lang="en-CA" sz="13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Type</a:t>
            </a:r>
            <a:r>
              <a:rPr lang="en-CA" sz="13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CA" sz="1300" dirty="0" err="1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array_capacity</a:t>
            </a:r>
            <a:r>
              <a:rPr lang="en-CA" sz="13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CA" sz="13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),</a:t>
            </a:r>
          </a:p>
          <a:p>
            <a:r>
              <a:rPr lang="en-CA" sz="13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array_size</a:t>
            </a:r>
            <a:r>
              <a:rPr lang="en-CA" sz="13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( 0 ) {</a:t>
            </a:r>
          </a:p>
          <a:p>
            <a:r>
              <a:rPr lang="en-CA" sz="13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// does nothing</a:t>
            </a:r>
          </a:p>
          <a:p>
            <a:r>
              <a:rPr lang="en-CA" sz="13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CA" sz="1300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67944" y="2060848"/>
            <a:ext cx="5040560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CA" sz="1300" dirty="0" smtClean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CA" sz="1300" dirty="0" err="1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sz="13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Array</a:t>
            </a:r>
            <a:r>
              <a:rPr lang="en-CA" sz="13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::size() </a:t>
            </a:r>
            <a:r>
              <a:rPr lang="en-CA" sz="13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CA" sz="13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r>
              <a:rPr lang="en-CA" sz="13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CA" sz="13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 </a:t>
            </a:r>
            <a:r>
              <a:rPr lang="en-CA" sz="13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array_size</a:t>
            </a:r>
            <a:r>
              <a:rPr lang="en-CA" sz="13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CA" sz="13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CA" sz="1300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CA" sz="1300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49238" indent="-363538"/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bool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Array::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append( </a:t>
            </a:r>
            <a:r>
              <a:rPr lang="en-CA" sz="1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Type</a:t>
            </a:r>
            <a:r>
              <a:rPr lang="en-CA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obj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) {</a:t>
            </a:r>
          </a:p>
          <a:p>
            <a:pPr marL="249238" indent="-363538"/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   if (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full() 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pPr marL="249238" indent="-363538"/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return false;</a:t>
            </a:r>
          </a:p>
          <a:p>
            <a:pPr marL="249238" indent="-363538"/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 marL="249238" indent="-363538"/>
            <a:endParaRPr lang="en-CA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49238" indent="-363538"/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   // currently, entries 0, ..., </a:t>
            </a:r>
            <a:r>
              <a:rPr lang="en-CA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array_size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– 1</a:t>
            </a:r>
          </a:p>
          <a:p>
            <a:pPr marL="249238" indent="-363538"/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// 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are occupied</a:t>
            </a:r>
          </a:p>
          <a:p>
            <a:pPr marL="249238" indent="-363538"/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internal_array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array_size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] = </a:t>
            </a:r>
            <a:r>
              <a:rPr lang="en-CA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obj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249238" indent="-363538"/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   ++</a:t>
            </a:r>
            <a:r>
              <a:rPr lang="en-CA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array_size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249238" indent="-363538"/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   return true;</a:t>
            </a:r>
          </a:p>
          <a:p>
            <a:pPr marL="249238" indent="-363538"/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CA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50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Templates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 smtClean="0"/>
              <a:t>	Now, you can do your own find-and-replace of the type whenever you need a new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Array</a:t>
            </a:r>
            <a:r>
              <a:rPr lang="en-CA" dirty="0" smtClean="0"/>
              <a:t> structure</a:t>
            </a:r>
          </a:p>
          <a:p>
            <a:pPr marL="363538" indent="-363538">
              <a:buNone/>
            </a:pPr>
            <a:endParaRPr lang="en-CA" dirty="0"/>
          </a:p>
          <a:p>
            <a:pPr marL="363538" indent="-363538">
              <a:buNone/>
            </a:pPr>
            <a:endParaRPr lang="en-CA" dirty="0" smtClean="0"/>
          </a:p>
          <a:p>
            <a:pPr marL="363538" indent="-363538">
              <a:buNone/>
            </a:pPr>
            <a:endParaRPr lang="en-CA" dirty="0"/>
          </a:p>
          <a:p>
            <a:pPr marL="363538" indent="-363538">
              <a:buNone/>
            </a:pPr>
            <a:endParaRPr lang="en-CA" dirty="0" smtClean="0"/>
          </a:p>
          <a:p>
            <a:pPr marL="363538" indent="-363538">
              <a:buNone/>
            </a:pPr>
            <a:endParaRPr lang="en-CA" dirty="0"/>
          </a:p>
          <a:p>
            <a:pPr marL="363538" indent="-363538">
              <a:buNone/>
            </a:pPr>
            <a:endParaRPr lang="en-CA" dirty="0" smtClean="0"/>
          </a:p>
          <a:p>
            <a:pPr marL="363538" indent="-363538">
              <a:buNone/>
            </a:pPr>
            <a:endParaRPr lang="en-CA" dirty="0"/>
          </a:p>
          <a:p>
            <a:pPr marL="363538" indent="-363538">
              <a:buNone/>
            </a:pPr>
            <a:endParaRPr lang="en-CA" dirty="0" smtClean="0"/>
          </a:p>
          <a:p>
            <a:pPr marL="363538" indent="-363538">
              <a:buNone/>
            </a:pPr>
            <a:endParaRPr lang="en-CA" dirty="0"/>
          </a:p>
          <a:p>
            <a:pPr marL="363538" indent="-363538">
              <a:buNone/>
            </a:pPr>
            <a:r>
              <a:rPr lang="en-CA" dirty="0"/>
              <a:t>	On the other </a:t>
            </a:r>
            <a:r>
              <a:rPr lang="en-CA" dirty="0" smtClean="0"/>
              <a:t>hand,</a:t>
            </a:r>
          </a:p>
          <a:p>
            <a:pPr marL="363538" indent="-363538">
              <a:buNone/>
            </a:pPr>
            <a:r>
              <a:rPr lang="en-CA" dirty="0"/>
              <a:t>	</a:t>
            </a:r>
            <a:r>
              <a:rPr lang="en-CA" dirty="0" smtClean="0"/>
              <a:t>	if </a:t>
            </a:r>
            <a:r>
              <a:rPr lang="en-CA" dirty="0"/>
              <a:t>this is so </a:t>
            </a:r>
            <a:r>
              <a:rPr lang="en-CA" dirty="0" smtClean="0"/>
              <a:t>obvious, why </a:t>
            </a:r>
            <a:r>
              <a:rPr lang="en-CA" dirty="0"/>
              <a:t>can’t C++ do this for you????</a:t>
            </a:r>
          </a:p>
          <a:p>
            <a:pPr marL="363538" indent="-363538">
              <a:buNone/>
            </a:pPr>
            <a:endParaRPr lang="en-CA" dirty="0" smtClean="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46" b="35480"/>
          <a:stretch/>
        </p:blipFill>
        <p:spPr bwMode="auto">
          <a:xfrm>
            <a:off x="2771800" y="2420888"/>
            <a:ext cx="3498431" cy="302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363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Templates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 smtClean="0"/>
              <a:t>	Fortunately, it can, with a concept called </a:t>
            </a:r>
            <a:r>
              <a:rPr lang="en-CA" i="1" dirty="0" smtClean="0"/>
              <a:t>templates</a:t>
            </a:r>
            <a:endParaRPr lang="en-CA" dirty="0" smtClean="0"/>
          </a:p>
          <a:p>
            <a:pPr marL="363538" indent="-363538">
              <a:buNone/>
            </a:pPr>
            <a:endParaRPr lang="en-CA" i="1" dirty="0"/>
          </a:p>
          <a:p>
            <a:pPr marL="363538" indent="-363538">
              <a:buNone/>
            </a:pPr>
            <a:r>
              <a:rPr lang="en-CA" dirty="0" smtClean="0"/>
              <a:t>	All you have to do is tell the compiler that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Type</a:t>
            </a:r>
            <a:r>
              <a:rPr lang="en-CA" dirty="0" smtClean="0"/>
              <a:t> is meant to be dictated by the programmer using the array class</a:t>
            </a:r>
          </a:p>
        </p:txBody>
      </p:sp>
    </p:spTree>
    <p:extLst>
      <p:ext uri="{BB962C8B-B14F-4D97-AF65-F5344CB8AC3E}">
        <p14:creationId xmlns:p14="http://schemas.microsoft.com/office/powerpoint/2010/main" val="39365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Templates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/>
              <a:t>	</a:t>
            </a:r>
            <a:r>
              <a:rPr lang="en-CA" dirty="0" smtClean="0"/>
              <a:t>Instead of using an array of </a:t>
            </a:r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dirty="0" smtClean="0"/>
              <a:t>, let’s just define an arbitrary type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354095" y="1871328"/>
            <a:ext cx="408699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9238" indent="-363538"/>
            <a:r>
              <a:rPr lang="en-CA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#ifndef ARRAY_H</a:t>
            </a:r>
            <a:endParaRPr lang="en-CA" sz="12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49238" indent="-363538"/>
            <a:r>
              <a:rPr lang="en-CA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#define </a:t>
            </a:r>
            <a:r>
              <a:rPr lang="en-CA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ARRAY_H</a:t>
            </a:r>
            <a:endParaRPr lang="en-CA" sz="12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49238" indent="-363538"/>
            <a:endParaRPr lang="en-CA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49238" indent="-363538"/>
            <a:r>
              <a:rPr lang="en-CA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#include </a:t>
            </a:r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&lt;algorithm&gt;</a:t>
            </a:r>
          </a:p>
          <a:p>
            <a:pPr marL="249238" indent="-363538"/>
            <a:endParaRPr lang="en-CA" sz="1200" b="1" dirty="0" smtClean="0">
              <a:solidFill>
                <a:srgbClr val="00B0F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49238" indent="-363538"/>
            <a:r>
              <a:rPr lang="en-CA" sz="1200" b="1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template &lt;typename Type&gt;</a:t>
            </a:r>
            <a:endParaRPr lang="en-CA" sz="1200" b="1" dirty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49238" indent="-363538"/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class </a:t>
            </a:r>
            <a:r>
              <a:rPr lang="en-CA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Array </a:t>
            </a:r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249238" indent="-363538"/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    private:</a:t>
            </a:r>
          </a:p>
          <a:p>
            <a:pPr marL="249238" indent="-363538"/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CA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array_capacity</a:t>
            </a:r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249238" indent="-363538"/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CA" sz="12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Type</a:t>
            </a:r>
            <a:r>
              <a:rPr lang="en-CA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CA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internal_array</a:t>
            </a:r>
            <a:r>
              <a:rPr lang="en-CA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CA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49238" indent="-363538"/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CA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array_size</a:t>
            </a:r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249238" indent="-363538"/>
            <a:endParaRPr lang="en-CA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49238" indent="-363538"/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    public:</a:t>
            </a:r>
          </a:p>
          <a:p>
            <a:pPr marL="249238" indent="-363538"/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        Array( </a:t>
            </a:r>
            <a:r>
              <a:rPr lang="en-CA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= 10 </a:t>
            </a:r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249238" indent="-363538"/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CA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 size() </a:t>
            </a:r>
            <a:r>
              <a:rPr lang="en-CA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249238" indent="-363538"/>
            <a:r>
              <a:rPr lang="en-CA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bool append( </a:t>
            </a:r>
            <a:r>
              <a:rPr lang="en-CA" sz="12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</a:t>
            </a:r>
            <a:r>
              <a:rPr lang="en-CA" sz="12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</a:t>
            </a:r>
            <a:r>
              <a:rPr lang="en-CA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);</a:t>
            </a:r>
          </a:p>
          <a:p>
            <a:pPr marL="249238" indent="-363538"/>
            <a:r>
              <a:rPr lang="en-CA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// etc.</a:t>
            </a:r>
            <a:endParaRPr lang="en-CA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49238" indent="-363538"/>
            <a:r>
              <a:rPr lang="en-CA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pPr marL="249238" indent="-363538"/>
            <a:endParaRPr lang="en-CA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49238" indent="-363538"/>
            <a:r>
              <a:rPr lang="en-CA" sz="12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template &lt;typename Type&gt;</a:t>
            </a:r>
          </a:p>
          <a:p>
            <a:r>
              <a:rPr lang="en-CA" sz="12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Array</a:t>
            </a:r>
            <a:r>
              <a:rPr lang="en-CA" sz="12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&lt;Type&gt;</a:t>
            </a:r>
            <a:r>
              <a:rPr lang="en-CA" sz="12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CA" sz="12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Array( </a:t>
            </a:r>
            <a:r>
              <a:rPr lang="en-CA" sz="12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sz="12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n ):</a:t>
            </a:r>
          </a:p>
          <a:p>
            <a:r>
              <a:rPr lang="en-CA" sz="12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array_capacity</a:t>
            </a:r>
            <a:r>
              <a:rPr lang="en-CA" sz="12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CA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::max( 1, n </a:t>
            </a:r>
            <a:r>
              <a:rPr lang="en-CA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CA" sz="12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2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),</a:t>
            </a:r>
          </a:p>
          <a:p>
            <a:r>
              <a:rPr lang="en-CA" sz="1200" dirty="0" err="1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internal_array</a:t>
            </a:r>
            <a:r>
              <a:rPr lang="en-CA" sz="12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CA" sz="12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 </a:t>
            </a:r>
            <a:r>
              <a:rPr lang="en-CA" sz="12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Type</a:t>
            </a:r>
            <a:r>
              <a:rPr lang="en-CA" sz="12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CA" sz="1200" dirty="0" err="1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array_capacity</a:t>
            </a:r>
            <a:r>
              <a:rPr lang="en-CA" sz="12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CA" sz="12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),</a:t>
            </a:r>
          </a:p>
          <a:p>
            <a:r>
              <a:rPr lang="en-CA" sz="12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array_size</a:t>
            </a:r>
            <a:r>
              <a:rPr lang="en-CA" sz="12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( 0 ) {</a:t>
            </a:r>
          </a:p>
          <a:p>
            <a:r>
              <a:rPr lang="en-CA" sz="12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// does nothing</a:t>
            </a:r>
          </a:p>
          <a:p>
            <a:r>
              <a:rPr lang="en-CA" sz="12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CA" sz="1200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14619" y="2175822"/>
            <a:ext cx="450585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CA" sz="1200" dirty="0" smtClean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49238" indent="-363538"/>
            <a:r>
              <a:rPr lang="en-CA" sz="12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template &lt;typename Type&gt;</a:t>
            </a:r>
          </a:p>
          <a:p>
            <a:r>
              <a:rPr lang="en-CA" sz="1200" dirty="0" err="1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sz="12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Array</a:t>
            </a:r>
            <a:r>
              <a:rPr lang="en-CA" sz="12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&lt;Type&gt;</a:t>
            </a:r>
            <a:r>
              <a:rPr lang="en-CA" sz="12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CA" sz="12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size() </a:t>
            </a:r>
            <a:r>
              <a:rPr lang="en-CA" sz="12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CA" sz="12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r>
              <a:rPr lang="en-CA" sz="12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CA" sz="12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 </a:t>
            </a:r>
            <a:r>
              <a:rPr lang="en-CA" sz="12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array_size</a:t>
            </a:r>
            <a:r>
              <a:rPr lang="en-CA" sz="12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CA" sz="12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CA" sz="1200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CA" sz="1200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49238" indent="-363538"/>
            <a:r>
              <a:rPr lang="en-CA" sz="12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template &lt;typename Type&gt;</a:t>
            </a:r>
          </a:p>
          <a:p>
            <a:pPr marL="249238" indent="-363538"/>
            <a:r>
              <a:rPr lang="en-CA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bool Array</a:t>
            </a:r>
            <a:r>
              <a:rPr lang="en-CA" sz="12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&lt;Type&gt;</a:t>
            </a:r>
            <a:r>
              <a:rPr lang="en-CA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append( </a:t>
            </a:r>
            <a:r>
              <a:rPr lang="en-CA" sz="12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Type</a:t>
            </a:r>
            <a:r>
              <a:rPr lang="en-CA" sz="12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obj</a:t>
            </a:r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 ) {</a:t>
            </a:r>
          </a:p>
          <a:p>
            <a:pPr marL="249238" indent="-363538"/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    if ( </a:t>
            </a:r>
            <a:r>
              <a:rPr lang="en-CA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full() ) </a:t>
            </a:r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249238" indent="-363538"/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        return false;</a:t>
            </a:r>
          </a:p>
          <a:p>
            <a:pPr marL="249238" indent="-363538"/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 marL="249238" indent="-363538"/>
            <a:endParaRPr lang="en-CA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49238" indent="-363538"/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    // currently, entries 0, ..., </a:t>
            </a:r>
            <a:r>
              <a:rPr lang="en-CA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array_size</a:t>
            </a:r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– 1</a:t>
            </a:r>
          </a:p>
          <a:p>
            <a:pPr marL="249238" indent="-363538"/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// </a:t>
            </a:r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are occupied</a:t>
            </a:r>
          </a:p>
          <a:p>
            <a:pPr marL="249238" indent="-363538"/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CA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internal_array</a:t>
            </a:r>
            <a:r>
              <a:rPr lang="en-CA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CA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array_size</a:t>
            </a:r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] = </a:t>
            </a:r>
            <a:r>
              <a:rPr lang="en-CA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obj</a:t>
            </a:r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249238" indent="-363538"/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    ++</a:t>
            </a:r>
            <a:r>
              <a:rPr lang="en-CA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array_size</a:t>
            </a:r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249238" indent="-363538"/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    return true;</a:t>
            </a:r>
          </a:p>
          <a:p>
            <a:pPr marL="249238" indent="-363538"/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7740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Templates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/>
              <a:t>	</a:t>
            </a:r>
            <a:r>
              <a:rPr lang="en-CA" dirty="0" smtClean="0"/>
              <a:t>Note that </a:t>
            </a:r>
            <a:r>
              <a:rPr lang="en-CA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template &lt;typename Type&gt;</a:t>
            </a:r>
            <a:r>
              <a:rPr lang="en-CA" dirty="0" smtClean="0"/>
              <a:t> is simply a modifier for each structure, be it a function or class</a:t>
            </a:r>
          </a:p>
          <a:p>
            <a:pPr lvl="1"/>
            <a:r>
              <a:rPr lang="en-CA" dirty="0" smtClean="0"/>
              <a:t>Just like it is necessary that each function have a return type, any function or class declaration or definition must be prefixed by this statement if the structure uses templates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1119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Templates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/>
              <a:t>	</a:t>
            </a:r>
            <a:r>
              <a:rPr lang="en-CA" dirty="0" smtClean="0"/>
              <a:t>There is just one subtlety with friends: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1763689" y="1956034"/>
            <a:ext cx="6264696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9238" indent="-363538"/>
            <a:r>
              <a:rPr lang="en-CA" sz="1150" dirty="0" smtClean="0">
                <a:latin typeface="Consolas" panose="020B0609020204030204" pitchFamily="49" charset="0"/>
                <a:cs typeface="Consolas" panose="020B0609020204030204" pitchFamily="49" charset="0"/>
              </a:rPr>
              <a:t>template &lt;typename Type&gt;</a:t>
            </a:r>
            <a:endParaRPr lang="en-CA" sz="115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49238" indent="-363538"/>
            <a:r>
              <a:rPr lang="en-CA" sz="1150" dirty="0">
                <a:latin typeface="Consolas" panose="020B0609020204030204" pitchFamily="49" charset="0"/>
                <a:cs typeface="Consolas" panose="020B0609020204030204" pitchFamily="49" charset="0"/>
              </a:rPr>
              <a:t>class </a:t>
            </a:r>
            <a:r>
              <a:rPr lang="en-CA" sz="1150" dirty="0" smtClean="0">
                <a:latin typeface="Consolas" panose="020B0609020204030204" pitchFamily="49" charset="0"/>
                <a:cs typeface="Consolas" panose="020B0609020204030204" pitchFamily="49" charset="0"/>
              </a:rPr>
              <a:t>Array </a:t>
            </a:r>
            <a:r>
              <a:rPr lang="en-CA" sz="115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249238" indent="-363538"/>
            <a:r>
              <a:rPr lang="en-CA" sz="115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// private and public member variables and member functions</a:t>
            </a:r>
          </a:p>
          <a:p>
            <a:pPr marL="249238" indent="-363538"/>
            <a:r>
              <a:rPr lang="en-CA" sz="115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CA" sz="1150" dirty="0">
                <a:latin typeface="Consolas" panose="020B0609020204030204" pitchFamily="49" charset="0"/>
                <a:cs typeface="Consolas" panose="020B0609020204030204" pitchFamily="49" charset="0"/>
              </a:rPr>
              <a:t>// Friends</a:t>
            </a:r>
          </a:p>
          <a:p>
            <a:pPr marL="249238" indent="-363538"/>
            <a:r>
              <a:rPr lang="en-CA" sz="1150" b="1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CA" sz="115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template &lt;typename T&gt;</a:t>
            </a:r>
          </a:p>
          <a:p>
            <a:pPr marL="249238" indent="-363538"/>
            <a:r>
              <a:rPr lang="en-CA" sz="115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CA" sz="1150" dirty="0">
                <a:latin typeface="Consolas" panose="020B0609020204030204" pitchFamily="49" charset="0"/>
                <a:cs typeface="Consolas" panose="020B0609020204030204" pitchFamily="49" charset="0"/>
              </a:rPr>
              <a:t>friend </a:t>
            </a:r>
            <a:r>
              <a:rPr lang="en-CA" sz="1150" dirty="0" err="1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n-CA" sz="1150" dirty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CA" sz="1150" dirty="0" err="1">
                <a:latin typeface="Consolas" panose="020B0609020204030204" pitchFamily="49" charset="0"/>
                <a:cs typeface="Consolas" panose="020B0609020204030204" pitchFamily="49" charset="0"/>
              </a:rPr>
              <a:t>ostream</a:t>
            </a:r>
            <a:r>
              <a:rPr lang="en-CA" sz="1150" dirty="0">
                <a:latin typeface="Consolas" panose="020B0609020204030204" pitchFamily="49" charset="0"/>
                <a:cs typeface="Consolas" panose="020B0609020204030204" pitchFamily="49" charset="0"/>
              </a:rPr>
              <a:t> &amp;operator&lt;&lt;( </a:t>
            </a:r>
            <a:r>
              <a:rPr lang="en-CA" sz="1150" dirty="0" err="1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n-CA" sz="1150" dirty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CA" sz="1150" dirty="0" err="1">
                <a:latin typeface="Consolas" panose="020B0609020204030204" pitchFamily="49" charset="0"/>
                <a:cs typeface="Consolas" panose="020B0609020204030204" pitchFamily="49" charset="0"/>
              </a:rPr>
              <a:t>ostream</a:t>
            </a:r>
            <a:r>
              <a:rPr lang="en-CA" sz="1150" dirty="0">
                <a:latin typeface="Consolas" panose="020B0609020204030204" pitchFamily="49" charset="0"/>
                <a:cs typeface="Consolas" panose="020B0609020204030204" pitchFamily="49" charset="0"/>
              </a:rPr>
              <a:t> &amp;, </a:t>
            </a:r>
            <a:r>
              <a:rPr lang="en-CA" sz="115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Array&lt;T&gt; </a:t>
            </a:r>
            <a:r>
              <a:rPr lang="en-CA" sz="1150" dirty="0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CA" sz="1150" dirty="0">
                <a:latin typeface="Consolas" panose="020B0609020204030204" pitchFamily="49" charset="0"/>
                <a:cs typeface="Consolas" panose="020B0609020204030204" pitchFamily="49" charset="0"/>
              </a:rPr>
              <a:t> &amp; );</a:t>
            </a:r>
          </a:p>
          <a:p>
            <a:pPr marL="249238" indent="-363538"/>
            <a:r>
              <a:rPr lang="en-CA" sz="1150" dirty="0" smtClean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pPr marL="249238" indent="-363538"/>
            <a:endParaRPr lang="en-CA" sz="115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49238" indent="-363538"/>
            <a:r>
              <a:rPr lang="en-CA" sz="115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template &lt;typename T&gt;</a:t>
            </a:r>
          </a:p>
          <a:p>
            <a:pPr marL="249238" indent="-363538"/>
            <a:r>
              <a:rPr lang="en-CA" sz="1150" dirty="0" err="1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n-CA" sz="1150" dirty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CA" sz="1150" dirty="0" err="1">
                <a:latin typeface="Consolas" panose="020B0609020204030204" pitchFamily="49" charset="0"/>
                <a:cs typeface="Consolas" panose="020B0609020204030204" pitchFamily="49" charset="0"/>
              </a:rPr>
              <a:t>ostream</a:t>
            </a:r>
            <a:r>
              <a:rPr lang="en-CA" sz="1150" dirty="0">
                <a:latin typeface="Consolas" panose="020B0609020204030204" pitchFamily="49" charset="0"/>
                <a:cs typeface="Consolas" panose="020B0609020204030204" pitchFamily="49" charset="0"/>
              </a:rPr>
              <a:t> &amp;operator&lt;&lt;( </a:t>
            </a:r>
            <a:r>
              <a:rPr lang="en-CA" sz="1150" dirty="0" err="1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n-CA" sz="1150" dirty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CA" sz="1150" dirty="0" err="1">
                <a:latin typeface="Consolas" panose="020B0609020204030204" pitchFamily="49" charset="0"/>
                <a:cs typeface="Consolas" panose="020B0609020204030204" pitchFamily="49" charset="0"/>
              </a:rPr>
              <a:t>ostream</a:t>
            </a:r>
            <a:r>
              <a:rPr lang="en-CA" sz="1150" dirty="0">
                <a:latin typeface="Consolas" panose="020B0609020204030204" pitchFamily="49" charset="0"/>
                <a:cs typeface="Consolas" panose="020B0609020204030204" pitchFamily="49" charset="0"/>
              </a:rPr>
              <a:t> &amp;out, </a:t>
            </a:r>
            <a:r>
              <a:rPr lang="en-CA" sz="115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Array&lt;T&gt;</a:t>
            </a:r>
            <a:r>
              <a:rPr lang="en-CA" sz="11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150" dirty="0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CA" sz="11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150" dirty="0" smtClean="0">
                <a:latin typeface="Consolas" panose="020B0609020204030204" pitchFamily="49" charset="0"/>
                <a:cs typeface="Consolas" panose="020B0609020204030204" pitchFamily="49" charset="0"/>
              </a:rPr>
              <a:t>&amp;</a:t>
            </a:r>
            <a:r>
              <a:rPr lang="en-CA" sz="115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rhs</a:t>
            </a:r>
            <a:r>
              <a:rPr lang="en-CA" sz="115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150" dirty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pPr marL="249238" indent="-363538"/>
            <a:r>
              <a:rPr lang="en-CA" sz="115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CA" sz="1150" dirty="0" smtClean="0">
                <a:latin typeface="Consolas" panose="020B0609020204030204" pitchFamily="49" charset="0"/>
                <a:cs typeface="Consolas" panose="020B0609020204030204" pitchFamily="49" charset="0"/>
              </a:rPr>
              <a:t>if </a:t>
            </a:r>
            <a:r>
              <a:rPr lang="en-CA" sz="1150" dirty="0"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CA" sz="115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rhs.empty</a:t>
            </a:r>
            <a:r>
              <a:rPr lang="en-CA" sz="1150" dirty="0">
                <a:latin typeface="Consolas" panose="020B0609020204030204" pitchFamily="49" charset="0"/>
                <a:cs typeface="Consolas" panose="020B0609020204030204" pitchFamily="49" charset="0"/>
              </a:rPr>
              <a:t>() ) {</a:t>
            </a:r>
          </a:p>
          <a:p>
            <a:pPr marL="249238" indent="-363538"/>
            <a:r>
              <a:rPr lang="en-CA" sz="115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CA" sz="115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CA" sz="1150" dirty="0">
                <a:latin typeface="Consolas" panose="020B0609020204030204" pitchFamily="49" charset="0"/>
                <a:cs typeface="Consolas" panose="020B0609020204030204" pitchFamily="49" charset="0"/>
              </a:rPr>
              <a:t>out &lt;&lt; "-";</a:t>
            </a:r>
          </a:p>
          <a:p>
            <a:pPr marL="249238" indent="-363538"/>
            <a:r>
              <a:rPr lang="en-CA" sz="115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CA" sz="1150" dirty="0" smtClean="0">
                <a:latin typeface="Consolas" panose="020B0609020204030204" pitchFamily="49" charset="0"/>
                <a:cs typeface="Consolas" panose="020B0609020204030204" pitchFamily="49" charset="0"/>
              </a:rPr>
              <a:t>} </a:t>
            </a:r>
            <a:r>
              <a:rPr lang="en-CA" sz="1150" dirty="0">
                <a:latin typeface="Consolas" panose="020B0609020204030204" pitchFamily="49" charset="0"/>
                <a:cs typeface="Consolas" panose="020B0609020204030204" pitchFamily="49" charset="0"/>
              </a:rPr>
              <a:t>else {</a:t>
            </a:r>
          </a:p>
          <a:p>
            <a:pPr marL="249238" indent="-363538"/>
            <a:r>
              <a:rPr lang="en-CA" sz="115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CA" sz="115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CA" sz="1150" dirty="0">
                <a:latin typeface="Consolas" panose="020B0609020204030204" pitchFamily="49" charset="0"/>
                <a:cs typeface="Consolas" panose="020B0609020204030204" pitchFamily="49" charset="0"/>
              </a:rPr>
              <a:t>out &lt;&lt; </a:t>
            </a:r>
            <a:r>
              <a:rPr lang="en-CA" sz="115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rhs.internal_array</a:t>
            </a:r>
            <a:r>
              <a:rPr lang="en-CA" sz="1150" dirty="0" smtClean="0">
                <a:latin typeface="Consolas" panose="020B0609020204030204" pitchFamily="49" charset="0"/>
                <a:cs typeface="Consolas" panose="020B0609020204030204" pitchFamily="49" charset="0"/>
              </a:rPr>
              <a:t>[0</a:t>
            </a:r>
            <a:r>
              <a:rPr lang="en-CA" sz="1150" dirty="0"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  <a:p>
            <a:pPr marL="249238" indent="-363538"/>
            <a:r>
              <a:rPr lang="en-CA" sz="115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CA" sz="115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CA" sz="115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49238" indent="-363538"/>
            <a:endParaRPr lang="en-CA" sz="115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49238" indent="-363538"/>
            <a:r>
              <a:rPr lang="en-CA" sz="115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CA" sz="1150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 </a:t>
            </a:r>
            <a:r>
              <a:rPr lang="en-CA" sz="1150" dirty="0"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CA" sz="115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sz="11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15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CA" sz="1150" dirty="0">
                <a:latin typeface="Consolas" panose="020B0609020204030204" pitchFamily="49" charset="0"/>
                <a:cs typeface="Consolas" panose="020B0609020204030204" pitchFamily="49" charset="0"/>
              </a:rPr>
              <a:t> = 1; </a:t>
            </a:r>
            <a:r>
              <a:rPr lang="en-CA" sz="115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CA" sz="1150" dirty="0"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n-CA" sz="115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rhs.size</a:t>
            </a:r>
            <a:r>
              <a:rPr lang="en-CA" sz="1150" dirty="0">
                <a:latin typeface="Consolas" panose="020B0609020204030204" pitchFamily="49" charset="0"/>
                <a:cs typeface="Consolas" panose="020B0609020204030204" pitchFamily="49" charset="0"/>
              </a:rPr>
              <a:t>(); ++</a:t>
            </a:r>
            <a:r>
              <a:rPr lang="en-CA" sz="115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CA" sz="1150" dirty="0">
                <a:latin typeface="Consolas" panose="020B0609020204030204" pitchFamily="49" charset="0"/>
                <a:cs typeface="Consolas" panose="020B0609020204030204" pitchFamily="49" charset="0"/>
              </a:rPr>
              <a:t> ) {</a:t>
            </a:r>
          </a:p>
          <a:p>
            <a:pPr marL="249238" indent="-363538"/>
            <a:r>
              <a:rPr lang="en-CA" sz="115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CA" sz="115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CA" sz="1150" dirty="0">
                <a:latin typeface="Consolas" panose="020B0609020204030204" pitchFamily="49" charset="0"/>
                <a:cs typeface="Consolas" panose="020B0609020204030204" pitchFamily="49" charset="0"/>
              </a:rPr>
              <a:t>out &lt;&lt; " " &lt;&lt; </a:t>
            </a:r>
            <a:r>
              <a:rPr lang="en-CA" sz="115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rhs.internal_array</a:t>
            </a:r>
            <a:r>
              <a:rPr lang="en-CA" sz="1150" dirty="0" smtClean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CA" sz="115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CA" sz="1150" dirty="0"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  <a:p>
            <a:pPr marL="249238" indent="-363538"/>
            <a:r>
              <a:rPr lang="en-CA" sz="115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CA" sz="115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CA" sz="115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49238" indent="-363538"/>
            <a:endParaRPr lang="en-CA" sz="115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49238" indent="-363538"/>
            <a:r>
              <a:rPr lang="en-CA" sz="115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CA" sz="1150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 </a:t>
            </a:r>
            <a:r>
              <a:rPr lang="en-CA" sz="1150" dirty="0"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CA" sz="115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sz="11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15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CA" sz="115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CA" sz="115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rhs.size</a:t>
            </a:r>
            <a:r>
              <a:rPr lang="en-CA" sz="1150" dirty="0">
                <a:latin typeface="Consolas" panose="020B0609020204030204" pitchFamily="49" charset="0"/>
                <a:cs typeface="Consolas" panose="020B0609020204030204" pitchFamily="49" charset="0"/>
              </a:rPr>
              <a:t>(); </a:t>
            </a:r>
            <a:r>
              <a:rPr lang="en-CA" sz="115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CA" sz="1150" dirty="0"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n-CA" sz="115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rhs.capacity</a:t>
            </a:r>
            <a:r>
              <a:rPr lang="en-CA" sz="1150" dirty="0">
                <a:latin typeface="Consolas" panose="020B0609020204030204" pitchFamily="49" charset="0"/>
                <a:cs typeface="Consolas" panose="020B0609020204030204" pitchFamily="49" charset="0"/>
              </a:rPr>
              <a:t>(); ++</a:t>
            </a:r>
            <a:r>
              <a:rPr lang="en-CA" sz="115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CA" sz="1150" dirty="0">
                <a:latin typeface="Consolas" panose="020B0609020204030204" pitchFamily="49" charset="0"/>
                <a:cs typeface="Consolas" panose="020B0609020204030204" pitchFamily="49" charset="0"/>
              </a:rPr>
              <a:t> ) {</a:t>
            </a:r>
          </a:p>
          <a:p>
            <a:pPr marL="249238" indent="-363538"/>
            <a:r>
              <a:rPr lang="en-CA" sz="115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CA" sz="115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CA" sz="1150" dirty="0">
                <a:latin typeface="Consolas" panose="020B0609020204030204" pitchFamily="49" charset="0"/>
                <a:cs typeface="Consolas" panose="020B0609020204030204" pitchFamily="49" charset="0"/>
              </a:rPr>
              <a:t>out &lt;&lt; " -";</a:t>
            </a:r>
          </a:p>
          <a:p>
            <a:pPr marL="249238" indent="-363538"/>
            <a:r>
              <a:rPr lang="en-CA" sz="115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CA" sz="115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CA" sz="115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49238" indent="-363538"/>
            <a:endParaRPr lang="en-CA" sz="115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49238" indent="-363538"/>
            <a:r>
              <a:rPr lang="en-CA" sz="115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CA" sz="1150" dirty="0" smtClean="0">
                <a:latin typeface="Consolas" panose="020B0609020204030204" pitchFamily="49" charset="0"/>
                <a:cs typeface="Consolas" panose="020B0609020204030204" pitchFamily="49" charset="0"/>
              </a:rPr>
              <a:t>return </a:t>
            </a:r>
            <a:r>
              <a:rPr lang="en-CA" sz="1150" dirty="0">
                <a:latin typeface="Consolas" panose="020B0609020204030204" pitchFamily="49" charset="0"/>
                <a:cs typeface="Consolas" panose="020B0609020204030204" pitchFamily="49" charset="0"/>
              </a:rPr>
              <a:t>out;</a:t>
            </a:r>
          </a:p>
          <a:p>
            <a:pPr marL="249238" indent="-363538"/>
            <a:r>
              <a:rPr lang="en-CA" sz="115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8229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Templates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/>
          <a:lstStyle/>
          <a:p>
            <a:pPr marL="363538" indent="-363538">
              <a:buNone/>
            </a:pPr>
            <a:r>
              <a:rPr lang="en-CA" dirty="0" smtClean="0"/>
              <a:t>	Now, in the main function, we would specify the type of the array:</a:t>
            </a:r>
          </a:p>
          <a:p>
            <a:pPr marL="1163638" lvl="2" indent="-363538">
              <a:buNone/>
            </a:pPr>
            <a:endParaRPr lang="en-CA" sz="12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63638" lvl="2" indent="-363538">
              <a:buNone/>
            </a:pPr>
            <a:r>
              <a:rPr lang="en-CA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#</a:t>
            </a:r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include &lt;</a:t>
            </a:r>
            <a:r>
              <a:rPr lang="en-CA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iostream</a:t>
            </a:r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1163638" lvl="2" indent="-363538">
              <a:buNone/>
            </a:pPr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#include "</a:t>
            </a:r>
            <a:r>
              <a:rPr lang="en-CA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Array.h</a:t>
            </a:r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</a:p>
          <a:p>
            <a:pPr marL="1163638" lvl="2" indent="-363538">
              <a:buNone/>
            </a:pPr>
            <a:endParaRPr lang="en-CA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63638" lvl="2" indent="-363538">
              <a:buNone/>
            </a:pPr>
            <a:r>
              <a:rPr lang="en-CA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main() {</a:t>
            </a:r>
          </a:p>
          <a:p>
            <a:pPr marL="1163638" lvl="2" indent="-363538">
              <a:buNone/>
            </a:pPr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	// Create an array of size 10</a:t>
            </a:r>
          </a:p>
          <a:p>
            <a:pPr marL="1163638" lvl="2" indent="-363538">
              <a:buNone/>
            </a:pPr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CA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Array</a:t>
            </a:r>
            <a:r>
              <a:rPr lang="en-CA" sz="12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CA" sz="1200" b="1" dirty="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sz="12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CA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info( 10 );</a:t>
            </a:r>
          </a:p>
          <a:p>
            <a:pPr marL="1163638" lvl="2" indent="-363538">
              <a:buNone/>
            </a:pPr>
            <a:endParaRPr lang="en-CA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63638" lvl="2" indent="-363538">
              <a:buNone/>
            </a:pPr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CA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n-CA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CA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CA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&lt;&lt; "The size of the array is " &lt;&lt; </a:t>
            </a:r>
            <a:r>
              <a:rPr lang="en-CA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info.size</a:t>
            </a:r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() &lt;&lt; </a:t>
            </a:r>
            <a:r>
              <a:rPr lang="en-CA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CA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1163638" lvl="2" indent="-363538">
              <a:buNone/>
            </a:pPr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CA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info.append</a:t>
            </a:r>
            <a:r>
              <a:rPr lang="en-CA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42 );</a:t>
            </a:r>
          </a:p>
          <a:p>
            <a:pPr marL="1163638" lvl="2" indent="-363538">
              <a:buNone/>
            </a:pPr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CA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info.append</a:t>
            </a:r>
            <a:r>
              <a:rPr lang="en-CA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91 );</a:t>
            </a:r>
          </a:p>
          <a:p>
            <a:pPr marL="1163638" lvl="2" indent="-363538">
              <a:buNone/>
            </a:pPr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CA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info.append</a:t>
            </a:r>
            <a:r>
              <a:rPr lang="en-CA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( 35 </a:t>
            </a:r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1163638" lvl="2" indent="-363538">
              <a:buNone/>
            </a:pPr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CA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info.append</a:t>
            </a:r>
            <a:r>
              <a:rPr lang="en-CA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( 83 </a:t>
            </a:r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1163638" lvl="2" indent="-363538">
              <a:buNone/>
            </a:pPr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CA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CA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CA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&lt;&lt; "The size of the array is now " &lt;&lt; </a:t>
            </a:r>
            <a:r>
              <a:rPr lang="en-CA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info.size</a:t>
            </a:r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() &lt;&lt; </a:t>
            </a:r>
            <a:r>
              <a:rPr lang="en-CA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CA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1163638" lvl="2" indent="-363538">
              <a:buNone/>
            </a:pPr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CA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CA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 &lt;&lt; "The average and </a:t>
            </a:r>
            <a:r>
              <a:rPr lang="en-CA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variance are </a:t>
            </a:r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" &lt;&lt; </a:t>
            </a:r>
            <a:r>
              <a:rPr lang="en-CA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info.average</a:t>
            </a:r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marL="1163638" lvl="2" indent="-363538">
              <a:buNone/>
            </a:pPr>
            <a:r>
              <a:rPr lang="en-CA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          </a:t>
            </a:r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&lt;&lt; " and " &lt;&lt; </a:t>
            </a:r>
            <a:r>
              <a:rPr lang="en-CA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info.variance</a:t>
            </a:r>
            <a:r>
              <a:rPr lang="en-CA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&lt;&lt; </a:t>
            </a:r>
            <a:r>
              <a:rPr lang="en-CA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CA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1163638" lvl="2" indent="-363538">
              <a:buNone/>
            </a:pPr>
            <a:endParaRPr lang="en-CA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63638" lvl="2" indent="-363538">
              <a:buNone/>
            </a:pPr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	return 0;</a:t>
            </a:r>
          </a:p>
          <a:p>
            <a:pPr marL="1163638" lvl="2" indent="-363538">
              <a:buNone/>
            </a:pPr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950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Templates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/>
          <a:lstStyle/>
          <a:p>
            <a:pPr marL="363538" indent="-363538">
              <a:buNone/>
            </a:pPr>
            <a:r>
              <a:rPr lang="en-CA" dirty="0" smtClean="0"/>
              <a:t>	If we had an array of doubles:</a:t>
            </a:r>
          </a:p>
          <a:p>
            <a:pPr marL="1163638" lvl="2" indent="-363538">
              <a:buNone/>
            </a:pPr>
            <a:endParaRPr lang="en-CA" sz="12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63638" lvl="2" indent="-363538">
              <a:buNone/>
            </a:pPr>
            <a:r>
              <a:rPr lang="en-CA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#</a:t>
            </a:r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include &lt;</a:t>
            </a:r>
            <a:r>
              <a:rPr lang="en-CA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iostream</a:t>
            </a:r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1163638" lvl="2" indent="-363538">
              <a:buNone/>
            </a:pPr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#include "</a:t>
            </a:r>
            <a:r>
              <a:rPr lang="en-CA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Array.h</a:t>
            </a:r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</a:p>
          <a:p>
            <a:pPr marL="1163638" lvl="2" indent="-363538">
              <a:buNone/>
            </a:pPr>
            <a:endParaRPr lang="en-CA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63638" lvl="2" indent="-363538">
              <a:buNone/>
            </a:pPr>
            <a:r>
              <a:rPr lang="en-CA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main() {</a:t>
            </a:r>
          </a:p>
          <a:p>
            <a:pPr marL="1163638" lvl="2" indent="-363538">
              <a:buNone/>
            </a:pPr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	// Create an array of size 10</a:t>
            </a:r>
          </a:p>
          <a:p>
            <a:pPr marL="1163638" lvl="2" indent="-363538">
              <a:buNone/>
            </a:pPr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CA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Array</a:t>
            </a:r>
            <a:r>
              <a:rPr lang="en-CA" sz="12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&lt;double&gt;</a:t>
            </a:r>
            <a:r>
              <a:rPr lang="en-CA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info( 10 );</a:t>
            </a:r>
          </a:p>
          <a:p>
            <a:pPr marL="1163638" lvl="2" indent="-363538">
              <a:buNone/>
            </a:pPr>
            <a:endParaRPr lang="en-CA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63638" lvl="2" indent="-363538">
              <a:buNone/>
            </a:pPr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CA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n-CA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CA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CA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&lt;&lt; "The size of the array is " &lt;&lt; </a:t>
            </a:r>
            <a:r>
              <a:rPr lang="en-CA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info.size</a:t>
            </a:r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() &lt;&lt; </a:t>
            </a:r>
            <a:r>
              <a:rPr lang="en-CA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CA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1163638" lvl="2" indent="-363538">
              <a:buNone/>
            </a:pPr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CA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info.append</a:t>
            </a:r>
            <a:r>
              <a:rPr lang="en-CA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( 42.52 </a:t>
            </a:r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1163638" lvl="2" indent="-363538">
              <a:buNone/>
            </a:pPr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CA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info.append</a:t>
            </a:r>
            <a:r>
              <a:rPr lang="en-CA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( 91.41 </a:t>
            </a:r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1163638" lvl="2" indent="-363538">
              <a:buNone/>
            </a:pPr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CA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info.append</a:t>
            </a:r>
            <a:r>
              <a:rPr lang="en-CA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( 35.91 </a:t>
            </a:r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1163638" lvl="2" indent="-363538">
              <a:buNone/>
            </a:pPr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CA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info.append</a:t>
            </a:r>
            <a:r>
              <a:rPr lang="en-CA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( 83.19 </a:t>
            </a:r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1163638" lvl="2" indent="-363538">
              <a:buNone/>
            </a:pPr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CA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CA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CA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&lt;&lt; "The size of the array is now " &lt;&lt; </a:t>
            </a:r>
            <a:r>
              <a:rPr lang="en-CA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info.size</a:t>
            </a:r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() &lt;&lt; </a:t>
            </a:r>
            <a:r>
              <a:rPr lang="en-CA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CA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1163638" lvl="2" indent="-363538">
              <a:buNone/>
            </a:pPr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CA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CA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 &lt;&lt; "The </a:t>
            </a:r>
            <a:r>
              <a:rPr lang="en-CA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average and variance are </a:t>
            </a:r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" &lt;&lt; </a:t>
            </a:r>
            <a:r>
              <a:rPr lang="en-CA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info.average</a:t>
            </a:r>
            <a:r>
              <a:rPr lang="en-CA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marL="1163638" lvl="2" indent="-363538">
              <a:buNone/>
            </a:pPr>
            <a:r>
              <a:rPr lang="en-CA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          &lt;&lt; " and " &lt;&lt; </a:t>
            </a:r>
            <a:r>
              <a:rPr lang="en-CA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info.variance</a:t>
            </a:r>
            <a:r>
              <a:rPr lang="en-CA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 &lt;&lt; </a:t>
            </a:r>
            <a:r>
              <a:rPr lang="en-CA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CA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1163638" lvl="2" indent="-363538">
              <a:buNone/>
            </a:pPr>
            <a:endParaRPr lang="en-CA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63638" lvl="2" indent="-363538">
              <a:buNone/>
            </a:pPr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	return 0;</a:t>
            </a:r>
          </a:p>
          <a:p>
            <a:pPr marL="1163638" lvl="2" indent="-363538">
              <a:buNone/>
            </a:pPr>
            <a:r>
              <a:rPr lang="en-CA" sz="12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9013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Testing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 smtClean="0"/>
              <a:t>	</a:t>
            </a:r>
            <a:r>
              <a:rPr lang="en-US" dirty="0" smtClean="0">
                <a:sym typeface="Arial" pitchFamily="34" charset="0"/>
              </a:rPr>
              <a:t>Our </a:t>
            </a:r>
            <a:r>
              <a:rPr lang="en-US" altLang="en-US" dirty="0" smtClean="0">
                <a:sym typeface="Arial" pitchFamily="34" charset="0"/>
              </a:rPr>
              <a:t>testing environment </a:t>
            </a:r>
            <a:r>
              <a:rPr lang="en-US" altLang="en-US" dirty="0">
                <a:sym typeface="Arial" pitchFamily="34" charset="0"/>
              </a:rPr>
              <a:t>includes a program called </a:t>
            </a:r>
            <a:r>
              <a:rPr lang="en-US" altLang="en-US" dirty="0" smtClean="0">
                <a:sym typeface="Arial" pitchFamily="34" charset="0"/>
              </a:rPr>
              <a:t>a </a:t>
            </a:r>
            <a:r>
              <a:rPr lang="en-US" altLang="en-US" i="1" dirty="0" smtClean="0">
                <a:sym typeface="Arial" pitchFamily="34" charset="0"/>
              </a:rPr>
              <a:t>driver</a:t>
            </a:r>
            <a:r>
              <a:rPr lang="en-US" altLang="en-US" dirty="0" smtClean="0">
                <a:sym typeface="Arial" pitchFamily="34" charset="0"/>
              </a:rPr>
              <a:t> </a:t>
            </a:r>
            <a:r>
              <a:rPr lang="en-US" altLang="en-US" dirty="0">
                <a:sym typeface="Arial" pitchFamily="34" charset="0"/>
              </a:rPr>
              <a:t>and </a:t>
            </a:r>
            <a:r>
              <a:rPr lang="en-US" altLang="en-US" dirty="0" smtClean="0">
                <a:sym typeface="Arial" pitchFamily="34" charset="0"/>
              </a:rPr>
              <a:t>we provide numerous testing input</a:t>
            </a:r>
          </a:p>
          <a:p>
            <a:pPr marL="363538" indent="-363538">
              <a:buNone/>
            </a:pPr>
            <a:endParaRPr lang="en-CA" dirty="0" smtClean="0"/>
          </a:p>
          <a:p>
            <a:pPr marL="363538" indent="-363538">
              <a:buNone/>
            </a:pPr>
            <a:r>
              <a:rPr lang="en-CA" dirty="0"/>
              <a:t>	</a:t>
            </a:r>
            <a:r>
              <a:rPr lang="en-CA" dirty="0" smtClean="0"/>
              <a:t>The driver instantiates an instance of the data structure and the testing input indicates how to manipulate it</a:t>
            </a:r>
          </a:p>
          <a:p>
            <a:pPr marL="363538" indent="-363538">
              <a:buNone/>
            </a:pPr>
            <a:endParaRPr lang="en-CA" dirty="0"/>
          </a:p>
          <a:p>
            <a:pPr marL="363538" indent="-363538">
              <a:buNone/>
            </a:pPr>
            <a:r>
              <a:rPr lang="en-CA" dirty="0" smtClean="0"/>
              <a:t>	We provide one set of test cases—you will need to generate your own test cases, as well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053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Testing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 smtClean="0"/>
              <a:t>	</a:t>
            </a:r>
            <a:r>
              <a:rPr lang="en-US" dirty="0" smtClean="0">
                <a:sym typeface="Arial" pitchFamily="34" charset="0"/>
              </a:rPr>
              <a:t>The testing environment is made up of:</a:t>
            </a:r>
          </a:p>
          <a:p>
            <a:pPr marL="363538" indent="-363538">
              <a:buNone/>
            </a:pPr>
            <a:endParaRPr lang="en-US" altLang="en-US" dirty="0">
              <a:sym typeface="Arial" pitchFamily="34" charset="0"/>
            </a:endParaRPr>
          </a:p>
          <a:p>
            <a:pPr marL="363538" indent="-363538">
              <a:buNone/>
            </a:pPr>
            <a:endParaRPr lang="en-US" altLang="en-US" dirty="0" smtClean="0">
              <a:sym typeface="Arial" pitchFamily="34" charset="0"/>
            </a:endParaRPr>
          </a:p>
          <a:p>
            <a:pPr marL="363538" indent="-363538">
              <a:buNone/>
            </a:pPr>
            <a:endParaRPr lang="en-US" altLang="en-US" dirty="0">
              <a:sym typeface="Arial" pitchFamily="34" charset="0"/>
            </a:endParaRPr>
          </a:p>
          <a:p>
            <a:pPr marL="363538" indent="-363538">
              <a:buNone/>
            </a:pPr>
            <a:endParaRPr lang="en-US" altLang="en-US" dirty="0" smtClean="0">
              <a:sym typeface="Arial" pitchFamily="34" charset="0"/>
            </a:endParaRPr>
          </a:p>
          <a:p>
            <a:pPr marL="363538" indent="-363538">
              <a:buNone/>
            </a:pPr>
            <a:endParaRPr lang="en-US" altLang="en-US" dirty="0">
              <a:sym typeface="Arial" pitchFamily="34" charset="0"/>
            </a:endParaRPr>
          </a:p>
          <a:p>
            <a:pPr marL="363538" indent="-363538">
              <a:buNone/>
            </a:pPr>
            <a:endParaRPr lang="en-US" altLang="en-US" dirty="0" smtClean="0">
              <a:sym typeface="Arial" pitchFamily="34" charset="0"/>
            </a:endParaRPr>
          </a:p>
          <a:p>
            <a:pPr marL="363538" indent="-363538">
              <a:buNone/>
            </a:pPr>
            <a:endParaRPr lang="en-US" altLang="en-US" dirty="0">
              <a:sym typeface="Arial" pitchFamily="34" charset="0"/>
            </a:endParaRPr>
          </a:p>
          <a:p>
            <a:pPr marL="363538" indent="-363538">
              <a:buNone/>
            </a:pPr>
            <a:endParaRPr lang="en-US" altLang="en-US" dirty="0" smtClean="0">
              <a:sym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367022"/>
              </p:ext>
            </p:extLst>
          </p:nvPr>
        </p:nvGraphicFramePr>
        <p:xfrm>
          <a:off x="179512" y="2060848"/>
          <a:ext cx="8748464" cy="2835534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512168"/>
                <a:gridCol w="3528392"/>
                <a:gridCol w="3707904"/>
              </a:tblGrid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Feature</a:t>
                      </a:r>
                      <a:endParaRPr lang="en-CA" b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Sample names</a:t>
                      </a:r>
                      <a:endParaRPr lang="en-CA" b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Description</a:t>
                      </a:r>
                      <a:endParaRPr lang="en-CA" b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458">
                <a:tc>
                  <a:txBody>
                    <a:bodyPr/>
                    <a:lstStyle/>
                    <a:p>
                      <a:r>
                        <a:rPr lang="en-CA" dirty="0" smtClean="0"/>
                        <a:t>Testing environment</a:t>
                      </a:r>
                      <a:endParaRPr lang="en-CA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Array_tester.h</a:t>
                      </a:r>
                      <a:endParaRPr lang="en-CA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The testing environment, framework, and interpreter</a:t>
                      </a:r>
                      <a:endParaRPr lang="en-CA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18458">
                <a:tc>
                  <a:txBody>
                    <a:bodyPr/>
                    <a:lstStyle/>
                    <a:p>
                      <a:r>
                        <a:rPr lang="en-CA" dirty="0" smtClean="0"/>
                        <a:t>Testing executable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Array_driver.cpp</a:t>
                      </a:r>
                      <a:endParaRPr lang="en-CA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Contains</a:t>
                      </a:r>
                      <a:r>
                        <a:rPr lang="en-CA" baseline="0" dirty="0" smtClean="0"/>
                        <a:t> an executable which sets up the testing environment</a:t>
                      </a:r>
                      <a:endParaRPr lang="en-CA" dirty="0"/>
                    </a:p>
                  </a:txBody>
                  <a:tcPr anchor="ctr"/>
                </a:tc>
              </a:tr>
              <a:tr h="518458">
                <a:tc>
                  <a:txBody>
                    <a:bodyPr/>
                    <a:lstStyle/>
                    <a:p>
                      <a:r>
                        <a:rPr lang="en-CA" dirty="0" smtClean="0"/>
                        <a:t>Test</a:t>
                      </a:r>
                      <a:r>
                        <a:rPr lang="en-CA" baseline="0" dirty="0" smtClean="0"/>
                        <a:t> inputs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int.in.txt  double.in.txt</a:t>
                      </a:r>
                      <a:endParaRPr lang="en-CA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The input</a:t>
                      </a:r>
                      <a:r>
                        <a:rPr lang="en-CA" baseline="0" dirty="0" smtClean="0"/>
                        <a:t> commands</a:t>
                      </a:r>
                      <a:endParaRPr lang="en-CA" dirty="0"/>
                    </a:p>
                  </a:txBody>
                  <a:tcPr anchor="ctr"/>
                </a:tc>
              </a:tr>
              <a:tr h="518458">
                <a:tc>
                  <a:txBody>
                    <a:bodyPr/>
                    <a:lstStyle/>
                    <a:p>
                      <a:r>
                        <a:rPr lang="en-CA" dirty="0" smtClean="0"/>
                        <a:t>Test outputs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int.out.txt double.out.txt</a:t>
                      </a:r>
                      <a:endParaRPr lang="en-CA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The expected output</a:t>
                      </a:r>
                      <a:endParaRPr lang="en-CA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556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Remote logins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Aside</a:t>
            </a:r>
            <a:r>
              <a:rPr lang="en-US" altLang="en-US" dirty="0">
                <a:latin typeface="Arial" charset="0"/>
                <a:cs typeface="Arial" charset="0"/>
              </a:rPr>
              <a:t>: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If you have Linux at home, you can log in remotely through the shell:</a:t>
            </a:r>
          </a:p>
          <a:p>
            <a:pPr marL="457200" lvl="1" indent="0"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	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$ </a:t>
            </a:r>
            <a:r>
              <a:rPr lang="en-US" alt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ssh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dwharder@ecelinux.uwaterloo.ca</a:t>
            </a:r>
            <a:endParaRPr lang="en-US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60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Testing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4500" indent="-444500">
              <a:buNone/>
            </a:pPr>
            <a:r>
              <a:rPr lang="en-CA" dirty="0" smtClean="0"/>
              <a:t>	Download </a:t>
            </a:r>
            <a:r>
              <a:rPr lang="en-CA" dirty="0" err="1">
                <a:latin typeface="Consolas" panose="020B0609020204030204" pitchFamily="49" charset="0"/>
                <a:cs typeface="Consolas" panose="020B0609020204030204" pitchFamily="49" charset="0"/>
              </a:rPr>
              <a:t>Array_tester.h</a:t>
            </a:r>
            <a:r>
              <a:rPr lang="en-CA" dirty="0"/>
              <a:t> and 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Array_driver.cpp</a:t>
            </a:r>
            <a:r>
              <a:rPr lang="en-CA" dirty="0"/>
              <a:t> </a:t>
            </a:r>
            <a:r>
              <a:rPr lang="en-CA" dirty="0" smtClean="0"/>
              <a:t>from</a:t>
            </a:r>
            <a:endParaRPr lang="en-CA" dirty="0"/>
          </a:p>
          <a:p>
            <a:pPr marL="444500" indent="-444500">
              <a:buNone/>
            </a:pPr>
            <a:r>
              <a:rPr lang="en-CA" sz="1800" dirty="0"/>
              <a:t>	    </a:t>
            </a:r>
            <a:r>
              <a:rPr lang="en-CA" sz="1800" dirty="0" smtClean="0"/>
              <a:t>  h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ttp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://ece.uwaterloo.ca/~dwharder/aads/Projects/src/</a:t>
            </a:r>
          </a:p>
          <a:p>
            <a:pPr marL="444500" indent="-444500">
              <a:buNone/>
            </a:pPr>
            <a:r>
              <a:rPr lang="en-CA" dirty="0" smtClean="0"/>
              <a:t>	and download </a:t>
            </a:r>
            <a:r>
              <a:rPr lang="en-CA" dirty="0" err="1">
                <a:latin typeface="Consolas" panose="020B0609020204030204" pitchFamily="49" charset="0"/>
                <a:cs typeface="Consolas" panose="020B0609020204030204" pitchFamily="49" charset="0"/>
              </a:rPr>
              <a:t>Tester.h</a:t>
            </a:r>
            <a:r>
              <a:rPr lang="en-CA" dirty="0"/>
              <a:t> and 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ece250.h</a:t>
            </a:r>
            <a:r>
              <a:rPr lang="en-CA" dirty="0"/>
              <a:t> </a:t>
            </a:r>
            <a:r>
              <a:rPr lang="en-CA" dirty="0" smtClean="0"/>
              <a:t>from</a:t>
            </a:r>
          </a:p>
          <a:p>
            <a:pPr marL="444500" indent="-444500">
              <a:buNone/>
            </a:pPr>
            <a:r>
              <a:rPr lang="en-CA" sz="1800" dirty="0"/>
              <a:t>	 </a:t>
            </a:r>
            <a:r>
              <a:rPr lang="en-CA" sz="1800" dirty="0" smtClean="0"/>
              <a:t>     h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ttp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://ece.uwaterloo.ca/~dwharder/aads/Projects/src/</a:t>
            </a:r>
          </a:p>
          <a:p>
            <a:pPr marL="444500" indent="-444500">
              <a:buNone/>
            </a:pPr>
            <a:r>
              <a:rPr lang="en-CA" dirty="0"/>
              <a:t>	</a:t>
            </a:r>
            <a:endParaRPr lang="en-CA" dirty="0" smtClean="0"/>
          </a:p>
          <a:p>
            <a:pPr marL="444500" indent="-444500">
              <a:buNone/>
            </a:pPr>
            <a:r>
              <a:rPr lang="en-CA" dirty="0"/>
              <a:t>	</a:t>
            </a:r>
            <a:r>
              <a:rPr lang="en-CA" dirty="0" smtClean="0"/>
              <a:t>Place </a:t>
            </a:r>
            <a:r>
              <a:rPr lang="en-CA" dirty="0"/>
              <a:t>them </a:t>
            </a:r>
            <a:r>
              <a:rPr lang="en-CA" dirty="0" smtClean="0"/>
              <a:t>all in </a:t>
            </a:r>
            <a:r>
              <a:rPr lang="en-CA" dirty="0"/>
              <a:t>the same directory as </a:t>
            </a:r>
            <a:r>
              <a:rPr lang="en-CA" dirty="0" err="1">
                <a:latin typeface="Consolas" panose="020B0609020204030204" pitchFamily="49" charset="0"/>
                <a:cs typeface="Consolas" panose="020B0609020204030204" pitchFamily="49" charset="0"/>
              </a:rPr>
              <a:t>Array.h</a:t>
            </a:r>
            <a:endParaRPr lang="en-CA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CA" dirty="0" smtClean="0"/>
              <a:t>Right-click </a:t>
            </a:r>
            <a:r>
              <a:rPr lang="en-CA" dirty="0"/>
              <a:t>on </a:t>
            </a:r>
            <a:r>
              <a:rPr lang="en-CA" i="1" dirty="0"/>
              <a:t>Header </a:t>
            </a:r>
            <a:r>
              <a:rPr lang="en-CA" i="1" dirty="0" smtClean="0"/>
              <a:t>Files</a:t>
            </a:r>
            <a:r>
              <a:rPr lang="en-CA" dirty="0" smtClean="0"/>
              <a:t>, select </a:t>
            </a:r>
            <a:r>
              <a:rPr lang="en-CA" i="1" dirty="0" err="1" smtClean="0"/>
              <a:t>Add→Existing</a:t>
            </a:r>
            <a:r>
              <a:rPr lang="en-CA" i="1" dirty="0" smtClean="0"/>
              <a:t> </a:t>
            </a:r>
            <a:r>
              <a:rPr lang="en-CA" i="1" dirty="0"/>
              <a:t>Item</a:t>
            </a:r>
            <a:r>
              <a:rPr lang="en-CA" i="1" dirty="0" smtClean="0"/>
              <a:t>… </a:t>
            </a:r>
            <a:r>
              <a:rPr lang="en-CA" dirty="0" smtClean="0"/>
              <a:t>and select the header (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.h</a:t>
            </a:r>
            <a:r>
              <a:rPr lang="en-CA" dirty="0" smtClean="0"/>
              <a:t>) files </a:t>
            </a:r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Array_tester.h</a:t>
            </a:r>
            <a:r>
              <a:rPr lang="en-CA" dirty="0" smtClean="0"/>
              <a:t>,</a:t>
            </a:r>
            <a:r>
              <a:rPr lang="en-CA" dirty="0">
                <a:solidFill>
                  <a:prstClr val="black"/>
                </a:solidFill>
              </a:rPr>
              <a:t> </a:t>
            </a:r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Tester.h</a:t>
            </a:r>
            <a:r>
              <a:rPr lang="en-CA" dirty="0" smtClean="0"/>
              <a:t> and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ece250.h</a:t>
            </a:r>
            <a:endParaRPr lang="en-CA" dirty="0"/>
          </a:p>
          <a:p>
            <a:pPr lvl="1"/>
            <a:r>
              <a:rPr lang="en-CA" dirty="0" smtClean="0"/>
              <a:t>Right-click </a:t>
            </a:r>
            <a:r>
              <a:rPr lang="en-CA" dirty="0"/>
              <a:t>on </a:t>
            </a:r>
            <a:r>
              <a:rPr lang="en-CA" i="1" dirty="0" smtClean="0"/>
              <a:t>Source Files</a:t>
            </a:r>
            <a:r>
              <a:rPr lang="en-CA" dirty="0" smtClean="0"/>
              <a:t>, select </a:t>
            </a:r>
            <a:r>
              <a:rPr lang="en-CA" i="1" dirty="0" err="1"/>
              <a:t>Add→Existing</a:t>
            </a:r>
            <a:r>
              <a:rPr lang="en-CA" i="1" dirty="0"/>
              <a:t> Item… </a:t>
            </a:r>
            <a:r>
              <a:rPr lang="en-CA" dirty="0" smtClean="0"/>
              <a:t>and select </a:t>
            </a:r>
            <a:r>
              <a:rPr lang="en-CA" dirty="0"/>
              <a:t>the </a:t>
            </a:r>
            <a:r>
              <a:rPr lang="en-CA" dirty="0" smtClean="0"/>
              <a:t>C++ (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cpp</a:t>
            </a:r>
            <a:r>
              <a:rPr lang="en-CA" dirty="0" smtClean="0"/>
              <a:t>) file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Array_driver.cpp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58552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  <a:solidFill>
            <a:srgbClr val="FF0000"/>
          </a:solidFill>
        </p:spPr>
        <p:txBody>
          <a:bodyPr/>
          <a:lstStyle/>
          <a:p>
            <a:pPr marL="363538" indent="-363538" algn="ctr">
              <a:buNone/>
            </a:pPr>
            <a:r>
              <a:rPr lang="en-CA" b="1" dirty="0" smtClean="0">
                <a:solidFill>
                  <a:srgbClr val="FFFF00"/>
                </a:solidFill>
              </a:rPr>
              <a:t>	Warning!</a:t>
            </a:r>
          </a:p>
          <a:p>
            <a:pPr marL="363538" indent="-363538">
              <a:buNone/>
            </a:pPr>
            <a:endParaRPr lang="en-CA" b="1" dirty="0">
              <a:solidFill>
                <a:srgbClr val="FFFF00"/>
              </a:solidFill>
            </a:endParaRPr>
          </a:p>
          <a:p>
            <a:pPr marL="363538" indent="-363538">
              <a:buNone/>
            </a:pPr>
            <a:r>
              <a:rPr lang="en-CA" b="1" dirty="0" smtClean="0">
                <a:solidFill>
                  <a:srgbClr val="FFFF00"/>
                </a:solidFill>
              </a:rPr>
              <a:t>	IDEs such as Visual Studio, Eclipse, etc., only allow any one project to have exactly ONE source file that contains an</a:t>
            </a:r>
            <a:endParaRPr lang="en-CA" b="1" dirty="0">
              <a:solidFill>
                <a:srgbClr val="FFFF00"/>
              </a:solidFill>
            </a:endParaRPr>
          </a:p>
          <a:p>
            <a:pPr marL="363538" indent="-363538">
              <a:buNone/>
            </a:pPr>
            <a:endParaRPr lang="en-CA" b="1" dirty="0" smtClean="0">
              <a:solidFill>
                <a:srgbClr val="FFFF00"/>
              </a:solidFill>
            </a:endParaRPr>
          </a:p>
          <a:p>
            <a:pPr marL="363538" indent="-363538" algn="ctr">
              <a:buNone/>
            </a:pPr>
            <a:r>
              <a:rPr lang="en-CA" b="1" dirty="0" err="1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b="1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main()</a:t>
            </a:r>
          </a:p>
          <a:p>
            <a:pPr marL="363538" indent="-363538" algn="ctr">
              <a:buNone/>
            </a:pPr>
            <a:endParaRPr lang="en-CA" b="1" dirty="0">
              <a:solidFill>
                <a:srgbClr val="FFFF00"/>
              </a:solidFill>
            </a:endParaRPr>
          </a:p>
          <a:p>
            <a:pPr marL="363538" indent="-363538">
              <a:buNone/>
            </a:pPr>
            <a:r>
              <a:rPr lang="en-CA" b="1" dirty="0" smtClean="0">
                <a:solidFill>
                  <a:srgbClr val="FFFF00"/>
                </a:solidFill>
              </a:rPr>
              <a:t>	function</a:t>
            </a:r>
          </a:p>
          <a:p>
            <a:pPr marL="363538" indent="-363538">
              <a:buNone/>
            </a:pPr>
            <a:endParaRPr lang="en-CA" b="1" dirty="0">
              <a:solidFill>
                <a:srgbClr val="FFFF00"/>
              </a:solidFill>
            </a:endParaRPr>
          </a:p>
          <a:p>
            <a:pPr marL="363538" indent="-363538">
              <a:buNone/>
            </a:pPr>
            <a:r>
              <a:rPr lang="en-CA" b="1" dirty="0" smtClean="0">
                <a:solidFill>
                  <a:srgbClr val="FFFF00"/>
                </a:solidFill>
              </a:rPr>
              <a:t>	You must right-click on main.cpp under </a:t>
            </a:r>
            <a:r>
              <a:rPr lang="en-CA" b="1" i="1" dirty="0" smtClean="0">
                <a:solidFill>
                  <a:srgbClr val="FFFF00"/>
                </a:solidFill>
              </a:rPr>
              <a:t>Source Files </a:t>
            </a:r>
            <a:r>
              <a:rPr lang="en-CA" b="1" dirty="0" smtClean="0">
                <a:solidFill>
                  <a:srgbClr val="FFFF00"/>
                </a:solidFill>
              </a:rPr>
              <a:t>and</a:t>
            </a:r>
            <a:br>
              <a:rPr lang="en-CA" b="1" dirty="0" smtClean="0">
                <a:solidFill>
                  <a:srgbClr val="FFFF00"/>
                </a:solidFill>
              </a:rPr>
            </a:br>
            <a:r>
              <a:rPr lang="en-CA" b="1" dirty="0" smtClean="0">
                <a:solidFill>
                  <a:srgbClr val="FFFF00"/>
                </a:solidFill>
              </a:rPr>
              <a:t>select </a:t>
            </a:r>
            <a:r>
              <a:rPr lang="en-CA" b="1" i="1" dirty="0" smtClean="0">
                <a:solidFill>
                  <a:srgbClr val="FFFF00"/>
                </a:solidFill>
              </a:rPr>
              <a:t>Exclude From Project</a:t>
            </a:r>
            <a:endParaRPr lang="en-CA" b="1" dirty="0" smtClean="0">
              <a:solidFill>
                <a:srgbClr val="FFFF00"/>
              </a:solidFill>
            </a:endParaRPr>
          </a:p>
          <a:p>
            <a:pPr marL="363538" indent="-363538">
              <a:buNone/>
            </a:pPr>
            <a:endParaRPr lang="en-CA" b="1" i="1" dirty="0">
              <a:solidFill>
                <a:srgbClr val="FFFF00"/>
              </a:solidFill>
            </a:endParaRPr>
          </a:p>
          <a:p>
            <a:pPr marL="363538" indent="-363538">
              <a:buNone/>
            </a:pPr>
            <a:r>
              <a:rPr lang="en-CA" b="1" dirty="0" smtClean="0">
                <a:solidFill>
                  <a:srgbClr val="FFFF00"/>
                </a:solidFill>
              </a:rPr>
              <a:t>	You will forget this and you will run into a frustrating error!!!!</a:t>
            </a:r>
          </a:p>
        </p:txBody>
      </p:sp>
    </p:spTree>
    <p:extLst>
      <p:ext uri="{BB962C8B-B14F-4D97-AF65-F5344CB8AC3E}">
        <p14:creationId xmlns:p14="http://schemas.microsoft.com/office/powerpoint/2010/main" val="116073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Testing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 smtClean="0"/>
              <a:t>	Now when build your project, it will, again create an executable, but now we have pass the file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int.in.txt</a:t>
            </a:r>
            <a:r>
              <a:rPr lang="en-CA" dirty="0" smtClean="0"/>
              <a:t> as input</a:t>
            </a:r>
          </a:p>
          <a:p>
            <a:pPr marL="363538" indent="-363538">
              <a:buNone/>
            </a:pPr>
            <a:endParaRPr lang="en-CA" dirty="0"/>
          </a:p>
          <a:p>
            <a:pPr marL="363538" indent="-363538">
              <a:buNone/>
            </a:pPr>
            <a:r>
              <a:rPr lang="en-CA" dirty="0" smtClean="0"/>
              <a:t>	Open a Command-line Window</a:t>
            </a:r>
          </a:p>
          <a:p>
            <a:pPr lvl="1"/>
            <a:r>
              <a:rPr lang="en-CA" dirty="0" smtClean="0"/>
              <a:t>The easiest way is to type </a:t>
            </a:r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cmd</a:t>
            </a:r>
            <a:r>
              <a:rPr lang="en-CA" dirty="0" smtClean="0"/>
              <a:t> and press Enter in the Start menu:</a:t>
            </a:r>
            <a:endParaRPr lang="en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21"/>
          <a:stretch/>
        </p:blipFill>
        <p:spPr bwMode="auto">
          <a:xfrm>
            <a:off x="1763688" y="3573015"/>
            <a:ext cx="6043556" cy="302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94257" y="6106743"/>
            <a:ext cx="2880320" cy="33855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CA" sz="1600" dirty="0" err="1" smtClean="0"/>
              <a:t>cmd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306522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Testing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 smtClean="0"/>
              <a:t>	This launches a Command-line Window</a:t>
            </a:r>
          </a:p>
          <a:p>
            <a:pPr marL="363538" indent="-363538">
              <a:buNone/>
            </a:pPr>
            <a:endParaRPr lang="en-CA" dirty="0"/>
          </a:p>
          <a:p>
            <a:pPr marL="363538" indent="-363538">
              <a:buNone/>
            </a:pPr>
            <a:r>
              <a:rPr lang="en-CA" dirty="0" smtClean="0"/>
              <a:t>	</a:t>
            </a:r>
          </a:p>
          <a:p>
            <a:pPr marL="363538" indent="-363538">
              <a:buNone/>
            </a:pPr>
            <a:endParaRPr lang="en-CA" dirty="0"/>
          </a:p>
          <a:p>
            <a:pPr marL="363538" indent="-363538">
              <a:buNone/>
            </a:pPr>
            <a:endParaRPr lang="en-CA" dirty="0" smtClean="0"/>
          </a:p>
          <a:p>
            <a:pPr marL="363538" indent="-363538">
              <a:buNone/>
            </a:pPr>
            <a:endParaRPr lang="en-CA" dirty="0"/>
          </a:p>
          <a:p>
            <a:pPr marL="363538" indent="-363538">
              <a:buNone/>
            </a:pPr>
            <a:endParaRPr lang="en-CA" dirty="0" smtClean="0"/>
          </a:p>
          <a:p>
            <a:pPr marL="363538" indent="-363538">
              <a:buNone/>
            </a:pPr>
            <a:endParaRPr lang="en-CA" dirty="0"/>
          </a:p>
          <a:p>
            <a:pPr marL="363538" indent="-363538">
              <a:buNone/>
            </a:pPr>
            <a:endParaRPr lang="en-CA" dirty="0" smtClean="0"/>
          </a:p>
          <a:p>
            <a:pPr marL="363538" indent="-363538">
              <a:buNone/>
            </a:pPr>
            <a:endParaRPr lang="en-CA" dirty="0"/>
          </a:p>
          <a:p>
            <a:pPr marL="363538" indent="-363538">
              <a:buNone/>
            </a:pPr>
            <a:endParaRPr lang="en-CA" dirty="0" smtClean="0"/>
          </a:p>
          <a:p>
            <a:pPr marL="363538" indent="-363538">
              <a:buNone/>
            </a:pPr>
            <a:r>
              <a:rPr lang="en-CA" dirty="0"/>
              <a:t>	</a:t>
            </a:r>
            <a:r>
              <a:rPr lang="en-CA" dirty="0" smtClean="0"/>
              <a:t>Change directory (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cd</a:t>
            </a:r>
            <a:r>
              <a:rPr lang="en-CA" dirty="0" smtClean="0"/>
              <a:t>) into the directory containing your source files:</a:t>
            </a:r>
          </a:p>
          <a:p>
            <a:pPr marL="457200" lvl="1" indent="0">
              <a:buNone/>
            </a:pP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:\Users\dwharder\Documents\Visual Studio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2008\Projects\Lab0</a:t>
            </a:r>
            <a:endParaRPr lang="en-CA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15018"/>
            <a:ext cx="644842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12141" y="2717594"/>
            <a:ext cx="936104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87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 smtClean="0"/>
              <a:t>	In the Debug sub-directory, there is an executable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Lab0.exe</a:t>
            </a:r>
          </a:p>
          <a:p>
            <a:pPr marL="363538" indent="-363538">
              <a:buNone/>
            </a:pPr>
            <a:endParaRPr lang="en-CA" dirty="0"/>
          </a:p>
          <a:p>
            <a:pPr marL="363538" indent="-363538">
              <a:buNone/>
            </a:pPr>
            <a:r>
              <a:rPr lang="en-CA" dirty="0" smtClean="0"/>
              <a:t>	When you execute this function, you are met with a prompt</a:t>
            </a:r>
          </a:p>
          <a:p>
            <a:pPr marL="363538" indent="-363538">
              <a:buNone/>
            </a:pP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&gt; Lab0.exe </a:t>
            </a:r>
            <a:r>
              <a:rPr lang="en-CA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endParaRPr lang="en-CA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63538" indent="-363538">
              <a:buNone/>
            </a:pP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1 % </a:t>
            </a:r>
          </a:p>
          <a:p>
            <a:pPr marL="363538" indent="-363538">
              <a:buNone/>
            </a:pPr>
            <a:r>
              <a:rPr lang="en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endParaRPr lang="en-CA" dirty="0" smtClean="0"/>
          </a:p>
          <a:p>
            <a:pPr marL="363538" indent="-363538">
              <a:buNone/>
            </a:pPr>
            <a:r>
              <a:rPr lang="en-CA" dirty="0"/>
              <a:t>	</a:t>
            </a:r>
            <a:r>
              <a:rPr lang="en-CA" dirty="0" smtClean="0"/>
              <a:t>You can now type in various commands</a:t>
            </a:r>
          </a:p>
          <a:p>
            <a:pPr marL="363538" indent="-363538">
              <a:buNone/>
            </a:pPr>
            <a:endParaRPr lang="en-CA" dirty="0"/>
          </a:p>
          <a:p>
            <a:pPr marL="363538" indent="-363538">
              <a:buNone/>
            </a:pPr>
            <a:r>
              <a:rPr lang="en-CA" dirty="0" smtClean="0"/>
              <a:t>	Note:  the command-line argument </a:t>
            </a:r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dirty="0" smtClean="0"/>
              <a:t> indicates we should be generating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Array&lt;</a:t>
            </a:r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lvl="1"/>
            <a:r>
              <a:rPr lang="en-CA" dirty="0" smtClean="0"/>
              <a:t>Alternatively, if you want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Array&lt;double&gt;</a:t>
            </a:r>
            <a:r>
              <a:rPr lang="en-CA" dirty="0" smtClean="0"/>
              <a:t>, use</a:t>
            </a:r>
            <a:br>
              <a:rPr lang="en-CA" dirty="0" smtClean="0"/>
            </a:br>
            <a:r>
              <a:rPr lang="en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Lab0.exe </a:t>
            </a:r>
            <a:r>
              <a:rPr lang="en-CA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endParaRPr lang="en-CA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63538" indent="-363538">
              <a:buNone/>
            </a:pP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 flipH="1">
            <a:off x="2073235" y="3068960"/>
            <a:ext cx="45719" cy="360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766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 smtClean="0"/>
              <a:t>	Two possible commands:</a:t>
            </a:r>
          </a:p>
          <a:p>
            <a:pPr marL="363538" indent="-363538">
              <a:buNone/>
            </a:pP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	new</a:t>
            </a:r>
          </a:p>
          <a:p>
            <a:pPr marL="363538" indent="-363538">
              <a:buNone/>
            </a:pP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	new: </a:t>
            </a:r>
            <a:r>
              <a:rPr lang="en-CA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endParaRPr lang="en-CA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63538" indent="-363538">
              <a:buNone/>
            </a:pPr>
            <a:endParaRPr lang="en-CA" dirty="0"/>
          </a:p>
          <a:p>
            <a:pPr marL="363538" indent="-363538">
              <a:buNone/>
            </a:pPr>
            <a:r>
              <a:rPr lang="en-CA" dirty="0" smtClean="0"/>
              <a:t>	When you execute this function, you are met with a prompt</a:t>
            </a:r>
          </a:p>
          <a:p>
            <a:pPr marL="363538" indent="-363538">
              <a:buNone/>
            </a:pP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&gt; Lab0.exe </a:t>
            </a:r>
            <a:r>
              <a:rPr lang="en-CA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endParaRPr lang="en-CA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63538" indent="-363538">
              <a:buNone/>
            </a:pP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1 % new: 3</a:t>
            </a:r>
          </a:p>
          <a:p>
            <a:pPr marL="363538" indent="-363538">
              <a:buNone/>
            </a:pPr>
            <a:r>
              <a:rPr lang="en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Okay</a:t>
            </a:r>
          </a:p>
          <a:p>
            <a:pPr marL="363538" indent="-363538">
              <a:buNone/>
            </a:pPr>
            <a:r>
              <a:rPr lang="en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2 %</a:t>
            </a:r>
          </a:p>
          <a:p>
            <a:pPr marL="363538" indent="-363538">
              <a:buNone/>
            </a:pPr>
            <a:r>
              <a:rPr lang="en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endParaRPr lang="en-CA" dirty="0" smtClean="0"/>
          </a:p>
          <a:p>
            <a:pPr marL="363538" indent="-363538">
              <a:buNone/>
            </a:pPr>
            <a:r>
              <a:rPr lang="en-CA" dirty="0"/>
              <a:t>	</a:t>
            </a:r>
            <a:r>
              <a:rPr lang="en-CA" dirty="0" smtClean="0"/>
              <a:t>This creates a new instance of your Array class with the value 3 passed to the constructor</a:t>
            </a:r>
          </a:p>
          <a:p>
            <a:pPr lvl="1"/>
            <a:r>
              <a:rPr lang="en-CA" dirty="0" smtClean="0"/>
              <a:t>The same as calling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Array *object = new Array( 3 );</a:t>
            </a:r>
            <a:endParaRPr lang="en-CA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63538" indent="-363538">
              <a:buNone/>
            </a:pP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 flipH="1">
            <a:off x="2073235" y="4509120"/>
            <a:ext cx="45719" cy="360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154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 smtClean="0"/>
              <a:t>	Two other commands are:</a:t>
            </a:r>
          </a:p>
          <a:p>
            <a:pPr marL="363538" indent="-363538">
              <a:buNone/>
            </a:pP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	size </a:t>
            </a:r>
            <a:r>
              <a:rPr lang="en-CA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endParaRPr lang="en-CA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63538" indent="-363538">
              <a:buNone/>
            </a:pP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	capacity </a:t>
            </a:r>
            <a:r>
              <a:rPr lang="en-CA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endParaRPr lang="en-CA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63538" indent="-363538">
              <a:buNone/>
            </a:pPr>
            <a:endParaRPr lang="en-CA" dirty="0"/>
          </a:p>
          <a:p>
            <a:pPr marL="363538" indent="-363538">
              <a:buNone/>
            </a:pPr>
            <a:r>
              <a:rPr lang="en-CA" dirty="0" smtClean="0"/>
              <a:t>	You can check that </a:t>
            </a:r>
          </a:p>
          <a:p>
            <a:pPr marL="363538" indent="-363538">
              <a:buNone/>
            </a:pP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2 % size 0</a:t>
            </a:r>
          </a:p>
          <a:p>
            <a:pPr marL="363538" indent="-363538">
              <a:buNone/>
            </a:pP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Okay</a:t>
            </a:r>
          </a:p>
          <a:p>
            <a:pPr marL="363538" indent="-363538">
              <a:buNone/>
            </a:pPr>
            <a:r>
              <a:rPr lang="en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3 % capacity 3</a:t>
            </a:r>
          </a:p>
          <a:p>
            <a:pPr marL="363538" indent="-363538">
              <a:buNone/>
            </a:pP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Okay</a:t>
            </a:r>
          </a:p>
          <a:p>
            <a:pPr marL="363538" indent="-363538">
              <a:buNone/>
            </a:pP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4 %</a:t>
            </a:r>
          </a:p>
        </p:txBody>
      </p:sp>
      <p:sp>
        <p:nvSpPr>
          <p:cNvPr id="5" name="Rectangle 4"/>
          <p:cNvSpPr/>
          <p:nvPr/>
        </p:nvSpPr>
        <p:spPr>
          <a:xfrm flipH="1">
            <a:off x="2073235" y="4869160"/>
            <a:ext cx="45719" cy="360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4139952" y="488193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These test:</a:t>
            </a:r>
          </a:p>
          <a:p>
            <a:r>
              <a:rPr lang="en-CA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object-&gt;size() == 0</a:t>
            </a:r>
          </a:p>
          <a:p>
            <a:r>
              <a:rPr lang="en-CA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object-&gt;capacity() == 3</a:t>
            </a:r>
            <a:endParaRPr lang="en-CA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04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 smtClean="0"/>
              <a:t>	Another command is</a:t>
            </a:r>
          </a:p>
          <a:p>
            <a:pPr marL="363538" indent="-363538">
              <a:buNone/>
            </a:pP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	append </a:t>
            </a:r>
            <a:r>
              <a:rPr lang="en-CA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n b</a:t>
            </a:r>
            <a:endParaRPr lang="en-CA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63538" indent="-363538">
              <a:buNone/>
            </a:pPr>
            <a:endParaRPr lang="en-CA" dirty="0"/>
          </a:p>
          <a:p>
            <a:pPr marL="363538" indent="-363538">
              <a:buNone/>
            </a:pPr>
            <a:r>
              <a:rPr lang="en-CA" dirty="0" smtClean="0"/>
              <a:t>	You can check that </a:t>
            </a:r>
          </a:p>
          <a:p>
            <a:pPr marL="363538" indent="-363538">
              <a:buNone/>
            </a:pP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4 % append 42 1 </a:t>
            </a:r>
          </a:p>
          <a:p>
            <a:pPr marL="363538" indent="-363538">
              <a:buNone/>
            </a:pP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Okay</a:t>
            </a:r>
          </a:p>
          <a:p>
            <a:pPr marL="363538" indent="-363538">
              <a:buNone/>
            </a:pPr>
            <a:r>
              <a:rPr lang="en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5 </a:t>
            </a: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% append </a:t>
            </a:r>
            <a:r>
              <a:rPr lang="en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37 </a:t>
            </a: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</a:p>
          <a:p>
            <a:pPr marL="363538" indent="-363538">
              <a:buNone/>
            </a:pP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		Okay</a:t>
            </a:r>
          </a:p>
          <a:p>
            <a:pPr marL="363538" indent="-363538">
              <a:buNone/>
            </a:pP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6 </a:t>
            </a: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% append </a:t>
            </a:r>
            <a:r>
              <a:rPr lang="en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51 </a:t>
            </a: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</a:p>
          <a:p>
            <a:pPr marL="363538" indent="-363538">
              <a:buNone/>
            </a:pP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		Okay</a:t>
            </a:r>
          </a:p>
          <a:p>
            <a:pPr marL="363538" indent="-363538">
              <a:buNone/>
            </a:pP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 </a:t>
            </a: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% append </a:t>
            </a:r>
            <a:r>
              <a:rPr lang="en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68 0 </a:t>
            </a:r>
            <a:endParaRPr lang="en-CA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63538" indent="-363538">
              <a:buNone/>
            </a:pP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		Okay</a:t>
            </a:r>
          </a:p>
          <a:p>
            <a:pPr marL="363538" indent="-363538">
              <a:buNone/>
            </a:pP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8 % </a:t>
            </a:r>
          </a:p>
        </p:txBody>
      </p:sp>
      <p:sp>
        <p:nvSpPr>
          <p:cNvPr id="5" name="Rectangle 4"/>
          <p:cNvSpPr/>
          <p:nvPr/>
        </p:nvSpPr>
        <p:spPr>
          <a:xfrm flipH="1">
            <a:off x="2073235" y="5949280"/>
            <a:ext cx="45719" cy="360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4355976" y="3501008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These test:</a:t>
            </a:r>
          </a:p>
          <a:p>
            <a:r>
              <a:rPr lang="en-CA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object-&gt;append( 42 ) == 1</a:t>
            </a:r>
          </a:p>
          <a:p>
            <a:r>
              <a:rPr lang="en-CA" sz="2000" dirty="0">
                <a:latin typeface="Consolas" panose="020B0609020204030204" pitchFamily="49" charset="0"/>
                <a:cs typeface="Consolas" panose="020B0609020204030204" pitchFamily="49" charset="0"/>
              </a:rPr>
              <a:t>  object-&gt;append( </a:t>
            </a:r>
            <a:r>
              <a:rPr lang="en-CA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37 ) </a:t>
            </a:r>
            <a:r>
              <a:rPr lang="en-CA" sz="2000" dirty="0">
                <a:latin typeface="Consolas" panose="020B0609020204030204" pitchFamily="49" charset="0"/>
                <a:cs typeface="Consolas" panose="020B0609020204030204" pitchFamily="49" charset="0"/>
              </a:rPr>
              <a:t>== </a:t>
            </a:r>
            <a:r>
              <a:rPr lang="en-CA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CA" sz="2000" dirty="0">
                <a:latin typeface="Consolas" panose="020B0609020204030204" pitchFamily="49" charset="0"/>
                <a:cs typeface="Consolas" panose="020B0609020204030204" pitchFamily="49" charset="0"/>
              </a:rPr>
              <a:t>  object-&gt;append( </a:t>
            </a:r>
            <a:r>
              <a:rPr lang="en-CA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51 </a:t>
            </a:r>
            <a:r>
              <a:rPr lang="en-CA" sz="2000" dirty="0">
                <a:latin typeface="Consolas" panose="020B0609020204030204" pitchFamily="49" charset="0"/>
                <a:cs typeface="Consolas" panose="020B0609020204030204" pitchFamily="49" charset="0"/>
              </a:rPr>
              <a:t>) == 1</a:t>
            </a:r>
          </a:p>
          <a:p>
            <a:r>
              <a:rPr lang="en-CA" sz="2000" dirty="0">
                <a:latin typeface="Consolas" panose="020B0609020204030204" pitchFamily="49" charset="0"/>
                <a:cs typeface="Consolas" panose="020B0609020204030204" pitchFamily="49" charset="0"/>
              </a:rPr>
              <a:t>  object-&gt;append( </a:t>
            </a:r>
            <a:r>
              <a:rPr lang="en-CA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68 </a:t>
            </a:r>
            <a:r>
              <a:rPr lang="en-CA" sz="2000" dirty="0">
                <a:latin typeface="Consolas" panose="020B0609020204030204" pitchFamily="49" charset="0"/>
                <a:cs typeface="Consolas" panose="020B0609020204030204" pitchFamily="49" charset="0"/>
              </a:rPr>
              <a:t>) == </a:t>
            </a:r>
            <a:r>
              <a:rPr lang="en-CA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endParaRPr lang="en-CA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Recall that </a:t>
            </a:r>
            <a:r>
              <a:rPr lang="en-CA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CA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CA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CA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false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62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 smtClean="0"/>
              <a:t>	Other examples:</a:t>
            </a:r>
          </a:p>
          <a:p>
            <a:pPr marL="363538" indent="-363538">
              <a:buNone/>
            </a:pP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	at </a:t>
            </a:r>
            <a:r>
              <a:rPr lang="en-CA" i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CA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n</a:t>
            </a:r>
            <a:endParaRPr lang="en-CA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63538" indent="-363538">
              <a:buNone/>
            </a:pP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		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at! </a:t>
            </a:r>
            <a:r>
              <a:rPr lang="en-CA" i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CA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63538" indent="-363538">
              <a:buNone/>
            </a:pPr>
            <a:endParaRPr lang="en-CA" dirty="0"/>
          </a:p>
          <a:p>
            <a:pPr marL="363538" indent="-363538">
              <a:buNone/>
            </a:pPr>
            <a:r>
              <a:rPr lang="en-CA" dirty="0" smtClean="0"/>
              <a:t>	You can check that </a:t>
            </a:r>
          </a:p>
          <a:p>
            <a:pPr marL="363538" indent="-363538">
              <a:buNone/>
            </a:pP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8 % at 1 37 </a:t>
            </a:r>
          </a:p>
          <a:p>
            <a:pPr marL="363538" indent="-363538">
              <a:buNone/>
            </a:pP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Okay</a:t>
            </a:r>
          </a:p>
          <a:p>
            <a:pPr marL="363538" indent="-363538">
              <a:buNone/>
            </a:pPr>
            <a:r>
              <a:rPr lang="en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9 </a:t>
            </a: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% </a:t>
            </a:r>
            <a:r>
              <a:rPr lang="en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at 2 51 </a:t>
            </a:r>
            <a:endParaRPr lang="en-CA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63538" indent="-363538">
              <a:buNone/>
            </a:pP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		Okay</a:t>
            </a:r>
          </a:p>
          <a:p>
            <a:pPr marL="363538" indent="-363538">
              <a:buNone/>
            </a:pP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 </a:t>
            </a: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% </a:t>
            </a:r>
            <a:r>
              <a:rPr lang="en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at! 3 </a:t>
            </a:r>
            <a:endParaRPr lang="en-CA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63538" indent="-363538">
              <a:buNone/>
            </a:pP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		Okay</a:t>
            </a:r>
          </a:p>
          <a:p>
            <a:pPr marL="363538" indent="-363538">
              <a:buNone/>
            </a:pP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11 %</a:t>
            </a:r>
          </a:p>
        </p:txBody>
      </p:sp>
      <p:sp>
        <p:nvSpPr>
          <p:cNvPr id="5" name="Rectangle 4"/>
          <p:cNvSpPr/>
          <p:nvPr/>
        </p:nvSpPr>
        <p:spPr>
          <a:xfrm flipH="1">
            <a:off x="2299411" y="5616134"/>
            <a:ext cx="45719" cy="360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4355976" y="3501008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These test:</a:t>
            </a:r>
          </a:p>
          <a:p>
            <a:r>
              <a:rPr lang="en-CA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(*object)[1] == 37</a:t>
            </a:r>
          </a:p>
          <a:p>
            <a:r>
              <a:rPr lang="en-CA" sz="2000" dirty="0">
                <a:latin typeface="Consolas" panose="020B0609020204030204" pitchFamily="49" charset="0"/>
                <a:cs typeface="Consolas" panose="020B0609020204030204" pitchFamily="49" charset="0"/>
              </a:rPr>
              <a:t>  (*object</a:t>
            </a:r>
            <a:r>
              <a:rPr lang="en-CA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)[2] </a:t>
            </a:r>
            <a:r>
              <a:rPr lang="en-CA" sz="2000" dirty="0">
                <a:latin typeface="Consolas" panose="020B0609020204030204" pitchFamily="49" charset="0"/>
                <a:cs typeface="Consolas" panose="020B0609020204030204" pitchFamily="49" charset="0"/>
              </a:rPr>
              <a:t>== </a:t>
            </a:r>
            <a:r>
              <a:rPr lang="en-CA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51</a:t>
            </a:r>
            <a:endParaRPr lang="en-CA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 that </a:t>
            </a:r>
            <a:r>
              <a:rPr lang="en-CA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(*</a:t>
            </a:r>
            <a:r>
              <a:rPr lang="en-CA" sz="2000" dirty="0"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lang="en-CA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)[3]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throws an exception</a:t>
            </a:r>
            <a:endParaRPr lang="en-CA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68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 smtClean="0"/>
              <a:t>	We can end with</a:t>
            </a:r>
          </a:p>
          <a:p>
            <a:pPr marL="363538" indent="-363538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CA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11 % delete </a:t>
            </a:r>
          </a:p>
          <a:p>
            <a:pPr marL="363538" indent="-363538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CA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Okay</a:t>
            </a:r>
          </a:p>
          <a:p>
            <a:pPr marL="363538" indent="-363538">
              <a:buNone/>
            </a:pPr>
            <a:r>
              <a:rPr lang="en-CA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12 % details </a:t>
            </a:r>
          </a:p>
          <a:p>
            <a:pPr marL="363538" indent="-363538">
              <a:buNone/>
            </a:pPr>
            <a:r>
              <a:rPr lang="en-CA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SUMMARY OF MEMORY ALLOCATION:</a:t>
            </a:r>
          </a:p>
          <a:p>
            <a:pPr marL="363538" indent="-363538">
              <a:buNone/>
            </a:pPr>
            <a:r>
              <a:rPr lang="en-CA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  </a:t>
            </a: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Memory allocated:   64</a:t>
            </a:r>
          </a:p>
          <a:p>
            <a:pPr marL="363538" indent="-363538">
              <a:buNone/>
            </a:pPr>
            <a:r>
              <a:rPr lang="en-CA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  </a:t>
            </a: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Memory </a:t>
            </a:r>
            <a:r>
              <a:rPr lang="en-CA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deallocated</a:t>
            </a: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: 64</a:t>
            </a:r>
          </a:p>
          <a:p>
            <a:pPr marL="363538" indent="-363538">
              <a:buNone/>
            </a:pPr>
            <a:endParaRPr lang="en-CA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63538" indent="-363538">
              <a:buNone/>
            </a:pPr>
            <a:r>
              <a:rPr lang="en-CA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INDIVIDUAL </a:t>
            </a: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REPORT OF MEMORY ALLOCATION:</a:t>
            </a:r>
          </a:p>
          <a:p>
            <a:pPr marL="363538" indent="-363538">
              <a:buNone/>
            </a:pPr>
            <a:r>
              <a:rPr lang="en-CA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  </a:t>
            </a: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Address  Using  Deleted  Bytes   </a:t>
            </a:r>
          </a:p>
          <a:p>
            <a:pPr marL="363538" indent="-363538">
              <a:buNone/>
            </a:pPr>
            <a:r>
              <a:rPr lang="en-CA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  </a:t>
            </a: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0x49860a0  new       Y        24</a:t>
            </a:r>
          </a:p>
          <a:p>
            <a:pPr marL="363538" indent="-363538">
              <a:buNone/>
            </a:pPr>
            <a:r>
              <a:rPr lang="en-CA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  </a:t>
            </a: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0x49860d0  new[]     Y        </a:t>
            </a:r>
            <a:r>
              <a:rPr lang="en-CA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12</a:t>
            </a:r>
            <a:endParaRPr lang="en-CA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63538" indent="-363538">
              <a:buNone/>
            </a:pPr>
            <a:r>
              <a:rPr lang="en-CA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13 % exit </a:t>
            </a:r>
          </a:p>
          <a:p>
            <a:pPr marL="363538" indent="-363538">
              <a:buNone/>
            </a:pPr>
            <a:r>
              <a:rPr lang="en-CA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Finishing Test Run</a:t>
            </a:r>
          </a:p>
          <a:p>
            <a:pPr marL="363538" indent="-363538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CA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&gt; </a:t>
            </a:r>
          </a:p>
        </p:txBody>
      </p:sp>
      <p:sp>
        <p:nvSpPr>
          <p:cNvPr id="4" name="Rectangle 3"/>
          <p:cNvSpPr/>
          <p:nvPr/>
        </p:nvSpPr>
        <p:spPr>
          <a:xfrm>
            <a:off x="4411543" y="1838727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first calls</a:t>
            </a:r>
          </a:p>
          <a:p>
            <a:r>
              <a:rPr lang="en-CA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delete object;</a:t>
            </a:r>
          </a:p>
        </p:txBody>
      </p:sp>
      <p:sp>
        <p:nvSpPr>
          <p:cNvPr id="6" name="Rectangle 5"/>
          <p:cNvSpPr/>
          <p:nvPr/>
        </p:nvSpPr>
        <p:spPr>
          <a:xfrm flipH="1">
            <a:off x="1778071" y="6273027"/>
            <a:ext cx="45719" cy="288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979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Remote logins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</a:t>
            </a:r>
            <a:r>
              <a:rPr lang="en-US" altLang="en-US" dirty="0">
                <a:latin typeface="Arial" charset="0"/>
                <a:cs typeface="Arial" charset="0"/>
              </a:rPr>
              <a:t>When you log onto </a:t>
            </a:r>
            <a:r>
              <a:rPr lang="en-US" alt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ecelinux</a:t>
            </a:r>
            <a:r>
              <a:rPr lang="en-US" altLang="en-US" dirty="0">
                <a:latin typeface="Arial" charset="0"/>
                <a:cs typeface="Arial" charset="0"/>
              </a:rPr>
              <a:t>, the current </a:t>
            </a:r>
            <a:r>
              <a:rPr lang="en-US" altLang="en-US" dirty="0" smtClean="0">
                <a:latin typeface="Arial" charset="0"/>
                <a:cs typeface="Arial" charset="0"/>
              </a:rPr>
              <a:t>(or </a:t>
            </a:r>
            <a:r>
              <a:rPr lang="en-US" altLang="en-US" i="1" dirty="0" smtClean="0">
                <a:latin typeface="Arial" charset="0"/>
                <a:cs typeface="Arial" charset="0"/>
              </a:rPr>
              <a:t>working</a:t>
            </a:r>
            <a:r>
              <a:rPr lang="en-US" altLang="en-US" dirty="0" smtClean="0">
                <a:latin typeface="Arial" charset="0"/>
                <a:cs typeface="Arial" charset="0"/>
              </a:rPr>
              <a:t>)</a:t>
            </a:r>
            <a:r>
              <a:rPr lang="en-US" altLang="en-US" i="1" dirty="0" smtClean="0">
                <a:latin typeface="Arial" charset="0"/>
                <a:cs typeface="Arial" charset="0"/>
              </a:rPr>
              <a:t> </a:t>
            </a:r>
            <a:r>
              <a:rPr lang="en-US" altLang="en-US" dirty="0" smtClean="0">
                <a:latin typeface="Arial" charset="0"/>
                <a:cs typeface="Arial" charset="0"/>
              </a:rPr>
              <a:t>directory </a:t>
            </a:r>
            <a:r>
              <a:rPr lang="en-US" altLang="en-US" dirty="0">
                <a:latin typeface="Arial" charset="0"/>
                <a:cs typeface="Arial" charset="0"/>
              </a:rPr>
              <a:t>you are viewing is your home directory, e.g.,</a:t>
            </a:r>
          </a:p>
          <a:p>
            <a:pPr marL="363538" indent="-363538" algn="ctr">
              <a:buNone/>
            </a:pP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/home/</a:t>
            </a:r>
            <a:r>
              <a:rPr lang="en-US" alt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dwharder</a:t>
            </a:r>
            <a:endParaRPr lang="en-US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63538" indent="-363538" algn="ctr"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 marL="363538" indent="-363538"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Windows uses </a:t>
            </a:r>
            <a:r>
              <a:rPr lang="en-US" altLang="en-US" i="1" dirty="0">
                <a:latin typeface="Arial" charset="0"/>
                <a:cs typeface="Arial" charset="0"/>
              </a:rPr>
              <a:t>drives</a:t>
            </a:r>
            <a:r>
              <a:rPr lang="en-US" altLang="en-US" dirty="0">
                <a:latin typeface="Arial" charset="0"/>
                <a:cs typeface="Arial" charset="0"/>
              </a:rPr>
              <a:t> to differentiate between different storage devices, e.g.,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C:\Users\dwharder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Unix makes no such distinction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Drives are subdirectories of the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alt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mnt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dirty="0">
                <a:latin typeface="Arial" charset="0"/>
                <a:cs typeface="Arial" charset="0"/>
              </a:rPr>
              <a:t>directory</a:t>
            </a:r>
          </a:p>
          <a:p>
            <a:pPr>
              <a:buFont typeface="Arial" charset="0"/>
              <a:buNone/>
            </a:pPr>
            <a:endParaRPr lang="en-US" alt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34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 smtClean="0"/>
              <a:t>	A list of all possible commands is always found at the top of the </a:t>
            </a:r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Array_tester.h</a:t>
            </a:r>
            <a:r>
              <a:rPr lang="en-CA" dirty="0" smtClean="0"/>
              <a:t> file in the comments</a:t>
            </a:r>
          </a:p>
          <a:p>
            <a:pPr marL="1163638" lvl="2" indent="-363538">
              <a:buNone/>
            </a:pPr>
            <a:r>
              <a:rPr lang="en-CA" sz="800" dirty="0">
                <a:latin typeface="Consolas" panose="020B0609020204030204" pitchFamily="49" charset="0"/>
                <a:cs typeface="Consolas" panose="020B0609020204030204" pitchFamily="49" charset="0"/>
              </a:rPr>
              <a:t> *   new             </a:t>
            </a:r>
            <a:r>
              <a:rPr lang="en-CA" sz="800" dirty="0" err="1"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CA" sz="800" dirty="0">
                <a:latin typeface="Consolas" panose="020B0609020204030204" pitchFamily="49" charset="0"/>
                <a:cs typeface="Consolas" panose="020B0609020204030204" pitchFamily="49" charset="0"/>
              </a:rPr>
              <a:t> Array()     create a new array with default capacity</a:t>
            </a:r>
          </a:p>
          <a:p>
            <a:pPr marL="1163638" lvl="2" indent="-363538">
              <a:buNone/>
            </a:pPr>
            <a:r>
              <a:rPr lang="en-CA" sz="800" dirty="0">
                <a:latin typeface="Consolas" panose="020B0609020204030204" pitchFamily="49" charset="0"/>
                <a:cs typeface="Consolas" panose="020B0609020204030204" pitchFamily="49" charset="0"/>
              </a:rPr>
              <a:t> *   new: n          new Array( n )  create a new array with capacity n</a:t>
            </a:r>
          </a:p>
          <a:p>
            <a:pPr marL="1163638" lvl="2" indent="-363538">
              <a:buNone/>
            </a:pPr>
            <a:r>
              <a:rPr lang="en-CA" sz="800" dirty="0">
                <a:latin typeface="Consolas" panose="020B0609020204030204" pitchFamily="49" charset="0"/>
                <a:cs typeface="Consolas" panose="020B0609020204030204" pitchFamily="49" charset="0"/>
              </a:rPr>
              <a:t> *   size n          size            the size equals n</a:t>
            </a:r>
          </a:p>
          <a:p>
            <a:pPr marL="1163638" lvl="2" indent="-363538">
              <a:buNone/>
            </a:pPr>
            <a:r>
              <a:rPr lang="en-CA" sz="800" dirty="0">
                <a:latin typeface="Consolas" panose="020B0609020204030204" pitchFamily="49" charset="0"/>
                <a:cs typeface="Consolas" panose="020B0609020204030204" pitchFamily="49" charset="0"/>
              </a:rPr>
              <a:t> *   capacity n      capacity        the capacity equals n</a:t>
            </a:r>
          </a:p>
          <a:p>
            <a:pPr marL="1163638" lvl="2" indent="-363538">
              <a:buNone/>
            </a:pPr>
            <a:r>
              <a:rPr lang="en-CA" sz="800" dirty="0">
                <a:latin typeface="Consolas" panose="020B0609020204030204" pitchFamily="49" charset="0"/>
                <a:cs typeface="Consolas" panose="020B0609020204030204" pitchFamily="49" charset="0"/>
              </a:rPr>
              <a:t> *   empty b         empty           empty() returns the Boolean value b</a:t>
            </a:r>
          </a:p>
          <a:p>
            <a:pPr marL="1163638" lvl="2" indent="-363538">
              <a:buNone/>
            </a:pPr>
            <a:r>
              <a:rPr lang="en-CA" sz="800" dirty="0">
                <a:latin typeface="Consolas" panose="020B0609020204030204" pitchFamily="49" charset="0"/>
                <a:cs typeface="Consolas" panose="020B0609020204030204" pitchFamily="49" charset="0"/>
              </a:rPr>
              <a:t> *   full b          full            full() returns the Boolean value b</a:t>
            </a:r>
          </a:p>
          <a:p>
            <a:pPr marL="1163638" lvl="2" indent="-363538">
              <a:buNone/>
            </a:pPr>
            <a:r>
              <a:rPr lang="en-CA" sz="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*   </a:t>
            </a:r>
            <a:r>
              <a:rPr lang="en-CA" sz="800" dirty="0">
                <a:latin typeface="Consolas" panose="020B0609020204030204" pitchFamily="49" charset="0"/>
                <a:cs typeface="Consolas" panose="020B0609020204030204" pitchFamily="49" charset="0"/>
              </a:rPr>
              <a:t>sum n           sum             the sum of the entries is n</a:t>
            </a:r>
          </a:p>
          <a:p>
            <a:pPr marL="1163638" lvl="2" indent="-363538">
              <a:buNone/>
            </a:pPr>
            <a:r>
              <a:rPr lang="en-CA" sz="800" dirty="0">
                <a:latin typeface="Consolas" panose="020B0609020204030204" pitchFamily="49" charset="0"/>
                <a:cs typeface="Consolas" panose="020B0609020204030204" pitchFamily="49" charset="0"/>
              </a:rPr>
              <a:t> *   </a:t>
            </a:r>
            <a:r>
              <a:rPr lang="en-CA" sz="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prod </a:t>
            </a:r>
            <a:r>
              <a:rPr lang="en-CA" sz="800" dirty="0">
                <a:latin typeface="Consolas" panose="020B0609020204030204" pitchFamily="49" charset="0"/>
                <a:cs typeface="Consolas" panose="020B0609020204030204" pitchFamily="49" charset="0"/>
              </a:rPr>
              <a:t>n </a:t>
            </a:r>
            <a:r>
              <a:rPr lang="en-CA" sz="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prod            </a:t>
            </a:r>
            <a:r>
              <a:rPr lang="en-CA" sz="800" dirty="0">
                <a:latin typeface="Consolas" panose="020B0609020204030204" pitchFamily="49" charset="0"/>
                <a:cs typeface="Consolas" panose="020B0609020204030204" pitchFamily="49" charset="0"/>
              </a:rPr>
              <a:t>the </a:t>
            </a:r>
            <a:r>
              <a:rPr lang="en-CA" sz="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product </a:t>
            </a:r>
            <a:r>
              <a:rPr lang="en-CA" sz="800" dirty="0">
                <a:latin typeface="Consolas" panose="020B0609020204030204" pitchFamily="49" charset="0"/>
                <a:cs typeface="Consolas" panose="020B0609020204030204" pitchFamily="49" charset="0"/>
              </a:rPr>
              <a:t>of the entries is n</a:t>
            </a:r>
          </a:p>
          <a:p>
            <a:pPr marL="1163638" lvl="2" indent="-363538">
              <a:buNone/>
            </a:pPr>
            <a:r>
              <a:rPr lang="en-CA" sz="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800" dirty="0">
                <a:latin typeface="Consolas" panose="020B0609020204030204" pitchFamily="49" charset="0"/>
                <a:cs typeface="Consolas" panose="020B0609020204030204" pitchFamily="49" charset="0"/>
              </a:rPr>
              <a:t>*   min n           min             the minimum entry is n</a:t>
            </a:r>
          </a:p>
          <a:p>
            <a:pPr marL="1163638" lvl="2" indent="-363538">
              <a:buNone/>
            </a:pPr>
            <a:r>
              <a:rPr lang="en-CA" sz="800" dirty="0">
                <a:latin typeface="Consolas" panose="020B0609020204030204" pitchFamily="49" charset="0"/>
                <a:cs typeface="Consolas" panose="020B0609020204030204" pitchFamily="49" charset="0"/>
              </a:rPr>
              <a:t> *   min!            min             an underflow exception is thrown</a:t>
            </a:r>
          </a:p>
          <a:p>
            <a:pPr marL="1163638" lvl="2" indent="-363538">
              <a:buNone/>
            </a:pPr>
            <a:r>
              <a:rPr lang="en-CA" sz="800" dirty="0">
                <a:latin typeface="Consolas" panose="020B0609020204030204" pitchFamily="49" charset="0"/>
                <a:cs typeface="Consolas" panose="020B0609020204030204" pitchFamily="49" charset="0"/>
              </a:rPr>
              <a:t> *   max n           max             the maximum entry is n</a:t>
            </a:r>
          </a:p>
          <a:p>
            <a:pPr marL="1163638" lvl="2" indent="-363538">
              <a:buNone/>
            </a:pPr>
            <a:r>
              <a:rPr lang="en-CA" sz="800" dirty="0">
                <a:latin typeface="Consolas" panose="020B0609020204030204" pitchFamily="49" charset="0"/>
                <a:cs typeface="Consolas" panose="020B0609020204030204" pitchFamily="49" charset="0"/>
              </a:rPr>
              <a:t> *   max!            max             an underflow exception is thrown</a:t>
            </a:r>
          </a:p>
          <a:p>
            <a:pPr marL="1163638" lvl="2" indent="-363538">
              <a:buNone/>
            </a:pPr>
            <a:r>
              <a:rPr lang="en-CA" sz="800" dirty="0">
                <a:latin typeface="Consolas" panose="020B0609020204030204" pitchFamily="49" charset="0"/>
                <a:cs typeface="Consolas" panose="020B0609020204030204" pitchFamily="49" charset="0"/>
              </a:rPr>
              <a:t> *   average </a:t>
            </a:r>
            <a:r>
              <a:rPr lang="en-CA" sz="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d       </a:t>
            </a:r>
            <a:r>
              <a:rPr lang="en-CA" sz="800" dirty="0">
                <a:latin typeface="Consolas" panose="020B0609020204030204" pitchFamily="49" charset="0"/>
                <a:cs typeface="Consolas" panose="020B0609020204030204" pitchFamily="49" charset="0"/>
              </a:rPr>
              <a:t>average         the average of the entries is </a:t>
            </a:r>
            <a:r>
              <a:rPr lang="en-CA" sz="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d</a:t>
            </a:r>
            <a:endParaRPr lang="en-CA" sz="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63638" lvl="2" indent="-363538">
              <a:buNone/>
            </a:pPr>
            <a:r>
              <a:rPr lang="en-CA" sz="800" dirty="0">
                <a:latin typeface="Consolas" panose="020B0609020204030204" pitchFamily="49" charset="0"/>
                <a:cs typeface="Consolas" panose="020B0609020204030204" pitchFamily="49" charset="0"/>
              </a:rPr>
              <a:t> *   average!        average         an underflow exception is thrown</a:t>
            </a:r>
          </a:p>
          <a:p>
            <a:pPr marL="1163638" lvl="2" indent="-363538">
              <a:buNone/>
            </a:pPr>
            <a:r>
              <a:rPr lang="en-CA" sz="800" dirty="0">
                <a:latin typeface="Consolas" panose="020B0609020204030204" pitchFamily="49" charset="0"/>
                <a:cs typeface="Consolas" panose="020B0609020204030204" pitchFamily="49" charset="0"/>
              </a:rPr>
              <a:t> *   variance </a:t>
            </a:r>
            <a:r>
              <a:rPr lang="en-CA" sz="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d      </a:t>
            </a:r>
            <a:r>
              <a:rPr lang="en-CA" sz="800" dirty="0">
                <a:latin typeface="Consolas" panose="020B0609020204030204" pitchFamily="49" charset="0"/>
                <a:cs typeface="Consolas" panose="020B0609020204030204" pitchFamily="49" charset="0"/>
              </a:rPr>
              <a:t>variance        the variance of the entries is </a:t>
            </a:r>
            <a:r>
              <a:rPr lang="en-CA" sz="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d</a:t>
            </a:r>
            <a:endParaRPr lang="en-CA" sz="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63638" lvl="2" indent="-363538">
              <a:buNone/>
            </a:pPr>
            <a:r>
              <a:rPr lang="en-CA" sz="800" dirty="0">
                <a:latin typeface="Consolas" panose="020B0609020204030204" pitchFamily="49" charset="0"/>
                <a:cs typeface="Consolas" panose="020B0609020204030204" pitchFamily="49" charset="0"/>
              </a:rPr>
              <a:t> *   variance!       variance        an underflow exception is thrown</a:t>
            </a:r>
          </a:p>
          <a:p>
            <a:pPr marL="1163638" lvl="2" indent="-363538">
              <a:buNone/>
            </a:pPr>
            <a:r>
              <a:rPr lang="en-CA" sz="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800" dirty="0">
                <a:latin typeface="Consolas" panose="020B0609020204030204" pitchFamily="49" charset="0"/>
                <a:cs typeface="Consolas" panose="020B0609020204030204" pitchFamily="49" charset="0"/>
              </a:rPr>
              <a:t>*   </a:t>
            </a:r>
            <a:r>
              <a:rPr lang="en-CA" sz="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std_dev</a:t>
            </a:r>
            <a:r>
              <a:rPr lang="en-CA" sz="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800" dirty="0">
                <a:latin typeface="Consolas" panose="020B0609020204030204" pitchFamily="49" charset="0"/>
                <a:cs typeface="Consolas" panose="020B0609020204030204" pitchFamily="49" charset="0"/>
              </a:rPr>
              <a:t>d  </a:t>
            </a:r>
            <a:r>
              <a:rPr lang="en-CA" sz="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CA" sz="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std_dev</a:t>
            </a:r>
            <a:r>
              <a:rPr lang="en-CA" sz="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</a:t>
            </a:r>
            <a:r>
              <a:rPr lang="en-CA" sz="800" dirty="0">
                <a:latin typeface="Consolas" panose="020B0609020204030204" pitchFamily="49" charset="0"/>
                <a:cs typeface="Consolas" panose="020B0609020204030204" pitchFamily="49" charset="0"/>
              </a:rPr>
              <a:t>the </a:t>
            </a:r>
            <a:r>
              <a:rPr lang="en-CA" sz="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standard deviation </a:t>
            </a:r>
            <a:r>
              <a:rPr lang="en-CA" sz="800" dirty="0">
                <a:latin typeface="Consolas" panose="020B0609020204030204" pitchFamily="49" charset="0"/>
                <a:cs typeface="Consolas" panose="020B0609020204030204" pitchFamily="49" charset="0"/>
              </a:rPr>
              <a:t>of the entries is d</a:t>
            </a:r>
          </a:p>
          <a:p>
            <a:pPr marL="1163638" lvl="2" indent="-363538">
              <a:buNone/>
            </a:pPr>
            <a:r>
              <a:rPr lang="en-CA" sz="800" dirty="0">
                <a:latin typeface="Consolas" panose="020B0609020204030204" pitchFamily="49" charset="0"/>
                <a:cs typeface="Consolas" panose="020B0609020204030204" pitchFamily="49" charset="0"/>
              </a:rPr>
              <a:t> *   </a:t>
            </a:r>
            <a:r>
              <a:rPr lang="en-CA" sz="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std_dev</a:t>
            </a:r>
            <a:r>
              <a:rPr lang="en-CA" sz="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!        </a:t>
            </a:r>
            <a:r>
              <a:rPr lang="en-CA" sz="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std_dev</a:t>
            </a:r>
            <a:r>
              <a:rPr lang="en-CA" sz="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</a:t>
            </a:r>
            <a:r>
              <a:rPr lang="en-CA" sz="800" dirty="0">
                <a:latin typeface="Consolas" panose="020B0609020204030204" pitchFamily="49" charset="0"/>
                <a:cs typeface="Consolas" panose="020B0609020204030204" pitchFamily="49" charset="0"/>
              </a:rPr>
              <a:t>an underflow exception is thrown</a:t>
            </a:r>
          </a:p>
          <a:p>
            <a:pPr marL="1163638" lvl="2" indent="-363538">
              <a:buNone/>
            </a:pPr>
            <a:r>
              <a:rPr lang="en-CA" sz="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*   </a:t>
            </a:r>
            <a:r>
              <a:rPr lang="en-CA" sz="800" dirty="0">
                <a:latin typeface="Consolas" panose="020B0609020204030204" pitchFamily="49" charset="0"/>
                <a:cs typeface="Consolas" panose="020B0609020204030204" pitchFamily="49" charset="0"/>
              </a:rPr>
              <a:t>at </a:t>
            </a:r>
            <a:r>
              <a:rPr lang="en-CA" sz="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CA" sz="800" dirty="0">
                <a:latin typeface="Consolas" panose="020B0609020204030204" pitchFamily="49" charset="0"/>
                <a:cs typeface="Consolas" panose="020B0609020204030204" pitchFamily="49" charset="0"/>
              </a:rPr>
              <a:t> m          operator[]      object[</a:t>
            </a:r>
            <a:r>
              <a:rPr lang="en-CA" sz="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CA" sz="800" dirty="0">
                <a:latin typeface="Consolas" panose="020B0609020204030204" pitchFamily="49" charset="0"/>
                <a:cs typeface="Consolas" panose="020B0609020204030204" pitchFamily="49" charset="0"/>
              </a:rPr>
              <a:t>] returns m</a:t>
            </a:r>
          </a:p>
          <a:p>
            <a:pPr marL="1163638" lvl="2" indent="-363538">
              <a:buNone/>
            </a:pPr>
            <a:r>
              <a:rPr lang="en-CA" sz="800" dirty="0">
                <a:latin typeface="Consolas" panose="020B0609020204030204" pitchFamily="49" charset="0"/>
                <a:cs typeface="Consolas" panose="020B0609020204030204" pitchFamily="49" charset="0"/>
              </a:rPr>
              <a:t> *   at! </a:t>
            </a:r>
            <a:r>
              <a:rPr lang="en-CA" sz="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CA" sz="800" dirty="0">
                <a:latin typeface="Consolas" panose="020B0609020204030204" pitchFamily="49" charset="0"/>
                <a:cs typeface="Consolas" panose="020B0609020204030204" pitchFamily="49" charset="0"/>
              </a:rPr>
              <a:t>           operator[]      object[</a:t>
            </a:r>
            <a:r>
              <a:rPr lang="en-CA" sz="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CA" sz="800" dirty="0">
                <a:latin typeface="Consolas" panose="020B0609020204030204" pitchFamily="49" charset="0"/>
                <a:cs typeface="Consolas" panose="020B0609020204030204" pitchFamily="49" charset="0"/>
              </a:rPr>
              <a:t>] throws an </a:t>
            </a:r>
            <a:r>
              <a:rPr lang="en-CA" sz="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out_of_range</a:t>
            </a:r>
            <a:endParaRPr lang="en-CA" sz="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63638" lvl="2" indent="-363538">
              <a:buNone/>
            </a:pPr>
            <a:r>
              <a:rPr lang="en-CA" sz="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*   </a:t>
            </a:r>
            <a:r>
              <a:rPr lang="en-CA" sz="800" dirty="0">
                <a:latin typeface="Consolas" panose="020B0609020204030204" pitchFamily="49" charset="0"/>
                <a:cs typeface="Consolas" panose="020B0609020204030204" pitchFamily="49" charset="0"/>
              </a:rPr>
              <a:t>append n b      append          attempting to append n returns the Boolean value b</a:t>
            </a:r>
          </a:p>
          <a:p>
            <a:pPr marL="1163638" lvl="2" indent="-363538">
              <a:buNone/>
            </a:pPr>
            <a:r>
              <a:rPr lang="en-CA" sz="800" dirty="0">
                <a:latin typeface="Consolas" panose="020B0609020204030204" pitchFamily="49" charset="0"/>
                <a:cs typeface="Consolas" panose="020B0609020204030204" pitchFamily="49" charset="0"/>
              </a:rPr>
              <a:t> *   clear           </a:t>
            </a:r>
            <a:r>
              <a:rPr lang="en-CA" sz="800" dirty="0" err="1">
                <a:latin typeface="Consolas" panose="020B0609020204030204" pitchFamily="49" charset="0"/>
                <a:cs typeface="Consolas" panose="020B0609020204030204" pitchFamily="49" charset="0"/>
              </a:rPr>
              <a:t>clear</a:t>
            </a:r>
            <a:r>
              <a:rPr lang="en-CA" sz="800" dirty="0">
                <a:latin typeface="Consolas" panose="020B0609020204030204" pitchFamily="49" charset="0"/>
                <a:cs typeface="Consolas" panose="020B0609020204030204" pitchFamily="49" charset="0"/>
              </a:rPr>
              <a:t>           empties the array--always succeeds as a test</a:t>
            </a:r>
          </a:p>
          <a:p>
            <a:pPr marL="1163638" lvl="2" indent="-363538">
              <a:buNone/>
            </a:pPr>
            <a:r>
              <a:rPr lang="en-CA" sz="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*   </a:t>
            </a:r>
            <a:r>
              <a:rPr lang="en-CA" sz="800" dirty="0" err="1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CA" sz="800" dirty="0"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lang="en-CA" sz="800" dirty="0" err="1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CA" sz="800" dirty="0">
                <a:latin typeface="Consolas" panose="020B0609020204030204" pitchFamily="49" charset="0"/>
                <a:cs typeface="Consolas" panose="020B0609020204030204" pitchFamily="49" charset="0"/>
              </a:rPr>
              <a:t> &lt;&lt; Array   print the Array (for testing only)</a:t>
            </a:r>
          </a:p>
          <a:p>
            <a:pPr marL="1163638" lvl="2" indent="-363538">
              <a:buNone/>
            </a:pPr>
            <a:r>
              <a:rPr lang="en-CA" sz="800" dirty="0">
                <a:latin typeface="Consolas" panose="020B0609020204030204" pitchFamily="49" charset="0"/>
                <a:cs typeface="Consolas" panose="020B0609020204030204" pitchFamily="49" charset="0"/>
              </a:rPr>
              <a:t> *   assign          operator =      assign this Array to a new Array object</a:t>
            </a:r>
          </a:p>
          <a:p>
            <a:pPr marL="1163638" lvl="2" indent="-363538">
              <a:buNone/>
            </a:pPr>
            <a:r>
              <a:rPr lang="en-CA" sz="800" dirty="0">
                <a:latin typeface="Consolas" panose="020B0609020204030204" pitchFamily="49" charset="0"/>
                <a:cs typeface="Consolas" panose="020B0609020204030204" pitchFamily="49" charset="0"/>
              </a:rPr>
              <a:t> *   summary                         prints the amount of memory allocated</a:t>
            </a:r>
          </a:p>
          <a:p>
            <a:pPr marL="1163638" lvl="2" indent="-363538">
              <a:buNone/>
            </a:pPr>
            <a:r>
              <a:rPr lang="en-CA" sz="800" dirty="0">
                <a:latin typeface="Consolas" panose="020B0609020204030204" pitchFamily="49" charset="0"/>
                <a:cs typeface="Consolas" panose="020B0609020204030204" pitchFamily="49" charset="0"/>
              </a:rPr>
              <a:t> *                                   minus the memory </a:t>
            </a:r>
            <a:r>
              <a:rPr lang="en-CA" sz="800" dirty="0" err="1">
                <a:latin typeface="Consolas" panose="020B0609020204030204" pitchFamily="49" charset="0"/>
                <a:cs typeface="Consolas" panose="020B0609020204030204" pitchFamily="49" charset="0"/>
              </a:rPr>
              <a:t>deallocated</a:t>
            </a:r>
            <a:endParaRPr lang="en-CA" sz="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63638" lvl="2" indent="-363538">
              <a:buNone/>
            </a:pPr>
            <a:r>
              <a:rPr lang="en-CA" sz="800" dirty="0">
                <a:latin typeface="Consolas" panose="020B0609020204030204" pitchFamily="49" charset="0"/>
                <a:cs typeface="Consolas" panose="020B0609020204030204" pitchFamily="49" charset="0"/>
              </a:rPr>
              <a:t> *   details                         prints a detailed description of which</a:t>
            </a:r>
          </a:p>
          <a:p>
            <a:pPr marL="1163638" lvl="2" indent="-363538">
              <a:buNone/>
            </a:pPr>
            <a:r>
              <a:rPr lang="en-CA" sz="800" dirty="0">
                <a:latin typeface="Consolas" panose="020B0609020204030204" pitchFamily="49" charset="0"/>
                <a:cs typeface="Consolas" panose="020B0609020204030204" pitchFamily="49" charset="0"/>
              </a:rPr>
              <a:t> *                                   memory was allocated with details</a:t>
            </a:r>
          </a:p>
          <a:p>
            <a:pPr marL="1163638" lvl="2" indent="-363538">
              <a:buNone/>
            </a:pPr>
            <a:r>
              <a:rPr lang="en-CA" sz="800" dirty="0">
                <a:latin typeface="Consolas" panose="020B0609020204030204" pitchFamily="49" charset="0"/>
                <a:cs typeface="Consolas" panose="020B0609020204030204" pitchFamily="49" charset="0"/>
              </a:rPr>
              <a:t> *   !!                              use the previous command, e.g.  5 append 3</a:t>
            </a:r>
          </a:p>
          <a:p>
            <a:pPr marL="1163638" lvl="2" indent="-363538">
              <a:buNone/>
            </a:pPr>
            <a:r>
              <a:rPr lang="en-CA" sz="800" dirty="0">
                <a:latin typeface="Consolas" panose="020B0609020204030204" pitchFamily="49" charset="0"/>
                <a:cs typeface="Consolas" panose="020B0609020204030204" pitchFamily="49" charset="0"/>
              </a:rPr>
              <a:t> *                                                                   6 !! 7         // same as append 7</a:t>
            </a:r>
          </a:p>
          <a:p>
            <a:pPr marL="1163638" lvl="2" indent="-363538">
              <a:buNone/>
            </a:pPr>
            <a:r>
              <a:rPr lang="en-CA" sz="800" dirty="0">
                <a:latin typeface="Consolas" panose="020B0609020204030204" pitchFamily="49" charset="0"/>
                <a:cs typeface="Consolas" panose="020B0609020204030204" pitchFamily="49" charset="0"/>
              </a:rPr>
              <a:t> *   !n                              use the command used in line n  7 append 7</a:t>
            </a:r>
          </a:p>
          <a:p>
            <a:pPr marL="1163638" lvl="2" indent="-363538">
              <a:buNone/>
            </a:pPr>
            <a:r>
              <a:rPr lang="en-CA" sz="800" dirty="0">
                <a:latin typeface="Consolas" panose="020B0609020204030204" pitchFamily="49" charset="0"/>
                <a:cs typeface="Consolas" panose="020B0609020204030204" pitchFamily="49" charset="0"/>
              </a:rPr>
              <a:t> *                                                                   8 !7 9         // same as append 9</a:t>
            </a:r>
          </a:p>
        </p:txBody>
      </p:sp>
    </p:spTree>
    <p:extLst>
      <p:ext uri="{BB962C8B-B14F-4D97-AF65-F5344CB8AC3E}">
        <p14:creationId xmlns:p14="http://schemas.microsoft.com/office/powerpoint/2010/main" val="340671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 smtClean="0"/>
              <a:t>	If you ask for something incorrect, you get an error message:</a:t>
            </a:r>
          </a:p>
          <a:p>
            <a:pPr marL="363538" indent="-363538">
              <a:buNone/>
            </a:pPr>
            <a:r>
              <a:rPr lang="en-CA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CA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CA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1 % new   </a:t>
            </a:r>
          </a:p>
          <a:p>
            <a:pPr marL="363538" indent="-363538">
              <a:buNone/>
            </a:pPr>
            <a:r>
              <a:rPr lang="en-CA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Okay</a:t>
            </a:r>
            <a:endParaRPr lang="en-CA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63538" indent="-363538">
              <a:buNone/>
            </a:pPr>
            <a:r>
              <a:rPr lang="en-CA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2 </a:t>
            </a:r>
            <a:r>
              <a:rPr lang="en-CA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% append 52 1</a:t>
            </a:r>
          </a:p>
          <a:p>
            <a:pPr marL="363538" indent="-363538">
              <a:buNone/>
            </a:pPr>
            <a:r>
              <a:rPr lang="en-CA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Okay</a:t>
            </a:r>
            <a:endParaRPr lang="en-CA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63538" indent="-363538">
              <a:buNone/>
            </a:pPr>
            <a:r>
              <a:rPr lang="en-CA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3 </a:t>
            </a:r>
            <a:r>
              <a:rPr lang="en-CA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% at 0 53</a:t>
            </a:r>
          </a:p>
          <a:p>
            <a:pPr marL="363538" indent="-363538">
              <a:buNone/>
            </a:pPr>
            <a:r>
              <a:rPr lang="en-CA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Failure </a:t>
            </a:r>
            <a:r>
              <a:rPr lang="en-CA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in instance[0]: expecting the value '53' but got </a:t>
            </a:r>
            <a:r>
              <a:rPr lang="en-CA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'52'</a:t>
            </a:r>
          </a:p>
          <a:p>
            <a:pPr marL="363538" indent="-363538">
              <a:buNone/>
            </a:pPr>
            <a:endParaRPr lang="en-CA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63538" indent="-363538">
              <a:buNone/>
            </a:pPr>
            <a:r>
              <a:rPr lang="en-CA" dirty="0"/>
              <a:t>	</a:t>
            </a:r>
            <a:r>
              <a:rPr lang="en-CA" dirty="0" smtClean="0"/>
              <a:t>Suppose you forgot to implement an error condition:</a:t>
            </a:r>
            <a:endParaRPr lang="en-CA" dirty="0"/>
          </a:p>
          <a:p>
            <a:pPr marL="363538" lvl="0" indent="-363538">
              <a:buNone/>
            </a:pPr>
            <a:r>
              <a:rPr lang="en-CA" sz="1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CA" sz="1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 </a:t>
            </a:r>
            <a:r>
              <a:rPr lang="en-CA" sz="1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</a:t>
            </a:r>
            <a:r>
              <a:rPr lang="en-CA" sz="1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at! 1</a:t>
            </a:r>
            <a:endParaRPr lang="en-CA" sz="14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63538" lvl="0" indent="-363538">
              <a:buNone/>
            </a:pPr>
            <a:r>
              <a:rPr lang="en-CA" sz="1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Failure in </a:t>
            </a:r>
            <a:r>
              <a:rPr lang="en-CA" sz="1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instance[1]: </a:t>
            </a:r>
            <a:r>
              <a:rPr lang="en-CA" sz="1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expecting to catch an exception but </a:t>
            </a:r>
            <a:r>
              <a:rPr lang="en-CA" sz="1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nothing</a:t>
            </a:r>
            <a:br>
              <a:rPr lang="en-CA" sz="1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CA" sz="1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was raised.</a:t>
            </a:r>
          </a:p>
          <a:p>
            <a:pPr marL="363538" indent="-363538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9002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 smtClean="0"/>
              <a:t>	Now, you could enter these commands over and over again, or you could save these instructions in a text file and then redirect them as input to the interpreter</a:t>
            </a:r>
          </a:p>
          <a:p>
            <a:pPr lvl="1"/>
            <a:r>
              <a:rPr lang="en-CA" dirty="0" smtClean="0"/>
              <a:t>Our tests are provided to you as text files</a:t>
            </a:r>
          </a:p>
          <a:p>
            <a:pPr lvl="1"/>
            <a:r>
              <a:rPr lang="en-CA" dirty="0" smtClean="0"/>
              <a:t>Move the provided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.txt</a:t>
            </a:r>
            <a:r>
              <a:rPr lang="en-CA" dirty="0" smtClean="0"/>
              <a:t> files to the project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Debug</a:t>
            </a:r>
            <a:r>
              <a:rPr lang="en-CA" dirty="0" smtClean="0"/>
              <a:t> directory</a:t>
            </a:r>
          </a:p>
          <a:p>
            <a:pPr lvl="1"/>
            <a:endParaRPr lang="en-CA" dirty="0"/>
          </a:p>
          <a:p>
            <a:pPr marL="363538" indent="-363538">
              <a:buNone/>
            </a:pPr>
            <a:r>
              <a:rPr lang="en-CA" dirty="0"/>
              <a:t>	</a:t>
            </a:r>
            <a:r>
              <a:rPr lang="en-CA" dirty="0" smtClean="0"/>
              <a:t>At </a:t>
            </a:r>
            <a:r>
              <a:rPr lang="en-CA" dirty="0"/>
              <a:t>the command line, type:</a:t>
            </a:r>
          </a:p>
          <a:p>
            <a:pPr marL="363538" indent="-363538">
              <a:buNone/>
            </a:pP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		&gt; Lab0.exe </a:t>
            </a:r>
            <a:r>
              <a:rPr lang="en-CA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 &lt; int.in.txt</a:t>
            </a:r>
          </a:p>
          <a:p>
            <a:pPr marL="363538" indent="-363538">
              <a:buNone/>
            </a:pP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		&gt; type int.out.txt</a:t>
            </a:r>
          </a:p>
          <a:p>
            <a:pPr marL="363538" indent="-363538">
              <a:buNone/>
            </a:pP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		&gt; Lab0.exe double &lt; double.in.txt</a:t>
            </a:r>
          </a:p>
          <a:p>
            <a:pPr marL="363538" indent="-363538">
              <a:buNone/>
            </a:pP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		&gt; type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double.out.txt</a:t>
            </a:r>
          </a:p>
          <a:p>
            <a:pPr marL="363538" indent="-363538">
              <a:buNone/>
            </a:pPr>
            <a:r>
              <a:rPr lang="en-CA" dirty="0"/>
              <a:t>	</a:t>
            </a:r>
            <a:r>
              <a:rPr lang="en-CA" dirty="0" smtClean="0"/>
              <a:t>Your output should be identical to the corresponding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*.out.txt</a:t>
            </a:r>
            <a:endParaRPr lang="en-CA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63538" indent="-363538">
              <a:buNone/>
            </a:pPr>
            <a:endParaRPr lang="en-CA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5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 smtClean="0"/>
              <a:t>	Note:  If your code does not work, you are welcome to examine the sample solution at</a:t>
            </a:r>
          </a:p>
          <a:p>
            <a:pPr marL="363538" indent="-363538">
              <a:buNone/>
            </a:pP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	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http://ece.uwaterloo.ca</a:t>
            </a:r>
            <a:r>
              <a:rPr lang="en-CA" sz="1600" smtClean="0">
                <a:latin typeface="Consolas" panose="020B0609020204030204" pitchFamily="49" charset="0"/>
                <a:cs typeface="Consolas" panose="020B0609020204030204" pitchFamily="49" charset="0"/>
              </a:rPr>
              <a:t>/~dwharder/aads/Projects/0/src/Array.h</a:t>
            </a:r>
            <a:endParaRPr lang="en-CA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63538" indent="-363538">
              <a:buNone/>
            </a:pPr>
            <a:endParaRPr lang="en-CA" dirty="0"/>
          </a:p>
          <a:p>
            <a:pPr marL="363538" indent="-363538">
              <a:buNone/>
            </a:pPr>
            <a:r>
              <a:rPr lang="en-CA" dirty="0"/>
              <a:t>	</a:t>
            </a:r>
            <a:r>
              <a:rPr lang="en-CA" dirty="0" smtClean="0"/>
              <a:t>The solution contains what would be reasonably considered to be the minimum amount of acceptable comments</a:t>
            </a:r>
          </a:p>
          <a:p>
            <a:pPr marL="363538" indent="-363538">
              <a:buNone/>
            </a:pPr>
            <a:endParaRPr lang="en-CA" dirty="0"/>
          </a:p>
          <a:p>
            <a:pPr marL="363538" indent="-363538">
              <a:buNone/>
            </a:pPr>
            <a:r>
              <a:rPr lang="en-CA" dirty="0" smtClean="0"/>
              <a:t>	Note:  If you do not make a serious attempt to write your own implementation before you check the solution, you will have wasted your time… </a:t>
            </a:r>
            <a:r>
              <a:rPr lang="en-CA" dirty="0" smtClean="0">
                <a:sym typeface="Wingdings" panose="05000000000000000000" pitchFamily="2" charset="2"/>
              </a:rPr>
              <a:t></a:t>
            </a:r>
          </a:p>
          <a:p>
            <a:pPr lvl="1"/>
            <a:r>
              <a:rPr lang="en-CA" dirty="0" smtClean="0">
                <a:sym typeface="Wingdings" panose="05000000000000000000" pitchFamily="2" charset="2"/>
              </a:rPr>
              <a:t>It would</a:t>
            </a:r>
            <a:r>
              <a:rPr lang="en-CA" dirty="0">
                <a:sym typeface="Wingdings" panose="05000000000000000000" pitchFamily="2" charset="2"/>
              </a:rPr>
              <a:t> </a:t>
            </a:r>
            <a:r>
              <a:rPr lang="en-CA" dirty="0" smtClean="0">
                <a:sym typeface="Wingdings" panose="05000000000000000000" pitchFamily="2" charset="2"/>
              </a:rPr>
              <a:t>be much better for you and your friends if you asked your friends for help…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44008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Going back to </a:t>
            </a:r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ecelinux</a:t>
            </a:r>
            <a:endParaRPr lang="en-CA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 smtClean="0"/>
              <a:t>	So, now we must try compiling this in Unix</a:t>
            </a:r>
          </a:p>
          <a:p>
            <a:pPr lvl="1"/>
            <a:r>
              <a:rPr lang="en-CA" dirty="0" smtClean="0"/>
              <a:t>First, we must move the files over</a:t>
            </a:r>
          </a:p>
          <a:p>
            <a:pPr marL="363538" indent="-363538">
              <a:buNone/>
            </a:pPr>
            <a:endParaRPr lang="en-CA" dirty="0"/>
          </a:p>
          <a:p>
            <a:pPr marL="363538" indent="-363538">
              <a:buNone/>
            </a:pPr>
            <a:r>
              <a:rPr lang="en-CA" dirty="0" smtClean="0"/>
              <a:t>	To copy files between operating</a:t>
            </a:r>
            <a:br>
              <a:rPr lang="en-CA" dirty="0" smtClean="0"/>
            </a:br>
            <a:r>
              <a:rPr lang="en-CA" dirty="0" smtClean="0"/>
              <a:t>systems, we must use the</a:t>
            </a:r>
            <a:br>
              <a:rPr lang="en-CA" dirty="0" smtClean="0"/>
            </a:br>
            <a:r>
              <a:rPr lang="en-CA" dirty="0" smtClean="0"/>
              <a:t>file-transfer protocol (ftp)</a:t>
            </a:r>
          </a:p>
          <a:p>
            <a:pPr marL="363538" indent="-363538">
              <a:buNone/>
            </a:pPr>
            <a:endParaRPr lang="en-CA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07060"/>
            <a:ext cx="385762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06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Going back to </a:t>
            </a:r>
            <a:r>
              <a:rPr lang="en-CA" dirty="0" err="1">
                <a:latin typeface="Consolas" panose="020B0609020204030204" pitchFamily="49" charset="0"/>
                <a:cs typeface="Consolas" panose="020B0609020204030204" pitchFamily="49" charset="0"/>
              </a:rPr>
              <a:t>ecelinux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 smtClean="0"/>
              <a:t>	The easiest is if you still have the </a:t>
            </a:r>
            <a:r>
              <a:rPr lang="en-CA" dirty="0" err="1" smtClean="0"/>
              <a:t>SSh</a:t>
            </a:r>
            <a:r>
              <a:rPr lang="en-CA" dirty="0" smtClean="0"/>
              <a:t> window open, just select the ftp icon in the toolbar: </a:t>
            </a:r>
          </a:p>
          <a:p>
            <a:pPr marL="363538" indent="-363538">
              <a:buNone/>
            </a:pPr>
            <a:endParaRPr lang="en-CA" dirty="0"/>
          </a:p>
          <a:p>
            <a:pPr marL="363538" indent="-363538">
              <a:buNone/>
            </a:pPr>
            <a:endParaRPr lang="en-CA" dirty="0" smtClean="0"/>
          </a:p>
          <a:p>
            <a:pPr marL="363538" indent="-363538">
              <a:buNone/>
            </a:pPr>
            <a:endParaRPr lang="en-CA" dirty="0" smtClean="0"/>
          </a:p>
          <a:p>
            <a:pPr marL="363538" indent="-363538">
              <a:buNone/>
            </a:pPr>
            <a:endParaRPr lang="en-CA" dirty="0" smtClean="0"/>
          </a:p>
          <a:p>
            <a:pPr marL="363538" indent="-363538">
              <a:buNone/>
            </a:pPr>
            <a:r>
              <a:rPr lang="en-CA" dirty="0" smtClean="0"/>
              <a:t>	This opens an </a:t>
            </a:r>
            <a:r>
              <a:rPr lang="en-CA" dirty="0" err="1" smtClean="0"/>
              <a:t>SSh</a:t>
            </a:r>
            <a:r>
              <a:rPr lang="en-CA" dirty="0" smtClean="0"/>
              <a:t> Secure File Transfer window</a:t>
            </a:r>
          </a:p>
          <a:p>
            <a:pPr lvl="1"/>
            <a:r>
              <a:rPr lang="en-CA" dirty="0" smtClean="0"/>
              <a:t>Don’t worry about the left-hand </a:t>
            </a:r>
            <a:r>
              <a:rPr lang="en-CA" i="1" dirty="0" smtClean="0"/>
              <a:t>local</a:t>
            </a:r>
            <a:r>
              <a:rPr lang="en-CA" dirty="0" smtClean="0"/>
              <a:t> panel</a:t>
            </a:r>
          </a:p>
          <a:p>
            <a:pPr lvl="1"/>
            <a:r>
              <a:rPr lang="en-CA" dirty="0" smtClean="0"/>
              <a:t>Navigate to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ece250/lab0</a:t>
            </a:r>
            <a:r>
              <a:rPr lang="en-CA" dirty="0" smtClean="0"/>
              <a:t> in the right-hand </a:t>
            </a:r>
            <a:r>
              <a:rPr lang="en-CA" i="1" dirty="0" smtClean="0"/>
              <a:t>remote</a:t>
            </a:r>
            <a:r>
              <a:rPr lang="en-CA" dirty="0" smtClean="0"/>
              <a:t> panel</a:t>
            </a:r>
          </a:p>
          <a:p>
            <a:pPr lvl="1"/>
            <a:endParaRPr lang="en-CA" dirty="0"/>
          </a:p>
          <a:p>
            <a:pPr marL="363538" indent="-363538">
              <a:buNone/>
            </a:pPr>
            <a:r>
              <a:rPr lang="en-CA" dirty="0"/>
              <a:t>	</a:t>
            </a:r>
            <a:r>
              <a:rPr lang="en-CA" dirty="0" smtClean="0"/>
              <a:t>Now you can open a Windows Explorer window and drag-and-drop all of the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.h</a:t>
            </a:r>
            <a:r>
              <a:rPr lang="en-CA" dirty="0" smtClean="0"/>
              <a:t>,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cpp</a:t>
            </a:r>
            <a:r>
              <a:rPr lang="en-CA" dirty="0" smtClean="0"/>
              <a:t>, and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.txt</a:t>
            </a:r>
            <a:r>
              <a:rPr lang="en-CA" dirty="0" smtClean="0"/>
              <a:t> files into the right-hand remote panel</a:t>
            </a:r>
            <a:endParaRPr lang="en-CA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33" t="4702" r="49300" b="86127"/>
          <a:stretch/>
        </p:blipFill>
        <p:spPr bwMode="auto">
          <a:xfrm>
            <a:off x="3144432" y="2385753"/>
            <a:ext cx="1671791" cy="117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3993774" y="2492896"/>
            <a:ext cx="835896" cy="72008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591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Going back to </a:t>
            </a:r>
            <a:r>
              <a:rPr lang="en-CA" dirty="0" err="1">
                <a:latin typeface="Consolas" panose="020B0609020204030204" pitchFamily="49" charset="0"/>
                <a:cs typeface="Consolas" panose="020B0609020204030204" pitchFamily="49" charset="0"/>
              </a:rPr>
              <a:t>ecelinux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 smtClean="0"/>
              <a:t>	In your </a:t>
            </a:r>
            <a:r>
              <a:rPr lang="en-CA" dirty="0" err="1" smtClean="0"/>
              <a:t>SSh</a:t>
            </a:r>
            <a:r>
              <a:rPr lang="en-CA" dirty="0" smtClean="0"/>
              <a:t> shell, you can now see these files:</a:t>
            </a:r>
          </a:p>
          <a:p>
            <a:pPr marL="457200" lvl="1" indent="0">
              <a:buNone/>
            </a:pP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	$ </a:t>
            </a:r>
            <a:r>
              <a:rPr lang="en-US" alt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pwd</a:t>
            </a:r>
            <a:endParaRPr lang="en-US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alt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/</a:t>
            </a:r>
            <a:r>
              <a:rPr lang="en-US" alt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home/</a:t>
            </a:r>
            <a:r>
              <a:rPr lang="en-US" altLang="en-US" dirty="0" err="1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dwharder</a:t>
            </a:r>
            <a:r>
              <a:rPr lang="en-US" alt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/ece250/lab0</a:t>
            </a:r>
            <a:endParaRPr lang="en-US" altLang="en-US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	$ </a:t>
            </a:r>
            <a:r>
              <a:rPr lang="en-US" alt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ls</a:t>
            </a:r>
            <a:endParaRPr lang="en-US" alt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alt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altLang="en-US" dirty="0" err="1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a.out</a:t>
            </a:r>
            <a:r>
              <a:rPr lang="en-US" alt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</a:t>
            </a:r>
            <a:r>
              <a:rPr lang="en-US" altLang="en-US" dirty="0" err="1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Array.h</a:t>
            </a:r>
            <a:r>
              <a:rPr lang="en-US" alt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Array_driver.cpp</a:t>
            </a:r>
          </a:p>
          <a:p>
            <a:pPr marL="457200" lvl="1" indent="0">
              <a:buNone/>
            </a:pPr>
            <a:r>
              <a:rPr lang="en-US" alt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altLang="en-US" dirty="0" err="1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Array_tester.h</a:t>
            </a:r>
            <a:r>
              <a:rPr lang="en-US" alt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double.in.txt  double.out.txt</a:t>
            </a:r>
          </a:p>
          <a:p>
            <a:pPr marL="457200" lvl="1" indent="0">
              <a:buNone/>
            </a:pPr>
            <a:r>
              <a:rPr lang="en-US" alt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ece250.h        hello.cpp      int.in.txt</a:t>
            </a:r>
            <a:br>
              <a:rPr lang="en-US" alt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alt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int.out.txt     </a:t>
            </a:r>
            <a:r>
              <a:rPr lang="en-US" altLang="en-US" dirty="0" err="1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Tester.h</a:t>
            </a:r>
            <a:r>
              <a:rPr lang="en-US" alt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main.cpp</a:t>
            </a:r>
            <a:endParaRPr lang="en-CA" dirty="0" smtClean="0"/>
          </a:p>
          <a:p>
            <a:pPr marL="457200" lvl="1" indent="0">
              <a:buNone/>
            </a:pP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	$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g++ Array_driver.cpp</a:t>
            </a:r>
          </a:p>
          <a:p>
            <a:pPr marL="457200" lvl="1" indent="0">
              <a:buNone/>
            </a:pP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3563888" y="5445224"/>
            <a:ext cx="39805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>
                <a:solidFill>
                  <a:srgbClr val="FF0000"/>
                </a:solidFill>
              </a:rPr>
              <a:t>g++ will overwritten the </a:t>
            </a:r>
            <a:r>
              <a:rPr lang="en-CA" sz="2000" dirty="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a.out</a:t>
            </a:r>
            <a:r>
              <a:rPr lang="en-CA" sz="2000" dirty="0" smtClean="0">
                <a:solidFill>
                  <a:srgbClr val="FF0000"/>
                </a:solidFill>
              </a:rPr>
              <a:t> file</a:t>
            </a:r>
            <a:endParaRPr lang="en-CA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44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Going back to </a:t>
            </a:r>
            <a:r>
              <a:rPr lang="en-CA" dirty="0" err="1">
                <a:latin typeface="Consolas" panose="020B0609020204030204" pitchFamily="49" charset="0"/>
                <a:cs typeface="Consolas" panose="020B0609020204030204" pitchFamily="49" charset="0"/>
              </a:rPr>
              <a:t>ecelinux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/>
              <a:t>	We can test the files, too:</a:t>
            </a:r>
          </a:p>
          <a:p>
            <a:pPr marL="457200" lvl="1" indent="0">
              <a:buNone/>
            </a:pP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	$ ./</a:t>
            </a:r>
            <a:r>
              <a:rPr lang="en-US" alt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a.out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&lt; int.in.txt</a:t>
            </a:r>
          </a:p>
          <a:p>
            <a:pPr marL="457200" lvl="1" indent="0">
              <a:buNone/>
            </a:pPr>
            <a:r>
              <a:rPr lang="en-US" alt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alt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output...</a:t>
            </a:r>
            <a:endParaRPr lang="en-US" altLang="en-US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	$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cat int.out.txt</a:t>
            </a:r>
            <a:endParaRPr lang="en-US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alt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CA" alt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it should appear the same...</a:t>
            </a:r>
            <a:endParaRPr lang="en-CA" dirty="0" smtClean="0"/>
          </a:p>
          <a:p>
            <a:pPr marL="363538" lvl="0" indent="-363538">
              <a:buNone/>
            </a:pPr>
            <a:endParaRPr lang="en-CA" dirty="0" smtClean="0">
              <a:solidFill>
                <a:prstClr val="black"/>
              </a:solidFill>
            </a:endParaRPr>
          </a:p>
          <a:p>
            <a:pPr marL="363538" lvl="0" indent="-363538">
              <a:buNone/>
            </a:pPr>
            <a:r>
              <a:rPr lang="en-CA" dirty="0">
                <a:solidFill>
                  <a:prstClr val="black"/>
                </a:solidFill>
              </a:rPr>
              <a:t>	</a:t>
            </a:r>
            <a:r>
              <a:rPr lang="en-CA" dirty="0" smtClean="0">
                <a:solidFill>
                  <a:prstClr val="black"/>
                </a:solidFill>
              </a:rPr>
              <a:t>If you want to be certain they’re the same, </a:t>
            </a:r>
            <a:r>
              <a:rPr lang="en-CA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diff</a:t>
            </a:r>
            <a:r>
              <a:rPr lang="en-CA" dirty="0" smtClean="0">
                <a:solidFill>
                  <a:prstClr val="black"/>
                </a:solidFill>
              </a:rPr>
              <a:t> should have no output:</a:t>
            </a:r>
            <a:endParaRPr lang="en-CA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	$ ./</a:t>
            </a:r>
            <a:r>
              <a:rPr lang="en-US" alt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a.out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&lt; int.in.txt &gt; </a:t>
            </a:r>
            <a:r>
              <a:rPr lang="en-US" altLang="en-US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output.txt</a:t>
            </a:r>
          </a:p>
          <a:p>
            <a:pPr marL="457200" lvl="1" indent="0">
              <a:buNone/>
            </a:pP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$ diff int.out.txt </a:t>
            </a:r>
            <a:r>
              <a:rPr lang="en-US" altLang="en-US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output.txt</a:t>
            </a:r>
          </a:p>
          <a:p>
            <a:pPr marL="457200" lvl="1" indent="0">
              <a:buNone/>
            </a:pP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	$</a:t>
            </a:r>
            <a:endParaRPr lang="en-US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19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Project submission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 smtClean="0"/>
              <a:t>	You are now ready to create your submission:</a:t>
            </a:r>
          </a:p>
          <a:p>
            <a:pPr marL="457200" lvl="1" indent="0">
              <a:buNone/>
            </a:pP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	$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tar –</a:t>
            </a:r>
            <a:r>
              <a:rPr lang="en-US" alt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cvf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uwuserid_p0.tar </a:t>
            </a:r>
            <a:r>
              <a:rPr lang="en-US" alt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Array.h</a:t>
            </a:r>
            <a:endParaRPr lang="en-US" alt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$ </a:t>
            </a:r>
            <a:r>
              <a:rPr lang="en-US" alt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ls</a:t>
            </a:r>
            <a:endParaRPr lang="en-US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alt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alt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 uwuserid_p0.tar ...</a:t>
            </a:r>
            <a:endParaRPr lang="en-US" altLang="en-US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	$ </a:t>
            </a:r>
            <a:r>
              <a:rPr lang="en-US" alt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gzip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uwuserid_p0.tar</a:t>
            </a:r>
            <a:endParaRPr lang="en-US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	$ </a:t>
            </a:r>
            <a:r>
              <a:rPr lang="en-US" alt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ls</a:t>
            </a:r>
            <a:endParaRPr lang="en-US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alt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... </a:t>
            </a:r>
            <a:r>
              <a:rPr lang="en-US" alt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uwuserid_p0.tar.gz </a:t>
            </a:r>
            <a:r>
              <a:rPr lang="en-US" alt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  <a:p>
            <a:pPr marL="363538" indent="-363538">
              <a:buNone/>
            </a:pPr>
            <a:endParaRPr lang="en-CA" dirty="0" smtClean="0"/>
          </a:p>
          <a:p>
            <a:pPr marL="363538" indent="-363538">
              <a:buNone/>
            </a:pPr>
            <a:r>
              <a:rPr lang="en-CA" dirty="0"/>
              <a:t>	</a:t>
            </a:r>
            <a:r>
              <a:rPr lang="en-CA" dirty="0" smtClean="0"/>
              <a:t>You can now copy the files back to Windows by dragging and dropping them from the right-hand panel in ftp to your Windows file system</a:t>
            </a:r>
          </a:p>
          <a:p>
            <a:pPr lvl="1"/>
            <a:r>
              <a:rPr lang="en-CA" dirty="0" smtClean="0"/>
              <a:t>You might have to refresh to</a:t>
            </a:r>
            <a:br>
              <a:rPr lang="en-CA" dirty="0" smtClean="0"/>
            </a:br>
            <a:r>
              <a:rPr lang="en-CA" dirty="0" smtClean="0"/>
              <a:t>see the newly created file</a:t>
            </a:r>
          </a:p>
          <a:p>
            <a:pPr lvl="1"/>
            <a:endParaRPr lang="en-CA" b="1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6" t="16401" r="20353" b="67198"/>
          <a:stretch/>
        </p:blipFill>
        <p:spPr bwMode="auto">
          <a:xfrm>
            <a:off x="5171860" y="5378101"/>
            <a:ext cx="2208452" cy="1147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049403" y="5580679"/>
            <a:ext cx="576064" cy="43204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130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Recursion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/>
              <a:t>	</a:t>
            </a:r>
            <a:r>
              <a:rPr lang="en-CA" dirty="0" smtClean="0"/>
              <a:t>Recursion is defined as when a the value of a function is defined in terms of other values of the function</a:t>
            </a:r>
          </a:p>
          <a:p>
            <a:pPr lvl="1"/>
            <a:r>
              <a:rPr lang="en-CA" dirty="0" smtClean="0"/>
              <a:t>The value of the function will be known for at least one point</a:t>
            </a:r>
          </a:p>
          <a:p>
            <a:pPr lvl="1"/>
            <a:endParaRPr lang="en-CA" dirty="0"/>
          </a:p>
          <a:p>
            <a:pPr marL="363538" indent="-363538">
              <a:buNone/>
            </a:pPr>
            <a:r>
              <a:rPr lang="en-CA" dirty="0" smtClean="0"/>
              <a:t>	We will look at the factorial function and the Fibonacci numbers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8667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Introduction to Unix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We can ask for a listing of files and directories in the working directory:</a:t>
            </a:r>
            <a:endParaRPr lang="en-US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pwd</a:t>
            </a:r>
            <a:endParaRPr lang="en-US" alt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alt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altLang="en-US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/home/</a:t>
            </a:r>
            <a:r>
              <a:rPr lang="en-US" altLang="en-US" dirty="0" err="1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dwharder</a:t>
            </a:r>
            <a:endParaRPr lang="en-US" altLang="en-US" dirty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ls</a:t>
            </a:r>
            <a:endParaRPr lang="en-US" alt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endParaRPr lang="en-US" alt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99992" y="5157192"/>
            <a:ext cx="37433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pwd</a:t>
            </a:r>
            <a:r>
              <a:rPr lang="en-CA" sz="2000" dirty="0" smtClean="0"/>
              <a:t>	</a:t>
            </a:r>
            <a:r>
              <a:rPr lang="en-CA" sz="2000" b="1" dirty="0" smtClean="0"/>
              <a:t>P</a:t>
            </a:r>
            <a:r>
              <a:rPr lang="en-CA" sz="2000" dirty="0" smtClean="0"/>
              <a:t>rint </a:t>
            </a:r>
            <a:r>
              <a:rPr lang="en-CA" sz="2000" b="1" dirty="0" smtClean="0"/>
              <a:t>w</a:t>
            </a:r>
            <a:r>
              <a:rPr lang="en-CA" sz="2000" dirty="0" smtClean="0"/>
              <a:t>orking </a:t>
            </a:r>
            <a:r>
              <a:rPr lang="en-CA" sz="2000" b="1" dirty="0" smtClean="0"/>
              <a:t>d</a:t>
            </a:r>
            <a:r>
              <a:rPr lang="en-CA" sz="2000" dirty="0" smtClean="0"/>
              <a:t>irectory</a:t>
            </a:r>
          </a:p>
          <a:p>
            <a:r>
              <a:rPr lang="en-CA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ls</a:t>
            </a:r>
            <a:r>
              <a:rPr lang="en-CA" sz="2000" dirty="0" smtClean="0"/>
              <a:t>	</a:t>
            </a:r>
            <a:r>
              <a:rPr lang="en-CA" sz="2000" b="1" dirty="0" smtClean="0"/>
              <a:t>L</a:t>
            </a:r>
            <a:r>
              <a:rPr lang="en-CA" sz="2000" dirty="0" smtClean="0"/>
              <a:t>i</a:t>
            </a:r>
            <a:r>
              <a:rPr lang="en-CA" sz="2000" b="1" dirty="0" smtClean="0"/>
              <a:t>s</a:t>
            </a:r>
            <a:r>
              <a:rPr lang="en-CA" sz="2000" dirty="0" smtClean="0"/>
              <a:t>t directory contents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24433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Factorial function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/>
              <a:t>	</a:t>
            </a:r>
            <a:r>
              <a:rPr lang="en-CA" dirty="0" smtClean="0"/>
              <a:t>There are two definitions of the factorial function:</a:t>
            </a:r>
          </a:p>
          <a:p>
            <a:pPr marL="363538" indent="-363538">
              <a:buNone/>
            </a:pPr>
            <a:endParaRPr lang="en-CA" dirty="0"/>
          </a:p>
          <a:p>
            <a:pPr marL="363538" indent="-363538">
              <a:buNone/>
            </a:pPr>
            <a:r>
              <a:rPr lang="en-CA" dirty="0" smtClean="0"/>
              <a:t>		Explicit:</a:t>
            </a:r>
          </a:p>
          <a:p>
            <a:pPr marL="363538" indent="-363538">
              <a:buNone/>
            </a:pPr>
            <a:endParaRPr lang="en-CA" dirty="0" smtClean="0"/>
          </a:p>
          <a:p>
            <a:pPr marL="363538" indent="-363538">
              <a:buNone/>
            </a:pPr>
            <a:endParaRPr lang="en-CA" dirty="0"/>
          </a:p>
          <a:p>
            <a:pPr marL="363538" indent="-363538">
              <a:buNone/>
            </a:pPr>
            <a:r>
              <a:rPr lang="en-CA" dirty="0" smtClean="0"/>
              <a:t>		Recursive:</a:t>
            </a:r>
            <a:endParaRPr lang="en-CA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7336990"/>
              </p:ext>
            </p:extLst>
          </p:nvPr>
        </p:nvGraphicFramePr>
        <p:xfrm>
          <a:off x="3203848" y="1988840"/>
          <a:ext cx="1203325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8" name="Equation" r:id="rId3" imgW="545760" imgH="406080" progId="Equation.DSMT4">
                  <p:embed/>
                </p:oleObj>
              </mc:Choice>
              <mc:Fallback>
                <p:oleObj name="Equation" r:id="rId3" imgW="5457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1988840"/>
                        <a:ext cx="1203325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0026717"/>
              </p:ext>
            </p:extLst>
          </p:nvPr>
        </p:nvGraphicFramePr>
        <p:xfrm>
          <a:off x="3202855" y="3140968"/>
          <a:ext cx="2881313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9" name="Equation" r:id="rId5" imgW="1307880" imgH="444240" progId="Equation.DSMT4">
                  <p:embed/>
                </p:oleObj>
              </mc:Choice>
              <mc:Fallback>
                <p:oleObj name="Equation" r:id="rId5" imgW="13078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2855" y="3140968"/>
                        <a:ext cx="2881313" cy="979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011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Factorial function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 smtClean="0"/>
              <a:t>	In this case, the two implementations are:</a:t>
            </a:r>
          </a:p>
          <a:p>
            <a:pPr marL="1163638" lvl="2" indent="-363538">
              <a:buNone/>
            </a:pPr>
            <a:endParaRPr lang="en-CA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63638" lvl="2" indent="-363538">
              <a:buNone/>
            </a:pP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double 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factorial( </a:t>
            </a:r>
            <a:r>
              <a:rPr lang="en-CA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n ) {</a:t>
            </a:r>
          </a:p>
          <a:p>
            <a:pPr marL="1163638" lvl="2" indent="-363538">
              <a:buNone/>
            </a:pP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double 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result = 1;</a:t>
            </a:r>
          </a:p>
          <a:p>
            <a:pPr marL="1163638" lvl="2" indent="-363538">
              <a:buNone/>
            </a:pPr>
            <a:endParaRPr lang="en-CA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63638" lvl="2" indent="-363538">
              <a:buNone/>
            </a:pP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 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( double </a:t>
            </a:r>
            <a:r>
              <a:rPr lang="en-CA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= 2; </a:t>
            </a:r>
            <a:r>
              <a:rPr lang="en-CA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&lt;= n; ++</a:t>
            </a:r>
            <a:r>
              <a:rPr lang="en-CA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) {</a:t>
            </a:r>
          </a:p>
          <a:p>
            <a:pPr marL="1163638" lvl="2" indent="-363538">
              <a:buNone/>
            </a:pP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result *= </a:t>
            </a:r>
            <a:r>
              <a:rPr lang="en-CA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1163638" lvl="2" indent="-363538">
              <a:buNone/>
            </a:pP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CA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63638" lvl="2" indent="-363538">
              <a:buNone/>
            </a:pPr>
            <a:endParaRPr lang="en-CA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63638" lvl="2" indent="-363538">
              <a:buNone/>
            </a:pP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return 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result;</a:t>
            </a:r>
          </a:p>
          <a:p>
            <a:pPr marL="1163638" lvl="2" indent="-363538">
              <a:buNone/>
            </a:pP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1163638" lvl="2" indent="-363538">
              <a:buNone/>
            </a:pPr>
            <a:endParaRPr lang="en-CA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63638" lvl="2" indent="-363538">
              <a:buNone/>
            </a:pP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double </a:t>
            </a:r>
            <a:r>
              <a:rPr lang="en-CA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factorial_r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CA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n ) {</a:t>
            </a:r>
          </a:p>
          <a:p>
            <a:pPr marL="1163638" lvl="2" indent="-363538">
              <a:buNone/>
            </a:pP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if 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( n &lt;= 1 ) {</a:t>
            </a:r>
          </a:p>
          <a:p>
            <a:pPr marL="1163638" lvl="2" indent="-363538">
              <a:buNone/>
            </a:pP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return 1;</a:t>
            </a:r>
          </a:p>
          <a:p>
            <a:pPr marL="1163638" lvl="2" indent="-363538">
              <a:buNone/>
            </a:pP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 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else {</a:t>
            </a:r>
          </a:p>
          <a:p>
            <a:pPr marL="1163638" lvl="2" indent="-363538">
              <a:buNone/>
            </a:pP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return n*</a:t>
            </a:r>
            <a:r>
              <a:rPr lang="en-CA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factorial_r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( n - 1 );</a:t>
            </a:r>
          </a:p>
          <a:p>
            <a:pPr marL="1163638" lvl="2" indent="-363538">
              <a:buNone/>
            </a:pP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CA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63638" lvl="2" indent="-363538">
              <a:buNone/>
            </a:pP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CA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62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Factorial function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 smtClean="0"/>
              <a:t>	Why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lang="en-CA" dirty="0" smtClean="0"/>
              <a:t> and not </a:t>
            </a:r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dirty="0" smtClean="0"/>
              <a:t> or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long</a:t>
            </a:r>
            <a:r>
              <a:rPr lang="en-CA" dirty="0" smtClean="0"/>
              <a:t>?</a:t>
            </a:r>
          </a:p>
          <a:p>
            <a:pPr marL="363538" indent="-363538">
              <a:buNone/>
            </a:pPr>
            <a:endParaRPr lang="en-CA" dirty="0"/>
          </a:p>
          <a:p>
            <a:pPr marL="363538" indent="-363538">
              <a:buNone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  <a:r>
              <a:rPr lang="en-CA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	= 2147483647</a:t>
            </a:r>
          </a:p>
          <a:p>
            <a:pPr marL="363538" indent="-363538">
              <a:buNone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13!	= 6227020800</a:t>
            </a:r>
          </a:p>
          <a:p>
            <a:pPr marL="363538" indent="-363538">
              <a:buNone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2</a:t>
            </a:r>
            <a:r>
              <a:rPr lang="en-CA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	=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9223372036854775807</a:t>
            </a:r>
          </a:p>
          <a:p>
            <a:pPr marL="363538" indent="-363538">
              <a:buNone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21!	= 51090942171709440000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24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Fibonacci numbers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/>
              <a:t>	</a:t>
            </a:r>
            <a:r>
              <a:rPr lang="en-CA" dirty="0" smtClean="0"/>
              <a:t>There are two definitions of the Fibonacci numbers:</a:t>
            </a:r>
          </a:p>
          <a:p>
            <a:pPr marL="363538" indent="-363538">
              <a:buNone/>
            </a:pPr>
            <a:endParaRPr lang="en-CA" dirty="0"/>
          </a:p>
          <a:p>
            <a:pPr marL="363538" indent="-363538">
              <a:buNone/>
            </a:pPr>
            <a:r>
              <a:rPr lang="en-CA" dirty="0" smtClean="0"/>
              <a:t>		Explicit:</a:t>
            </a:r>
          </a:p>
          <a:p>
            <a:pPr marL="363538" indent="-363538">
              <a:buNone/>
            </a:pPr>
            <a:endParaRPr lang="en-CA" dirty="0" smtClean="0"/>
          </a:p>
          <a:p>
            <a:pPr marL="363538" indent="-363538">
              <a:buNone/>
            </a:pPr>
            <a:endParaRPr lang="en-CA" dirty="0"/>
          </a:p>
          <a:p>
            <a:pPr marL="363538" indent="-363538">
              <a:buNone/>
            </a:pPr>
            <a:endParaRPr lang="en-CA" dirty="0" smtClean="0"/>
          </a:p>
          <a:p>
            <a:pPr marL="363538" indent="-363538">
              <a:buNone/>
            </a:pPr>
            <a:endParaRPr lang="en-CA" dirty="0" smtClean="0"/>
          </a:p>
          <a:p>
            <a:pPr marL="363538" indent="-363538">
              <a:buNone/>
            </a:pPr>
            <a:endParaRPr lang="en-CA" dirty="0"/>
          </a:p>
          <a:p>
            <a:pPr marL="363538" indent="-363538">
              <a:buNone/>
            </a:pPr>
            <a:r>
              <a:rPr lang="en-CA" dirty="0" smtClean="0"/>
              <a:t>		Recursive:</a:t>
            </a:r>
            <a:endParaRPr lang="en-CA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8285701"/>
              </p:ext>
            </p:extLst>
          </p:nvPr>
        </p:nvGraphicFramePr>
        <p:xfrm>
          <a:off x="2908920" y="2060848"/>
          <a:ext cx="2743200" cy="187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7" name="Equation" r:id="rId3" imgW="1244520" imgH="850680" progId="Equation.DSMT4">
                  <p:embed/>
                </p:oleObj>
              </mc:Choice>
              <mc:Fallback>
                <p:oleObj name="Equation" r:id="rId3" imgW="1244520" imgH="850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8920" y="2060848"/>
                        <a:ext cx="2743200" cy="1874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5313320"/>
              </p:ext>
            </p:extLst>
          </p:nvPr>
        </p:nvGraphicFramePr>
        <p:xfrm>
          <a:off x="2771800" y="4221088"/>
          <a:ext cx="4759325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8" name="Equation" r:id="rId5" imgW="2158920" imgH="444240" progId="Equation.DSMT4">
                  <p:embed/>
                </p:oleObj>
              </mc:Choice>
              <mc:Fallback>
                <p:oleObj name="Equation" r:id="rId5" imgW="21589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4221088"/>
                        <a:ext cx="4759325" cy="97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273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Fibonacci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 smtClean="0"/>
              <a:t>	In this case, the two implementations are:</a:t>
            </a:r>
          </a:p>
          <a:p>
            <a:pPr marL="1163638" lvl="2" indent="-363538">
              <a:buNone/>
            </a:pPr>
            <a:endParaRPr lang="en-CA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63638" lvl="2" indent="-363538">
              <a:buNone/>
            </a:pP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double </a:t>
            </a:r>
            <a:r>
              <a:rPr lang="en-CA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fibonacci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CA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n ) {</a:t>
            </a:r>
          </a:p>
          <a:p>
            <a:pPr marL="1163638" lvl="2" indent="-363538">
              <a:buNone/>
            </a:pP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double phi = (</a:t>
            </a:r>
            <a:r>
              <a:rPr lang="en-CA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CA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sqrt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(5.0) + 1.0)/2.0;</a:t>
            </a:r>
          </a:p>
          <a:p>
            <a:pPr marL="1163638" lvl="2" indent="-363538">
              <a:buNone/>
            </a:pPr>
            <a:endParaRPr lang="en-CA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63638" lvl="2" indent="-363538">
              <a:buNone/>
            </a:pP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double result = (</a:t>
            </a:r>
          </a:p>
          <a:p>
            <a:pPr marL="1163638" lvl="2" indent="-363538">
              <a:buNone/>
            </a:pP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CA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::pow( phi, n ) - </a:t>
            </a:r>
            <a:r>
              <a:rPr lang="en-CA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::pow( 1.0 - phi, n )</a:t>
            </a:r>
          </a:p>
          <a:p>
            <a:pPr marL="1163638" lvl="2" indent="-363538">
              <a:buNone/>
            </a:pP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)/</a:t>
            </a:r>
            <a:r>
              <a:rPr lang="en-CA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CA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sqrt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( 5.0 );</a:t>
            </a:r>
          </a:p>
          <a:p>
            <a:pPr marL="1163638" lvl="2" indent="-363538">
              <a:buNone/>
            </a:pPr>
            <a:endParaRPr lang="en-CA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63638" lvl="2" indent="-363538">
              <a:buNone/>
            </a:pP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CA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::floor( result + 0.5 );</a:t>
            </a:r>
          </a:p>
          <a:p>
            <a:pPr marL="1163638" lvl="2" indent="-363538">
              <a:buNone/>
            </a:pP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1163638" lvl="2" indent="-363538">
              <a:buNone/>
            </a:pPr>
            <a:endParaRPr lang="en-CA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63638" lvl="2" indent="-363538">
              <a:buNone/>
            </a:pP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double </a:t>
            </a:r>
            <a:r>
              <a:rPr lang="en-CA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fibonacci_r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CA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n ) {</a:t>
            </a:r>
          </a:p>
          <a:p>
            <a:pPr marL="1163638" lvl="2" indent="-363538">
              <a:buNone/>
            </a:pP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if ( n &lt;= 2 ) {</a:t>
            </a:r>
          </a:p>
          <a:p>
            <a:pPr marL="1163638" lvl="2" indent="-363538">
              <a:buNone/>
            </a:pP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return 1;</a:t>
            </a:r>
          </a:p>
          <a:p>
            <a:pPr marL="1163638" lvl="2" indent="-363538">
              <a:buNone/>
            </a:pP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} else {</a:t>
            </a:r>
          </a:p>
          <a:p>
            <a:pPr marL="1163638" lvl="2" indent="-363538">
              <a:buNone/>
            </a:pP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return </a:t>
            </a:r>
            <a:r>
              <a:rPr lang="en-CA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fibonacci_r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( n - 1 ) + </a:t>
            </a:r>
            <a:r>
              <a:rPr lang="en-CA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fibonacci_r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( n - 2 );</a:t>
            </a:r>
          </a:p>
          <a:p>
            <a:pPr marL="1163638" lvl="2" indent="-363538">
              <a:buNone/>
            </a:pP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1163638" lvl="2" indent="-363538">
              <a:buNone/>
            </a:pP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9885419"/>
              </p:ext>
            </p:extLst>
          </p:nvPr>
        </p:nvGraphicFramePr>
        <p:xfrm>
          <a:off x="5796136" y="3789040"/>
          <a:ext cx="2231727" cy="796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7" name="Equation" r:id="rId3" imgW="1244520" imgH="444240" progId="Equation.DSMT4">
                  <p:embed/>
                </p:oleObj>
              </mc:Choice>
              <mc:Fallback>
                <p:oleObj name="Equation" r:id="rId3" imgW="1244520" imgH="4442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3789040"/>
                        <a:ext cx="2231727" cy="796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346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Fibonacci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 smtClean="0"/>
              <a:t>	Why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lang="en-CA" dirty="0" smtClean="0"/>
              <a:t> and not </a:t>
            </a:r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dirty="0" smtClean="0"/>
              <a:t> or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long</a:t>
            </a:r>
            <a:r>
              <a:rPr lang="en-CA" dirty="0" smtClean="0"/>
              <a:t>?</a:t>
            </a:r>
          </a:p>
          <a:p>
            <a:pPr marL="363538" indent="-363538">
              <a:buNone/>
            </a:pPr>
            <a:endParaRPr lang="en-CA" dirty="0"/>
          </a:p>
          <a:p>
            <a:pPr marL="363538" indent="-363538">
              <a:buNone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  <a:r>
              <a:rPr lang="en-CA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	= 2147483647</a:t>
            </a:r>
          </a:p>
          <a:p>
            <a:pPr marL="363538" indent="-363538">
              <a:buNone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</a:t>
            </a:r>
            <a:r>
              <a:rPr lang="en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(47)	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2971215073</a:t>
            </a:r>
            <a:endParaRPr lang="en-C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3538" indent="-363538">
              <a:buNone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2</a:t>
            </a:r>
            <a:r>
              <a:rPr lang="en-CA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	=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9223372036854775807</a:t>
            </a:r>
          </a:p>
          <a:p>
            <a:pPr marL="363538" indent="-363538">
              <a:buNone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(93)	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12200160415121876738</a:t>
            </a:r>
          </a:p>
        </p:txBody>
      </p:sp>
    </p:spTree>
    <p:extLst>
      <p:ext uri="{BB962C8B-B14F-4D97-AF65-F5344CB8AC3E}">
        <p14:creationId xmlns:p14="http://schemas.microsoft.com/office/powerpoint/2010/main" val="421087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Trying it out…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pPr marL="363538" indent="-363538">
              <a:buNone/>
            </a:pPr>
            <a:r>
              <a:rPr lang="en-CA" dirty="0" smtClean="0"/>
              <a:t>	In this case, the two implementations are:</a:t>
            </a:r>
          </a:p>
          <a:p>
            <a:pPr marL="1163638" lvl="2" indent="-363538">
              <a:buNone/>
            </a:pP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#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include &lt;</a:t>
            </a:r>
            <a:r>
              <a:rPr lang="en-CA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iostream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1163638" lvl="2" indent="-363538">
              <a:buNone/>
            </a:pP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using namespace 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CA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63638" lvl="2" indent="-363538">
              <a:buNone/>
            </a:pPr>
            <a:endParaRPr lang="en-CA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63638" lvl="2" indent="-363538">
              <a:buNone/>
            </a:pPr>
            <a:r>
              <a:rPr lang="en-CA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main()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1163638" lvl="2" indent="-363538">
              <a:buNone/>
            </a:pP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// print 17 digits of precision in the output</a:t>
            </a:r>
            <a:endParaRPr lang="en-CA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63638" lvl="2" indent="-363538">
              <a:buNone/>
            </a:pP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cout.precision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( 17 );</a:t>
            </a:r>
          </a:p>
          <a:p>
            <a:pPr marL="1163638" lvl="2" indent="-363538">
              <a:buNone/>
            </a:pPr>
            <a:endParaRPr lang="en-CA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63638" lvl="2" indent="-363538">
              <a:buNone/>
            </a:pP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for ( </a:t>
            </a:r>
            <a:r>
              <a:rPr lang="en-CA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= 0; </a:t>
            </a:r>
            <a:r>
              <a:rPr lang="en-CA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&lt;= 100; </a:t>
            </a:r>
            <a:r>
              <a:rPr lang="en-CA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+= 1 ) {</a:t>
            </a:r>
          </a:p>
          <a:p>
            <a:pPr marL="1163638" lvl="2" indent="-363538">
              <a:buNone/>
            </a:pP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&lt;&lt; "Explicit:  " &lt;&lt; </a:t>
            </a:r>
            <a:r>
              <a:rPr lang="en-CA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&lt;&lt; "! = " &lt;&lt; factorial( </a:t>
            </a:r>
            <a:r>
              <a:rPr lang="en-CA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) &lt;&lt; 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1163638" lvl="2" indent="-363538">
              <a:buNone/>
            </a:pP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&lt;&lt; "Recursive: " &lt;&lt; </a:t>
            </a:r>
            <a:r>
              <a:rPr lang="en-CA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&lt;&lt; "! = " &lt;&lt; </a:t>
            </a:r>
            <a:r>
              <a:rPr lang="en-CA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factorial_r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CA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) &lt;&lt; 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1163638" lvl="2" indent="-363538">
              <a:buNone/>
            </a:pP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&lt;&lt; "Explicit:  F(" &lt;&lt; </a:t>
            </a:r>
            <a:r>
              <a:rPr lang="en-CA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&lt;&lt; ") = " &lt;&lt; </a:t>
            </a:r>
            <a:r>
              <a:rPr lang="en-CA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fibonacci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CA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) &lt;&lt; 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1163638" lvl="2" indent="-363538">
              <a:buNone/>
            </a:pP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&lt;&lt; "Recursive: F(" &lt;&lt; </a:t>
            </a:r>
            <a:r>
              <a:rPr lang="en-CA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&lt;&lt; ") = " &lt;&lt; </a:t>
            </a:r>
            <a:r>
              <a:rPr lang="en-CA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fibonacci_r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CA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) &lt;&lt; 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1163638" lvl="2" indent="-363538">
              <a:buNone/>
            </a:pP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1163638" lvl="2" indent="-363538">
              <a:buNone/>
            </a:pPr>
            <a:endParaRPr lang="en-CA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63638" lvl="2" indent="-363538">
              <a:buNone/>
            </a:pP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return 0;</a:t>
            </a:r>
          </a:p>
          <a:p>
            <a:pPr marL="1163638" lvl="2" indent="-363538">
              <a:buNone/>
            </a:pP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5023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Trying it out…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 smtClean="0"/>
              <a:t>	How long does this take for you to run?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5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B2B2B2"/>
                </a:solidFill>
                <a:latin typeface="Arial" charset="0"/>
                <a:cs typeface="Arial" charset="0"/>
              </a:rPr>
              <a:t>Usage Notes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These slides are made publicly available on the web for anyone to use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If you choose to use them, or a part thereof, for a course at another institution, I ask only three things: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inform me that you are using the slides,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acknowledge my work, and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alert me of any mistakes which I made or changes which you make, and allow me the option of incorporating such changes (with an acknowledgment) in my set of slides</a:t>
            </a:r>
          </a:p>
          <a:p>
            <a:pPr lvl="1" eaLnBrk="1" hangingPunct="1">
              <a:buFontTx/>
              <a:buNone/>
              <a:defRPr/>
            </a:pPr>
            <a:endParaRPr lang="en-US" dirty="0">
              <a:solidFill>
                <a:srgbClr val="B2B2B2"/>
              </a:solidFill>
            </a:endParaRPr>
          </a:p>
          <a:p>
            <a:pPr lvl="1" eaLnBrk="1" hangingPunct="1">
              <a:buFontTx/>
              <a:buNone/>
              <a:defRPr/>
            </a:pPr>
            <a:r>
              <a:rPr lang="en-US" dirty="0">
                <a:solidFill>
                  <a:srgbClr val="B2B2B2"/>
                </a:solidFill>
              </a:rPr>
              <a:t>					</a:t>
            </a:r>
            <a:r>
              <a:rPr lang="en-US" sz="1600" dirty="0">
                <a:solidFill>
                  <a:srgbClr val="B2B2B2"/>
                </a:solidFill>
              </a:rPr>
              <a:t>	Sincerely,</a:t>
            </a:r>
          </a:p>
          <a:p>
            <a:pPr lvl="1" eaLnBrk="1" hangingPunct="1">
              <a:buFontTx/>
              <a:buNone/>
              <a:defRPr/>
            </a:pPr>
            <a:r>
              <a:rPr lang="en-US" sz="1600" dirty="0">
                <a:solidFill>
                  <a:srgbClr val="B2B2B2"/>
                </a:solidFill>
              </a:rPr>
              <a:t>						Douglas Wilhelm Harder, </a:t>
            </a:r>
            <a:r>
              <a:rPr lang="en-US" sz="1600" dirty="0" err="1">
                <a:solidFill>
                  <a:srgbClr val="B2B2B2"/>
                </a:solidFill>
              </a:rPr>
              <a:t>MMath</a:t>
            </a:r>
            <a:endParaRPr lang="en-US" sz="1600" dirty="0">
              <a:solidFill>
                <a:srgbClr val="B2B2B2"/>
              </a:solidFill>
            </a:endParaRPr>
          </a:p>
          <a:p>
            <a:pPr lvl="1" eaLnBrk="1" hangingPunct="1">
              <a:buFontTx/>
              <a:buNone/>
              <a:defRPr/>
            </a:pPr>
            <a:r>
              <a:rPr lang="en-US" sz="1600" dirty="0">
                <a:solidFill>
                  <a:srgbClr val="B2B2B2"/>
                </a:solidFill>
              </a:rPr>
              <a:t>						</a:t>
            </a:r>
            <a:r>
              <a:rPr lang="en-US" sz="1600" b="1" dirty="0">
                <a:solidFill>
                  <a:srgbClr val="B2B2B2"/>
                </a:solidFill>
                <a:latin typeface="Courier New" pitchFamily="49" charset="0"/>
              </a:rPr>
              <a:t>dwharder@alumni.uwaterloo.ca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Introduction to Unix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Let’s create a directory:</a:t>
            </a:r>
            <a:endParaRPr lang="en-US" altLang="en-US" dirty="0">
              <a:latin typeface="Arial" charset="0"/>
              <a:cs typeface="Arial" charset="0"/>
            </a:endParaRPr>
          </a:p>
          <a:p>
            <a:pPr marL="457200" lvl="1" indent="0">
              <a:buNone/>
            </a:pP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mkdir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ece250</a:t>
            </a:r>
          </a:p>
          <a:p>
            <a:pPr marL="457200" lvl="1" indent="0">
              <a:buNone/>
            </a:pP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ls</a:t>
            </a:r>
            <a:endParaRPr lang="en-US" alt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altLang="en-US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ece250</a:t>
            </a:r>
          </a:p>
          <a:p>
            <a:pPr marL="457200" lvl="1" indent="0">
              <a:buNone/>
            </a:pP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cd ece250</a:t>
            </a:r>
          </a:p>
          <a:p>
            <a:pPr marL="457200" lvl="1" indent="0">
              <a:buNone/>
            </a:pP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mkdir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lab0</a:t>
            </a:r>
          </a:p>
          <a:p>
            <a:pPr marL="457200" lvl="1" indent="0">
              <a:buNone/>
            </a:pP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cd lab0</a:t>
            </a:r>
          </a:p>
          <a:p>
            <a:pPr marL="457200" lvl="1" indent="0">
              <a:buNone/>
            </a:pP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pwd</a:t>
            </a:r>
            <a:endParaRPr lang="en-US" alt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alt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altLang="en-US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/home/</a:t>
            </a:r>
            <a:r>
              <a:rPr lang="en-US" altLang="en-US" dirty="0" err="1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dwharder</a:t>
            </a:r>
            <a:r>
              <a:rPr lang="en-US" altLang="en-US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/ece250/lab0</a:t>
            </a:r>
            <a:endParaRPr lang="en-US" altLang="en-US" dirty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alt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9992" y="5157192"/>
            <a:ext cx="3074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cd</a:t>
            </a:r>
            <a:r>
              <a:rPr lang="en-CA" sz="2000" dirty="0" smtClean="0"/>
              <a:t>	</a:t>
            </a:r>
            <a:r>
              <a:rPr lang="en-CA" sz="2000" b="1" dirty="0" smtClean="0"/>
              <a:t>C</a:t>
            </a:r>
            <a:r>
              <a:rPr lang="en-CA" sz="2000" dirty="0" smtClean="0"/>
              <a:t>hange </a:t>
            </a:r>
            <a:r>
              <a:rPr lang="en-CA" sz="2000" b="1" dirty="0" smtClean="0"/>
              <a:t>d</a:t>
            </a:r>
            <a:r>
              <a:rPr lang="en-CA" sz="2000" dirty="0" smtClean="0"/>
              <a:t>irectory</a:t>
            </a:r>
          </a:p>
        </p:txBody>
      </p:sp>
    </p:spTree>
    <p:extLst>
      <p:ext uri="{BB962C8B-B14F-4D97-AF65-F5344CB8AC3E}">
        <p14:creationId xmlns:p14="http://schemas.microsoft.com/office/powerpoint/2010/main" val="286912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Hello world!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 smtClean="0"/>
              <a:t>	The next step is to edit a file:</a:t>
            </a:r>
          </a:p>
          <a:p>
            <a:pPr marL="363538" lvl="1" indent="-363538">
              <a:buNone/>
            </a:pP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nano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hello.cpp</a:t>
            </a:r>
            <a:endParaRPr lang="en-US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5" name="Picture 2" descr="C:\Users\dwharder\Desktop\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388841"/>
            <a:ext cx="5116140" cy="429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51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Hello world!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 smtClean="0"/>
              <a:t>	Many of the important commands are listed at the bottom</a:t>
            </a:r>
          </a:p>
          <a:p>
            <a:pPr marL="763588" lvl="2" indent="-363538">
              <a:buNone/>
            </a:pP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	Ctrl-g	</a:t>
            </a:r>
            <a:r>
              <a:rPr lang="en-CA" dirty="0" smtClean="0"/>
              <a:t>Get help</a:t>
            </a:r>
          </a:p>
          <a:p>
            <a:pPr marL="763588" lvl="2" indent="-363538">
              <a:buNone/>
            </a:pPr>
            <a:endParaRPr lang="en-US" alt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763588" lvl="2" indent="-363538">
              <a:buNone/>
            </a:pP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	Ctrl-o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CA" dirty="0" smtClean="0"/>
              <a:t>Write out</a:t>
            </a:r>
            <a:endParaRPr lang="en-US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763588" lvl="2" indent="-363538">
              <a:buNone/>
            </a:pP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Ctrl-r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CA" dirty="0" smtClean="0"/>
              <a:t>Read a file</a:t>
            </a:r>
            <a:endParaRPr lang="en-US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763588" lvl="2" indent="-363538">
              <a:buNone/>
            </a:pP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	Ctrl-x	</a:t>
            </a:r>
            <a:r>
              <a:rPr lang="en-CA" dirty="0"/>
              <a:t>Exit</a:t>
            </a:r>
            <a:endParaRPr lang="en-US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763588" lvl="2" indent="-363538">
              <a:buNone/>
            </a:pPr>
            <a:endParaRPr lang="en-US" alt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763588" lvl="2" indent="-363538">
              <a:buNone/>
            </a:pP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Ctrl-y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CA" altLang="en-US" dirty="0" smtClean="0"/>
              <a:t>Previous page</a:t>
            </a:r>
            <a:endParaRPr lang="en-US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763588" lvl="2" indent="-363538">
              <a:buNone/>
            </a:pP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	Ctrl-v	</a:t>
            </a:r>
            <a:r>
              <a:rPr lang="en-CA" dirty="0"/>
              <a:t>Next page</a:t>
            </a:r>
            <a:endParaRPr lang="en-US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763588" lvl="2" indent="-363538">
              <a:buNone/>
            </a:pPr>
            <a:endParaRPr lang="en-US" alt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763588" lvl="2" indent="-363538">
              <a:buNone/>
            </a:pP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Ctrl-k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CA" dirty="0" smtClean="0"/>
              <a:t>Cut text</a:t>
            </a:r>
            <a:endParaRPr lang="en-US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763588" lvl="2" indent="-363538">
              <a:buNone/>
            </a:pP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	Ctrl-u	</a:t>
            </a:r>
            <a:r>
              <a:rPr lang="en-CA" altLang="en-US" dirty="0" smtClean="0"/>
              <a:t>Paste text</a:t>
            </a:r>
            <a:endParaRPr lang="en-US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763588" lvl="2" indent="-363538">
              <a:buNone/>
            </a:pPr>
            <a:endParaRPr lang="en-US" alt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763588" lvl="2" indent="-363538">
              <a:buNone/>
            </a:pP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Ctrl-c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CA" dirty="0" smtClean="0"/>
              <a:t>Cursor position</a:t>
            </a:r>
            <a:endParaRPr lang="en-US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763588" lvl="2" indent="-363538">
              <a:buNone/>
            </a:pP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Ctrl-j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CA" dirty="0" smtClean="0"/>
              <a:t>Justify</a:t>
            </a:r>
            <a:endParaRPr lang="en-US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763588" lvl="2" indent="-363538">
              <a:buNone/>
            </a:pP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Ctrl-w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CA" altLang="en-US" dirty="0" smtClean="0"/>
              <a:t>Search</a:t>
            </a:r>
            <a:endParaRPr lang="en-US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763588" lvl="2" indent="-363538">
              <a:buNone/>
            </a:pP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Ctrl-t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CA" dirty="0" smtClean="0"/>
              <a:t>Spell checker</a:t>
            </a:r>
            <a:endParaRPr lang="en-US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63538" lvl="1" indent="-363538">
              <a:buNone/>
            </a:pPr>
            <a:endParaRPr lang="en-US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4098" name="Picture 2" descr="C:\Users\dwharder\Desktop\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388841"/>
            <a:ext cx="5116140" cy="429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3635896" y="5829055"/>
            <a:ext cx="5044133" cy="10081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332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Hello world!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 smtClean="0"/>
              <a:t>	If you are familiar with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vi</a:t>
            </a:r>
            <a:r>
              <a:rPr lang="en-CA" dirty="0" smtClean="0"/>
              <a:t> or </a:t>
            </a:r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emacs</a:t>
            </a:r>
            <a:r>
              <a:rPr lang="en-CA" dirty="0" smtClean="0"/>
              <a:t>, you can use:</a:t>
            </a:r>
            <a:endParaRPr lang="en-CA" dirty="0"/>
          </a:p>
          <a:p>
            <a:pPr marL="363538" lvl="1" indent="-363538">
              <a:buNone/>
            </a:pP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		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vi hello.cpp</a:t>
            </a:r>
          </a:p>
          <a:p>
            <a:pPr marL="363538" lvl="1" indent="-363538">
              <a:buNone/>
            </a:pP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emacs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hello.cpp</a:t>
            </a:r>
            <a:endParaRPr lang="en-US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63538" indent="-363538">
              <a:buNone/>
            </a:pPr>
            <a:endParaRPr lang="en-CA" dirty="0"/>
          </a:p>
          <a:p>
            <a:pPr lvl="1"/>
            <a:r>
              <a:rPr lang="en-CA" dirty="0" smtClean="0"/>
              <a:t>Do not use these if you are not familiar…</a:t>
            </a:r>
          </a:p>
          <a:p>
            <a:pPr lvl="2"/>
            <a:r>
              <a:rPr lang="en-CA" dirty="0" smtClean="0"/>
              <a:t>To quit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vi</a:t>
            </a:r>
            <a:r>
              <a:rPr lang="en-CA" dirty="0" smtClean="0"/>
              <a:t>, use		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:q!</a:t>
            </a:r>
          </a:p>
          <a:p>
            <a:pPr lvl="2"/>
            <a:r>
              <a:rPr lang="en-CA" dirty="0" smtClean="0"/>
              <a:t>To quit </a:t>
            </a:r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emacs</a:t>
            </a:r>
            <a:r>
              <a:rPr lang="en-CA" dirty="0" smtClean="0"/>
              <a:t>, use	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Ctrl-x Ctrl-c</a:t>
            </a:r>
            <a:endParaRPr lang="en-CA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63538" indent="-363538">
              <a:buNone/>
            </a:pPr>
            <a:endParaRPr lang="en-CA" dirty="0"/>
          </a:p>
          <a:p>
            <a:pPr marL="363538" indent="-363538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9522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Hello world!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 smtClean="0"/>
              <a:t>	In your editor of choice, enter the text</a:t>
            </a:r>
            <a:endParaRPr lang="en-CA" dirty="0"/>
          </a:p>
          <a:p>
            <a:pPr marL="1220788" lvl="3" indent="-363538"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#include &lt;</a:t>
            </a:r>
            <a:r>
              <a:rPr lang="en-US" altLang="en-US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iostream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1220788" lvl="3" indent="-363538"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using namespace </a:t>
            </a:r>
            <a:r>
              <a:rPr lang="en-US" altLang="en-US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1220788" lvl="3" indent="-363538">
              <a:buNone/>
            </a:pPr>
            <a:endParaRPr lang="en-US" alt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220788" lvl="3" indent="-363538">
              <a:buNone/>
            </a:pPr>
            <a:r>
              <a:rPr lang="en-US" altLang="en-US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main() {</a:t>
            </a:r>
          </a:p>
          <a:p>
            <a:pPr marL="1220788" lvl="3" indent="-363538">
              <a:buNone/>
            </a:pP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altLang="en-US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&lt;&lt; "Hello world!" &lt;&lt; </a:t>
            </a:r>
            <a:r>
              <a:rPr lang="en-US" altLang="en-US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1220788" lvl="3" indent="-363538">
              <a:buNone/>
            </a:pPr>
            <a:endParaRPr lang="en-US" alt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220788" lvl="3" indent="-363538"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return 0;</a:t>
            </a:r>
          </a:p>
          <a:p>
            <a:pPr marL="1220788" lvl="3" indent="-363538"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1220788" lvl="3" indent="-363538"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63538" lvl="0" indent="-363538">
              <a:buNone/>
            </a:pPr>
            <a:r>
              <a:rPr lang="en-CA" dirty="0">
                <a:solidFill>
                  <a:prstClr val="black"/>
                </a:solidFill>
              </a:rPr>
              <a:t>	</a:t>
            </a:r>
            <a:r>
              <a:rPr lang="en-CA" dirty="0" smtClean="0">
                <a:solidFill>
                  <a:prstClr val="black"/>
                </a:solidFill>
              </a:rPr>
              <a:t>To cut-and-paste, you must first use Ctrl-c in Windows and then use </a:t>
            </a:r>
            <a:r>
              <a:rPr lang="en-CA" i="1" dirty="0" smtClean="0">
                <a:solidFill>
                  <a:prstClr val="black"/>
                </a:solidFill>
              </a:rPr>
              <a:t>Edit</a:t>
            </a:r>
            <a:r>
              <a:rPr lang="en-US" altLang="en-US" i="1" dirty="0" smtClean="0">
                <a:sym typeface="Arial" pitchFamily="34" charset="0"/>
              </a:rPr>
              <a:t>→Paste </a:t>
            </a:r>
            <a:r>
              <a:rPr lang="en-US" altLang="en-US" dirty="0" smtClean="0">
                <a:sym typeface="Arial" pitchFamily="34" charset="0"/>
              </a:rPr>
              <a:t>in the </a:t>
            </a:r>
            <a:r>
              <a:rPr lang="en-US" altLang="en-US" dirty="0" err="1" smtClean="0">
                <a:sym typeface="Arial" pitchFamily="34" charset="0"/>
              </a:rPr>
              <a:t>SSh</a:t>
            </a:r>
            <a:r>
              <a:rPr lang="en-US" altLang="en-US" dirty="0" smtClean="0">
                <a:sym typeface="Arial" pitchFamily="34" charset="0"/>
              </a:rPr>
              <a:t> window</a:t>
            </a:r>
          </a:p>
          <a:p>
            <a:pPr marL="363538" lvl="0" indent="-363538">
              <a:buNone/>
            </a:pPr>
            <a:endParaRPr lang="en-US" dirty="0">
              <a:solidFill>
                <a:prstClr val="black"/>
              </a:solidFill>
              <a:sym typeface="Arial" pitchFamily="34" charset="0"/>
            </a:endParaRPr>
          </a:p>
          <a:p>
            <a:pPr marL="363538" indent="-363538">
              <a:buNone/>
            </a:pPr>
            <a:r>
              <a:rPr lang="en-CA" dirty="0"/>
              <a:t>	Next, save the file (Ctrl-o) and exit (Ctrl-x</a:t>
            </a:r>
            <a:r>
              <a:rPr lang="en-CA" dirty="0" smtClean="0"/>
              <a:t>)</a:t>
            </a:r>
            <a:endParaRPr lang="en-CA" dirty="0">
              <a:solidFill>
                <a:prstClr val="black"/>
              </a:solidFill>
            </a:endParaRPr>
          </a:p>
          <a:p>
            <a:pPr marL="1220788" lvl="3" indent="-363538">
              <a:buNone/>
            </a:pPr>
            <a:endParaRPr lang="en-CA" dirty="0"/>
          </a:p>
        </p:txBody>
      </p:sp>
      <p:pic>
        <p:nvPicPr>
          <p:cNvPr id="5122" name="Picture 2" descr="C:\Users\dwharder\Desktop\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445224"/>
            <a:ext cx="2314575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6695800" y="5701589"/>
            <a:ext cx="351366" cy="28645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893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Outline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tabLst>
                <a:tab pos="357188" algn="l"/>
              </a:tabLst>
            </a:pPr>
            <a:r>
              <a:rPr lang="en-CA" dirty="0"/>
              <a:t>	</a:t>
            </a:r>
            <a:r>
              <a:rPr lang="en-CA" dirty="0" smtClean="0"/>
              <a:t>In this introductory project, we will:</a:t>
            </a:r>
          </a:p>
          <a:p>
            <a:pPr lvl="1">
              <a:tabLst>
                <a:tab pos="357188" algn="l"/>
              </a:tabLst>
            </a:pPr>
            <a:r>
              <a:rPr lang="en-CA" dirty="0" smtClean="0"/>
              <a:t>Review pass-by-reference and pass-by-value</a:t>
            </a:r>
          </a:p>
          <a:p>
            <a:pPr lvl="1">
              <a:tabLst>
                <a:tab pos="357188" algn="l"/>
              </a:tabLst>
            </a:pPr>
            <a:r>
              <a:rPr lang="en-CA" dirty="0" smtClean="0"/>
              <a:t>Describe remote logins</a:t>
            </a:r>
          </a:p>
          <a:p>
            <a:pPr lvl="1">
              <a:tabLst>
                <a:tab pos="357188" algn="l"/>
              </a:tabLst>
            </a:pPr>
            <a:r>
              <a:rPr lang="en-CA" dirty="0" smtClean="0"/>
              <a:t>Give an introduction to Unix</a:t>
            </a:r>
          </a:p>
          <a:p>
            <a:pPr lvl="1">
              <a:tabLst>
                <a:tab pos="357188" algn="l"/>
              </a:tabLst>
            </a:pPr>
            <a:r>
              <a:rPr lang="en-CA" dirty="0" smtClean="0"/>
              <a:t>Create a hello world program</a:t>
            </a:r>
          </a:p>
          <a:p>
            <a:pPr lvl="1">
              <a:tabLst>
                <a:tab pos="357188" algn="l"/>
              </a:tabLst>
            </a:pPr>
            <a:r>
              <a:rPr lang="en-CA" dirty="0" smtClean="0"/>
              <a:t>Create a header file for an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Array</a:t>
            </a:r>
            <a:r>
              <a:rPr lang="en-CA" dirty="0" smtClean="0"/>
              <a:t> class</a:t>
            </a:r>
          </a:p>
          <a:p>
            <a:pPr lvl="1">
              <a:tabLst>
                <a:tab pos="357188" algn="l"/>
              </a:tabLst>
            </a:pPr>
            <a:r>
              <a:rPr lang="en-CA" dirty="0" smtClean="0"/>
              <a:t>Discuss bug fixing</a:t>
            </a:r>
          </a:p>
          <a:p>
            <a:pPr lvl="1">
              <a:tabLst>
                <a:tab pos="357188" algn="l"/>
              </a:tabLst>
            </a:pPr>
            <a:r>
              <a:rPr lang="en-CA" dirty="0" smtClean="0"/>
              <a:t>Introduce five other functions and three statistical functions</a:t>
            </a:r>
          </a:p>
          <a:p>
            <a:pPr lvl="1">
              <a:tabLst>
                <a:tab pos="357188" algn="l"/>
              </a:tabLst>
            </a:pPr>
            <a:r>
              <a:rPr lang="en-CA" dirty="0" smtClean="0"/>
              <a:t>Other features of classes</a:t>
            </a:r>
          </a:p>
          <a:p>
            <a:pPr lvl="1">
              <a:tabLst>
                <a:tab pos="357188" algn="l"/>
              </a:tabLst>
            </a:pPr>
            <a:r>
              <a:rPr lang="en-CA" dirty="0" smtClean="0"/>
              <a:t>Templates</a:t>
            </a:r>
          </a:p>
          <a:p>
            <a:pPr lvl="1">
              <a:tabLst>
                <a:tab pos="357188" algn="l"/>
              </a:tabLst>
            </a:pPr>
            <a:r>
              <a:rPr lang="en-CA" dirty="0" smtClean="0"/>
              <a:t>Our testing environment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5212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Hello world!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 smtClean="0"/>
              <a:t>	At the shell, we can list the contents of the working directory:</a:t>
            </a:r>
            <a:endParaRPr lang="en-CA" dirty="0"/>
          </a:p>
          <a:p>
            <a:pPr marL="363538" lvl="1" indent="-363538">
              <a:buNone/>
            </a:pP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		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ls</a:t>
            </a:r>
            <a:endParaRPr lang="en-US" alt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63538" lvl="1" indent="-363538">
              <a:buNone/>
            </a:pPr>
            <a:r>
              <a:rPr lang="en-US" alt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altLang="en-US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hello.cpp</a:t>
            </a:r>
            <a:endParaRPr lang="en-US" altLang="en-US" dirty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63538" lvl="1" indent="-363538">
              <a:buNone/>
            </a:pP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		</a:t>
            </a:r>
            <a:endParaRPr lang="en-US" alt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63538" indent="-363538">
              <a:buNone/>
            </a:pPr>
            <a:r>
              <a:rPr lang="en-CA" dirty="0"/>
              <a:t>	</a:t>
            </a:r>
            <a:r>
              <a:rPr lang="en-CA" dirty="0" smtClean="0"/>
              <a:t>We now want g++ to compile the source code into an executable file or program</a:t>
            </a:r>
            <a:endParaRPr lang="en-CA" dirty="0"/>
          </a:p>
          <a:p>
            <a:pPr marL="363538" lvl="1" indent="-363538">
              <a:buNone/>
            </a:pP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		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g++ hello.cpp</a:t>
            </a:r>
          </a:p>
          <a:p>
            <a:pPr marL="363538" lvl="1" indent="-363538">
              <a:buNone/>
            </a:pP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ls</a:t>
            </a:r>
            <a:endParaRPr lang="en-US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63538" lvl="1" indent="-363538">
              <a:buNone/>
            </a:pPr>
            <a:r>
              <a:rPr lang="en-US" alt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	</a:t>
            </a:r>
            <a:r>
              <a:rPr lang="en-US" altLang="en-US" dirty="0" err="1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a.out</a:t>
            </a:r>
            <a:r>
              <a:rPr lang="en-US" altLang="en-US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hello.cpp</a:t>
            </a:r>
            <a:endParaRPr lang="en-US" altLang="en-US" dirty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63538" lvl="1" indent="-363538">
              <a:buNone/>
            </a:pP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		</a:t>
            </a:r>
            <a:endParaRPr lang="en-CA" dirty="0"/>
          </a:p>
          <a:p>
            <a:pPr marL="363538" indent="-363538">
              <a:buNone/>
            </a:pPr>
            <a:r>
              <a:rPr lang="en-CA" dirty="0"/>
              <a:t>	</a:t>
            </a:r>
            <a:r>
              <a:rPr lang="en-CA" dirty="0" smtClean="0"/>
              <a:t>Let us now execute the command</a:t>
            </a:r>
            <a:endParaRPr lang="en-CA" dirty="0"/>
          </a:p>
          <a:p>
            <a:pPr marL="363538" lvl="1" indent="-363538">
              <a:buNone/>
            </a:pP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		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./</a:t>
            </a:r>
            <a:r>
              <a:rPr lang="en-US" alt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a.out</a:t>
            </a:r>
            <a:endParaRPr lang="en-US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63538" lvl="1" indent="-363538">
              <a:buNone/>
            </a:pPr>
            <a:r>
              <a:rPr lang="en-US" alt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	</a:t>
            </a:r>
            <a:r>
              <a:rPr lang="en-US" altLang="en-US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Hello world!</a:t>
            </a:r>
            <a:endParaRPr lang="en-US" altLang="en-US" dirty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63538" lvl="1" indent="-363538">
              <a:buNone/>
            </a:pP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		</a:t>
            </a:r>
            <a:endParaRPr lang="en-CA" dirty="0"/>
          </a:p>
          <a:p>
            <a:pPr marL="363538" lvl="1" indent="-363538">
              <a:buNone/>
            </a:pP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5220072" y="4005064"/>
            <a:ext cx="3159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a.out</a:t>
            </a:r>
            <a:r>
              <a:rPr lang="en-CA" sz="2000" dirty="0" smtClean="0"/>
              <a:t>	</a:t>
            </a:r>
            <a:r>
              <a:rPr lang="en-CA" sz="2000" b="1" dirty="0" smtClean="0"/>
              <a:t>A</a:t>
            </a:r>
            <a:r>
              <a:rPr lang="en-CA" sz="2000" dirty="0" smtClean="0"/>
              <a:t>ssembler </a:t>
            </a:r>
            <a:r>
              <a:rPr lang="en-CA" sz="2000" b="1" dirty="0" smtClean="0"/>
              <a:t>out</a:t>
            </a:r>
            <a:r>
              <a:rPr lang="en-CA" sz="2000" dirty="0" smtClean="0"/>
              <a:t>put</a:t>
            </a:r>
          </a:p>
        </p:txBody>
      </p:sp>
    </p:spTree>
    <p:extLst>
      <p:ext uri="{BB962C8B-B14F-4D97-AF65-F5344CB8AC3E}">
        <p14:creationId xmlns:p14="http://schemas.microsoft.com/office/powerpoint/2010/main" val="273146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Creating a project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 smtClean="0"/>
              <a:t>	We will now leave Unix and go back to Windows Visual Studio</a:t>
            </a:r>
          </a:p>
          <a:p>
            <a:pPr marL="363538" indent="-363538">
              <a:buNone/>
            </a:pPr>
            <a:endParaRPr lang="en-CA" dirty="0"/>
          </a:p>
          <a:p>
            <a:pPr marL="363538" indent="-363538">
              <a:buNone/>
            </a:pPr>
            <a:r>
              <a:rPr lang="en-CA" dirty="0" smtClean="0"/>
              <a:t>	First, launch Visual Studio and create a new project</a:t>
            </a:r>
          </a:p>
          <a:p>
            <a:pPr lvl="1"/>
            <a:r>
              <a:rPr lang="en-CA" dirty="0" smtClean="0"/>
              <a:t>Select a </a:t>
            </a:r>
            <a:r>
              <a:rPr lang="en-CA" b="1" i="1" dirty="0" smtClean="0"/>
              <a:t>General</a:t>
            </a:r>
            <a:r>
              <a:rPr lang="en-CA" dirty="0" smtClean="0"/>
              <a:t> project type</a:t>
            </a:r>
          </a:p>
          <a:p>
            <a:pPr lvl="1"/>
            <a:r>
              <a:rPr lang="en-CA" dirty="0" smtClean="0"/>
              <a:t>Use the </a:t>
            </a:r>
            <a:r>
              <a:rPr lang="en-CA" b="1" i="1" dirty="0" smtClean="0"/>
              <a:t>Empty Project </a:t>
            </a:r>
            <a:r>
              <a:rPr lang="en-CA" dirty="0" smtClean="0"/>
              <a:t>installed template</a:t>
            </a:r>
          </a:p>
          <a:p>
            <a:pPr lvl="1"/>
            <a:r>
              <a:rPr lang="en-CA" dirty="0" smtClean="0"/>
              <a:t>Use </a:t>
            </a:r>
            <a:r>
              <a:rPr lang="en-CA" b="1" dirty="0" smtClean="0"/>
              <a:t>Lab0</a:t>
            </a:r>
            <a:r>
              <a:rPr lang="en-CA" dirty="0" smtClean="0"/>
              <a:t> as the project name</a:t>
            </a:r>
          </a:p>
          <a:p>
            <a:pPr marL="363538" indent="-363538">
              <a:buNone/>
            </a:pPr>
            <a:endParaRPr lang="en-CA" dirty="0"/>
          </a:p>
          <a:p>
            <a:pPr marL="363538" indent="-363538">
              <a:buNone/>
            </a:pPr>
            <a:r>
              <a:rPr lang="en-CA" dirty="0" smtClean="0"/>
              <a:t>	</a:t>
            </a:r>
            <a:endParaRPr lang="en-CA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36"/>
          <a:stretch/>
        </p:blipFill>
        <p:spPr bwMode="auto">
          <a:xfrm>
            <a:off x="5220072" y="3644152"/>
            <a:ext cx="3857625" cy="3052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38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Adding a header file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 smtClean="0"/>
              <a:t>	This creates a project with locations for header, resource, and source files</a:t>
            </a:r>
          </a:p>
          <a:p>
            <a:pPr lvl="1"/>
            <a:r>
              <a:rPr lang="en-CA" dirty="0" smtClean="0"/>
              <a:t>We’ll use the first and third</a:t>
            </a:r>
          </a:p>
          <a:p>
            <a:pPr marL="363538" indent="-363538">
              <a:buNone/>
            </a:pPr>
            <a:endParaRPr lang="en-CA" dirty="0"/>
          </a:p>
          <a:p>
            <a:pPr marL="363538" indent="-363538">
              <a:buNone/>
            </a:pPr>
            <a:r>
              <a:rPr lang="en-CA" dirty="0" smtClean="0"/>
              <a:t>	First, let’s create a new header file:</a:t>
            </a:r>
          </a:p>
          <a:p>
            <a:pPr lvl="1"/>
            <a:r>
              <a:rPr lang="en-CA" dirty="0" smtClean="0"/>
              <a:t>Right-click on the </a:t>
            </a:r>
            <a:r>
              <a:rPr lang="en-CA" i="1" dirty="0" smtClean="0"/>
              <a:t>Header Files</a:t>
            </a:r>
            <a:r>
              <a:rPr lang="en-CA" dirty="0" smtClean="0"/>
              <a:t> folder</a:t>
            </a:r>
          </a:p>
          <a:p>
            <a:pPr lvl="1"/>
            <a:r>
              <a:rPr lang="en-CA" dirty="0" smtClean="0"/>
              <a:t>Select </a:t>
            </a:r>
            <a:r>
              <a:rPr lang="en-CA" i="1" dirty="0" smtClean="0"/>
              <a:t>Add</a:t>
            </a:r>
            <a:r>
              <a:rPr lang="en-US" altLang="en-US" i="1" dirty="0">
                <a:sym typeface="Arial" pitchFamily="34" charset="0"/>
              </a:rPr>
              <a:t>→</a:t>
            </a:r>
            <a:r>
              <a:rPr lang="en-CA" i="1" dirty="0" smtClean="0"/>
              <a:t>New Item…</a:t>
            </a:r>
          </a:p>
          <a:p>
            <a:pPr lvl="2"/>
            <a:r>
              <a:rPr lang="en-CA" dirty="0" smtClean="0"/>
              <a:t>This brings up the </a:t>
            </a:r>
            <a:br>
              <a:rPr lang="en-CA" dirty="0" smtClean="0"/>
            </a:br>
            <a:r>
              <a:rPr lang="en-CA" i="1" dirty="0" smtClean="0"/>
              <a:t>Add New Item</a:t>
            </a:r>
            <a:r>
              <a:rPr lang="en-CA" dirty="0" smtClean="0"/>
              <a:t> dialog</a:t>
            </a:r>
          </a:p>
          <a:p>
            <a:pPr lvl="1"/>
            <a:r>
              <a:rPr lang="en-CA" dirty="0" smtClean="0"/>
              <a:t>Select the </a:t>
            </a:r>
            <a:r>
              <a:rPr lang="en-CA" i="1" dirty="0" smtClean="0"/>
              <a:t>Header file (.h)</a:t>
            </a:r>
            <a:br>
              <a:rPr lang="en-CA" i="1" dirty="0" smtClean="0"/>
            </a:br>
            <a:r>
              <a:rPr lang="en-CA" dirty="0" smtClean="0"/>
              <a:t>template, enter the name</a:t>
            </a:r>
            <a:br>
              <a:rPr lang="en-CA" dirty="0" smtClean="0"/>
            </a:br>
            <a:r>
              <a:rPr lang="en-CA" dirty="0" smtClean="0"/>
              <a:t>      </a:t>
            </a:r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Array.h</a:t>
            </a: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>and select </a:t>
            </a:r>
            <a:r>
              <a:rPr lang="en-CA" i="1" dirty="0" smtClean="0"/>
              <a:t>Add</a:t>
            </a:r>
          </a:p>
          <a:p>
            <a:pPr marL="363538" indent="-363538">
              <a:buNone/>
            </a:pPr>
            <a:endParaRPr lang="en-CA" dirty="0"/>
          </a:p>
          <a:p>
            <a:pPr marL="363538" indent="-363538">
              <a:buNone/>
            </a:pPr>
            <a:r>
              <a:rPr lang="en-CA" dirty="0" smtClean="0"/>
              <a:t>	</a:t>
            </a:r>
            <a:endParaRPr lang="en-CA" dirty="0"/>
          </a:p>
        </p:txBody>
      </p:sp>
      <p:pic>
        <p:nvPicPr>
          <p:cNvPr id="6146" name="Picture 2" descr="C:\Users\dwharder\Desktop\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636912"/>
            <a:ext cx="230505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dwharder\Desktop\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640766"/>
            <a:ext cx="4981178" cy="318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90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Creating the header file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 smtClean="0"/>
              <a:t>	We will fill the array class:</a:t>
            </a:r>
          </a:p>
          <a:p>
            <a:pPr marL="1163638" lvl="2" indent="-363538">
              <a:buNone/>
            </a:pP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#ifndef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ARRAY_H</a:t>
            </a:r>
            <a:endParaRPr lang="en-CA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63638" lvl="2" indent="-363538">
              <a:buNone/>
            </a:pP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#define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ARRAY_H</a:t>
            </a:r>
            <a:endParaRPr lang="en-CA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63638" lvl="2" indent="-363538">
              <a:buNone/>
            </a:pPr>
            <a:endParaRPr lang="en-CA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63638" lvl="2" indent="-363538">
              <a:buNone/>
            </a:pP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class 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Array {</a:t>
            </a:r>
          </a:p>
          <a:p>
            <a:pPr marL="1163638" lvl="2" indent="-363538">
              <a:buNone/>
            </a:pP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private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marL="1163638" lvl="2" indent="-363538">
              <a:buNone/>
            </a:pP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CA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array_capacity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1163638" lvl="2" indent="-363538">
              <a:buNone/>
            </a:pP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CA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internal_array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CA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63638" lvl="2" indent="-363538">
              <a:buNone/>
            </a:pP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CA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array_size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CA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63638" lvl="2" indent="-363538">
              <a:buNone/>
            </a:pPr>
            <a:endParaRPr lang="en-CA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63638" lvl="2" indent="-363538">
              <a:buNone/>
            </a:pP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public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marL="1163638" lvl="2" indent="-363538">
              <a:buNone/>
            </a:pP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Array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);</a:t>
            </a:r>
          </a:p>
          <a:p>
            <a:pPr marL="1163638" lvl="2" indent="-363538">
              <a:buNone/>
            </a:pP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CA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size() </a:t>
            </a:r>
            <a:r>
              <a:rPr lang="en-CA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1163638" lvl="2" indent="-363538">
              <a:buNone/>
            </a:pP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void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append( </a:t>
            </a:r>
            <a:r>
              <a:rPr lang="en-CA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1163638" lvl="2" indent="-363538">
              <a:buNone/>
            </a:pP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pPr marL="1163638" lvl="2" indent="-363538">
              <a:buNone/>
            </a:pPr>
            <a:endParaRPr lang="en-CA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63638" lvl="2" indent="-363538">
              <a:buNone/>
            </a:pP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// member function definitions go here...</a:t>
            </a:r>
          </a:p>
          <a:p>
            <a:pPr marL="1163638" lvl="2" indent="-363538">
              <a:buNone/>
            </a:pPr>
            <a:endParaRPr lang="en-CA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63638" lvl="2" indent="-363538">
              <a:buNone/>
            </a:pP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#endif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27984" y="3933056"/>
            <a:ext cx="44550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The </a:t>
            </a:r>
            <a:r>
              <a:rPr lang="en-CA" b="1" i="1" dirty="0" smtClean="0"/>
              <a:t>capacity</a:t>
            </a:r>
            <a:r>
              <a:rPr lang="en-CA" dirty="0" smtClean="0"/>
              <a:t> is the number of things the</a:t>
            </a:r>
          </a:p>
          <a:p>
            <a:r>
              <a:rPr lang="en-CA" dirty="0" smtClean="0"/>
              <a:t>container can hold, while the </a:t>
            </a:r>
            <a:r>
              <a:rPr lang="en-CA" b="1" i="1" dirty="0" smtClean="0"/>
              <a:t>size</a:t>
            </a:r>
            <a:r>
              <a:rPr lang="en-CA" dirty="0" smtClean="0"/>
              <a:t> is the</a:t>
            </a:r>
          </a:p>
          <a:p>
            <a:r>
              <a:rPr lang="en-CA" dirty="0" smtClean="0"/>
              <a:t>number of objects the container is holding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5662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Creating the header file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3538" lvl="0" indent="-363538">
              <a:buNone/>
            </a:pPr>
            <a:r>
              <a:rPr lang="en-CA" dirty="0" smtClean="0">
                <a:solidFill>
                  <a:prstClr val="black"/>
                </a:solidFill>
              </a:rPr>
              <a:t>	The member function definitions follow:</a:t>
            </a:r>
            <a:endParaRPr lang="en-CA" dirty="0">
              <a:solidFill>
                <a:prstClr val="black"/>
              </a:solidFill>
            </a:endParaRPr>
          </a:p>
          <a:p>
            <a:pPr marL="1163638" lvl="2" indent="-363538">
              <a:buNone/>
            </a:pPr>
            <a:endParaRPr lang="en-CA" sz="12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63638" lvl="2" indent="-363538">
              <a:buNone/>
            </a:pP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Array::Array( 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n ):</a:t>
            </a:r>
          </a:p>
          <a:p>
            <a:pPr marL="1163638" lvl="2" indent="-363538">
              <a:buNone/>
            </a:pP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array_capacity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 n ),</a:t>
            </a:r>
          </a:p>
          <a:p>
            <a:pPr marL="1163638" lvl="2" indent="-363538">
              <a:buNone/>
            </a:pP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internal_array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new 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array_capacity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 ),</a:t>
            </a:r>
          </a:p>
          <a:p>
            <a:pPr marL="1163638" lvl="2" indent="-363538">
              <a:buNone/>
            </a:pP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array_size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( 0 ) {</a:t>
            </a:r>
          </a:p>
          <a:p>
            <a:pPr marL="1163638" lvl="2" indent="-363538">
              <a:buNone/>
            </a:pP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// does nothing</a:t>
            </a:r>
          </a:p>
          <a:p>
            <a:pPr marL="1163638" lvl="2" indent="-363538">
              <a:buNone/>
            </a:pP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1163638" lvl="2" indent="-363538">
              <a:buNone/>
            </a:pPr>
            <a:endParaRPr lang="en-CA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63638" lvl="2" indent="-363538">
              <a:buNone/>
            </a:pP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Array::size() 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  <a:endParaRPr lang="en-CA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63638" lvl="2" indent="-363538">
              <a:buNone/>
            </a:pP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return 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array_size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CA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63638" lvl="2" indent="-363538">
              <a:buNone/>
            </a:pP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CA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63638" lvl="2" indent="-363538">
              <a:buNone/>
            </a:pPr>
            <a:endParaRPr lang="en-CA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63638" lvl="2" indent="-363538">
              <a:buNone/>
            </a:pP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void 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Array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::append( 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obj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) 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1163638" lvl="2" indent="-363538">
              <a:buNone/>
            </a:pP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// currently, entries 0, ..., 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array_size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- 1 are occupied</a:t>
            </a:r>
          </a:p>
          <a:p>
            <a:pPr marL="1163638" lvl="2" indent="-363538">
              <a:buNone/>
            </a:pP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internal_array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array_size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 = 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obj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1163638" lvl="2" indent="-363538">
              <a:buNone/>
            </a:pP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++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array_size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CA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63638" lvl="2" indent="-363538">
              <a:buNone/>
            </a:pP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6848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Creating an executable file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 smtClean="0"/>
              <a:t>	You can now save the header file</a:t>
            </a:r>
          </a:p>
          <a:p>
            <a:pPr lvl="1"/>
            <a:r>
              <a:rPr lang="en-CA" dirty="0" smtClean="0"/>
              <a:t>We want to execute a program, but the header file only contains the description of the array class—it doesn’t do anything</a:t>
            </a:r>
          </a:p>
          <a:p>
            <a:pPr lvl="1"/>
            <a:endParaRPr lang="en-CA" dirty="0"/>
          </a:p>
          <a:p>
            <a:pPr marL="363538" indent="-363538">
              <a:buNone/>
            </a:pPr>
            <a:r>
              <a:rPr lang="en-CA" dirty="0" smtClean="0"/>
              <a:t>	We have to create a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cpp</a:t>
            </a:r>
            <a:r>
              <a:rPr lang="en-CA" dirty="0" smtClean="0"/>
              <a:t> file with a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n-CA" dirty="0" smtClean="0"/>
              <a:t> function</a:t>
            </a:r>
          </a:p>
          <a:p>
            <a:pPr lvl="1"/>
            <a:r>
              <a:rPr lang="en-CA" dirty="0"/>
              <a:t>Right-click on the </a:t>
            </a:r>
            <a:r>
              <a:rPr lang="en-CA" i="1" dirty="0" smtClean="0"/>
              <a:t>Source Files</a:t>
            </a:r>
            <a:r>
              <a:rPr lang="en-CA" dirty="0" smtClean="0"/>
              <a:t> </a:t>
            </a:r>
            <a:r>
              <a:rPr lang="en-CA" dirty="0"/>
              <a:t>folder</a:t>
            </a:r>
          </a:p>
          <a:p>
            <a:pPr lvl="1"/>
            <a:r>
              <a:rPr lang="en-CA" dirty="0"/>
              <a:t>Select </a:t>
            </a:r>
            <a:r>
              <a:rPr lang="en-CA" i="1" dirty="0"/>
              <a:t>Add</a:t>
            </a:r>
            <a:r>
              <a:rPr lang="en-US" altLang="en-US" i="1" dirty="0">
                <a:sym typeface="Arial" pitchFamily="34" charset="0"/>
              </a:rPr>
              <a:t>→</a:t>
            </a:r>
            <a:r>
              <a:rPr lang="en-CA" i="1" dirty="0"/>
              <a:t>New Item…</a:t>
            </a:r>
          </a:p>
          <a:p>
            <a:pPr lvl="1"/>
            <a:r>
              <a:rPr lang="en-CA" dirty="0" smtClean="0"/>
              <a:t>Select </a:t>
            </a:r>
            <a:r>
              <a:rPr lang="en-CA" dirty="0"/>
              <a:t>the </a:t>
            </a:r>
            <a:r>
              <a:rPr lang="en-CA" i="1" dirty="0" smtClean="0"/>
              <a:t>C++ file (.</a:t>
            </a:r>
            <a:r>
              <a:rPr lang="en-CA" i="1" dirty="0" err="1" smtClean="0"/>
              <a:t>cpp</a:t>
            </a:r>
            <a:r>
              <a:rPr lang="en-CA" i="1" dirty="0" smtClean="0"/>
              <a:t>)</a:t>
            </a:r>
            <a:br>
              <a:rPr lang="en-CA" i="1" dirty="0" smtClean="0"/>
            </a:br>
            <a:r>
              <a:rPr lang="en-CA" dirty="0" smtClean="0"/>
              <a:t>template, name it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main.cpp</a:t>
            </a:r>
            <a:r>
              <a:rPr lang="en-CA" dirty="0" smtClean="0"/>
              <a:t>,</a:t>
            </a:r>
            <a:br>
              <a:rPr lang="en-CA" dirty="0" smtClean="0"/>
            </a:br>
            <a:r>
              <a:rPr lang="en-CA" dirty="0" smtClean="0"/>
              <a:t>and </a:t>
            </a:r>
            <a:r>
              <a:rPr lang="en-CA" dirty="0"/>
              <a:t>select </a:t>
            </a:r>
            <a:r>
              <a:rPr lang="en-CA" i="1" dirty="0"/>
              <a:t>Add</a:t>
            </a:r>
          </a:p>
          <a:p>
            <a:pPr marL="363538" indent="-363538">
              <a:buNone/>
            </a:pPr>
            <a:endParaRPr lang="en-CA" dirty="0" smtClean="0"/>
          </a:p>
        </p:txBody>
      </p:sp>
      <p:pic>
        <p:nvPicPr>
          <p:cNvPr id="8194" name="Picture 2" descr="C:\Users\dwharder\Desktop\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971" y="4077072"/>
            <a:ext cx="4242705" cy="271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48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Creating an executable file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363538" indent="-363538">
              <a:buNone/>
            </a:pPr>
            <a:r>
              <a:rPr lang="en-CA" dirty="0" smtClean="0"/>
              <a:t>	We create an executable that adds entries into an array:</a:t>
            </a:r>
          </a:p>
          <a:p>
            <a:pPr marL="1163638" lvl="2" indent="-363538">
              <a:buNone/>
            </a:pP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#include &lt;</a:t>
            </a:r>
            <a:r>
              <a:rPr lang="en-CA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iostream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1163638" lvl="2" indent="-363538">
              <a:buNone/>
            </a:pP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#include "</a:t>
            </a:r>
            <a:r>
              <a:rPr lang="en-CA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Array.h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</a:p>
          <a:p>
            <a:pPr marL="1163638" lvl="2" indent="-363538">
              <a:buNone/>
            </a:pPr>
            <a:endParaRPr lang="en-CA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63638" lvl="2" indent="-363538">
              <a:buNone/>
            </a:pP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main() {</a:t>
            </a:r>
          </a:p>
          <a:p>
            <a:pPr marL="1163638" lvl="2" indent="-363538">
              <a:buNone/>
            </a:pP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	// Create an array of size 10</a:t>
            </a:r>
          </a:p>
          <a:p>
            <a:pPr marL="1163638" lvl="2" indent="-363538">
              <a:buNone/>
            </a:pP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	Array info( 10 );</a:t>
            </a:r>
          </a:p>
          <a:p>
            <a:pPr marL="1163638" lvl="2" indent="-363538">
              <a:buNone/>
            </a:pPr>
            <a:endParaRPr lang="en-CA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63638" lvl="2" indent="-363538">
              <a:buNone/>
            </a:pP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&lt;&lt; "The size of the array is " &lt;&lt; </a:t>
            </a:r>
            <a:r>
              <a:rPr lang="en-CA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info.size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() &lt;&lt; </a:t>
            </a:r>
            <a:r>
              <a:rPr lang="en-CA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1163638" lvl="2" indent="-363538">
              <a:buNone/>
            </a:pP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info.append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42 );</a:t>
            </a:r>
          </a:p>
          <a:p>
            <a:pPr marL="1163638" lvl="2" indent="-363538">
              <a:buNone/>
            </a:pP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info.append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91 );</a:t>
            </a:r>
          </a:p>
          <a:p>
            <a:pPr marL="1163638" lvl="2" indent="-363538">
              <a:buNone/>
            </a:pP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CA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&lt;&lt; "The size of the array is now " &lt;&lt; </a:t>
            </a:r>
            <a:r>
              <a:rPr lang="en-CA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info.size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() &lt;&lt; </a:t>
            </a:r>
            <a:r>
              <a:rPr lang="en-CA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1163638" lvl="2" indent="-363538">
              <a:buNone/>
            </a:pPr>
            <a:endParaRPr lang="en-CA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63638" lvl="2" indent="-363538">
              <a:buNone/>
            </a:pP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	return 0;</a:t>
            </a:r>
          </a:p>
          <a:p>
            <a:pPr marL="1163638" lvl="2" indent="-363538">
              <a:buNone/>
            </a:pP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1785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Creating an executable file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/>
          <a:lstStyle/>
          <a:p>
            <a:pPr marL="363538" indent="-363538">
              <a:buNone/>
            </a:pPr>
            <a:r>
              <a:rPr lang="en-CA" dirty="0" smtClean="0"/>
              <a:t>	We must now:</a:t>
            </a:r>
          </a:p>
          <a:p>
            <a:pPr lvl="1"/>
            <a:r>
              <a:rPr lang="en-CA" dirty="0" smtClean="0"/>
              <a:t>Save all the files:</a:t>
            </a:r>
          </a:p>
          <a:p>
            <a:pPr marL="457200" lvl="1" indent="0">
              <a:buNone/>
            </a:pPr>
            <a:r>
              <a:rPr lang="en-CA" dirty="0" smtClean="0"/>
              <a:t>		</a:t>
            </a:r>
            <a:r>
              <a:rPr lang="en-CA" i="1" dirty="0" smtClean="0"/>
              <a:t>File</a:t>
            </a:r>
            <a:r>
              <a:rPr lang="en-US" altLang="en-US" i="1" dirty="0" smtClean="0">
                <a:sym typeface="Arial" pitchFamily="34" charset="0"/>
              </a:rPr>
              <a:t>→Save All     </a:t>
            </a:r>
            <a:r>
              <a:rPr lang="en-US" altLang="en-US" dirty="0" smtClean="0">
                <a:sym typeface="Arial" pitchFamily="34" charset="0"/>
              </a:rPr>
              <a:t>or     Shift-Ctrl-s or </a:t>
            </a:r>
            <a:endParaRPr lang="en-CA" i="1" dirty="0"/>
          </a:p>
          <a:p>
            <a:pPr lvl="1"/>
            <a:r>
              <a:rPr lang="en-CA" dirty="0" smtClean="0"/>
              <a:t>Attempt to build the solution:</a:t>
            </a:r>
          </a:p>
          <a:p>
            <a:pPr marL="457200" lvl="1" indent="0">
              <a:buNone/>
            </a:pPr>
            <a:r>
              <a:rPr lang="en-CA" dirty="0"/>
              <a:t>		</a:t>
            </a:r>
            <a:r>
              <a:rPr lang="en-CA" i="1" dirty="0" smtClean="0"/>
              <a:t>Build</a:t>
            </a:r>
            <a:r>
              <a:rPr lang="en-US" altLang="en-US" i="1" dirty="0" smtClean="0">
                <a:sym typeface="Arial" pitchFamily="34" charset="0"/>
              </a:rPr>
              <a:t>→Build Solution      </a:t>
            </a:r>
            <a:r>
              <a:rPr lang="en-US" altLang="en-US" dirty="0" smtClean="0">
                <a:sym typeface="Arial" pitchFamily="34" charset="0"/>
              </a:rPr>
              <a:t>or      F7 </a:t>
            </a:r>
            <a:r>
              <a:rPr lang="en-US" altLang="en-US" dirty="0">
                <a:sym typeface="Arial" pitchFamily="34" charset="0"/>
              </a:rPr>
              <a:t>or </a:t>
            </a:r>
            <a:endParaRPr lang="en-US" altLang="en-US" dirty="0" smtClean="0">
              <a:sym typeface="Arial" pitchFamily="34" charset="0"/>
            </a:endParaRPr>
          </a:p>
          <a:p>
            <a:pPr marL="457200" lvl="1" indent="0">
              <a:buNone/>
            </a:pPr>
            <a:endParaRPr lang="en-US" i="1" dirty="0">
              <a:sym typeface="Arial" pitchFamily="34" charset="0"/>
            </a:endParaRPr>
          </a:p>
          <a:p>
            <a:pPr lvl="1"/>
            <a:r>
              <a:rPr lang="en-US" dirty="0" smtClean="0">
                <a:sym typeface="Arial" pitchFamily="34" charset="0"/>
              </a:rPr>
              <a:t>Note:  if the </a:t>
            </a:r>
            <a:r>
              <a:rPr lang="en-US" i="1" dirty="0" smtClean="0">
                <a:sym typeface="Arial" pitchFamily="34" charset="0"/>
              </a:rPr>
              <a:t>Build Solution </a:t>
            </a:r>
            <a:r>
              <a:rPr lang="en-US" dirty="0" smtClean="0">
                <a:sym typeface="Arial" pitchFamily="34" charset="0"/>
              </a:rPr>
              <a:t>icon does not appear in your toolbar, select</a:t>
            </a:r>
          </a:p>
          <a:p>
            <a:pPr marL="457200" lvl="1" indent="0">
              <a:buNone/>
            </a:pPr>
            <a:r>
              <a:rPr lang="en-US" dirty="0">
                <a:sym typeface="Arial" pitchFamily="34" charset="0"/>
              </a:rPr>
              <a:t>	</a:t>
            </a:r>
            <a:r>
              <a:rPr lang="en-US" dirty="0" smtClean="0">
                <a:sym typeface="Arial" pitchFamily="34" charset="0"/>
              </a:rPr>
              <a:t>	</a:t>
            </a:r>
            <a:r>
              <a:rPr lang="en-CA" i="1" dirty="0" smtClean="0"/>
              <a:t>View</a:t>
            </a:r>
            <a:r>
              <a:rPr lang="en-US" altLang="en-US" i="1" dirty="0" smtClean="0">
                <a:sym typeface="Arial" pitchFamily="34" charset="0"/>
              </a:rPr>
              <a:t>→</a:t>
            </a:r>
            <a:r>
              <a:rPr lang="en-CA" altLang="en-US" i="1" dirty="0" smtClean="0">
                <a:sym typeface="Arial" pitchFamily="34" charset="0"/>
              </a:rPr>
              <a:t>Toolbars</a:t>
            </a:r>
            <a:r>
              <a:rPr lang="en-US" altLang="en-US" i="1" dirty="0" smtClean="0">
                <a:sym typeface="Arial" pitchFamily="34" charset="0"/>
              </a:rPr>
              <a:t>→</a:t>
            </a:r>
            <a:r>
              <a:rPr lang="en-CA" altLang="en-US" i="1" dirty="0" smtClean="0">
                <a:sym typeface="Arial" pitchFamily="34" charset="0"/>
              </a:rPr>
              <a:t>Build</a:t>
            </a:r>
            <a:endParaRPr lang="en-C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988840"/>
            <a:ext cx="16192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646102" y="2255185"/>
            <a:ext cx="351366" cy="28645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000375"/>
            <a:ext cx="9525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6757122" y="2999666"/>
            <a:ext cx="351366" cy="28645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330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Creating an executable file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/>
          <a:lstStyle/>
          <a:p>
            <a:pPr marL="363538" indent="-363538">
              <a:buNone/>
            </a:pPr>
            <a:r>
              <a:rPr lang="en-CA" dirty="0" smtClean="0"/>
              <a:t>	The compiler will now attempt to build a solution and the output appears in the lower output panel</a:t>
            </a:r>
          </a:p>
          <a:p>
            <a:pPr lvl="1"/>
            <a:r>
              <a:rPr lang="en-CA" dirty="0" smtClean="0"/>
              <a:t>For a successful build, the output will be something like:</a:t>
            </a:r>
          </a:p>
          <a:p>
            <a:pPr marL="57150" indent="0">
              <a:buNone/>
            </a:pPr>
            <a:r>
              <a:rPr lang="en-CA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1&gt;------ Build started: Project: Lab0, Configuration: Debug Win32 ------</a:t>
            </a:r>
          </a:p>
          <a:p>
            <a:pPr marL="57150" indent="0">
              <a:buNone/>
            </a:pPr>
            <a:r>
              <a:rPr lang="en-CA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1&gt;Compiling...</a:t>
            </a:r>
          </a:p>
          <a:p>
            <a:pPr marL="57150" indent="0">
              <a:buNone/>
            </a:pPr>
            <a:r>
              <a:rPr lang="en-CA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1&gt;main.cpp</a:t>
            </a:r>
          </a:p>
          <a:p>
            <a:pPr marL="57150" indent="0">
              <a:buNone/>
            </a:pPr>
            <a:r>
              <a:rPr lang="en-CA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1&gt;Linking...</a:t>
            </a:r>
          </a:p>
          <a:p>
            <a:pPr marL="57150" indent="0">
              <a:buNone/>
            </a:pPr>
            <a:r>
              <a:rPr lang="en-CA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1&gt;LINK : C:\Users\dwharder\Documents\Visual Studio 2008\Projects\Lab0\Debug\Lab0.exe not </a:t>
            </a:r>
            <a:r>
              <a:rPr lang="en-CA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found  1&gt;Embedding </a:t>
            </a:r>
            <a:r>
              <a:rPr lang="en-CA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manifest...</a:t>
            </a:r>
          </a:p>
          <a:p>
            <a:pPr marL="57150" indent="0">
              <a:buNone/>
            </a:pPr>
            <a:r>
              <a:rPr lang="en-CA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1&gt;Build log was saved at "file://c:\Users\dwharder\Documents\Visual Studio </a:t>
            </a:r>
            <a:r>
              <a:rPr lang="en-CA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2008\Projects\Lab0\</a:t>
            </a:r>
            <a:endParaRPr lang="en-CA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7150" indent="0">
              <a:buNone/>
            </a:pPr>
            <a:r>
              <a:rPr lang="en-CA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1&gt;Lab0 - 0 error(s), 0 warning(s)</a:t>
            </a:r>
          </a:p>
          <a:p>
            <a:pPr marL="57150" indent="0">
              <a:buNone/>
            </a:pPr>
            <a:r>
              <a:rPr lang="en-CA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========== Build: 1 succeeded, 0 failed, 0 up-to-date, 0 skipped ==========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576" y="4802505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= Build: </a:t>
            </a:r>
            <a:r>
              <a:rPr lang="en-CA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succeeded</a:t>
            </a: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, 0 failed, 0 up-to-date, 0 skipped =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160013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Creating an executable file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/>
          <a:lstStyle/>
          <a:p>
            <a:pPr marL="363538" indent="-363538">
              <a:buNone/>
            </a:pPr>
            <a:r>
              <a:rPr lang="en-CA" dirty="0" smtClean="0"/>
              <a:t>	The compiler will now attempt to build a solution and the output appears in the lower output panel</a:t>
            </a:r>
          </a:p>
          <a:p>
            <a:pPr lvl="1"/>
            <a:r>
              <a:rPr lang="en-CA" dirty="0" smtClean="0"/>
              <a:t>For an unsuccessful build, the compiler will try to tell you something about the error</a:t>
            </a:r>
          </a:p>
          <a:p>
            <a:pPr marL="57150" indent="0">
              <a:buNone/>
            </a:pPr>
            <a:r>
              <a:rPr lang="en-CA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1&gt;------ Build started: Project: Lab0, Configuration: Debug Win32 ------</a:t>
            </a:r>
          </a:p>
          <a:p>
            <a:pPr marL="57150" indent="0">
              <a:buNone/>
            </a:pPr>
            <a:r>
              <a:rPr lang="en-CA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1&gt;Compiling...</a:t>
            </a:r>
          </a:p>
          <a:p>
            <a:pPr marL="57150" indent="0">
              <a:buNone/>
            </a:pPr>
            <a:r>
              <a:rPr lang="en-CA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1&gt;main.cpp</a:t>
            </a:r>
          </a:p>
          <a:p>
            <a:pPr marL="57150" indent="0">
              <a:buNone/>
            </a:pPr>
            <a:r>
              <a:rPr lang="en-CA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1&gt;c:\users\dwharder\documents\visual studio 2008\projects\lab0\lab0\main.cpp(8) : error C2065: </a:t>
            </a:r>
            <a:r>
              <a:rPr lang="en-CA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1&gt;c</a:t>
            </a:r>
            <a:r>
              <a:rPr lang="en-CA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:\users\dwharder\documents\visual studio 2008\projects\lab0\lab0\main.cpp(8) : error C2146: </a:t>
            </a:r>
            <a:r>
              <a:rPr lang="en-CA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1&gt;c</a:t>
            </a:r>
            <a:r>
              <a:rPr lang="en-CA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:\users\dwharder\documents\visual studio 2008\projects\lab0\lab0\main.cpp(8) : error C3861: </a:t>
            </a:r>
            <a:r>
              <a:rPr lang="en-CA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1&gt;c</a:t>
            </a:r>
            <a:r>
              <a:rPr lang="en-CA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:\users\dwharder\documents\visual studio 2008\projects\lab0\lab0\main.cpp(10) : error </a:t>
            </a:r>
            <a:r>
              <a:rPr lang="en-CA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C2065 1&gt;c</a:t>
            </a:r>
            <a:r>
              <a:rPr lang="en-CA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:\users\dwharder\documents\visual studio 2008\projects\lab0\lab0\main.cpp(10) : error </a:t>
            </a:r>
            <a:r>
              <a:rPr lang="en-CA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C2228 1</a:t>
            </a:r>
            <a:r>
              <a:rPr lang="en-CA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&gt;        type is ''unknown-type''</a:t>
            </a:r>
          </a:p>
          <a:p>
            <a:pPr marL="57150" indent="0">
              <a:buNone/>
            </a:pPr>
            <a:r>
              <a:rPr lang="en-CA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1&gt;c:\users\dwharder\documents\visual studio 2008\projects\lab0\lab0\main.cpp(11) : error </a:t>
            </a:r>
            <a:r>
              <a:rPr lang="en-CA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C2065 1&gt;c</a:t>
            </a:r>
            <a:r>
              <a:rPr lang="en-CA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:\users\dwharder\documents\visual studio 2008\projects\lab0\lab0\main.cpp(11) : error </a:t>
            </a:r>
            <a:r>
              <a:rPr lang="en-CA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C2228 1</a:t>
            </a:r>
            <a:r>
              <a:rPr lang="en-CA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&gt;        type is ''unknown-type''</a:t>
            </a:r>
          </a:p>
          <a:p>
            <a:pPr marL="57150" indent="0">
              <a:buNone/>
            </a:pPr>
            <a:r>
              <a:rPr lang="en-CA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1&gt;c:\users\dwharder\documents\visual studio 2008\projects\lab0\lab0\main.cpp(12) : error </a:t>
            </a:r>
            <a:r>
              <a:rPr lang="en-CA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C2065 1&gt;c:\users\dwharder\documents\visual studio 2008\projects\lab0\lab0\main.cpp(12) : error C2228</a:t>
            </a:r>
          </a:p>
          <a:p>
            <a:pPr marL="57150" indent="0">
              <a:buNone/>
            </a:pPr>
            <a:r>
              <a:rPr lang="en-CA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1&gt;        type is ''unknown-type''</a:t>
            </a:r>
          </a:p>
          <a:p>
            <a:pPr marL="57150" indent="0">
              <a:buNone/>
            </a:pPr>
            <a:r>
              <a:rPr lang="en-CA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1&gt;c</a:t>
            </a:r>
            <a:r>
              <a:rPr lang="en-CA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:\users\dwharder\documents\visual studio 2008\projects\lab0\lab0\main.cpp(13) : error </a:t>
            </a:r>
            <a:r>
              <a:rPr lang="en-CA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C2065</a:t>
            </a:r>
            <a:endParaRPr lang="en-CA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7150" indent="0">
              <a:buNone/>
            </a:pPr>
            <a:r>
              <a:rPr lang="en-CA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1&gt;c:\users\dwharder\documents\visual studio 2008\projects\lab0\lab0\main.cpp(13) : error </a:t>
            </a:r>
            <a:r>
              <a:rPr lang="en-CA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C2228</a:t>
            </a:r>
            <a:endParaRPr lang="en-CA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7150" indent="0">
              <a:buNone/>
            </a:pPr>
            <a:r>
              <a:rPr lang="en-CA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1&gt;        type is ''unknown-type''</a:t>
            </a:r>
          </a:p>
          <a:p>
            <a:pPr marL="57150" indent="0">
              <a:buNone/>
            </a:pPr>
            <a:r>
              <a:rPr lang="en-CA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1&gt;Build log was saved at "file://c:\Users\dwharder\Documents\Visual Studio </a:t>
            </a:r>
            <a:r>
              <a:rPr lang="en-CA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2008\Projects\Lab0\</a:t>
            </a:r>
            <a:endParaRPr lang="en-CA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7150" indent="0">
              <a:buNone/>
            </a:pPr>
            <a:r>
              <a:rPr lang="en-CA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1&gt;Lab0 - 11 error(s), 0 warning(s)</a:t>
            </a:r>
          </a:p>
          <a:p>
            <a:pPr marL="57150" indent="0">
              <a:buNone/>
            </a:pPr>
            <a:r>
              <a:rPr lang="en-CA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========== Build: 0 succeeded, 1 failed, 0 up-to-date, 0 skipped ==========</a:t>
            </a:r>
          </a:p>
        </p:txBody>
      </p:sp>
      <p:sp>
        <p:nvSpPr>
          <p:cNvPr id="5" name="Rectangle 4"/>
          <p:cNvSpPr/>
          <p:nvPr/>
        </p:nvSpPr>
        <p:spPr>
          <a:xfrm>
            <a:off x="539552" y="6093296"/>
            <a:ext cx="8136904" cy="369332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= Build: 0 succeeded, </a:t>
            </a:r>
            <a:r>
              <a:rPr lang="en-CA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failed</a:t>
            </a: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, 0 up-to-date, 0 skipped =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127041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4274" y="3573016"/>
            <a:ext cx="4832059" cy="325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Safety first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7188" indent="-357188">
              <a:buNone/>
            </a:pPr>
            <a:r>
              <a:rPr lang="en-CA" dirty="0" smtClean="0"/>
              <a:t>	This is RCH 108 and in case of an emergency:</a:t>
            </a:r>
          </a:p>
          <a:p>
            <a:pPr lvl="1"/>
            <a:r>
              <a:rPr lang="en-CA" dirty="0" smtClean="0"/>
              <a:t>There two room exits and four available building exits</a:t>
            </a:r>
          </a:p>
          <a:p>
            <a:pPr lvl="2"/>
            <a:r>
              <a:rPr lang="en-CA" dirty="0"/>
              <a:t>Exit promptly and </a:t>
            </a:r>
            <a:r>
              <a:rPr lang="en-CA" dirty="0" smtClean="0"/>
              <a:t>orderly if </a:t>
            </a:r>
            <a:r>
              <a:rPr lang="en-CA" dirty="0"/>
              <a:t>a fire alarm goes off</a:t>
            </a:r>
          </a:p>
          <a:p>
            <a:pPr lvl="1"/>
            <a:r>
              <a:rPr lang="en-CA" dirty="0" smtClean="0"/>
              <a:t>Emergency information posters are at both doors</a:t>
            </a:r>
          </a:p>
          <a:p>
            <a:pPr lvl="2"/>
            <a:r>
              <a:rPr lang="en-CA" dirty="0" smtClean="0"/>
              <a:t>The location of the first-aid kit is listed on the </a:t>
            </a:r>
            <a:r>
              <a:rPr lang="en-CA" i="1" dirty="0" smtClean="0"/>
              <a:t>First Aid Emergency Procedures </a:t>
            </a:r>
            <a:r>
              <a:rPr lang="en-CA" dirty="0" smtClean="0"/>
              <a:t>poster</a:t>
            </a:r>
          </a:p>
          <a:p>
            <a:pPr lvl="1"/>
            <a:r>
              <a:rPr lang="en-CA" dirty="0" smtClean="0"/>
              <a:t>A phone is in the back room </a:t>
            </a:r>
          </a:p>
          <a:p>
            <a:pPr lvl="2"/>
            <a:r>
              <a:rPr lang="en-CA" dirty="0" smtClean="0"/>
              <a:t>Call 911 in an emergency</a:t>
            </a:r>
          </a:p>
          <a:p>
            <a:pPr lvl="1"/>
            <a:r>
              <a:rPr lang="en-CA" dirty="0" smtClean="0"/>
              <a:t>Fire extinguishers are located</a:t>
            </a:r>
            <a:br>
              <a:rPr lang="en-CA" dirty="0" smtClean="0"/>
            </a:br>
            <a:r>
              <a:rPr lang="en-CA" dirty="0" smtClean="0"/>
              <a:t>in the hallways towards the</a:t>
            </a:r>
            <a:br>
              <a:rPr lang="en-CA" dirty="0" smtClean="0"/>
            </a:br>
            <a:r>
              <a:rPr lang="en-CA" dirty="0" smtClean="0"/>
              <a:t>building exits</a:t>
            </a:r>
          </a:p>
        </p:txBody>
      </p:sp>
    </p:spTree>
    <p:extLst>
      <p:ext uri="{BB962C8B-B14F-4D97-AF65-F5344CB8AC3E}">
        <p14:creationId xmlns:p14="http://schemas.microsoft.com/office/powerpoint/2010/main" val="9890293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gyropsychology.com/blog/wp-content/uploads/2013/11/nursery-rhym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" y="692697"/>
            <a:ext cx="9144209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Creating an executable file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/>
          <a:lstStyle/>
          <a:p>
            <a:pPr marL="363538" indent="-363538">
              <a:buNone/>
            </a:pPr>
            <a:r>
              <a:rPr lang="en-CA" b="1" dirty="0" smtClean="0"/>
              <a:t>	</a:t>
            </a:r>
            <a:r>
              <a:rPr lang="en-CA" b="1" dirty="0" smtClean="0">
                <a:solidFill>
                  <a:schemeClr val="bg1"/>
                </a:solidFill>
              </a:rPr>
              <a:t>One option...</a:t>
            </a:r>
          </a:p>
        </p:txBody>
      </p:sp>
      <p:sp>
        <p:nvSpPr>
          <p:cNvPr id="6" name="Rectangle 5"/>
          <p:cNvSpPr/>
          <p:nvPr/>
        </p:nvSpPr>
        <p:spPr>
          <a:xfrm rot="16200000">
            <a:off x="6103168" y="3842048"/>
            <a:ext cx="54543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http://gyropsychology.com/blog/managing-temper-tantrums/</a:t>
            </a:r>
          </a:p>
        </p:txBody>
      </p:sp>
    </p:spTree>
    <p:extLst>
      <p:ext uri="{BB962C8B-B14F-4D97-AF65-F5344CB8AC3E}">
        <p14:creationId xmlns:p14="http://schemas.microsoft.com/office/powerpoint/2010/main" val="46995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Creating an executable file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pPr marL="363538" indent="-363538">
              <a:buNone/>
            </a:pPr>
            <a:r>
              <a:rPr lang="en-CA" dirty="0" smtClean="0"/>
              <a:t>	…or you start reading the first line of the errors:</a:t>
            </a:r>
          </a:p>
          <a:p>
            <a:pPr marL="57150" indent="0">
              <a:buNone/>
            </a:pPr>
            <a:r>
              <a:rPr lang="en-CA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1&gt;c:\users\</a:t>
            </a:r>
            <a:r>
              <a:rPr lang="en-CA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dwhr</a:t>
            </a:r>
            <a:r>
              <a:rPr lang="en-CA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...projects\lab0\lab0\main.cpp(8</a:t>
            </a:r>
            <a:r>
              <a:rPr lang="en-CA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) : error C2065: '</a:t>
            </a:r>
            <a:r>
              <a:rPr lang="en-CA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Arry</a:t>
            </a:r>
            <a:r>
              <a:rPr lang="en-CA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' : undeclared identifier</a:t>
            </a:r>
          </a:p>
          <a:p>
            <a:pPr marL="57150" indent="0">
              <a:buNone/>
            </a:pPr>
            <a:endParaRPr lang="en-CA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7150" indent="0">
              <a:buNone/>
            </a:pPr>
            <a:endParaRPr lang="en-CA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7150" indent="0">
              <a:buNone/>
            </a:pPr>
            <a:endParaRPr lang="en-CA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7150" indent="0">
              <a:buNone/>
            </a:pPr>
            <a:endParaRPr lang="en-CA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7150" indent="0">
              <a:buNone/>
            </a:pPr>
            <a:endParaRPr lang="en-CA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63538" lvl="0" indent="-363538">
              <a:buNone/>
            </a:pPr>
            <a:r>
              <a:rPr lang="en-CA" dirty="0" smtClean="0">
                <a:solidFill>
                  <a:prstClr val="black"/>
                </a:solidFill>
              </a:rPr>
              <a:t>	It tells you:</a:t>
            </a:r>
          </a:p>
          <a:p>
            <a:pPr lvl="1"/>
            <a:r>
              <a:rPr lang="en-CA" dirty="0" smtClean="0">
                <a:solidFill>
                  <a:prstClr val="black"/>
                </a:solidFill>
              </a:rPr>
              <a:t>The file name	</a:t>
            </a:r>
            <a:r>
              <a:rPr lang="en-CA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main.cpp</a:t>
            </a:r>
          </a:p>
          <a:p>
            <a:pPr lvl="1"/>
            <a:r>
              <a:rPr lang="en-CA" dirty="0" smtClean="0">
                <a:solidFill>
                  <a:prstClr val="black"/>
                </a:solidFill>
              </a:rPr>
              <a:t>The line number	</a:t>
            </a:r>
            <a:r>
              <a:rPr lang="en-CA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</a:p>
          <a:p>
            <a:pPr lvl="1"/>
            <a:r>
              <a:rPr lang="en-CA" dirty="0" smtClean="0">
                <a:solidFill>
                  <a:prstClr val="black"/>
                </a:solidFill>
              </a:rPr>
              <a:t>The problem:	</a:t>
            </a:r>
            <a:r>
              <a:rPr lang="en-CA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CA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Arry</a:t>
            </a:r>
            <a:r>
              <a:rPr lang="en-CA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 is not declared</a:t>
            </a:r>
            <a:endParaRPr lang="en-CA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63538" lvl="0" indent="-363538">
              <a:buNone/>
            </a:pPr>
            <a:endParaRPr lang="en-CA" dirty="0" smtClean="0">
              <a:solidFill>
                <a:prstClr val="black"/>
              </a:solidFill>
            </a:endParaRPr>
          </a:p>
          <a:p>
            <a:pPr marL="363538" lvl="0" indent="-363538">
              <a:buNone/>
            </a:pPr>
            <a:r>
              <a:rPr lang="en-CA" dirty="0">
                <a:solidFill>
                  <a:prstClr val="black"/>
                </a:solidFill>
              </a:rPr>
              <a:t>	</a:t>
            </a:r>
            <a:r>
              <a:rPr lang="en-CA" dirty="0" smtClean="0">
                <a:solidFill>
                  <a:prstClr val="black"/>
                </a:solidFill>
              </a:rPr>
              <a:t>If you double-click on the error, it highlights line 8 in the file </a:t>
            </a:r>
            <a:r>
              <a:rPr lang="en-CA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main.cpp</a:t>
            </a:r>
            <a:endParaRPr lang="en-CA" dirty="0" smtClean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2492896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0">
              <a:buNone/>
            </a:pP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main.cpp(8) : error C2065: '</a:t>
            </a:r>
            <a:r>
              <a:rPr lang="en-CA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Arry</a:t>
            </a: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' : undeclared identifier</a:t>
            </a:r>
          </a:p>
        </p:txBody>
      </p:sp>
    </p:spTree>
    <p:extLst>
      <p:ext uri="{BB962C8B-B14F-4D97-AF65-F5344CB8AC3E}">
        <p14:creationId xmlns:p14="http://schemas.microsoft.com/office/powerpoint/2010/main" val="201236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Creating an executable file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/>
          <a:lstStyle/>
          <a:p>
            <a:pPr marL="363538" indent="-363538">
              <a:buNone/>
            </a:pPr>
            <a:r>
              <a:rPr lang="en-CA" dirty="0" smtClean="0"/>
              <a:t>	The compiler does not immediately stop when it finds an error</a:t>
            </a:r>
          </a:p>
          <a:p>
            <a:pPr lvl="1"/>
            <a:r>
              <a:rPr lang="en-CA" dirty="0" smtClean="0">
                <a:solidFill>
                  <a:prstClr val="black"/>
                </a:solidFill>
              </a:rPr>
              <a:t>It attempts to continue, perhaps giving further information</a:t>
            </a:r>
          </a:p>
          <a:p>
            <a:pPr lvl="1"/>
            <a:r>
              <a:rPr lang="en-CA" dirty="0" smtClean="0">
                <a:solidFill>
                  <a:prstClr val="black"/>
                </a:solidFill>
              </a:rPr>
              <a:t>In others, the first error causes subsequent errors</a:t>
            </a:r>
          </a:p>
          <a:p>
            <a:pPr lvl="1"/>
            <a:r>
              <a:rPr lang="en-CA" dirty="0" smtClean="0">
                <a:solidFill>
                  <a:prstClr val="black"/>
                </a:solidFill>
              </a:rPr>
              <a:t>In this case, fixing the first error corrects all the remaining errors</a:t>
            </a:r>
          </a:p>
        </p:txBody>
      </p:sp>
    </p:spTree>
    <p:extLst>
      <p:ext uri="{BB962C8B-B14F-4D97-AF65-F5344CB8AC3E}">
        <p14:creationId xmlns:p14="http://schemas.microsoft.com/office/powerpoint/2010/main" val="163750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Creating an executable file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/>
          <a:lstStyle/>
          <a:p>
            <a:pPr marL="363538" indent="-363538">
              <a:buNone/>
            </a:pPr>
            <a:r>
              <a:rPr lang="en-CA" dirty="0" smtClean="0"/>
              <a:t>	We now want to execute the program</a:t>
            </a:r>
          </a:p>
          <a:p>
            <a:pPr lvl="1"/>
            <a:r>
              <a:rPr lang="en-CA" dirty="0" smtClean="0">
                <a:solidFill>
                  <a:prstClr val="black"/>
                </a:solidFill>
              </a:rPr>
              <a:t>Select </a:t>
            </a:r>
            <a:r>
              <a:rPr lang="en-CA" i="1" dirty="0" smtClean="0"/>
              <a:t>Debug</a:t>
            </a:r>
            <a:r>
              <a:rPr lang="en-US" altLang="en-US" i="1" dirty="0" smtClean="0">
                <a:sym typeface="Arial" pitchFamily="34" charset="0"/>
              </a:rPr>
              <a:t>→Start Debugging      </a:t>
            </a:r>
            <a:r>
              <a:rPr lang="en-US" altLang="en-US" dirty="0" smtClean="0">
                <a:sym typeface="Arial" pitchFamily="34" charset="0"/>
              </a:rPr>
              <a:t>or      F5    or </a:t>
            </a:r>
            <a:endParaRPr lang="en-CA" i="1" dirty="0"/>
          </a:p>
          <a:p>
            <a:pPr lvl="1"/>
            <a:endParaRPr lang="en-CA" dirty="0" smtClean="0">
              <a:solidFill>
                <a:prstClr val="black"/>
              </a:solidFill>
            </a:endParaRPr>
          </a:p>
          <a:p>
            <a:pPr lvl="1"/>
            <a:r>
              <a:rPr lang="en-CA" dirty="0" smtClean="0">
                <a:solidFill>
                  <a:prstClr val="black"/>
                </a:solidFill>
              </a:rPr>
              <a:t>A black window appears and disappears </a:t>
            </a:r>
          </a:p>
          <a:p>
            <a:pPr lvl="2"/>
            <a:r>
              <a:rPr lang="en-CA" dirty="0" smtClean="0">
                <a:solidFill>
                  <a:prstClr val="black"/>
                </a:solidFill>
              </a:rPr>
              <a:t>We need to get it to pause before exiting</a:t>
            </a:r>
          </a:p>
          <a:p>
            <a:pPr lvl="2"/>
            <a:endParaRPr lang="en-CA" dirty="0">
              <a:solidFill>
                <a:prstClr val="black"/>
              </a:solidFill>
            </a:endParaRPr>
          </a:p>
          <a:p>
            <a:pPr lvl="1"/>
            <a:r>
              <a:rPr lang="en-CA" dirty="0" smtClean="0">
                <a:solidFill>
                  <a:prstClr val="black"/>
                </a:solidFill>
              </a:rPr>
              <a:t>At the end of your main function, add: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193" y="1844824"/>
            <a:ext cx="14001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468922" y="1881895"/>
            <a:ext cx="351366" cy="28645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2752751" y="4172887"/>
            <a:ext cx="30750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system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( "pause" );</a:t>
            </a:r>
          </a:p>
          <a:p>
            <a:endParaRPr lang="en-CA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return 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0;</a:t>
            </a:r>
          </a:p>
          <a:p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2875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Creating an executable file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/>
          <a:lstStyle/>
          <a:p>
            <a:pPr marL="363538" indent="-363538">
              <a:buNone/>
            </a:pPr>
            <a:r>
              <a:rPr lang="en-CA" dirty="0" smtClean="0"/>
              <a:t>	Now we see:</a:t>
            </a:r>
          </a:p>
          <a:p>
            <a:pPr marL="363538" indent="-363538">
              <a:buNone/>
            </a:pPr>
            <a:endParaRPr lang="en-CA" dirty="0"/>
          </a:p>
          <a:p>
            <a:pPr marL="363538" indent="-363538">
              <a:buNone/>
            </a:pPr>
            <a:endParaRPr lang="en-CA" dirty="0" smtClean="0"/>
          </a:p>
          <a:p>
            <a:pPr marL="363538" indent="-363538">
              <a:buNone/>
            </a:pPr>
            <a:endParaRPr lang="en-CA" dirty="0"/>
          </a:p>
          <a:p>
            <a:pPr marL="363538" indent="-363538">
              <a:buNone/>
            </a:pPr>
            <a:endParaRPr lang="en-CA" dirty="0" smtClean="0"/>
          </a:p>
          <a:p>
            <a:pPr marL="363538" indent="-363538">
              <a:buNone/>
            </a:pPr>
            <a:endParaRPr lang="en-CA" dirty="0"/>
          </a:p>
          <a:p>
            <a:pPr marL="363538" indent="-363538">
              <a:buNone/>
            </a:pPr>
            <a:endParaRPr lang="en-CA" dirty="0" smtClean="0"/>
          </a:p>
          <a:p>
            <a:pPr marL="363538" indent="-363538">
              <a:buNone/>
            </a:pPr>
            <a:endParaRPr lang="en-CA" dirty="0"/>
          </a:p>
          <a:p>
            <a:pPr marL="363538" indent="-363538">
              <a:buNone/>
            </a:pPr>
            <a:endParaRPr lang="en-CA" dirty="0" smtClean="0"/>
          </a:p>
          <a:p>
            <a:pPr marL="363538" indent="-363538">
              <a:buNone/>
            </a:pPr>
            <a:endParaRPr lang="en-CA" dirty="0"/>
          </a:p>
          <a:p>
            <a:pPr marL="363538" indent="-363538">
              <a:buNone/>
            </a:pPr>
            <a:endParaRPr lang="en-CA" dirty="0" smtClean="0"/>
          </a:p>
          <a:p>
            <a:pPr marL="363538" indent="-363538">
              <a:buNone/>
            </a:pPr>
            <a:r>
              <a:rPr lang="en-CA" dirty="0"/>
              <a:t>	</a:t>
            </a:r>
            <a:r>
              <a:rPr lang="en-CA" dirty="0" smtClean="0"/>
              <a:t>The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system( "pause" )</a:t>
            </a:r>
            <a:r>
              <a:rPr lang="en-CA" dirty="0" smtClean="0"/>
              <a:t> generates the</a:t>
            </a:r>
          </a:p>
          <a:p>
            <a:pPr marL="363538" indent="-363538">
              <a:buNone/>
            </a:pPr>
            <a:r>
              <a:rPr lang="en-CA" dirty="0"/>
              <a:t>	</a:t>
            </a:r>
            <a:r>
              <a:rPr lang="en-CA" dirty="0" smtClean="0"/>
              <a:t>		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Press any key to continue . . 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935" y="2204864"/>
            <a:ext cx="644842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55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8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Default values of parameters</a:t>
            </a:r>
          </a:p>
        </p:txBody>
      </p:sp>
      <p:sp>
        <p:nvSpPr>
          <p:cNvPr id="8" name="Shape 182"/>
          <p:cNvSpPr txBox="1">
            <a:spLocks/>
          </p:cNvSpPr>
          <p:nvPr/>
        </p:nvSpPr>
        <p:spPr bwMode="auto">
          <a:xfrm>
            <a:off x="457200" y="1600200"/>
            <a:ext cx="8229600" cy="50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3588" lvl="1" indent="-363538">
              <a:buFont typeface="Arial" charset="0"/>
              <a:buNone/>
              <a:defRPr sz="1800">
                <a:uFillTx/>
              </a:defRPr>
            </a:pPr>
            <a:r>
              <a:rPr lang="en-CA" sz="2000" dirty="0" smtClean="0">
                <a:uFill>
                  <a:solidFill/>
                </a:uFill>
              </a:rPr>
              <a:t>Currently, explicitly pass the capacity of the array</a:t>
            </a:r>
          </a:p>
          <a:p>
            <a:pPr marL="363537" lvl="2" indent="436562">
              <a:spcBef>
                <a:spcPts val="300"/>
              </a:spcBef>
              <a:buFont typeface="Arial" charset="0"/>
              <a:buNone/>
              <a:defRPr sz="1800">
                <a:uFillTx/>
              </a:defRPr>
            </a:pPr>
            <a:r>
              <a:rPr lang="en-CA" sz="1800" dirty="0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Array info( 10 );</a:t>
            </a:r>
            <a:endParaRPr lang="en-CA" sz="1800" dirty="0" smtClean="0">
              <a:uFill>
                <a:solidFill/>
              </a:uFill>
            </a:endParaRPr>
          </a:p>
          <a:p>
            <a:pPr marL="363538" indent="-363538">
              <a:buFont typeface="Arial" charset="0"/>
              <a:buNone/>
              <a:defRPr sz="1800">
                <a:uFillTx/>
              </a:defRPr>
            </a:pPr>
            <a:endParaRPr lang="en-CA" dirty="0" smtClean="0">
              <a:uFill>
                <a:solidFill/>
              </a:uFill>
            </a:endParaRPr>
          </a:p>
          <a:p>
            <a:pPr marL="763588" lvl="1" indent="-363538">
              <a:buFont typeface="Arial" charset="0"/>
              <a:buNone/>
              <a:defRPr sz="1800">
                <a:uFillTx/>
              </a:defRPr>
            </a:pPr>
            <a:r>
              <a:rPr lang="en-CA" sz="2000" dirty="0" smtClean="0">
                <a:uFill>
                  <a:solidFill/>
                </a:uFill>
              </a:rPr>
              <a:t>What happens if the user attempts to call</a:t>
            </a:r>
          </a:p>
          <a:p>
            <a:pPr marL="363537" lvl="2" indent="436562">
              <a:spcBef>
                <a:spcPts val="300"/>
              </a:spcBef>
              <a:buFont typeface="Arial" charset="0"/>
              <a:buNone/>
              <a:defRPr sz="1800">
                <a:uFillTx/>
              </a:defRPr>
            </a:pPr>
            <a:r>
              <a:rPr lang="en-CA" sz="2000" dirty="0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Array info;</a:t>
            </a:r>
            <a:endParaRPr lang="en-CA" sz="2000" dirty="0" smtClean="0">
              <a:uFill>
                <a:solidFill/>
              </a:uFill>
            </a:endParaRPr>
          </a:p>
          <a:p>
            <a:pPr marL="363538" indent="-363538">
              <a:buFont typeface="Arial" charset="0"/>
              <a:buNone/>
              <a:defRPr sz="1800">
                <a:uFillTx/>
              </a:defRPr>
            </a:pPr>
            <a:endParaRPr lang="en-CA" sz="1800" dirty="0" smtClean="0">
              <a:uFill>
                <a:solidFill/>
              </a:uFill>
            </a:endParaRPr>
          </a:p>
          <a:p>
            <a:pPr lvl="1">
              <a:defRPr sz="1800">
                <a:uFillTx/>
              </a:defRPr>
            </a:pPr>
            <a:r>
              <a:rPr lang="en-CA" dirty="0" smtClean="0">
                <a:uFill>
                  <a:solidFill/>
                </a:uFill>
              </a:rPr>
              <a:t>Currently, this causes a compilation error:</a:t>
            </a:r>
          </a:p>
          <a:p>
            <a:pPr marL="363537" lvl="2" indent="436562">
              <a:spcBef>
                <a:spcPts val="300"/>
              </a:spcBef>
              <a:buFont typeface="Arial" charset="0"/>
              <a:buNone/>
              <a:defRPr sz="1800">
                <a:uFillTx/>
              </a:defRPr>
            </a:pPr>
            <a:r>
              <a:rPr lang="en-CA" sz="1400" dirty="0" smtClean="0">
                <a:uFill>
                  <a:solidFill/>
                </a:uFill>
                <a:latin typeface="Consolas" panose="020B0609020204030204" pitchFamily="49" charset="0"/>
                <a:ea typeface="Courier"/>
                <a:cs typeface="Consolas" panose="020B0609020204030204" pitchFamily="49" charset="0"/>
                <a:sym typeface="Courier"/>
              </a:rPr>
              <a:t>1&gt;c:\users\dwharder\documents\visual studio 2008\projects\lab0\</a:t>
            </a:r>
            <a:br>
              <a:rPr lang="en-CA" sz="1400" dirty="0" smtClean="0">
                <a:uFill>
                  <a:solidFill/>
                </a:uFill>
                <a:latin typeface="Consolas" panose="020B0609020204030204" pitchFamily="49" charset="0"/>
                <a:ea typeface="Courier"/>
                <a:cs typeface="Consolas" panose="020B0609020204030204" pitchFamily="49" charset="0"/>
                <a:sym typeface="Courier"/>
              </a:rPr>
            </a:br>
            <a:r>
              <a:rPr lang="en-CA" sz="1400" dirty="0" smtClean="0">
                <a:uFill>
                  <a:solidFill/>
                </a:uFill>
                <a:latin typeface="Consolas" panose="020B0609020204030204" pitchFamily="49" charset="0"/>
                <a:ea typeface="Courier"/>
                <a:cs typeface="Consolas" panose="020B0609020204030204" pitchFamily="49" charset="0"/>
                <a:sym typeface="Courier"/>
              </a:rPr>
              <a:t>    lab0\main.cpp(8) : error C2512:</a:t>
            </a:r>
          </a:p>
          <a:p>
            <a:pPr marL="363537" lvl="2" indent="436562">
              <a:spcBef>
                <a:spcPts val="300"/>
              </a:spcBef>
              <a:buFont typeface="Arial" charset="0"/>
              <a:buNone/>
              <a:defRPr sz="1800">
                <a:uFillTx/>
              </a:defRPr>
            </a:pPr>
            <a:r>
              <a:rPr lang="en-CA" sz="1400" dirty="0" smtClean="0">
                <a:uFill>
                  <a:solidFill/>
                </a:uFill>
                <a:latin typeface="Consolas" panose="020B0609020204030204" pitchFamily="49" charset="0"/>
                <a:ea typeface="Courier"/>
                <a:cs typeface="Consolas" panose="020B0609020204030204" pitchFamily="49" charset="0"/>
                <a:sym typeface="Courier"/>
              </a:rPr>
              <a:t>'Array' : </a:t>
            </a:r>
            <a:r>
              <a:rPr lang="en-CA" sz="14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olas" panose="020B0609020204030204" pitchFamily="49" charset="0"/>
                <a:ea typeface="Courier"/>
                <a:cs typeface="Consolas" panose="020B0609020204030204" pitchFamily="49" charset="0"/>
                <a:sym typeface="Courier"/>
              </a:rPr>
              <a:t>no appropriate default constructor available</a:t>
            </a:r>
            <a:endParaRPr lang="en-CA" sz="1400" dirty="0" smtClean="0">
              <a:uFill>
                <a:solidFill/>
              </a:u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63538" indent="-363538">
              <a:buFont typeface="Arial" charset="0"/>
              <a:buNone/>
              <a:defRPr sz="1800">
                <a:uFillTx/>
              </a:defRPr>
            </a:pPr>
            <a:endParaRPr lang="en-CA" sz="1800" dirty="0" smtClean="0">
              <a:uFill>
                <a:solidFill/>
              </a:uFill>
            </a:endParaRPr>
          </a:p>
          <a:p>
            <a:pPr marL="363538" indent="-363538">
              <a:buFont typeface="Arial" charset="0"/>
              <a:buNone/>
              <a:defRPr sz="1800">
                <a:uFillTx/>
              </a:defRPr>
            </a:pPr>
            <a:r>
              <a:rPr lang="en-CA" dirty="0" smtClean="0">
                <a:uFill>
                  <a:solidFill/>
                </a:uFill>
              </a:rPr>
              <a:t>			This says, there is no constructor that takes no arguments</a:t>
            </a:r>
            <a:endParaRPr lang="en-CA" dirty="0">
              <a:uFill>
                <a:solidFill/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24517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8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2800" dirty="0">
                <a:uFill>
                  <a:solidFill/>
                </a:uFill>
              </a:rPr>
              <a:t>Default values of parameters</a:t>
            </a:r>
          </a:p>
        </p:txBody>
      </p:sp>
      <p:sp>
        <p:nvSpPr>
          <p:cNvPr id="3" name="Shape 186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indent="-363538">
              <a:buFont typeface="Arial" charset="0"/>
              <a:buNone/>
              <a:defRPr sz="1800">
                <a:uFillTx/>
              </a:defRPr>
            </a:pPr>
            <a:r>
              <a:rPr lang="en-CA" dirty="0" smtClean="0">
                <a:uFill>
                  <a:solidFill/>
                </a:uFill>
              </a:rPr>
              <a:t>	</a:t>
            </a:r>
            <a:r>
              <a:rPr lang="en-CA" sz="8000" dirty="0" smtClean="0">
                <a:uFill>
                  <a:solidFill/>
                </a:uFill>
              </a:rPr>
              <a:t>We have two options:</a:t>
            </a:r>
          </a:p>
          <a:p>
            <a:pPr lvl="1">
              <a:defRPr sz="1800">
                <a:uFillTx/>
              </a:defRPr>
            </a:pPr>
            <a:r>
              <a:rPr lang="en-CA" sz="7200" dirty="0" smtClean="0">
                <a:uFill>
                  <a:solidFill/>
                </a:uFill>
              </a:rPr>
              <a:t>Consider this a user error—the user failed to provide an array capacity</a:t>
            </a:r>
          </a:p>
          <a:p>
            <a:pPr lvl="1">
              <a:defRPr sz="1800">
                <a:uFillTx/>
              </a:defRPr>
            </a:pPr>
            <a:r>
              <a:rPr lang="en-CA" sz="7200" dirty="0" smtClean="0">
                <a:uFill>
                  <a:solidFill/>
                </a:uFill>
              </a:rPr>
              <a:t>Declare a default value for the </a:t>
            </a:r>
            <a:r>
              <a:rPr lang="en-CA" sz="7200" dirty="0" smtClean="0">
                <a:uFill>
                  <a:solidFill/>
                </a:uFill>
              </a:rPr>
              <a:t>parameter</a:t>
            </a:r>
            <a:endParaRPr lang="en-CA" sz="7200" dirty="0" smtClean="0">
              <a:uFill>
                <a:solidFill/>
              </a:uFill>
            </a:endParaRPr>
          </a:p>
          <a:p>
            <a:pPr marL="363537" lvl="2" indent="436562">
              <a:spcBef>
                <a:spcPts val="300"/>
              </a:spcBef>
              <a:buFont typeface="Arial" charset="0"/>
              <a:buNone/>
              <a:defRPr sz="1800">
                <a:uFillTx/>
              </a:defRPr>
            </a:pPr>
            <a:endParaRPr lang="en-CA" sz="7200" dirty="0" smtClean="0">
              <a:uFill>
                <a:solidFill/>
              </a:uFill>
              <a:latin typeface="Consolas"/>
              <a:ea typeface="Consolas"/>
              <a:cs typeface="Consolas"/>
              <a:sym typeface="Consolas"/>
            </a:endParaRPr>
          </a:p>
          <a:p>
            <a:pPr marL="363538" indent="-363538">
              <a:buFont typeface="Arial" charset="0"/>
              <a:buNone/>
              <a:defRPr sz="1800">
                <a:uFillTx/>
              </a:defRPr>
            </a:pPr>
            <a:r>
              <a:rPr lang="en-CA" sz="6200" dirty="0" smtClean="0">
                <a:uFill>
                  <a:solidFill/>
                </a:uFill>
              </a:rPr>
              <a:t>	</a:t>
            </a:r>
            <a:r>
              <a:rPr lang="en-CA" sz="8000" dirty="0" smtClean="0">
                <a:uFill>
                  <a:solidFill/>
                </a:uFill>
              </a:rPr>
              <a:t>To specify the default value, we do so in the class definition:</a:t>
            </a:r>
            <a:endParaRPr lang="en-CA" sz="6200" dirty="0" smtClean="0">
              <a:uFill>
                <a:solidFill/>
              </a:uFill>
            </a:endParaRPr>
          </a:p>
          <a:p>
            <a:pPr marL="363537" lvl="2" indent="436562">
              <a:spcBef>
                <a:spcPts val="300"/>
              </a:spcBef>
              <a:buFont typeface="Arial" charset="0"/>
              <a:buNone/>
              <a:defRPr sz="1800">
                <a:uFillTx/>
              </a:defRPr>
            </a:pPr>
            <a:endParaRPr lang="en-CA" sz="6200" dirty="0" smtClean="0">
              <a:uFill>
                <a:solidFill/>
              </a:uFill>
              <a:latin typeface="Consolas"/>
              <a:ea typeface="Consolas"/>
              <a:cs typeface="Consolas"/>
              <a:sym typeface="Consolas"/>
            </a:endParaRPr>
          </a:p>
          <a:p>
            <a:pPr marL="363537" lvl="2" indent="436562">
              <a:spcBef>
                <a:spcPts val="300"/>
              </a:spcBef>
              <a:buFont typeface="Arial" charset="0"/>
              <a:buNone/>
              <a:defRPr sz="1800">
                <a:uFillTx/>
              </a:defRPr>
            </a:pPr>
            <a:r>
              <a:rPr lang="en-CA" sz="6200" dirty="0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class Array {</a:t>
            </a:r>
            <a:endParaRPr lang="en-CA" sz="6200" dirty="0" smtClean="0">
              <a:uFill>
                <a:solidFill/>
              </a:uFill>
            </a:endParaRPr>
          </a:p>
          <a:p>
            <a:pPr marL="363537" lvl="2" indent="436562">
              <a:spcBef>
                <a:spcPts val="300"/>
              </a:spcBef>
              <a:buFont typeface="Arial" charset="0"/>
              <a:buNone/>
              <a:defRPr sz="1800">
                <a:uFillTx/>
              </a:defRPr>
            </a:pPr>
            <a:r>
              <a:rPr lang="en-CA" sz="6200" dirty="0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   private:</a:t>
            </a:r>
            <a:endParaRPr lang="en-CA" sz="6200" dirty="0" smtClean="0">
              <a:uFill>
                <a:solidFill/>
              </a:uFill>
            </a:endParaRPr>
          </a:p>
          <a:p>
            <a:pPr marL="363537" lvl="2" indent="436562">
              <a:spcBef>
                <a:spcPts val="300"/>
              </a:spcBef>
              <a:buFont typeface="Arial" charset="0"/>
              <a:buNone/>
              <a:defRPr sz="1800">
                <a:uFillTx/>
              </a:defRPr>
            </a:pPr>
            <a:r>
              <a:rPr lang="en-CA" sz="6200" dirty="0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-CA" sz="6200" dirty="0" err="1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CA" sz="6200" dirty="0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CA" sz="6200" dirty="0" err="1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array_capacity</a:t>
            </a:r>
            <a:r>
              <a:rPr lang="en-CA" sz="6200" dirty="0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lang="en-CA" sz="6200" dirty="0" smtClean="0">
              <a:uFill>
                <a:solidFill/>
              </a:uFill>
            </a:endParaRPr>
          </a:p>
          <a:p>
            <a:pPr marL="363537" lvl="2" indent="436562">
              <a:spcBef>
                <a:spcPts val="300"/>
              </a:spcBef>
              <a:buFont typeface="Arial" charset="0"/>
              <a:buNone/>
              <a:defRPr sz="1800">
                <a:uFillTx/>
              </a:defRPr>
            </a:pPr>
            <a:r>
              <a:rPr lang="en-CA" sz="6200" dirty="0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-CA" sz="6200" dirty="0" err="1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CA" sz="6200" dirty="0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CA" sz="6200" dirty="0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*</a:t>
            </a:r>
            <a:r>
              <a:rPr lang="en-CA" sz="6200" dirty="0" err="1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internal_array</a:t>
            </a:r>
            <a:r>
              <a:rPr lang="en-CA" sz="6200" dirty="0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lang="en-CA" sz="6200" dirty="0" smtClean="0">
              <a:uFill>
                <a:solidFill/>
              </a:uFill>
            </a:endParaRPr>
          </a:p>
          <a:p>
            <a:pPr marL="363537" lvl="2" indent="436562">
              <a:spcBef>
                <a:spcPts val="300"/>
              </a:spcBef>
              <a:buFont typeface="Arial" charset="0"/>
              <a:buNone/>
              <a:defRPr sz="1800">
                <a:uFillTx/>
              </a:defRPr>
            </a:pPr>
            <a:r>
              <a:rPr lang="en-CA" sz="6200" dirty="0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-CA" sz="6200" dirty="0" err="1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CA" sz="6200" dirty="0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CA" sz="6200" dirty="0" err="1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array_size</a:t>
            </a:r>
            <a:r>
              <a:rPr lang="en-CA" sz="6200" dirty="0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lang="en-CA" sz="6200" dirty="0" smtClean="0">
              <a:uFill>
                <a:solidFill/>
              </a:uFill>
            </a:endParaRPr>
          </a:p>
          <a:p>
            <a:pPr marL="363537" lvl="2" indent="436562">
              <a:spcBef>
                <a:spcPts val="300"/>
              </a:spcBef>
              <a:buFont typeface="Arial" charset="0"/>
              <a:buNone/>
              <a:defRPr sz="1800">
                <a:uFillTx/>
              </a:defRPr>
            </a:pPr>
            <a:endParaRPr lang="en-CA" sz="6200" dirty="0" smtClean="0">
              <a:uFill>
                <a:solidFill/>
              </a:uFill>
              <a:latin typeface="Consolas"/>
              <a:ea typeface="Consolas"/>
              <a:cs typeface="Consolas"/>
              <a:sym typeface="Consolas"/>
            </a:endParaRPr>
          </a:p>
          <a:p>
            <a:pPr marL="363537" lvl="2" indent="436562">
              <a:spcBef>
                <a:spcPts val="300"/>
              </a:spcBef>
              <a:buFont typeface="Arial" charset="0"/>
              <a:buNone/>
              <a:defRPr sz="1800">
                <a:uFillTx/>
              </a:defRPr>
            </a:pPr>
            <a:r>
              <a:rPr lang="en-CA" sz="6200" dirty="0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   public:</a:t>
            </a:r>
            <a:endParaRPr lang="en-CA" sz="6200" dirty="0" smtClean="0">
              <a:uFill>
                <a:solidFill/>
              </a:uFill>
            </a:endParaRPr>
          </a:p>
          <a:p>
            <a:pPr marL="363537" lvl="2" indent="436562">
              <a:spcBef>
                <a:spcPts val="300"/>
              </a:spcBef>
              <a:buFont typeface="Arial" charset="0"/>
              <a:buNone/>
              <a:defRPr sz="1800">
                <a:uFillTx/>
              </a:defRPr>
            </a:pPr>
            <a:r>
              <a:rPr lang="en-CA" sz="6200" dirty="0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       Array( </a:t>
            </a:r>
            <a:r>
              <a:rPr lang="en-CA" sz="6200" dirty="0" err="1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CA" sz="6200" dirty="0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CA" sz="62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= 10</a:t>
            </a:r>
            <a:r>
              <a:rPr lang="en-CA" sz="6200" dirty="0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);</a:t>
            </a:r>
            <a:endParaRPr lang="en-CA" sz="6200" dirty="0" smtClean="0">
              <a:uFill>
                <a:solidFill/>
              </a:uFill>
            </a:endParaRPr>
          </a:p>
          <a:p>
            <a:pPr marL="363537" lvl="2" indent="436562">
              <a:spcBef>
                <a:spcPts val="300"/>
              </a:spcBef>
              <a:buFont typeface="Arial" charset="0"/>
              <a:buNone/>
              <a:defRPr sz="1800">
                <a:uFillTx/>
              </a:defRPr>
            </a:pPr>
            <a:r>
              <a:rPr lang="en-CA" sz="6200" dirty="0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-CA" sz="6200" dirty="0" err="1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CA" sz="6200" dirty="0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size() const;</a:t>
            </a:r>
            <a:endParaRPr lang="en-CA" sz="6200" dirty="0" smtClean="0">
              <a:uFill>
                <a:solidFill/>
              </a:uFill>
            </a:endParaRPr>
          </a:p>
          <a:p>
            <a:pPr marL="363537" lvl="2" indent="436562">
              <a:spcBef>
                <a:spcPts val="300"/>
              </a:spcBef>
              <a:buFont typeface="Arial" charset="0"/>
              <a:buNone/>
              <a:defRPr sz="1800">
                <a:uFillTx/>
              </a:defRPr>
            </a:pPr>
            <a:r>
              <a:rPr lang="en-CA" sz="6200" dirty="0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       void append( </a:t>
            </a:r>
            <a:r>
              <a:rPr lang="en-CA" sz="6200" dirty="0" err="1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CA" sz="6200" dirty="0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);</a:t>
            </a:r>
            <a:endParaRPr lang="en-CA" sz="6200" dirty="0" smtClean="0">
              <a:uFill>
                <a:solidFill/>
              </a:uFill>
            </a:endParaRPr>
          </a:p>
          <a:p>
            <a:pPr marL="363537" lvl="2" indent="436562">
              <a:spcBef>
                <a:spcPts val="300"/>
              </a:spcBef>
              <a:buFont typeface="Arial" charset="0"/>
              <a:buNone/>
              <a:defRPr sz="1800">
                <a:uFillTx/>
              </a:defRPr>
            </a:pPr>
            <a:r>
              <a:rPr lang="en-CA" sz="6200" dirty="0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};</a:t>
            </a:r>
            <a:endParaRPr lang="en-CA" sz="6200" dirty="0">
              <a:uFill>
                <a:solidFill/>
              </a:uFill>
              <a:latin typeface="Consolas"/>
              <a:ea typeface="Consolas"/>
              <a:cs typeface="Consolas"/>
              <a:sym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6226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uFill>
                  <a:solidFill/>
                </a:uFill>
              </a:rPr>
              <a:t>Correcting a possible error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355600">
              <a:buNone/>
            </a:pPr>
            <a:r>
              <a:rPr lang="en-CA" dirty="0" smtClean="0"/>
              <a:t>	</a:t>
            </a:r>
            <a:r>
              <a:rPr lang="en-CA" dirty="0" smtClean="0">
                <a:uFill>
                  <a:solidFill/>
                </a:uFill>
              </a:rPr>
              <a:t>What </a:t>
            </a:r>
            <a:r>
              <a:rPr lang="en-CA" dirty="0">
                <a:uFill>
                  <a:solidFill/>
                </a:uFill>
              </a:rPr>
              <a:t>do we do if the user does:</a:t>
            </a:r>
          </a:p>
          <a:p>
            <a:pPr marL="363537" lvl="2" indent="436562">
              <a:spcBef>
                <a:spcPts val="300"/>
              </a:spcBef>
              <a:buNone/>
              <a:defRPr sz="1800">
                <a:uFillTx/>
              </a:defRPr>
            </a:pPr>
            <a:r>
              <a:rPr lang="en-CA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Array info( 0 );</a:t>
            </a:r>
            <a:endParaRPr lang="en-CA" sz="2000" dirty="0">
              <a:uFill>
                <a:solidFill/>
              </a:uFill>
            </a:endParaRPr>
          </a:p>
          <a:p>
            <a:pPr marL="363537" lvl="2" indent="436562">
              <a:spcBef>
                <a:spcPts val="300"/>
              </a:spcBef>
              <a:buNone/>
              <a:defRPr sz="1800">
                <a:uFillTx/>
              </a:defRPr>
            </a:pPr>
            <a:r>
              <a:rPr lang="en-CA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Array info( -5 );</a:t>
            </a:r>
            <a:endParaRPr lang="en-CA" sz="2000" dirty="0">
              <a:uFill>
                <a:solidFill/>
              </a:uFill>
            </a:endParaRPr>
          </a:p>
          <a:p>
            <a:pPr marL="363537" lvl="2" indent="436562">
              <a:spcBef>
                <a:spcPts val="300"/>
              </a:spcBef>
              <a:buNone/>
              <a:defRPr sz="1800">
                <a:uFillTx/>
              </a:defRPr>
            </a:pPr>
            <a:endParaRPr lang="en-CA" sz="1400" dirty="0">
              <a:uFill>
                <a:solidFill/>
              </a:uFill>
              <a:latin typeface="Consolas"/>
              <a:ea typeface="Consolas"/>
              <a:cs typeface="Consolas"/>
              <a:sym typeface="Consolas"/>
            </a:endParaRPr>
          </a:p>
          <a:p>
            <a:pPr marL="763588" lvl="1" indent="-363538">
              <a:buNone/>
              <a:defRPr sz="1800">
                <a:uFillTx/>
              </a:defRPr>
            </a:pPr>
            <a:r>
              <a:rPr lang="en-CA" sz="2000" dirty="0" smtClean="0">
                <a:solidFill>
                  <a:prstClr val="black"/>
                </a:solidFill>
                <a:uFill>
                  <a:solidFill/>
                </a:uFill>
              </a:rPr>
              <a:t>It makes sense that the capacity should be at least 1:</a:t>
            </a:r>
            <a:endParaRPr lang="en-CA" dirty="0">
              <a:uFill>
                <a:solidFill/>
              </a:uFill>
            </a:endParaRPr>
          </a:p>
          <a:p>
            <a:pPr marL="363537" lvl="2" indent="436562">
              <a:spcBef>
                <a:spcPts val="300"/>
              </a:spcBef>
              <a:buNone/>
              <a:defRPr sz="1800">
                <a:uFillTx/>
              </a:defRPr>
            </a:pPr>
            <a:r>
              <a:rPr lang="en-CA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Array::Array( </a:t>
            </a:r>
            <a:r>
              <a:rPr lang="en-CA" dirty="0" err="1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CA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n ):</a:t>
            </a:r>
            <a:endParaRPr lang="en-CA" sz="2000" dirty="0">
              <a:uFill>
                <a:solidFill/>
              </a:uFill>
            </a:endParaRPr>
          </a:p>
          <a:p>
            <a:pPr marL="363537" lvl="2" indent="436562">
              <a:spcBef>
                <a:spcPts val="300"/>
              </a:spcBef>
              <a:buNone/>
              <a:defRPr sz="1800">
                <a:uFillTx/>
              </a:defRPr>
            </a:pPr>
            <a:r>
              <a:rPr lang="en-CA" dirty="0" err="1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array_capacity</a:t>
            </a:r>
            <a:r>
              <a:rPr lang="en-CA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( </a:t>
            </a:r>
            <a:r>
              <a:rPr lang="en-CA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std::max( 1, n ) </a:t>
            </a:r>
            <a:r>
              <a:rPr lang="en-CA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),</a:t>
            </a:r>
            <a:endParaRPr lang="en-CA" sz="2000" dirty="0">
              <a:uFill>
                <a:solidFill/>
              </a:uFill>
            </a:endParaRPr>
          </a:p>
          <a:p>
            <a:pPr marL="363537" lvl="2" indent="436562">
              <a:spcBef>
                <a:spcPts val="300"/>
              </a:spcBef>
              <a:buNone/>
              <a:defRPr sz="1800">
                <a:uFillTx/>
              </a:defRPr>
            </a:pPr>
            <a:r>
              <a:rPr lang="en-CA" dirty="0" err="1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internal_array</a:t>
            </a:r>
            <a:r>
              <a:rPr lang="en-CA" dirty="0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( </a:t>
            </a:r>
            <a:r>
              <a:rPr lang="en-CA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new </a:t>
            </a:r>
            <a:r>
              <a:rPr lang="en-CA" dirty="0" err="1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CA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-CA" dirty="0" err="1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array_capacity</a:t>
            </a:r>
            <a:r>
              <a:rPr lang="en-CA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] ),</a:t>
            </a:r>
            <a:endParaRPr lang="en-CA" sz="2000" dirty="0">
              <a:uFill>
                <a:solidFill/>
              </a:uFill>
            </a:endParaRPr>
          </a:p>
          <a:p>
            <a:pPr marL="363537" lvl="2" indent="436562">
              <a:spcBef>
                <a:spcPts val="300"/>
              </a:spcBef>
              <a:buNone/>
              <a:defRPr sz="1800">
                <a:uFillTx/>
              </a:defRPr>
            </a:pPr>
            <a:r>
              <a:rPr lang="en-CA" dirty="0" err="1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array_size</a:t>
            </a:r>
            <a:r>
              <a:rPr lang="en-CA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( 0 ) {</a:t>
            </a:r>
            <a:endParaRPr lang="en-CA" sz="2000" dirty="0">
              <a:uFill>
                <a:solidFill/>
              </a:uFill>
            </a:endParaRPr>
          </a:p>
          <a:p>
            <a:pPr marL="363537" lvl="2" indent="436562">
              <a:spcBef>
                <a:spcPts val="300"/>
              </a:spcBef>
              <a:buNone/>
              <a:defRPr sz="1800">
                <a:uFillTx/>
              </a:defRPr>
            </a:pPr>
            <a:r>
              <a:rPr lang="en-CA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   // does nothing</a:t>
            </a:r>
            <a:endParaRPr lang="en-CA" sz="2000" dirty="0">
              <a:uFill>
                <a:solidFill/>
              </a:uFill>
            </a:endParaRPr>
          </a:p>
          <a:p>
            <a:pPr marL="363537" lvl="2" indent="436562">
              <a:spcBef>
                <a:spcPts val="300"/>
              </a:spcBef>
              <a:buNone/>
              <a:defRPr sz="1800">
                <a:uFillTx/>
              </a:defRPr>
            </a:pPr>
            <a:r>
              <a:rPr lang="en-CA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}</a:t>
            </a:r>
          </a:p>
          <a:p>
            <a:pPr marL="363537" lvl="2" indent="436562">
              <a:spcBef>
                <a:spcPts val="300"/>
              </a:spcBef>
              <a:buNone/>
              <a:defRPr sz="1800">
                <a:uFillTx/>
              </a:defRPr>
            </a:pPr>
            <a:endParaRPr lang="en-CA" sz="1400" dirty="0">
              <a:uFill>
                <a:solidFill/>
              </a:uFill>
              <a:latin typeface="Consolas"/>
              <a:ea typeface="Consolas"/>
              <a:cs typeface="Consolas"/>
              <a:sym typeface="Consolas"/>
            </a:endParaRPr>
          </a:p>
          <a:p>
            <a:pPr marL="742949" lvl="1" indent="-342900">
              <a:spcBef>
                <a:spcPts val="300"/>
              </a:spcBef>
              <a:defRPr sz="1800">
                <a:uFillTx/>
              </a:defRPr>
            </a:pPr>
            <a:r>
              <a:rPr lang="en-CA" dirty="0">
                <a:uFill>
                  <a:solidFill/>
                </a:uFill>
              </a:rPr>
              <a:t>We must now also include a library with </a:t>
            </a:r>
            <a:r>
              <a:rPr lang="en-CA" dirty="0">
                <a:uFill>
                  <a:solidFill/>
                </a:uFill>
                <a:latin typeface="Consolas" panose="020B0609020204030204" pitchFamily="49" charset="0"/>
                <a:cs typeface="Consolas" panose="020B0609020204030204" pitchFamily="49" charset="0"/>
              </a:rPr>
              <a:t>std::max</a:t>
            </a:r>
          </a:p>
          <a:p>
            <a:pPr marL="400050" lvl="1" indent="-1">
              <a:spcBef>
                <a:spcPts val="300"/>
              </a:spcBef>
              <a:buNone/>
              <a:defRPr sz="1800">
                <a:uFillTx/>
              </a:defRPr>
            </a:pPr>
            <a:r>
              <a:rPr lang="en-CA" dirty="0">
                <a:uFill>
                  <a:solidFill/>
                </a:uFill>
                <a:latin typeface="Consolas" panose="020B0609020204030204" pitchFamily="49" charset="0"/>
                <a:cs typeface="Consolas" panose="020B0609020204030204" pitchFamily="49" charset="0"/>
              </a:rPr>
              <a:t>	#include &lt;algorithm&gt;</a:t>
            </a:r>
          </a:p>
          <a:p>
            <a:pPr marL="355600" indent="-35560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4713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Correcting another possible error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 smtClean="0"/>
              <a:t>	Consider:</a:t>
            </a:r>
          </a:p>
          <a:p>
            <a:pPr marL="1163638" lvl="2" indent="-363538">
              <a:buNone/>
            </a:pP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void 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Array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::append( 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obj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) 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1163638" lvl="2" indent="-363538">
              <a:buNone/>
            </a:pP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// currently, entries 0, ..., 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array_size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- 1 are occupied</a:t>
            </a:r>
          </a:p>
          <a:p>
            <a:pPr marL="1163638" lvl="2" indent="-363538">
              <a:buNone/>
            </a:pP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internal_array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array_size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 = 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obj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1163638" lvl="2" indent="-363538">
              <a:buNone/>
            </a:pP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++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array_size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CA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63638" lvl="2" indent="-363538">
              <a:buNone/>
            </a:pP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1163638" lvl="2" indent="-363538">
              <a:buNone/>
            </a:pPr>
            <a:endParaRPr lang="en-CA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63538" lvl="0" indent="-363538">
              <a:buNone/>
            </a:pPr>
            <a:r>
              <a:rPr lang="en-CA" dirty="0">
                <a:solidFill>
                  <a:prstClr val="black"/>
                </a:solidFill>
              </a:rPr>
              <a:t>	</a:t>
            </a:r>
            <a:r>
              <a:rPr lang="en-CA" dirty="0" smtClean="0">
                <a:solidFill>
                  <a:prstClr val="black"/>
                </a:solidFill>
              </a:rPr>
              <a:t>and the function</a:t>
            </a:r>
            <a:endParaRPr lang="en-CA" dirty="0">
              <a:solidFill>
                <a:prstClr val="black"/>
              </a:solidFill>
            </a:endParaRPr>
          </a:p>
          <a:p>
            <a:pPr marL="1163638" lvl="2" indent="-363538">
              <a:buNone/>
            </a:pP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main() {</a:t>
            </a:r>
            <a:endParaRPr lang="en-CA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63638" lvl="2" indent="-363538">
              <a:buNone/>
            </a:pP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Array info( </a:t>
            </a:r>
            <a:r>
              <a:rPr lang="en-CA" sz="1400" b="1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  <a:r>
              <a:rPr lang="en-CA" sz="140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1163638" lvl="2" indent="-363538">
              <a:buNone/>
            </a:pPr>
            <a:endParaRPr lang="en-CA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63638" lvl="2" indent="-363538">
              <a:buNone/>
            </a:pP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for ( 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= 0; 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n-CA" sz="14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20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 ++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) {</a:t>
            </a:r>
          </a:p>
          <a:p>
            <a:pPr marL="1163638" lvl="2" indent="-363538">
              <a:buNone/>
            </a:pP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info.append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);</a:t>
            </a:r>
          </a:p>
          <a:p>
            <a:pPr marL="1163638" lvl="2" indent="-363538">
              <a:buNone/>
            </a:pP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}</a:t>
            </a:r>
          </a:p>
          <a:p>
            <a:pPr marL="1163638" lvl="2" indent="-363538">
              <a:buNone/>
            </a:pPr>
            <a:endParaRPr lang="en-CA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63638" lvl="2" indent="-363538">
              <a:buNone/>
            </a:pP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&lt;&lt; "The size is " &lt;&lt; 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info.size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 &lt;&lt; 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CA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63638" lvl="2" indent="-363538">
              <a:buNone/>
            </a:pP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CA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63638" lvl="2" indent="-363538">
              <a:buNone/>
            </a:pPr>
            <a:endParaRPr lang="en-CA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91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Correcting another possible error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pPr marL="363538" indent="-363538">
              <a:buNone/>
            </a:pPr>
            <a:r>
              <a:rPr lang="en-CA" dirty="0" smtClean="0"/>
              <a:t>	Neither C nor C++ care if you go outside the bounds of your array</a:t>
            </a:r>
          </a:p>
          <a:p>
            <a:pPr lvl="1"/>
            <a:r>
              <a:rPr lang="en-CA" dirty="0" smtClean="0"/>
              <a:t>Suppose you allocate an array of 10 </a:t>
            </a:r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dirty="0" err="1" smtClean="0"/>
              <a:t>s</a:t>
            </a:r>
            <a:r>
              <a:rPr lang="en-CA" dirty="0" smtClean="0"/>
              <a:t> (40 bytes)</a:t>
            </a:r>
          </a:p>
          <a:p>
            <a:pPr marL="457200" lvl="1" indent="0">
              <a:buNone/>
            </a:pPr>
            <a:r>
              <a:rPr lang="en-CA" dirty="0"/>
              <a:t>	</a:t>
            </a:r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 *</a:t>
            </a:r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ptr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 = new </a:t>
            </a:r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[10];</a:t>
            </a:r>
          </a:p>
          <a:p>
            <a:pPr marL="457200" lvl="1" indent="0">
              <a:buNone/>
            </a:pPr>
            <a:endParaRPr lang="en-CA" dirty="0"/>
          </a:p>
          <a:p>
            <a:pPr lvl="1"/>
            <a:r>
              <a:rPr lang="en-CA" dirty="0" smtClean="0"/>
              <a:t>Suppose </a:t>
            </a:r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ptr</a:t>
            </a:r>
            <a:r>
              <a:rPr lang="en-CA" dirty="0" smtClean="0"/>
              <a:t> is now assigned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0x0039af78</a:t>
            </a:r>
            <a:endParaRPr lang="en-CA" dirty="0" smtClean="0"/>
          </a:p>
        </p:txBody>
      </p:sp>
      <p:pic>
        <p:nvPicPr>
          <p:cNvPr id="31746" name="Picture 2" descr="C:\Users\dwharder\Desktop\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132856"/>
            <a:ext cx="736600" cy="432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36874" y="2636911"/>
            <a:ext cx="16401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CA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0x0039af78</a:t>
            </a:r>
            <a:endParaRPr lang="en-CA" sz="1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32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Project requirements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Project requirements include: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Submissions are individual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You can work together, but the authoring of code must be done alone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Projects 1, 2, 3, 4 are due at 22:00 (10:00 PM) on the Tuesday immediately following the laboratory corresponding with the project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Project 5 is due at midnight on the last day of class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Project submissions are through Learn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The Drop box is open for late submissions until 6:00 AM the next morning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All submissions are compiled and graded on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ecelinux.uwaterloo.ca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Project details at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ece.uwaterloo.ca/~</a:t>
            </a:r>
            <a:r>
              <a:rPr lang="en-US" alt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dwharder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alt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aads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/Projects/</a:t>
            </a:r>
            <a:endParaRPr lang="en-US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endParaRPr lang="en-US" alt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86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Correcting another possible error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pPr marL="363538" indent="-363538">
              <a:buNone/>
            </a:pPr>
            <a:r>
              <a:rPr lang="en-CA" dirty="0" smtClean="0"/>
              <a:t>	Suppose you access </a:t>
            </a:r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ptr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[5]</a:t>
            </a:r>
            <a:endParaRPr lang="en-CA" dirty="0" smtClean="0"/>
          </a:p>
          <a:p>
            <a:pPr lvl="1"/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0x0039af78 + 5 × 4 = 0x0039af8c</a:t>
            </a:r>
            <a:r>
              <a:rPr lang="en-CA" dirty="0" smtClean="0"/>
              <a:t> is calculated</a:t>
            </a:r>
            <a:endParaRPr lang="en-CA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803275" lvl="1" indent="-346075"/>
            <a:r>
              <a:rPr lang="en-CA" dirty="0" smtClean="0"/>
              <a:t>Whatever is there is accessed</a:t>
            </a:r>
          </a:p>
          <a:p>
            <a:pPr lvl="1"/>
            <a:endParaRPr lang="en-CA" dirty="0" smtClean="0">
              <a:solidFill>
                <a:prstClr val="black"/>
              </a:solidFill>
            </a:endParaRPr>
          </a:p>
          <a:p>
            <a:pPr marL="358775" indent="-358775">
              <a:buNone/>
            </a:pPr>
            <a:r>
              <a:rPr lang="en-CA" dirty="0">
                <a:solidFill>
                  <a:prstClr val="black"/>
                </a:solidFill>
              </a:rPr>
              <a:t>	</a:t>
            </a:r>
            <a:r>
              <a:rPr lang="en-CA" dirty="0" smtClean="0">
                <a:solidFill>
                  <a:prstClr val="black"/>
                </a:solidFill>
              </a:rPr>
              <a:t>Suppose you access </a:t>
            </a:r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ptr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[10]</a:t>
            </a:r>
            <a:endParaRPr lang="en-CA" dirty="0"/>
          </a:p>
          <a:p>
            <a:pPr lvl="1"/>
            <a:r>
              <a:rPr lang="en-CA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0x0039af78 </a:t>
            </a:r>
            <a:r>
              <a:rPr lang="en-CA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 </a:t>
            </a:r>
            <a:r>
              <a:rPr lang="en-CA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 </a:t>
            </a:r>
            <a:r>
              <a:rPr lang="en-CA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× </a:t>
            </a:r>
            <a:r>
              <a:rPr lang="en-CA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 = 0x0039afa0</a:t>
            </a:r>
            <a:endParaRPr lang="en-CA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803275" lvl="1" indent="-346075"/>
            <a:r>
              <a:rPr lang="en-CA" dirty="0"/>
              <a:t>Whatever is there is </a:t>
            </a:r>
            <a:r>
              <a:rPr lang="en-CA" dirty="0" smtClean="0"/>
              <a:t>accessed</a:t>
            </a:r>
          </a:p>
          <a:p>
            <a:pPr marL="803275" lvl="1" indent="-346075"/>
            <a:endParaRPr lang="en-CA" dirty="0"/>
          </a:p>
          <a:p>
            <a:pPr marL="358775" indent="-301625">
              <a:buNone/>
            </a:pPr>
            <a:r>
              <a:rPr lang="en-CA" dirty="0" smtClean="0"/>
              <a:t>	Unfortunately, this may be allocated to something else</a:t>
            </a:r>
          </a:p>
        </p:txBody>
      </p:sp>
      <p:pic>
        <p:nvPicPr>
          <p:cNvPr id="4" name="Picture 2" descr="C:\Users\dwharder\Desktop\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132856"/>
            <a:ext cx="736600" cy="432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62732" y="4077072"/>
            <a:ext cx="16401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CA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0x0039af8c</a:t>
            </a:r>
            <a:endParaRPr lang="en-CA" sz="1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78723" y="5529589"/>
            <a:ext cx="16401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CA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0x0039afa0</a:t>
            </a:r>
            <a:endParaRPr lang="en-CA" sz="1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524328" y="5610669"/>
            <a:ext cx="864096" cy="33146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ounded Rectangle 7"/>
          <p:cNvSpPr/>
          <p:nvPr/>
        </p:nvSpPr>
        <p:spPr>
          <a:xfrm>
            <a:off x="7524328" y="4177652"/>
            <a:ext cx="864096" cy="331468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6004705" y="2636911"/>
            <a:ext cx="16401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CA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0x0039af78</a:t>
            </a:r>
            <a:endParaRPr lang="en-CA" sz="1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2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 animBg="1"/>
      <p:bldP spid="8" grpId="0" animBg="1"/>
      <p:bldP spid="8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Correcting another possible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 smtClean="0"/>
              <a:t>	What do we do if we append to an array that is full?</a:t>
            </a:r>
          </a:p>
          <a:p>
            <a:pPr lvl="1"/>
            <a:r>
              <a:rPr lang="en-CA" dirty="0" smtClean="0"/>
              <a:t>We could ignore the append</a:t>
            </a:r>
          </a:p>
          <a:p>
            <a:pPr lvl="1"/>
            <a:r>
              <a:rPr lang="en-CA" dirty="0" smtClean="0"/>
              <a:t>We could change the return value to </a:t>
            </a:r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bool</a:t>
            </a:r>
            <a:r>
              <a:rPr lang="en-CA" dirty="0" smtClean="0"/>
              <a:t> which signals whether or not an append was successful</a:t>
            </a:r>
          </a:p>
          <a:p>
            <a:pPr lvl="1"/>
            <a:r>
              <a:rPr lang="en-CA" dirty="0" smtClean="0"/>
              <a:t>We </a:t>
            </a:r>
            <a:r>
              <a:rPr lang="en-CA" dirty="0" smtClean="0"/>
              <a:t>could </a:t>
            </a:r>
            <a:r>
              <a:rPr lang="en-CA" i="1" dirty="0" smtClean="0"/>
              <a:t>throw</a:t>
            </a:r>
            <a:r>
              <a:rPr lang="en-CA" dirty="0" smtClean="0"/>
              <a:t> an </a:t>
            </a:r>
            <a:r>
              <a:rPr lang="en-CA" i="1" dirty="0" smtClean="0"/>
              <a:t>exception</a:t>
            </a:r>
          </a:p>
          <a:p>
            <a:pPr lvl="1"/>
            <a:endParaRPr lang="en-CA" dirty="0" smtClean="0"/>
          </a:p>
          <a:p>
            <a:pPr marL="363538" lvl="0" indent="-363538">
              <a:buNone/>
            </a:pPr>
            <a:r>
              <a:rPr lang="en-CA" dirty="0">
                <a:solidFill>
                  <a:prstClr val="black"/>
                </a:solidFill>
              </a:rPr>
              <a:t>	</a:t>
            </a:r>
            <a:r>
              <a:rPr lang="en-CA" dirty="0" smtClean="0">
                <a:solidFill>
                  <a:prstClr val="black"/>
                </a:solidFill>
              </a:rPr>
              <a:t>We will use the second solution</a:t>
            </a:r>
          </a:p>
          <a:p>
            <a:pPr lvl="1"/>
            <a:r>
              <a:rPr lang="en-CA" dirty="0" smtClean="0">
                <a:solidFill>
                  <a:prstClr val="black"/>
                </a:solidFill>
              </a:rPr>
              <a:t>In a future function, we will use exceptions</a:t>
            </a:r>
            <a:endParaRPr lang="en-CA" dirty="0">
              <a:solidFill>
                <a:prstClr val="black"/>
              </a:solidFill>
            </a:endParaRPr>
          </a:p>
          <a:p>
            <a:pPr lvl="1"/>
            <a:endParaRPr lang="en-CA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28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Correcting another possible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 smtClean="0"/>
              <a:t>	It is necessary to update the return value in both the class definition and the member function definition</a:t>
            </a:r>
          </a:p>
          <a:p>
            <a:pPr marL="1163638" lvl="2" indent="-363538">
              <a:buNone/>
            </a:pPr>
            <a:endParaRPr lang="en-CA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63638" lvl="2" indent="-363538">
              <a:buNone/>
            </a:pP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class 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Array {</a:t>
            </a:r>
          </a:p>
          <a:p>
            <a:pPr marL="1163638" lvl="2" indent="-363538">
              <a:buNone/>
            </a:pP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// ...</a:t>
            </a:r>
            <a:endParaRPr lang="en-CA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63638" lvl="2" indent="-363538">
              <a:buNone/>
            </a:pP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CA" sz="1400" b="1" dirty="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bool</a:t>
            </a:r>
            <a:r>
              <a:rPr lang="en-CA" sz="1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append( </a:t>
            </a:r>
            <a:r>
              <a:rPr lang="en-CA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);</a:t>
            </a:r>
          </a:p>
          <a:p>
            <a:pPr marL="1163638" lvl="2" indent="-363538">
              <a:buNone/>
            </a:pP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   // ...</a:t>
            </a:r>
          </a:p>
          <a:p>
            <a:pPr marL="1163638" lvl="2" indent="-363538">
              <a:buNone/>
            </a:pP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  <a:endParaRPr lang="en-CA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63638" lvl="2" indent="-363538">
              <a:buNone/>
            </a:pPr>
            <a:endParaRPr lang="en-CA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63638" lvl="2" indent="-363538">
              <a:buNone/>
            </a:pPr>
            <a:r>
              <a:rPr lang="en-CA" sz="1400" b="1" dirty="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bool</a:t>
            </a:r>
            <a:r>
              <a:rPr lang="en-CA" sz="1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Array::append( 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obj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) 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1163638" lvl="2" indent="-363538">
              <a:buNone/>
            </a:pPr>
            <a:r>
              <a:rPr lang="en-CA" sz="14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if ( </a:t>
            </a:r>
            <a:r>
              <a:rPr lang="en-CA" sz="1400" b="1" dirty="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array_size</a:t>
            </a:r>
            <a:r>
              <a:rPr lang="en-CA" sz="14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== </a:t>
            </a:r>
            <a:r>
              <a:rPr lang="en-CA" sz="1400" b="1" dirty="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array_capacity</a:t>
            </a:r>
            <a:r>
              <a:rPr lang="en-CA" sz="14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) {</a:t>
            </a:r>
          </a:p>
          <a:p>
            <a:pPr marL="1163638" lvl="2" indent="-363538">
              <a:buNone/>
            </a:pPr>
            <a:r>
              <a:rPr lang="en-CA" sz="1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4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return false;</a:t>
            </a:r>
          </a:p>
          <a:p>
            <a:pPr marL="1163638" lvl="2" indent="-363538">
              <a:buNone/>
            </a:pPr>
            <a:r>
              <a:rPr lang="en-CA" sz="1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4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}</a:t>
            </a:r>
          </a:p>
          <a:p>
            <a:pPr marL="1163638" lvl="2" indent="-363538">
              <a:buNone/>
            </a:pPr>
            <a:endParaRPr lang="en-CA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63638" lvl="2" indent="-363538">
              <a:buNone/>
            </a:pP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// currently, entries 0, ..., 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array_size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- 1 are occupied</a:t>
            </a:r>
          </a:p>
          <a:p>
            <a:pPr marL="1163638" lvl="2" indent="-363538">
              <a:buNone/>
            </a:pP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internal_array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array_size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 = 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obj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1163638" lvl="2" indent="-363538">
              <a:buNone/>
            </a:pP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++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array_size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1163638" lvl="2" indent="-363538">
              <a:buNone/>
            </a:pP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CA" sz="14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 true;</a:t>
            </a:r>
            <a:endParaRPr lang="en-CA" sz="1400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63638" lvl="2" indent="-363538">
              <a:buNone/>
            </a:pP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0059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Updating the class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 smtClean="0"/>
              <a:t>	Let’s add some more functionality:</a:t>
            </a:r>
          </a:p>
          <a:p>
            <a:pPr lvl="1"/>
            <a:r>
              <a:rPr lang="en-CA" dirty="0" smtClean="0"/>
              <a:t>A function that returns the capacity</a:t>
            </a:r>
          </a:p>
          <a:p>
            <a:pPr lvl="1"/>
            <a:r>
              <a:rPr lang="en-CA" dirty="0" smtClean="0"/>
              <a:t>Two Boolean-valued functions determining if the array is empty or full</a:t>
            </a:r>
          </a:p>
          <a:p>
            <a:pPr lvl="1"/>
            <a:endParaRPr lang="en-CA" dirty="0"/>
          </a:p>
          <a:p>
            <a:pPr marL="363538" indent="-363538">
              <a:buNone/>
            </a:pPr>
            <a:r>
              <a:rPr lang="en-CA" dirty="0" smtClean="0"/>
              <a:t>	To do this, we must: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CA" dirty="0" smtClean="0"/>
              <a:t>Add three member function declarations to the class definition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CA" dirty="0" smtClean="0"/>
              <a:t>Add three member functions definitions below the class</a:t>
            </a:r>
          </a:p>
        </p:txBody>
      </p:sp>
    </p:spTree>
    <p:extLst>
      <p:ext uri="{BB962C8B-B14F-4D97-AF65-F5344CB8AC3E}">
        <p14:creationId xmlns:p14="http://schemas.microsoft.com/office/powerpoint/2010/main" val="60426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Updating the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 smtClean="0"/>
              <a:t>	The member function declarations in the class definition could be:</a:t>
            </a:r>
          </a:p>
          <a:p>
            <a:pPr marL="457200" lvl="1" indent="0">
              <a:buNone/>
            </a:pPr>
            <a:r>
              <a:rPr lang="en-CA" dirty="0" smtClean="0"/>
              <a:t>	</a:t>
            </a:r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 capacity() </a:t>
            </a:r>
            <a:r>
              <a:rPr lang="en-CA" dirty="0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bool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 empty() </a:t>
            </a:r>
            <a:r>
              <a:rPr lang="en-CA" dirty="0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	bool full() 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	void clear();</a:t>
            </a:r>
          </a:p>
          <a:p>
            <a:pPr marL="457200" lvl="1" indent="0">
              <a:buNone/>
            </a:pPr>
            <a:endParaRPr lang="en-CA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63538" lvl="0" indent="-363538">
              <a:buNone/>
            </a:pPr>
            <a:r>
              <a:rPr lang="en-CA" dirty="0">
                <a:solidFill>
                  <a:prstClr val="black"/>
                </a:solidFill>
              </a:rPr>
              <a:t>	</a:t>
            </a:r>
            <a:r>
              <a:rPr lang="en-CA" dirty="0" smtClean="0">
                <a:solidFill>
                  <a:prstClr val="black"/>
                </a:solidFill>
              </a:rPr>
              <a:t>The first</a:t>
            </a:r>
            <a:r>
              <a:rPr lang="en-CA" dirty="0" smtClean="0">
                <a:solidFill>
                  <a:prstClr val="black"/>
                </a:solidFill>
              </a:rPr>
              <a:t> </a:t>
            </a:r>
            <a:r>
              <a:rPr lang="en-CA" dirty="0" smtClean="0">
                <a:solidFill>
                  <a:prstClr val="black"/>
                </a:solidFill>
              </a:rPr>
              <a:t>three member functions return queries based on the current state of the array object—nothing is changed</a:t>
            </a:r>
          </a:p>
          <a:p>
            <a:pPr lvl="1"/>
            <a:r>
              <a:rPr lang="en-CA" dirty="0" smtClean="0">
                <a:solidFill>
                  <a:prstClr val="black"/>
                </a:solidFill>
              </a:rPr>
              <a:t>Thus, we declare these as </a:t>
            </a:r>
            <a:r>
              <a:rPr lang="en-CA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CA" dirty="0" smtClean="0">
                <a:solidFill>
                  <a:prstClr val="black"/>
                </a:solidFill>
              </a:rPr>
              <a:t> or read-only</a:t>
            </a:r>
            <a:endParaRPr lang="en-CA" dirty="0" smtClean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CA" dirty="0" smtClean="0">
                <a:solidFill>
                  <a:prstClr val="black"/>
                </a:solidFill>
              </a:rPr>
              <a:t>If we accidently try to change a member variable, the compiler will issue an error</a:t>
            </a:r>
          </a:p>
          <a:p>
            <a:pPr lvl="1"/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87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Updating the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 smtClean="0"/>
              <a:t>	</a:t>
            </a:r>
            <a:r>
              <a:rPr lang="en-CA" dirty="0" smtClean="0"/>
              <a:t>In the class definition, we should separate the </a:t>
            </a:r>
            <a:r>
              <a:rPr lang="en-CA" dirty="0" err="1" smtClean="0"/>
              <a:t>accessors</a:t>
            </a:r>
            <a:r>
              <a:rPr lang="en-CA" dirty="0" smtClean="0"/>
              <a:t> from the </a:t>
            </a:r>
            <a:r>
              <a:rPr lang="en-CA" dirty="0" err="1" smtClean="0"/>
              <a:t>mutators</a:t>
            </a:r>
            <a:endParaRPr lang="en-CA" dirty="0" smtClean="0"/>
          </a:p>
          <a:p>
            <a:pPr marL="857250" lvl="2" indent="0">
              <a:buNone/>
            </a:pPr>
            <a:r>
              <a:rPr lang="en-CA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class </a:t>
            </a:r>
            <a:r>
              <a:rPr lang="en-CA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Array {</a:t>
            </a:r>
          </a:p>
          <a:p>
            <a:pPr marL="857250" lvl="2" indent="0">
              <a:buNone/>
            </a:pPr>
            <a:r>
              <a:rPr lang="en-CA" sz="1400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CA" sz="14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private:</a:t>
            </a:r>
          </a:p>
          <a:p>
            <a:pPr marL="857250" lvl="2" indent="0">
              <a:buNone/>
            </a:pPr>
            <a:r>
              <a:rPr lang="en-CA" sz="14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CA" sz="1400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sz="14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400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array_capacity</a:t>
            </a:r>
            <a:r>
              <a:rPr lang="en-CA" sz="14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857250" lvl="2" indent="0">
              <a:buNone/>
            </a:pPr>
            <a:r>
              <a:rPr lang="en-CA" sz="14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CA" sz="1400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sz="14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*</a:t>
            </a:r>
            <a:r>
              <a:rPr lang="en-CA" sz="1400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internal_array</a:t>
            </a:r>
            <a:r>
              <a:rPr lang="en-CA" sz="14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857250" lvl="2" indent="0">
              <a:buNone/>
            </a:pPr>
            <a:r>
              <a:rPr lang="en-CA" sz="14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CA" sz="1400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sz="14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400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array_size</a:t>
            </a:r>
            <a:r>
              <a:rPr lang="en-CA" sz="14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857250" lvl="2" indent="0">
              <a:buNone/>
            </a:pPr>
            <a:r>
              <a:rPr lang="en-CA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   public:</a:t>
            </a:r>
          </a:p>
          <a:p>
            <a:pPr marL="857250" lvl="2" indent="0">
              <a:buNone/>
            </a:pPr>
            <a:r>
              <a:rPr lang="en-CA" sz="14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Array( </a:t>
            </a:r>
            <a:r>
              <a:rPr lang="en-CA" sz="1400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sz="14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10 );</a:t>
            </a:r>
          </a:p>
          <a:p>
            <a:pPr marL="857250" lvl="2" indent="0">
              <a:buNone/>
            </a:pPr>
            <a:endParaRPr lang="en-CA" sz="1400" b="1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857250" lvl="2" indent="0">
              <a:buNone/>
            </a:pPr>
            <a:r>
              <a:rPr lang="en-CA" sz="1400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CA" sz="1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CA" sz="14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Accessors</a:t>
            </a:r>
            <a:endParaRPr lang="en-CA" sz="1400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857250" lvl="2" indent="0">
              <a:buNone/>
            </a:pPr>
            <a:r>
              <a:rPr lang="en-CA" sz="14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CA" sz="1400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sz="14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size() const;</a:t>
            </a:r>
          </a:p>
          <a:p>
            <a:pPr marL="857250" lvl="2" indent="0">
              <a:buNone/>
            </a:pPr>
            <a:r>
              <a:rPr lang="en-CA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CA" sz="1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capacity() const;</a:t>
            </a:r>
          </a:p>
          <a:p>
            <a:pPr marL="857250" lvl="2" indent="0">
              <a:buNone/>
            </a:pPr>
            <a:r>
              <a:rPr lang="en-CA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       bool empty() const;</a:t>
            </a:r>
          </a:p>
          <a:p>
            <a:pPr marL="857250" lvl="2" indent="0">
              <a:buNone/>
            </a:pPr>
            <a:r>
              <a:rPr lang="en-CA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       bool full() const;</a:t>
            </a:r>
          </a:p>
          <a:p>
            <a:pPr marL="857250" lvl="2" indent="0">
              <a:buNone/>
            </a:pPr>
            <a:endParaRPr lang="en-CA" sz="1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857250" lvl="2" indent="0">
              <a:buNone/>
            </a:pPr>
            <a:r>
              <a:rPr lang="en-CA" sz="1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// </a:t>
            </a:r>
            <a:r>
              <a:rPr lang="en-CA" sz="14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Mutators</a:t>
            </a:r>
            <a:endParaRPr lang="en-CA" sz="1400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857250" lvl="2" indent="0">
              <a:buNone/>
            </a:pPr>
            <a:r>
              <a:rPr lang="en-CA" sz="14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void append( </a:t>
            </a:r>
            <a:r>
              <a:rPr lang="en-CA" sz="1400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sz="14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);</a:t>
            </a:r>
          </a:p>
          <a:p>
            <a:pPr marL="857250" lvl="2" indent="0">
              <a:buNone/>
            </a:pPr>
            <a:r>
              <a:rPr lang="en-CA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       void clear();</a:t>
            </a:r>
          </a:p>
          <a:p>
            <a:pPr marL="857250" lvl="2" indent="0">
              <a:buNone/>
            </a:pPr>
            <a:r>
              <a:rPr lang="en-CA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3680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latin typeface="Consolas" panose="020B0609020204030204" pitchFamily="49" charset="0"/>
                <a:cs typeface="Consolas" panose="020B0609020204030204" pitchFamily="49" charset="0"/>
              </a:rPr>
              <a:t>bool empty() const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 smtClean="0"/>
              <a:t>	For the first Boolean-valued function, we could try:</a:t>
            </a:r>
          </a:p>
          <a:p>
            <a:pPr marL="1314450" lvl="3" indent="0">
              <a:buNone/>
            </a:pPr>
            <a:r>
              <a:rPr lang="en-CA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bool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Array::empty() </a:t>
            </a:r>
            <a:r>
              <a:rPr lang="en-CA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pPr marL="1314450" lvl="3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if ( </a:t>
            </a:r>
            <a:r>
              <a:rPr lang="en-CA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array_size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== 0 ) {</a:t>
            </a:r>
          </a:p>
          <a:p>
            <a:pPr marL="1314450" lvl="3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return true;</a:t>
            </a:r>
          </a:p>
          <a:p>
            <a:pPr marL="1314450" lvl="3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} else {</a:t>
            </a:r>
          </a:p>
          <a:p>
            <a:pPr marL="1314450" lvl="3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return false;</a:t>
            </a:r>
          </a:p>
          <a:p>
            <a:pPr marL="1314450" lvl="3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}</a:t>
            </a:r>
          </a:p>
          <a:p>
            <a:pPr marL="1314450" lvl="3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457200" lvl="1" indent="0">
              <a:buNone/>
            </a:pPr>
            <a:endParaRPr lang="en-CA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63538" lvl="0" indent="-363538">
              <a:buNone/>
            </a:pPr>
            <a:r>
              <a:rPr lang="en-CA" dirty="0">
                <a:solidFill>
                  <a:prstClr val="black"/>
                </a:solidFill>
              </a:rPr>
              <a:t>	</a:t>
            </a:r>
            <a:r>
              <a:rPr lang="en-CA" dirty="0" smtClean="0">
                <a:solidFill>
                  <a:prstClr val="black"/>
                </a:solidFill>
              </a:rPr>
              <a:t>Note, however, that </a:t>
            </a:r>
            <a:r>
              <a:rPr lang="en-CA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CA" dirty="0" smtClean="0">
                <a:solidFill>
                  <a:prstClr val="black"/>
                </a:solidFill>
              </a:rPr>
              <a:t> is a Boolean-valued operator</a:t>
            </a:r>
          </a:p>
          <a:p>
            <a:pPr lvl="1"/>
            <a:r>
              <a:rPr lang="en-CA" dirty="0" smtClean="0">
                <a:solidFill>
                  <a:prstClr val="black"/>
                </a:solidFill>
              </a:rPr>
              <a:t>It returns either </a:t>
            </a:r>
            <a:r>
              <a:rPr lang="en-CA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r>
              <a:rPr lang="en-CA" dirty="0" smtClean="0">
                <a:solidFill>
                  <a:prstClr val="black"/>
                </a:solidFill>
              </a:rPr>
              <a:t> or </a:t>
            </a:r>
            <a:r>
              <a:rPr lang="en-CA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false</a:t>
            </a:r>
          </a:p>
          <a:p>
            <a:pPr lvl="1"/>
            <a:r>
              <a:rPr lang="en-CA" dirty="0" smtClean="0">
                <a:solidFill>
                  <a:prstClr val="black"/>
                </a:solidFill>
              </a:rPr>
              <a:t>Why not just return the value generated by </a:t>
            </a:r>
            <a:r>
              <a:rPr lang="en-CA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CA" dirty="0" smtClean="0">
                <a:solidFill>
                  <a:prstClr val="black"/>
                </a:solidFill>
              </a:rPr>
              <a:t>?</a:t>
            </a:r>
            <a:endParaRPr lang="en-CA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endParaRPr lang="en-CA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9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latin typeface="Consolas" panose="020B0609020204030204" pitchFamily="49" charset="0"/>
                <a:cs typeface="Consolas" panose="020B0609020204030204" pitchFamily="49" charset="0"/>
              </a:rPr>
              <a:t>bool empty() const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 smtClean="0"/>
              <a:t>	A better implementation is:</a:t>
            </a:r>
          </a:p>
          <a:p>
            <a:pPr marL="1314450" lvl="3" indent="0">
              <a:buNone/>
            </a:pPr>
            <a:r>
              <a:rPr lang="en-CA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bool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Array::empty() </a:t>
            </a:r>
            <a:r>
              <a:rPr lang="en-CA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pPr marL="1314450" lvl="3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return ( </a:t>
            </a:r>
            <a:r>
              <a:rPr lang="en-CA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array_size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== 0 );</a:t>
            </a:r>
          </a:p>
          <a:p>
            <a:pPr marL="1314450" lvl="3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lvl="1" indent="0">
              <a:buNone/>
            </a:pPr>
            <a:endParaRPr lang="en-CA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63538" lvl="0" indent="-363538">
              <a:buNone/>
            </a:pPr>
            <a:r>
              <a:rPr lang="en-CA" dirty="0">
                <a:solidFill>
                  <a:prstClr val="black"/>
                </a:solidFill>
              </a:rPr>
              <a:t>	</a:t>
            </a:r>
            <a:r>
              <a:rPr lang="en-CA" dirty="0" smtClean="0">
                <a:solidFill>
                  <a:prstClr val="black"/>
                </a:solidFill>
              </a:rPr>
              <a:t>Note:  the parentheses are not necessary—they give clarity</a:t>
            </a:r>
          </a:p>
          <a:p>
            <a:pPr marL="457200" lvl="1" indent="0">
              <a:buNone/>
            </a:pPr>
            <a:r>
              <a:rPr lang="en-CA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return</a:t>
            </a:r>
            <a:r>
              <a:rPr lang="en-CA" dirty="0" smtClean="0">
                <a:solidFill>
                  <a:prstClr val="black"/>
                </a:solidFill>
              </a:rPr>
              <a:t> is a statement, not a function!</a:t>
            </a:r>
          </a:p>
        </p:txBody>
      </p:sp>
    </p:spTree>
    <p:extLst>
      <p:ext uri="{BB962C8B-B14F-4D97-AF65-F5344CB8AC3E}">
        <p14:creationId xmlns:p14="http://schemas.microsoft.com/office/powerpoint/2010/main" val="34461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bool empty() const</a:t>
            </a:r>
            <a:endParaRPr lang="en-CA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 smtClean="0"/>
              <a:t>	Another solution:</a:t>
            </a:r>
          </a:p>
          <a:p>
            <a:pPr marL="363538" indent="-363538">
              <a:buNone/>
            </a:pPr>
            <a:r>
              <a:rPr lang="en-CA" sz="1800" dirty="0" smtClean="0"/>
              <a:t>	</a:t>
            </a:r>
            <a:r>
              <a:rPr lang="en-CA" sz="1800" dirty="0"/>
              <a:t>	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return (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size() ==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0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lvl="1"/>
            <a:r>
              <a:rPr lang="en-CA" dirty="0">
                <a:solidFill>
                  <a:prstClr val="black"/>
                </a:solidFill>
              </a:rPr>
              <a:t>If </a:t>
            </a:r>
            <a:r>
              <a:rPr lang="en-CA" dirty="0" smtClean="0">
                <a:solidFill>
                  <a:prstClr val="black"/>
                </a:solidFill>
              </a:rPr>
              <a:t>you </a:t>
            </a:r>
            <a:r>
              <a:rPr lang="en-CA" dirty="0">
                <a:solidFill>
                  <a:prstClr val="black"/>
                </a:solidFill>
              </a:rPr>
              <a:t>accidently use </a:t>
            </a:r>
            <a:r>
              <a:rPr lang="en-CA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size() = 0</a:t>
            </a:r>
            <a:r>
              <a:rPr lang="en-CA" dirty="0" smtClean="0">
                <a:solidFill>
                  <a:prstClr val="black"/>
                </a:solidFill>
              </a:rPr>
              <a:t>, </a:t>
            </a:r>
            <a:r>
              <a:rPr lang="en-CA" dirty="0">
                <a:solidFill>
                  <a:prstClr val="black"/>
                </a:solidFill>
              </a:rPr>
              <a:t>the compiler will signal an error</a:t>
            </a:r>
          </a:p>
          <a:p>
            <a:pPr lvl="2"/>
            <a:r>
              <a:rPr lang="en-CA" dirty="0" smtClean="0">
                <a:solidFill>
                  <a:prstClr val="black"/>
                </a:solidFill>
              </a:rPr>
              <a:t>You can’t assign to the return value of a function!</a:t>
            </a:r>
            <a:endParaRPr lang="en-CA" dirty="0">
              <a:solidFill>
                <a:prstClr val="black"/>
              </a:solidFill>
            </a:endParaRPr>
          </a:p>
          <a:p>
            <a:pPr marL="363538" indent="-363538">
              <a:buNone/>
            </a:pP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63538" indent="-363538">
              <a:buNone/>
            </a:pPr>
            <a:r>
              <a:rPr lang="en-CA" dirty="0" smtClean="0"/>
              <a:t>	</a:t>
            </a:r>
            <a:r>
              <a:rPr lang="en-CA" dirty="0" smtClean="0">
                <a:solidFill>
                  <a:prstClr val="black"/>
                </a:solidFill>
              </a:rPr>
              <a:t>Some programmers prefer:</a:t>
            </a:r>
            <a:endParaRPr lang="en-CA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r>
              <a:rPr lang="en-CA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CA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 ( 0 == </a:t>
            </a:r>
            <a:r>
              <a:rPr lang="en-CA" dirty="0" err="1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array_size</a:t>
            </a:r>
            <a:r>
              <a:rPr lang="en-CA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);</a:t>
            </a:r>
            <a:endParaRPr lang="en-CA" dirty="0">
              <a:solidFill>
                <a:prstClr val="black"/>
              </a:solidFill>
            </a:endParaRPr>
          </a:p>
          <a:p>
            <a:pPr lvl="1"/>
            <a:r>
              <a:rPr lang="en-CA" dirty="0" smtClean="0">
                <a:solidFill>
                  <a:prstClr val="black"/>
                </a:solidFill>
              </a:rPr>
              <a:t>If they accidently use </a:t>
            </a:r>
            <a:r>
              <a:rPr lang="en-CA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 </a:t>
            </a:r>
            <a:r>
              <a:rPr lang="en-CA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CA" dirty="0" err="1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array_size</a:t>
            </a:r>
            <a:r>
              <a:rPr lang="en-CA" dirty="0" smtClean="0">
                <a:solidFill>
                  <a:prstClr val="black"/>
                </a:solidFill>
              </a:rPr>
              <a:t>, the compiler will signal an error</a:t>
            </a:r>
          </a:p>
          <a:p>
            <a:pPr lvl="2"/>
            <a:r>
              <a:rPr lang="en-CA" dirty="0" smtClean="0">
                <a:solidFill>
                  <a:prstClr val="black"/>
                </a:solidFill>
              </a:rPr>
              <a:t>You can’t assign a value to a number!</a:t>
            </a:r>
          </a:p>
          <a:p>
            <a:pPr lvl="1"/>
            <a:r>
              <a:rPr lang="en-CA" dirty="0" smtClean="0">
                <a:solidFill>
                  <a:prstClr val="black"/>
                </a:solidFill>
              </a:rPr>
              <a:t>If you accidently use </a:t>
            </a:r>
            <a:r>
              <a:rPr lang="en-CA" dirty="0" err="1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array_size</a:t>
            </a:r>
            <a:r>
              <a:rPr lang="en-CA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0</a:t>
            </a:r>
            <a:r>
              <a:rPr lang="en-CA" dirty="0" smtClean="0">
                <a:solidFill>
                  <a:prstClr val="black"/>
                </a:solidFill>
              </a:rPr>
              <a:t>, it assigns </a:t>
            </a:r>
            <a:r>
              <a:rPr lang="en-CA" dirty="0" err="1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array_size</a:t>
            </a:r>
            <a:r>
              <a:rPr lang="en-CA" dirty="0" smtClean="0">
                <a:solidFill>
                  <a:prstClr val="black"/>
                </a:solidFill>
              </a:rPr>
              <a:t> the value of zero and then returns </a:t>
            </a:r>
            <a:r>
              <a:rPr lang="en-CA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CA" dirty="0" smtClean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453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void clear()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/>
              <a:t>	</a:t>
            </a:r>
            <a:r>
              <a:rPr lang="en-CA" dirty="0" smtClean="0"/>
              <a:t>The </a:t>
            </a:r>
            <a:r>
              <a:rPr lang="en-CA" dirty="0" smtClean="0"/>
              <a:t>last empties </a:t>
            </a:r>
            <a:r>
              <a:rPr lang="en-CA" dirty="0" smtClean="0"/>
              <a:t>the array object:</a:t>
            </a:r>
            <a:endParaRPr lang="en-CA" dirty="0"/>
          </a:p>
          <a:p>
            <a:pPr marL="457200" lvl="1" indent="0">
              <a:buNone/>
            </a:pP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	void clear();</a:t>
            </a:r>
          </a:p>
          <a:p>
            <a:pPr marL="457200" lvl="1" indent="0">
              <a:buNone/>
            </a:pPr>
            <a:endParaRPr lang="en-CA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63538" lvl="0" indent="-363538">
              <a:buNone/>
            </a:pPr>
            <a:r>
              <a:rPr lang="en-CA" dirty="0">
                <a:solidFill>
                  <a:prstClr val="black"/>
                </a:solidFill>
              </a:rPr>
              <a:t>	</a:t>
            </a:r>
            <a:r>
              <a:rPr lang="en-CA" dirty="0" smtClean="0">
                <a:solidFill>
                  <a:prstClr val="black"/>
                </a:solidFill>
              </a:rPr>
              <a:t>In this case, the function is not declared </a:t>
            </a:r>
            <a:r>
              <a:rPr lang="en-CA" dirty="0" err="1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endParaRPr lang="en-CA" dirty="0" smtClean="0">
              <a:solidFill>
                <a:prstClr val="black"/>
              </a:solidFill>
            </a:endParaRPr>
          </a:p>
          <a:p>
            <a:pPr lvl="1"/>
            <a:r>
              <a:rPr lang="en-CA" dirty="0" smtClean="0">
                <a:solidFill>
                  <a:prstClr val="black"/>
                </a:solidFill>
              </a:rPr>
              <a:t>It will change the object</a:t>
            </a:r>
          </a:p>
          <a:p>
            <a:pPr marL="363538" lvl="0" indent="-363538">
              <a:buNone/>
            </a:pPr>
            <a:endParaRPr lang="en-CA" dirty="0" smtClean="0">
              <a:solidFill>
                <a:prstClr val="black"/>
              </a:solidFill>
            </a:endParaRPr>
          </a:p>
          <a:p>
            <a:pPr marL="363538" lvl="0" indent="-363538">
              <a:buNone/>
            </a:pPr>
            <a:r>
              <a:rPr lang="en-CA" dirty="0">
                <a:solidFill>
                  <a:prstClr val="black"/>
                </a:solidFill>
              </a:rPr>
              <a:t>	</a:t>
            </a:r>
            <a:r>
              <a:rPr lang="en-CA" dirty="0" smtClean="0">
                <a:solidFill>
                  <a:prstClr val="black"/>
                </a:solidFill>
              </a:rPr>
              <a:t>It will simply set the size member variable to zero</a:t>
            </a:r>
            <a:endParaRPr lang="en-CA" dirty="0">
              <a:solidFill>
                <a:prstClr val="black"/>
              </a:solidFill>
            </a:endParaRPr>
          </a:p>
          <a:p>
            <a:pPr lvl="1"/>
            <a:r>
              <a:rPr lang="en-CA" dirty="0" smtClean="0">
                <a:solidFill>
                  <a:prstClr val="black"/>
                </a:solidFill>
              </a:rPr>
              <a:t>It does not have to zero out the array—as new objects arrive, they will replace what currently exists in the array</a:t>
            </a:r>
            <a:endParaRPr lang="en-CA" dirty="0"/>
          </a:p>
          <a:p>
            <a:pPr lvl="1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66999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Outline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 smtClean="0"/>
              <a:t>	In this laboratory, we will:</a:t>
            </a:r>
          </a:p>
          <a:p>
            <a:pPr lvl="1"/>
            <a:r>
              <a:rPr lang="en-CA" dirty="0" smtClean="0"/>
              <a:t>Review pass-by-value versus </a:t>
            </a:r>
            <a:r>
              <a:rPr lang="en-CA" dirty="0"/>
              <a:t>pass-by-reference</a:t>
            </a:r>
          </a:p>
          <a:p>
            <a:pPr lvl="1"/>
            <a:r>
              <a:rPr lang="en-CA" dirty="0" smtClean="0"/>
              <a:t>Get you logged into </a:t>
            </a:r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ecelinux</a:t>
            </a:r>
            <a:endParaRPr lang="en-CA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CA" dirty="0" smtClean="0"/>
              <a:t>Have you save, compile and execute a </a:t>
            </a:r>
            <a:r>
              <a:rPr lang="en-CA" i="1" dirty="0" smtClean="0"/>
              <a:t>Hello World!</a:t>
            </a:r>
            <a:r>
              <a:rPr lang="en-CA" dirty="0" smtClean="0"/>
              <a:t> program</a:t>
            </a:r>
          </a:p>
          <a:p>
            <a:pPr lvl="1"/>
            <a:r>
              <a:rPr lang="en-CA" dirty="0" smtClean="0"/>
              <a:t>We will introduce you to C++ in Visual Studio</a:t>
            </a:r>
          </a:p>
          <a:p>
            <a:pPr lvl="1"/>
            <a:r>
              <a:rPr lang="en-CA" dirty="0" smtClean="0"/>
              <a:t>The introduction will be through an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Array</a:t>
            </a:r>
            <a:r>
              <a:rPr lang="en-CA" dirty="0" smtClean="0"/>
              <a:t> class</a:t>
            </a:r>
          </a:p>
          <a:p>
            <a:pPr lvl="2"/>
            <a:r>
              <a:rPr lang="en-CA" dirty="0" smtClean="0"/>
              <a:t>We will implement and add additional functionality</a:t>
            </a:r>
          </a:p>
          <a:p>
            <a:pPr lvl="2"/>
            <a:r>
              <a:rPr lang="en-CA" dirty="0" smtClean="0"/>
              <a:t>We will create executable functions using this class</a:t>
            </a:r>
          </a:p>
          <a:p>
            <a:pPr lvl="2"/>
            <a:r>
              <a:rPr lang="en-CA" dirty="0" smtClean="0"/>
              <a:t>We will use this class in our testing framework</a:t>
            </a:r>
          </a:p>
          <a:p>
            <a:pPr lvl="1"/>
            <a:r>
              <a:rPr lang="en-CA" dirty="0" smtClean="0"/>
              <a:t>We will then copy this class to </a:t>
            </a:r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ecelinux</a:t>
            </a:r>
            <a:r>
              <a:rPr lang="en-CA" dirty="0" smtClean="0"/>
              <a:t> and test it there</a:t>
            </a:r>
          </a:p>
          <a:p>
            <a:pPr lvl="1"/>
            <a:r>
              <a:rPr lang="en-CA" dirty="0" smtClean="0"/>
              <a:t>We will conclude with topics such as:</a:t>
            </a:r>
          </a:p>
          <a:p>
            <a:pPr lvl="2"/>
            <a:r>
              <a:rPr lang="en-CA" dirty="0" smtClean="0"/>
              <a:t>Recursion</a:t>
            </a:r>
          </a:p>
        </p:txBody>
      </p:sp>
    </p:spTree>
    <p:extLst>
      <p:ext uri="{BB962C8B-B14F-4D97-AF65-F5344CB8AC3E}">
        <p14:creationId xmlns:p14="http://schemas.microsoft.com/office/powerpoint/2010/main" val="368341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latin typeface="Consolas" panose="020B0609020204030204" pitchFamily="49" charset="0"/>
                <a:cs typeface="Consolas" panose="020B0609020204030204" pitchFamily="49" charset="0"/>
              </a:rPr>
              <a:t>void clear()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63588" lvl="1" indent="-363538">
              <a:buNone/>
              <a:defRPr sz="1800">
                <a:uFillTx/>
              </a:defRPr>
            </a:pPr>
            <a:r>
              <a:rPr lang="en-CA" sz="2000" dirty="0" smtClean="0">
                <a:uFill>
                  <a:solidFill/>
                </a:uFill>
              </a:rPr>
              <a:t>Question</a:t>
            </a:r>
            <a:r>
              <a:rPr lang="en-CA" sz="2000" dirty="0">
                <a:uFill>
                  <a:solidFill/>
                </a:uFill>
              </a:rPr>
              <a:t>:</a:t>
            </a:r>
          </a:p>
          <a:p>
            <a:pPr lvl="1">
              <a:defRPr sz="1800">
                <a:uFillTx/>
              </a:defRPr>
            </a:pPr>
            <a:r>
              <a:rPr lang="en-CA" dirty="0">
                <a:uFill>
                  <a:solidFill/>
                </a:uFill>
              </a:rPr>
              <a:t>What error do you get if you have</a:t>
            </a:r>
          </a:p>
          <a:p>
            <a:pPr marL="0" lvl="1" indent="457200">
              <a:buSzTx/>
              <a:buNone/>
              <a:defRPr sz="1800">
                <a:uFillTx/>
              </a:defRPr>
            </a:pPr>
            <a:r>
              <a:rPr lang="en-CA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		void clear();</a:t>
            </a:r>
            <a:endParaRPr lang="en-CA" dirty="0">
              <a:uFill>
                <a:solidFill/>
              </a:uFill>
            </a:endParaRPr>
          </a:p>
          <a:p>
            <a:pPr marL="0" lvl="1" indent="457200">
              <a:buSzTx/>
              <a:buNone/>
              <a:defRPr sz="1800">
                <a:uFillTx/>
              </a:defRPr>
            </a:pPr>
            <a:r>
              <a:rPr lang="en-CA" dirty="0">
                <a:uFill>
                  <a:solidFill/>
                </a:uFill>
              </a:rPr>
              <a:t>	in the class definition, but</a:t>
            </a:r>
          </a:p>
          <a:p>
            <a:pPr marL="0" lvl="1" indent="457200">
              <a:buSzTx/>
              <a:buNone/>
              <a:defRPr sz="1800">
                <a:uFillTx/>
              </a:defRPr>
            </a:pPr>
            <a:r>
              <a:rPr lang="en-CA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		void Array::clear() </a:t>
            </a:r>
            <a:r>
              <a:rPr lang="en-CA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const</a:t>
            </a:r>
            <a:r>
              <a:rPr lang="en-CA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lang="en-CA" dirty="0">
              <a:uFill>
                <a:solidFill/>
              </a:uFill>
            </a:endParaRPr>
          </a:p>
          <a:p>
            <a:pPr marL="0" lvl="1" indent="457200">
              <a:buSzTx/>
              <a:buNone/>
              <a:defRPr sz="1800">
                <a:uFillTx/>
              </a:defRPr>
            </a:pPr>
            <a:r>
              <a:rPr lang="en-CA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		    // ...</a:t>
            </a:r>
            <a:endParaRPr lang="en-CA" dirty="0">
              <a:uFill>
                <a:solidFill/>
              </a:uFill>
            </a:endParaRPr>
          </a:p>
          <a:p>
            <a:pPr marL="0" lvl="1" indent="457200">
              <a:buSzTx/>
              <a:buNone/>
              <a:defRPr sz="1800">
                <a:uFillTx/>
              </a:defRPr>
            </a:pPr>
            <a:r>
              <a:rPr lang="en-CA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		}</a:t>
            </a:r>
            <a:endParaRPr lang="en-CA" dirty="0">
              <a:uFill>
                <a:solidFill/>
              </a:uFill>
            </a:endParaRPr>
          </a:p>
          <a:p>
            <a:pPr marL="0" lvl="1" indent="457200">
              <a:buSzTx/>
              <a:buNone/>
              <a:defRPr sz="1800">
                <a:uFillTx/>
              </a:defRPr>
            </a:pPr>
            <a:r>
              <a:rPr lang="en-CA" dirty="0">
                <a:uFill>
                  <a:solidFill/>
                </a:uFill>
              </a:rPr>
              <a:t>	in the member function definition?</a:t>
            </a:r>
          </a:p>
          <a:p>
            <a:pPr lvl="1">
              <a:defRPr sz="1800">
                <a:uFillTx/>
              </a:defRPr>
            </a:pPr>
            <a:endParaRPr lang="en-CA" dirty="0">
              <a:uFill>
                <a:solidFill/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9819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latin typeface="Consolas" panose="020B0609020204030204" pitchFamily="49" charset="0"/>
                <a:cs typeface="Consolas" panose="020B0609020204030204" pitchFamily="49" charset="0"/>
              </a:rPr>
              <a:t>void clear()</a:t>
            </a:r>
            <a:endParaRPr lang="en-CA" dirty="0"/>
          </a:p>
        </p:txBody>
      </p:sp>
      <p:sp>
        <p:nvSpPr>
          <p:cNvPr id="5" name="Shape 274"/>
          <p:cNvSpPr txBox="1">
            <a:spLocks/>
          </p:cNvSpPr>
          <p:nvPr/>
        </p:nvSpPr>
        <p:spPr bwMode="auto">
          <a:xfrm>
            <a:off x="457200" y="1600200"/>
            <a:ext cx="8686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3588" lvl="1" indent="-363538">
              <a:buFont typeface="Arial" charset="0"/>
              <a:buNone/>
              <a:defRPr sz="1800">
                <a:uFillTx/>
              </a:defRPr>
            </a:pPr>
            <a:r>
              <a:rPr lang="en-CA" sz="2000" dirty="0" smtClean="0">
                <a:uFill>
                  <a:solidFill/>
                </a:uFill>
              </a:rPr>
              <a:t>Answers:</a:t>
            </a:r>
          </a:p>
          <a:p>
            <a:pPr lvl="1">
              <a:defRPr sz="1800">
                <a:uFillTx/>
              </a:defRPr>
            </a:pPr>
            <a:r>
              <a:rPr lang="en-CA" dirty="0" smtClean="0">
                <a:uFill>
                  <a:solidFill/>
                </a:uFill>
              </a:rPr>
              <a:t>In the first case, the member function definition does not match any of</a:t>
            </a:r>
            <a:br>
              <a:rPr lang="en-CA" dirty="0" smtClean="0">
                <a:uFill>
                  <a:solidFill/>
                </a:uFill>
              </a:rPr>
            </a:br>
            <a:r>
              <a:rPr lang="en-CA" dirty="0" smtClean="0">
                <a:uFill>
                  <a:solidFill/>
                </a:uFill>
              </a:rPr>
              <a:t>the member function declarations in the class definition:</a:t>
            </a:r>
          </a:p>
          <a:p>
            <a:pPr marL="0" lvl="1" indent="457200">
              <a:buFont typeface="Arial" charset="0"/>
              <a:buNone/>
              <a:defRPr sz="1800">
                <a:uFillTx/>
              </a:defRPr>
            </a:pPr>
            <a:r>
              <a:rPr lang="en-CA" b="1" dirty="0" smtClean="0">
                <a:solidFill>
                  <a:srgbClr val="0000FF"/>
                </a:solidFill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-CA" sz="1600" b="1" dirty="0" smtClean="0">
                <a:solidFill>
                  <a:srgbClr val="0000FF"/>
                </a:solidFill>
                <a:uFill>
                  <a:solidFill/>
                </a:uFill>
                <a:latin typeface="Courier New"/>
                <a:ea typeface="Courier New"/>
                <a:cs typeface="Courier New"/>
                <a:sym typeface="Courier New"/>
              </a:rPr>
              <a:t>'void Array::clear(void) const' : overloaded member</a:t>
            </a:r>
            <a:br>
              <a:rPr lang="en-CA" sz="1600" b="1" dirty="0" smtClean="0">
                <a:solidFill>
                  <a:srgbClr val="0000FF"/>
                </a:solidFill>
                <a:uFill>
                  <a:solidFill/>
                </a:u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CA" sz="1600" b="1" dirty="0" smtClean="0">
                <a:solidFill>
                  <a:srgbClr val="0000FF"/>
                </a:solidFill>
                <a:uFill>
                  <a:solidFill/>
                </a:uFill>
                <a:latin typeface="Courier New"/>
                <a:ea typeface="Courier New"/>
                <a:cs typeface="Courier New"/>
                <a:sym typeface="Courier New"/>
              </a:rPr>
              <a:t>	function not found in 'Array'</a:t>
            </a:r>
          </a:p>
          <a:p>
            <a:pPr marL="0" lvl="1" indent="457200">
              <a:buFont typeface="Arial" charset="0"/>
              <a:buNone/>
              <a:defRPr sz="1800">
                <a:uFillTx/>
              </a:defRPr>
            </a:pPr>
            <a:endParaRPr lang="en-CA" dirty="0" smtClean="0">
              <a:uFill>
                <a:solidFill/>
              </a:uFill>
            </a:endParaRPr>
          </a:p>
          <a:p>
            <a:pPr lvl="1">
              <a:defRPr sz="1800">
                <a:uFillTx/>
              </a:defRPr>
            </a:pPr>
            <a:r>
              <a:rPr lang="en-CA" dirty="0" smtClean="0">
                <a:uFill>
                  <a:solidFill/>
                </a:uFill>
              </a:rPr>
              <a:t>The error message in g++ is actually more helpful:</a:t>
            </a:r>
          </a:p>
          <a:p>
            <a:pPr marL="0" lvl="1" indent="457200">
              <a:buFont typeface="Arial" charset="0"/>
              <a:buNone/>
              <a:defRPr sz="1800">
                <a:uFillTx/>
              </a:defRPr>
            </a:pPr>
            <a:r>
              <a:rPr lang="en-CA" dirty="0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-CA" sz="1600" b="1" dirty="0" smtClean="0">
                <a:solidFill>
                  <a:srgbClr val="0000FF"/>
                </a:solidFill>
                <a:uFill>
                  <a:solidFill/>
                </a:uFill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Array.h:36: error: prototype </a:t>
            </a:r>
            <a:r>
              <a:rPr lang="en-CA" sz="1600" b="1" dirty="0" err="1" smtClean="0">
                <a:solidFill>
                  <a:srgbClr val="0000FF"/>
                </a:solidFill>
                <a:uFill>
                  <a:solidFill/>
                </a:uFill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for'void</a:t>
            </a:r>
            <a:r>
              <a:rPr lang="en-CA" sz="1600" b="1" dirty="0" smtClean="0">
                <a:solidFill>
                  <a:srgbClr val="0000FF"/>
                </a:solidFill>
                <a:uFill>
                  <a:solidFill/>
                </a:uFill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 Array::clear() const'</a:t>
            </a:r>
            <a:br>
              <a:rPr lang="en-CA" sz="1600" b="1" dirty="0" smtClean="0">
                <a:solidFill>
                  <a:srgbClr val="0000FF"/>
                </a:solidFill>
                <a:uFill>
                  <a:solidFill/>
                </a:uFill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</a:br>
            <a:r>
              <a:rPr lang="en-CA" sz="1600" b="1" dirty="0" smtClean="0">
                <a:solidFill>
                  <a:srgbClr val="0000FF"/>
                </a:solidFill>
                <a:uFill>
                  <a:solidFill/>
                </a:uFill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	does not match any in class 'Array'</a:t>
            </a:r>
          </a:p>
          <a:p>
            <a:pPr marL="0" lvl="1" indent="457200">
              <a:buFont typeface="Arial" charset="0"/>
              <a:buNone/>
              <a:defRPr sz="1800">
                <a:uFillTx/>
              </a:defRPr>
            </a:pPr>
            <a:r>
              <a:rPr lang="en-CA" sz="1600" b="1" dirty="0" smtClean="0">
                <a:solidFill>
                  <a:srgbClr val="0000FF"/>
                </a:solidFill>
                <a:uFill>
                  <a:solidFill/>
                </a:uFill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	Array.h:17: error: candidate is: void Array::clear()</a:t>
            </a:r>
            <a:endParaRPr lang="en-CA" sz="1600" b="1" dirty="0">
              <a:solidFill>
                <a:srgbClr val="0000FF"/>
              </a:solidFill>
              <a:uFill>
                <a:solidFill/>
              </a:uFill>
              <a:latin typeface="Courier New" panose="02070309020205020404" pitchFamily="49" charset="0"/>
              <a:ea typeface="Consolas"/>
              <a:cs typeface="Courier New" panose="02070309020205020404" pitchFamily="49" charset="0"/>
              <a:sym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91933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 advAuto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latin typeface="Consolas" panose="020B0609020204030204" pitchFamily="49" charset="0"/>
                <a:cs typeface="Consolas" panose="020B0609020204030204" pitchFamily="49" charset="0"/>
              </a:rPr>
              <a:t>void clear()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63588" lvl="1" indent="-363538">
              <a:buNone/>
              <a:defRPr sz="1800">
                <a:uFillTx/>
              </a:defRPr>
            </a:pPr>
            <a:r>
              <a:rPr lang="en-CA" sz="2000" dirty="0" smtClean="0">
                <a:uFill>
                  <a:solidFill/>
                </a:uFill>
              </a:rPr>
              <a:t>Question</a:t>
            </a:r>
            <a:r>
              <a:rPr lang="en-CA" sz="2000" dirty="0">
                <a:uFill>
                  <a:solidFill/>
                </a:uFill>
              </a:rPr>
              <a:t>:</a:t>
            </a:r>
          </a:p>
          <a:p>
            <a:pPr lvl="1">
              <a:defRPr sz="1800">
                <a:uFillTx/>
              </a:defRPr>
            </a:pPr>
            <a:r>
              <a:rPr lang="en-CA" dirty="0">
                <a:uFill>
                  <a:solidFill/>
                </a:uFill>
              </a:rPr>
              <a:t>What error do you get if you have </a:t>
            </a:r>
            <a:r>
              <a:rPr lang="en-CA" b="1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const</a:t>
            </a:r>
            <a:r>
              <a:rPr lang="en-CA" dirty="0">
                <a:uFill>
                  <a:solidFill/>
                </a:uFill>
              </a:rPr>
              <a:t> in both?</a:t>
            </a:r>
          </a:p>
          <a:p>
            <a:pPr marL="0" lvl="1" indent="457200">
              <a:buSzTx/>
              <a:buNone/>
              <a:defRPr sz="1800">
                <a:uFillTx/>
              </a:defRPr>
            </a:pPr>
            <a:r>
              <a:rPr lang="en-CA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		void clear</a:t>
            </a:r>
            <a:r>
              <a:rPr lang="en-CA" dirty="0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() </a:t>
            </a:r>
            <a:r>
              <a:rPr lang="en-CA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const</a:t>
            </a:r>
            <a:r>
              <a:rPr lang="en-CA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;</a:t>
            </a:r>
            <a:endParaRPr lang="en-CA" dirty="0">
              <a:uFill>
                <a:solidFill/>
              </a:uFill>
            </a:endParaRPr>
          </a:p>
          <a:p>
            <a:pPr marL="0" lvl="1" indent="457200">
              <a:buSzTx/>
              <a:buNone/>
              <a:defRPr sz="1800">
                <a:uFillTx/>
              </a:defRPr>
            </a:pPr>
            <a:r>
              <a:rPr lang="en-CA" dirty="0">
                <a:uFill>
                  <a:solidFill/>
                </a:uFill>
              </a:rPr>
              <a:t>	</a:t>
            </a:r>
            <a:endParaRPr lang="en-CA" dirty="0" smtClean="0">
              <a:uFill>
                <a:solidFill/>
              </a:uFill>
            </a:endParaRPr>
          </a:p>
          <a:p>
            <a:pPr marL="0" lvl="1" indent="457200">
              <a:buSzTx/>
              <a:buNone/>
              <a:defRPr sz="1800">
                <a:uFillTx/>
              </a:defRPr>
            </a:pPr>
            <a:r>
              <a:rPr lang="en-CA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		void Array::clear() </a:t>
            </a:r>
            <a:r>
              <a:rPr lang="en-CA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const</a:t>
            </a:r>
            <a:r>
              <a:rPr lang="en-CA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lang="en-CA" dirty="0">
              <a:uFill>
                <a:solidFill/>
              </a:uFill>
            </a:endParaRPr>
          </a:p>
          <a:p>
            <a:pPr marL="0" lvl="1" indent="457200">
              <a:buSzTx/>
              <a:buNone/>
              <a:defRPr sz="1800">
                <a:uFillTx/>
              </a:defRPr>
            </a:pPr>
            <a:r>
              <a:rPr lang="en-CA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		    // ...</a:t>
            </a:r>
            <a:endParaRPr lang="en-CA" dirty="0">
              <a:uFill>
                <a:solidFill/>
              </a:uFill>
            </a:endParaRPr>
          </a:p>
          <a:p>
            <a:pPr marL="0" lvl="1" indent="457200">
              <a:buSzTx/>
              <a:buNone/>
              <a:defRPr sz="1800">
                <a:uFillTx/>
              </a:defRPr>
            </a:pPr>
            <a:r>
              <a:rPr lang="en-CA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		}</a:t>
            </a:r>
            <a:endParaRPr lang="en-CA" dirty="0">
              <a:uFill>
                <a:solidFill/>
              </a:uFill>
            </a:endParaRPr>
          </a:p>
          <a:p>
            <a:pPr lvl="1">
              <a:defRPr sz="1800">
                <a:uFillTx/>
              </a:defRPr>
            </a:pPr>
            <a:endParaRPr lang="en-CA" dirty="0">
              <a:uFill>
                <a:solidFill/>
              </a:uFill>
            </a:endParaRPr>
          </a:p>
          <a:p>
            <a:pPr marL="0" lvl="1" indent="457200">
              <a:buSzTx/>
              <a:buNone/>
              <a:defRPr sz="1800">
                <a:uFillTx/>
              </a:defRPr>
            </a:pPr>
            <a:r>
              <a:rPr lang="en-CA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4013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latin typeface="Consolas" panose="020B0609020204030204" pitchFamily="49" charset="0"/>
                <a:cs typeface="Consolas" panose="020B0609020204030204" pitchFamily="49" charset="0"/>
              </a:rPr>
              <a:t>void clear()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63588" lvl="1" indent="-363538">
              <a:buNone/>
              <a:defRPr sz="1800">
                <a:uFillTx/>
              </a:defRPr>
            </a:pPr>
            <a:r>
              <a:rPr lang="en-CA" sz="2000" dirty="0" smtClean="0">
                <a:uFill>
                  <a:solidFill/>
                </a:uFill>
              </a:rPr>
              <a:t>Answers</a:t>
            </a:r>
            <a:r>
              <a:rPr lang="en-CA" sz="2000" dirty="0">
                <a:uFill>
                  <a:solidFill/>
                </a:uFill>
              </a:rPr>
              <a:t>:</a:t>
            </a:r>
          </a:p>
          <a:p>
            <a:pPr lvl="1">
              <a:defRPr sz="1800">
                <a:uFillTx/>
              </a:defRPr>
            </a:pPr>
            <a:r>
              <a:rPr lang="en-CA" dirty="0" smtClean="0">
                <a:uFill>
                  <a:solidFill/>
                </a:uFill>
              </a:rPr>
              <a:t>The </a:t>
            </a:r>
            <a:r>
              <a:rPr lang="en-CA" dirty="0">
                <a:uFill>
                  <a:solidFill/>
                </a:uFill>
              </a:rPr>
              <a:t>signatures match up, but now you are trying </a:t>
            </a:r>
            <a:r>
              <a:rPr lang="en-CA" dirty="0" smtClean="0">
                <a:uFill>
                  <a:solidFill/>
                </a:uFill>
              </a:rPr>
              <a:t>to assign </a:t>
            </a:r>
            <a:r>
              <a:rPr lang="en-CA" dirty="0">
                <a:uFill>
                  <a:solidFill/>
                </a:uFill>
              </a:rPr>
              <a:t>to a member variable in a </a:t>
            </a:r>
            <a:r>
              <a:rPr lang="en-CA" dirty="0" smtClean="0">
                <a:uFill>
                  <a:solidFill/>
                </a:uFill>
              </a:rPr>
              <a:t>read-only function:</a:t>
            </a:r>
            <a:endParaRPr lang="en-CA" dirty="0">
              <a:uFill>
                <a:solidFill/>
              </a:uFill>
            </a:endParaRPr>
          </a:p>
          <a:p>
            <a:pPr marL="0" lvl="1" indent="457200">
              <a:buSzTx/>
              <a:buNone/>
              <a:defRPr sz="1800">
                <a:uFillTx/>
              </a:defRPr>
            </a:pPr>
            <a:r>
              <a:rPr lang="en-CA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-CA" b="1" dirty="0">
                <a:solidFill>
                  <a:srgbClr val="0000FF"/>
                </a:solidFill>
                <a:uFill>
                  <a:solidFill/>
                </a:uFill>
                <a:latin typeface="Courier New"/>
                <a:ea typeface="Courier New"/>
                <a:cs typeface="Courier New"/>
                <a:sym typeface="Courier New"/>
              </a:rPr>
              <a:t>l-value specifies const object</a:t>
            </a:r>
            <a:endParaRPr lang="en-CA" b="1" dirty="0">
              <a:solidFill>
                <a:srgbClr val="0000FF"/>
              </a:solidFill>
              <a:uFill>
                <a:solidFill/>
              </a:uFill>
            </a:endParaRPr>
          </a:p>
          <a:p>
            <a:pPr lvl="1">
              <a:defRPr sz="1800">
                <a:uFillTx/>
              </a:defRPr>
            </a:pPr>
            <a:endParaRPr lang="en-CA" dirty="0">
              <a:uFill>
                <a:solidFill/>
              </a:uFill>
            </a:endParaRPr>
          </a:p>
          <a:p>
            <a:pPr lvl="1">
              <a:defRPr sz="1800">
                <a:uFillTx/>
              </a:defRPr>
            </a:pPr>
            <a:r>
              <a:rPr lang="en-CA" dirty="0">
                <a:uFill>
                  <a:solidFill/>
                </a:uFill>
              </a:rPr>
              <a:t>Again, the error message in g++ is actually more helpful:</a:t>
            </a:r>
          </a:p>
          <a:p>
            <a:pPr marL="0" lvl="1" indent="457200">
              <a:buSzTx/>
              <a:buNone/>
              <a:defRPr sz="1800">
                <a:uFillTx/>
              </a:defRPr>
            </a:pPr>
            <a:r>
              <a:rPr lang="en-CA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-CA" b="1" dirty="0">
                <a:solidFill>
                  <a:srgbClr val="0000FF"/>
                </a:solidFill>
                <a:uFill>
                  <a:solidFill/>
                </a:uFill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Array.h:37: error: assignment of data-member 	'Array::</a:t>
            </a:r>
            <a:r>
              <a:rPr lang="en-CA" b="1" dirty="0" err="1">
                <a:solidFill>
                  <a:srgbClr val="0000FF"/>
                </a:solidFill>
                <a:uFill>
                  <a:solidFill/>
                </a:uFill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array_size</a:t>
            </a:r>
            <a:r>
              <a:rPr lang="en-CA" b="1" dirty="0">
                <a:solidFill>
                  <a:srgbClr val="0000FF"/>
                </a:solidFill>
                <a:uFill>
                  <a:solidFill/>
                </a:uFill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' in read-only structure</a:t>
            </a:r>
            <a:endParaRPr lang="en-CA" b="1" dirty="0">
              <a:solidFill>
                <a:srgbClr val="0000FF"/>
              </a:solidFill>
              <a:uFill>
                <a:solidFill/>
              </a:u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457200">
              <a:buSzTx/>
              <a:buNone/>
              <a:defRPr sz="1800">
                <a:uFillTx/>
              </a:defRPr>
            </a:pPr>
            <a:r>
              <a:rPr lang="en-CA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	</a:t>
            </a:r>
          </a:p>
          <a:p>
            <a:pPr marL="363538" indent="-363538">
              <a:buNone/>
            </a:pPr>
            <a:endParaRPr lang="en-CA" dirty="0" smtClean="0"/>
          </a:p>
        </p:txBody>
      </p:sp>
      <p:sp>
        <p:nvSpPr>
          <p:cNvPr id="4" name="Shape 279"/>
          <p:cNvSpPr/>
          <p:nvPr/>
        </p:nvSpPr>
        <p:spPr>
          <a:xfrm>
            <a:off x="3491879" y="4725144"/>
            <a:ext cx="4752530" cy="1469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defRPr>
                <a:uFillTx/>
              </a:defRPr>
            </a:pPr>
            <a:r>
              <a:rPr dirty="0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>The term </a:t>
            </a:r>
            <a:r>
              <a:rPr i="1" dirty="0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>read-only </a:t>
            </a:r>
            <a:r>
              <a:rPr dirty="0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>is synonymous with the</a:t>
            </a:r>
          </a:p>
          <a:p>
            <a:pPr lvl="0">
              <a:defRPr>
                <a:uFillTx/>
              </a:defRPr>
            </a:pPr>
            <a:r>
              <a:rPr dirty="0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>concept of </a:t>
            </a:r>
            <a:r>
              <a:rPr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const</a:t>
            </a:r>
            <a:r>
              <a:rPr dirty="0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> in C++</a:t>
            </a:r>
          </a:p>
          <a:p>
            <a:pPr lvl="0">
              <a:defRPr>
                <a:uFillTx/>
              </a:defRPr>
            </a:pPr>
            <a:endParaRPr dirty="0">
              <a:uFill>
                <a:solidFill/>
              </a:uFill>
              <a:latin typeface="+mn-lt"/>
              <a:ea typeface="+mn-ea"/>
              <a:cs typeface="+mn-cs"/>
              <a:sym typeface="Arial"/>
            </a:endParaRPr>
          </a:p>
          <a:p>
            <a:pPr lvl="0">
              <a:defRPr>
                <a:uFillTx/>
              </a:defRPr>
            </a:pPr>
            <a:r>
              <a:rPr dirty="0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>Incidentally, </a:t>
            </a:r>
            <a:r>
              <a:rPr dirty="0" err="1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>Stroustrup</a:t>
            </a:r>
            <a:r>
              <a:rPr dirty="0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> wanted to use the keyword </a:t>
            </a:r>
            <a:r>
              <a:rPr dirty="0" err="1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readonly</a:t>
            </a:r>
            <a:r>
              <a:rPr dirty="0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> in the first version of C++</a:t>
            </a:r>
          </a:p>
        </p:txBody>
      </p:sp>
    </p:spTree>
    <p:extLst>
      <p:ext uri="{BB962C8B-B14F-4D97-AF65-F5344CB8AC3E}">
        <p14:creationId xmlns:p14="http://schemas.microsoft.com/office/powerpoint/2010/main" val="150245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dvAuto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latin typeface="Consolas" panose="020B0609020204030204" pitchFamily="49" charset="0"/>
                <a:cs typeface="Consolas" panose="020B0609020204030204" pitchFamily="49" charset="0"/>
              </a:rPr>
              <a:t>void clear()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63588" lvl="1" indent="-363538">
              <a:buNone/>
              <a:defRPr sz="1800">
                <a:uFillTx/>
              </a:defRPr>
            </a:pPr>
            <a:r>
              <a:rPr lang="en-CA" sz="2000" dirty="0" smtClean="0">
                <a:uFill>
                  <a:solidFill/>
                </a:uFill>
              </a:rPr>
              <a:t>Question:</a:t>
            </a:r>
            <a:endParaRPr lang="en-CA" sz="2000" dirty="0">
              <a:uFill>
                <a:solidFill/>
              </a:uFill>
            </a:endParaRPr>
          </a:p>
          <a:p>
            <a:pPr lvl="1">
              <a:defRPr sz="1800">
                <a:uFillTx/>
              </a:defRPr>
            </a:pPr>
            <a:r>
              <a:rPr lang="en-CA" dirty="0" smtClean="0">
                <a:uFill>
                  <a:solidFill/>
                </a:uFill>
              </a:rPr>
              <a:t>What happens if you call a </a:t>
            </a:r>
            <a:r>
              <a:rPr lang="en-CA" dirty="0" smtClean="0">
                <a:uFill>
                  <a:solidFill/>
                </a:uFill>
              </a:rPr>
              <a:t>non-read-only member function from within a read-only (</a:t>
            </a:r>
            <a:r>
              <a:rPr lang="en-CA" dirty="0" smtClean="0">
                <a:uFill>
                  <a:solidFill/>
                </a:uFill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CA" dirty="0" smtClean="0">
                <a:uFill>
                  <a:solidFill/>
                </a:uFill>
              </a:rPr>
              <a:t>) member function?</a:t>
            </a:r>
          </a:p>
          <a:p>
            <a:pPr lvl="1">
              <a:defRPr sz="1800">
                <a:uFillTx/>
              </a:defRPr>
            </a:pPr>
            <a:endParaRPr lang="en-CA" dirty="0" smtClean="0">
              <a:uFill>
                <a:solidFill/>
              </a:uFill>
            </a:endParaRPr>
          </a:p>
          <a:p>
            <a:pPr marL="0" lvl="1" indent="457200">
              <a:buSzTx/>
              <a:buNone/>
              <a:defRPr sz="1800">
                <a:uFillTx/>
              </a:defRPr>
            </a:pPr>
            <a:r>
              <a:rPr lang="en-CA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		</a:t>
            </a:r>
            <a:r>
              <a:rPr lang="en-CA" dirty="0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bool </a:t>
            </a:r>
            <a:r>
              <a:rPr lang="en-CA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Array</a:t>
            </a:r>
            <a:r>
              <a:rPr lang="en-CA" dirty="0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::empty() </a:t>
            </a:r>
            <a:r>
              <a:rPr lang="en-CA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const</a:t>
            </a:r>
            <a:r>
              <a:rPr lang="en-CA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lang="en-CA" dirty="0">
              <a:uFill>
                <a:solidFill/>
              </a:uFill>
            </a:endParaRPr>
          </a:p>
          <a:p>
            <a:pPr marL="0" lvl="1" indent="457200">
              <a:buSzTx/>
              <a:buNone/>
              <a:defRPr sz="1800">
                <a:uFillTx/>
              </a:defRPr>
            </a:pPr>
            <a:r>
              <a:rPr lang="en-CA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		    </a:t>
            </a:r>
            <a:r>
              <a:rPr lang="en-CA" dirty="0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clear();</a:t>
            </a:r>
          </a:p>
          <a:p>
            <a:pPr marL="0" lvl="1" indent="457200">
              <a:buSzTx/>
              <a:buNone/>
              <a:defRPr sz="1800">
                <a:uFillTx/>
              </a:defRPr>
            </a:pPr>
            <a:r>
              <a:rPr lang="en-CA" dirty="0" smtClean="0">
                <a:uFill>
                  <a:solidFill/>
                </a:uFill>
                <a:latin typeface="Consolas"/>
                <a:cs typeface="Consolas"/>
                <a:sym typeface="Consolas"/>
              </a:rPr>
              <a:t>               return ( size() == 0 );</a:t>
            </a:r>
            <a:endParaRPr lang="en-CA" dirty="0">
              <a:uFill>
                <a:solidFill/>
              </a:uFill>
            </a:endParaRPr>
          </a:p>
          <a:p>
            <a:pPr marL="0" lvl="1" indent="457200">
              <a:buSzTx/>
              <a:buNone/>
              <a:defRPr sz="1800">
                <a:uFillTx/>
              </a:defRPr>
            </a:pPr>
            <a:r>
              <a:rPr lang="en-CA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		}</a:t>
            </a:r>
            <a:endParaRPr lang="en-CA" dirty="0">
              <a:uFill>
                <a:solidFill/>
              </a:uFill>
            </a:endParaRPr>
          </a:p>
          <a:p>
            <a:pPr lvl="1">
              <a:defRPr sz="1800">
                <a:uFillTx/>
              </a:defRPr>
            </a:pPr>
            <a:endParaRPr lang="en-CA" dirty="0">
              <a:uFill>
                <a:solidFill/>
              </a:uFill>
            </a:endParaRPr>
          </a:p>
          <a:p>
            <a:pPr lvl="1">
              <a:defRPr sz="1800">
                <a:uFillTx/>
              </a:defRPr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22534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latin typeface="Consolas" panose="020B0609020204030204" pitchFamily="49" charset="0"/>
                <a:cs typeface="Consolas" panose="020B0609020204030204" pitchFamily="49" charset="0"/>
              </a:rPr>
              <a:t>void clear()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63588" lvl="1" indent="-363538">
              <a:buNone/>
              <a:defRPr sz="1800">
                <a:uFillTx/>
              </a:defRPr>
            </a:pPr>
            <a:r>
              <a:rPr lang="en-CA" sz="2000" dirty="0" smtClean="0">
                <a:uFill>
                  <a:solidFill/>
                </a:uFill>
              </a:rPr>
              <a:t>Answers</a:t>
            </a:r>
            <a:r>
              <a:rPr lang="en-CA" sz="2000" dirty="0">
                <a:uFill>
                  <a:solidFill/>
                </a:uFill>
              </a:rPr>
              <a:t>:</a:t>
            </a:r>
          </a:p>
          <a:p>
            <a:pPr lvl="1">
              <a:defRPr sz="1800">
                <a:uFillTx/>
              </a:defRPr>
            </a:pPr>
            <a:r>
              <a:rPr lang="en-CA" dirty="0" smtClean="0">
                <a:uFill>
                  <a:solidFill/>
                </a:uFill>
              </a:rPr>
              <a:t>The </a:t>
            </a:r>
            <a:r>
              <a:rPr lang="en-CA" dirty="0">
                <a:uFill>
                  <a:solidFill/>
                </a:uFill>
              </a:rPr>
              <a:t>error message in g++ </a:t>
            </a:r>
            <a:r>
              <a:rPr lang="en-CA" dirty="0" smtClean="0">
                <a:uFill>
                  <a:solidFill/>
                </a:uFill>
              </a:rPr>
              <a:t>is</a:t>
            </a:r>
            <a:endParaRPr lang="en-CA" dirty="0">
              <a:uFill>
                <a:solidFill/>
              </a:uFill>
            </a:endParaRPr>
          </a:p>
          <a:p>
            <a:pPr marL="0" lvl="1" indent="457200">
              <a:buSzTx/>
              <a:buNone/>
              <a:defRPr sz="1800">
                <a:uFillTx/>
              </a:defRPr>
            </a:pPr>
            <a:r>
              <a:rPr lang="en-CA" dirty="0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-CA" sz="1600" b="1" dirty="0" err="1">
                <a:solidFill>
                  <a:srgbClr val="0000FF"/>
                </a:solidFill>
                <a:uFill>
                  <a:solidFill/>
                </a:uFill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Array.h</a:t>
            </a:r>
            <a:r>
              <a:rPr lang="en-CA" sz="1600" b="1" dirty="0">
                <a:solidFill>
                  <a:srgbClr val="0000FF"/>
                </a:solidFill>
                <a:uFill>
                  <a:solidFill/>
                </a:uFill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: In member function 'bool Array::empty() const':</a:t>
            </a:r>
          </a:p>
          <a:p>
            <a:pPr marL="0" lvl="1" indent="457200">
              <a:buSzTx/>
              <a:buNone/>
              <a:defRPr sz="1800">
                <a:uFillTx/>
              </a:defRPr>
            </a:pPr>
            <a:r>
              <a:rPr lang="en-CA" sz="1600" b="1" dirty="0">
                <a:solidFill>
                  <a:srgbClr val="0000FF"/>
                </a:solidFill>
                <a:uFill>
                  <a:solidFill/>
                </a:uFill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   Array.h:178: error: passing 'const Array' as </a:t>
            </a:r>
            <a:r>
              <a:rPr lang="en-CA" sz="1600" b="1" dirty="0" smtClean="0">
                <a:solidFill>
                  <a:srgbClr val="0000FF"/>
                </a:solidFill>
                <a:uFill>
                  <a:solidFill/>
                </a:uFill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'this‘</a:t>
            </a:r>
          </a:p>
          <a:p>
            <a:pPr marL="0" lvl="1" indent="457200">
              <a:buSzTx/>
              <a:buNone/>
              <a:defRPr sz="1800">
                <a:uFillTx/>
              </a:defRPr>
            </a:pPr>
            <a:r>
              <a:rPr lang="en-CA" sz="1600" b="1" dirty="0" smtClean="0">
                <a:solidFill>
                  <a:srgbClr val="0000FF"/>
                </a:solidFill>
                <a:uFill>
                  <a:solidFill/>
                </a:uFill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   </a:t>
            </a:r>
            <a:r>
              <a:rPr lang="en-CA" sz="1600" b="1" dirty="0">
                <a:solidFill>
                  <a:srgbClr val="0000FF"/>
                </a:solidFill>
                <a:uFill>
                  <a:solidFill/>
                </a:uFill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argument </a:t>
            </a:r>
            <a:r>
              <a:rPr lang="en-CA" sz="1600" b="1" dirty="0" smtClean="0">
                <a:solidFill>
                  <a:srgbClr val="0000FF"/>
                </a:solidFill>
                <a:uFill>
                  <a:solidFill/>
                </a:uFill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of 'void </a:t>
            </a:r>
            <a:r>
              <a:rPr lang="en-CA" sz="1600" b="1" dirty="0">
                <a:solidFill>
                  <a:srgbClr val="0000FF"/>
                </a:solidFill>
                <a:uFill>
                  <a:solidFill/>
                </a:uFill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Array::clear()' discards </a:t>
            </a:r>
            <a:r>
              <a:rPr lang="en-CA" sz="1600" b="1" dirty="0" smtClean="0">
                <a:solidFill>
                  <a:srgbClr val="0000FF"/>
                </a:solidFill>
                <a:uFill>
                  <a:solidFill/>
                </a:uFill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qualifiers</a:t>
            </a:r>
          </a:p>
          <a:p>
            <a:pPr marL="0" lvl="1" indent="457200">
              <a:buSzTx/>
              <a:buNone/>
              <a:defRPr sz="1800">
                <a:uFillTx/>
              </a:defRPr>
            </a:pPr>
            <a:endParaRPr lang="en-CA" sz="1600" b="1" dirty="0">
              <a:solidFill>
                <a:srgbClr val="0000FF"/>
              </a:solidFill>
              <a:uFill>
                <a:solidFill/>
              </a:uFill>
              <a:latin typeface="Courier New" panose="02070309020205020404" pitchFamily="49" charset="0"/>
              <a:ea typeface="Consolas"/>
              <a:cs typeface="Courier New" panose="02070309020205020404" pitchFamily="49" charset="0"/>
              <a:sym typeface="Consolas"/>
            </a:endParaRPr>
          </a:p>
          <a:p>
            <a:pPr marL="0" lvl="1" indent="457200">
              <a:buSzTx/>
              <a:buNone/>
              <a:defRPr sz="1800">
                <a:uFillTx/>
              </a:defRPr>
            </a:pPr>
            <a:endParaRPr lang="en-CA" sz="1600" b="1" dirty="0" smtClean="0">
              <a:solidFill>
                <a:srgbClr val="0000FF"/>
              </a:solidFill>
              <a:uFill>
                <a:solidFill/>
              </a:uFill>
              <a:latin typeface="Courier New" panose="02070309020205020404" pitchFamily="49" charset="0"/>
              <a:ea typeface="Consolas"/>
              <a:cs typeface="Courier New" panose="02070309020205020404" pitchFamily="49" charset="0"/>
              <a:sym typeface="Consolas"/>
            </a:endParaRPr>
          </a:p>
          <a:p>
            <a:pPr lvl="1">
              <a:defRPr sz="1800">
                <a:uFillTx/>
              </a:defRPr>
            </a:pPr>
            <a:r>
              <a:rPr lang="en-CA" dirty="0" smtClean="0">
                <a:solidFill>
                  <a:prstClr val="black"/>
                </a:solidFill>
                <a:uFill>
                  <a:solidFill/>
                </a:uFill>
              </a:rPr>
              <a:t>You cannot call a non-read-only member function from a read-only (</a:t>
            </a:r>
            <a:r>
              <a:rPr lang="en-CA" dirty="0" smtClean="0">
                <a:solidFill>
                  <a:prstClr val="black"/>
                </a:solidFill>
                <a:uFill>
                  <a:solidFill/>
                </a:uFill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CA" dirty="0" smtClean="0">
                <a:solidFill>
                  <a:prstClr val="black"/>
                </a:solidFill>
                <a:uFill>
                  <a:solidFill/>
                </a:uFill>
              </a:rPr>
              <a:t>) member function</a:t>
            </a:r>
            <a:endParaRPr lang="en-CA" dirty="0">
              <a:solidFill>
                <a:prstClr val="black"/>
              </a:solidFill>
              <a:uFill>
                <a:solidFill/>
              </a:uFill>
            </a:endParaRPr>
          </a:p>
          <a:p>
            <a:pPr marL="0" lvl="1" indent="457200">
              <a:buSzTx/>
              <a:buNone/>
              <a:defRPr sz="1800">
                <a:uFillTx/>
              </a:defRPr>
            </a:pPr>
            <a:endParaRPr lang="en-CA" b="1" dirty="0" smtClean="0">
              <a:solidFill>
                <a:srgbClr val="0000FF"/>
              </a:solidFill>
              <a:uFill>
                <a:solidFill/>
              </a:u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457200">
              <a:buSzTx/>
              <a:buNone/>
              <a:defRPr sz="1800">
                <a:uFillTx/>
              </a:defRPr>
            </a:pPr>
            <a:r>
              <a:rPr lang="en-CA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	</a:t>
            </a:r>
          </a:p>
          <a:p>
            <a:pPr marL="363538" indent="-363538">
              <a:buNone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17051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Updating the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 smtClean="0"/>
              <a:t>	Implement these functions…</a:t>
            </a:r>
          </a:p>
        </p:txBody>
      </p:sp>
    </p:spTree>
    <p:extLst>
      <p:ext uri="{BB962C8B-B14F-4D97-AF65-F5344CB8AC3E}">
        <p14:creationId xmlns:p14="http://schemas.microsoft.com/office/powerpoint/2010/main" val="137438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Four statistical </a:t>
            </a:r>
            <a:r>
              <a:rPr lang="en-CA" dirty="0" smtClean="0"/>
              <a:t>functions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/>
              <a:t>	</a:t>
            </a:r>
            <a:r>
              <a:rPr lang="en-CA" dirty="0" smtClean="0"/>
              <a:t>Finally, let us add </a:t>
            </a:r>
            <a:r>
              <a:rPr lang="en-CA" dirty="0" smtClean="0"/>
              <a:t>four statistical </a:t>
            </a:r>
            <a:r>
              <a:rPr lang="en-CA" dirty="0" smtClean="0"/>
              <a:t>functions:</a:t>
            </a:r>
          </a:p>
          <a:p>
            <a:pPr marL="457200" lvl="1" indent="0">
              <a:buNone/>
            </a:pPr>
            <a:r>
              <a:rPr lang="en-CA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CA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 sum() const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CA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CA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double </a:t>
            </a:r>
            <a:r>
              <a:rPr lang="en-CA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average() const;</a:t>
            </a:r>
            <a:endParaRPr lang="en-CA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63538" lvl="1" indent="-363538">
              <a:buNone/>
            </a:pPr>
            <a:r>
              <a:rPr lang="en-CA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CA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CA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double variance() </a:t>
            </a:r>
            <a:r>
              <a:rPr lang="en-CA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CA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363538" lvl="1" indent="-363538">
              <a:buNone/>
            </a:pPr>
            <a:r>
              <a:rPr lang="en-CA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	double </a:t>
            </a:r>
            <a:r>
              <a:rPr lang="en-CA" dirty="0" err="1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std_dev</a:t>
            </a:r>
            <a:r>
              <a:rPr lang="en-CA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r>
              <a:rPr lang="en-CA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const;</a:t>
            </a:r>
          </a:p>
          <a:p>
            <a:pPr marL="363538" indent="-363538">
              <a:buNone/>
            </a:pPr>
            <a:endParaRPr lang="en-CA" dirty="0" smtClean="0"/>
          </a:p>
          <a:p>
            <a:pPr marL="363538" indent="-363538">
              <a:buNone/>
            </a:pPr>
            <a:r>
              <a:rPr lang="en-CA" dirty="0"/>
              <a:t>	</a:t>
            </a:r>
            <a:r>
              <a:rPr lang="en-CA" dirty="0" smtClean="0"/>
              <a:t>These will return formulas</a:t>
            </a:r>
            <a:r>
              <a:rPr lang="en-CA" dirty="0"/>
              <a:t> </a:t>
            </a:r>
            <a:r>
              <a:rPr lang="en-CA" dirty="0" smtClean="0"/>
              <a:t>where the sample standard deviation is the square root of the variance</a:t>
            </a:r>
            <a:endParaRPr lang="en-CA" dirty="0"/>
          </a:p>
          <a:p>
            <a:pPr marL="363538" indent="-363538">
              <a:buNone/>
            </a:pPr>
            <a:endParaRPr lang="en-CA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028824"/>
              </p:ext>
            </p:extLst>
          </p:nvPr>
        </p:nvGraphicFramePr>
        <p:xfrm>
          <a:off x="4355976" y="4004394"/>
          <a:ext cx="3894138" cy="252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2" name="Equation" r:id="rId3" imgW="1765080" imgH="1143000" progId="Equation.DSMT4">
                  <p:embed/>
                </p:oleObj>
              </mc:Choice>
              <mc:Fallback>
                <p:oleObj name="Equation" r:id="rId3" imgW="1765080" imgH="1143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4004394"/>
                        <a:ext cx="3894138" cy="252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502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Four statistical </a:t>
            </a:r>
            <a:r>
              <a:rPr lang="en-CA" dirty="0" smtClean="0"/>
              <a:t>functions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/>
              <a:t>	</a:t>
            </a:r>
            <a:r>
              <a:rPr lang="en-CA" dirty="0" smtClean="0"/>
              <a:t>Some provisos:</a:t>
            </a:r>
          </a:p>
          <a:p>
            <a:pPr lvl="1"/>
            <a:r>
              <a:rPr lang="en-CA" dirty="0" smtClean="0"/>
              <a:t>The sum of an empty list is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</a:p>
          <a:p>
            <a:pPr lvl="1"/>
            <a:r>
              <a:rPr lang="en-CA" dirty="0" smtClean="0"/>
              <a:t>The </a:t>
            </a:r>
            <a:r>
              <a:rPr lang="en-CA" dirty="0" smtClean="0"/>
              <a:t>sample average is not defined if the size is zero</a:t>
            </a:r>
          </a:p>
          <a:p>
            <a:pPr lvl="1"/>
            <a:r>
              <a:rPr lang="en-CA" dirty="0" smtClean="0"/>
              <a:t>The sample variance </a:t>
            </a:r>
            <a:r>
              <a:rPr lang="en-CA" dirty="0" smtClean="0"/>
              <a:t>and standard deviations are not </a:t>
            </a:r>
            <a:r>
              <a:rPr lang="en-CA" dirty="0" smtClean="0"/>
              <a:t>defined if the size is zero or one</a:t>
            </a:r>
            <a:endParaRPr lang="en-CA" dirty="0"/>
          </a:p>
          <a:p>
            <a:pPr lvl="1"/>
            <a:endParaRPr lang="en-CA" dirty="0" smtClean="0"/>
          </a:p>
          <a:p>
            <a:pPr marL="358775" indent="-358775">
              <a:buNone/>
            </a:pPr>
            <a:r>
              <a:rPr lang="en-CA" dirty="0"/>
              <a:t>	</a:t>
            </a:r>
            <a:r>
              <a:rPr lang="en-CA" dirty="0" smtClean="0"/>
              <a:t>In both cases</a:t>
            </a:r>
            <a:r>
              <a:rPr lang="en-CA" dirty="0" smtClean="0"/>
              <a:t>, we must notify the user</a:t>
            </a:r>
            <a:endParaRPr lang="en-CA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09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Four statistical </a:t>
            </a:r>
            <a:r>
              <a:rPr lang="en-CA" dirty="0" smtClean="0"/>
              <a:t>functions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/>
              <a:t>	</a:t>
            </a:r>
            <a:r>
              <a:rPr lang="en-CA" dirty="0" smtClean="0"/>
              <a:t>Let’s declare a class</a:t>
            </a:r>
          </a:p>
          <a:p>
            <a:pPr marL="1620838" lvl="3" indent="-363538">
              <a:buNone/>
            </a:pPr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class 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exception </a:t>
            </a:r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1314450" lvl="3" indent="0">
              <a:buNone/>
            </a:pPr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    // empty class</a:t>
            </a:r>
          </a:p>
          <a:p>
            <a:pPr marL="1314450" lvl="3" indent="0">
              <a:buNone/>
            </a:pPr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pPr marL="1620838" lvl="3" indent="-363538">
              <a:buNone/>
            </a:pPr>
            <a:endParaRPr lang="en-CA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620838" lvl="3" indent="-363538">
              <a:buNone/>
            </a:pP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class 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underflow 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 public exception {</a:t>
            </a:r>
            <a:endParaRPr lang="en-CA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314450" lvl="3" indent="0">
              <a:buNone/>
            </a:pP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// empty class</a:t>
            </a:r>
          </a:p>
          <a:p>
            <a:pPr marL="1314450" lvl="3" indent="0">
              <a:buNone/>
            </a:pP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pPr marL="457200" lvl="1" indent="0">
              <a:buNone/>
            </a:pPr>
            <a:endParaRPr lang="en-CA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63538" lvl="0" indent="-363538">
              <a:buNone/>
            </a:pPr>
            <a:r>
              <a:rPr lang="en-CA" dirty="0" smtClean="0">
                <a:solidFill>
                  <a:prstClr val="black"/>
                </a:solidFill>
              </a:rPr>
              <a:t>	We can </a:t>
            </a:r>
            <a:r>
              <a:rPr lang="en-CA" i="1" dirty="0" smtClean="0">
                <a:solidFill>
                  <a:prstClr val="black"/>
                </a:solidFill>
              </a:rPr>
              <a:t>throw </a:t>
            </a:r>
            <a:r>
              <a:rPr lang="en-CA" dirty="0" smtClean="0">
                <a:solidFill>
                  <a:prstClr val="black"/>
                </a:solidFill>
              </a:rPr>
              <a:t>an instance of this exception:</a:t>
            </a:r>
          </a:p>
          <a:p>
            <a:pPr marL="1314450" lvl="3" indent="0">
              <a:buNone/>
            </a:pP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double Array::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average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const {</a:t>
            </a:r>
          </a:p>
          <a:p>
            <a:pPr marL="1314450" lvl="3" indent="0">
              <a:buNone/>
            </a:pP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if ( empty() ) {</a:t>
            </a:r>
          </a:p>
          <a:p>
            <a:pPr marL="1314450" lvl="3" indent="0">
              <a:buNone/>
            </a:pPr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throw underflow();</a:t>
            </a:r>
          </a:p>
          <a:p>
            <a:pPr marL="1314450" lvl="3" indent="0">
              <a:buNone/>
            </a:pPr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}</a:t>
            </a:r>
          </a:p>
          <a:p>
            <a:pPr marL="1314450" lvl="3" indent="0">
              <a:buNone/>
            </a:pPr>
            <a:endParaRPr lang="en-CA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314450" lvl="3" indent="0">
              <a:buNone/>
            </a:pPr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// find the 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average</a:t>
            </a:r>
            <a:endParaRPr lang="en-CA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314450" lvl="3" indent="0">
              <a:buNone/>
            </a:pP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CA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08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Pass-by-value and pass-by-reference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 smtClean="0"/>
              <a:t>	Normally, when you pass an argument to a function, the parameter in the function is assigned the value of the argument, but the parameter is a different variable</a:t>
            </a:r>
          </a:p>
          <a:p>
            <a:pPr lvl="1"/>
            <a:r>
              <a:rPr lang="en-CA" dirty="0" smtClean="0"/>
              <a:t>Changes to the parameters of a function do not affect the arguments</a:t>
            </a:r>
          </a:p>
          <a:p>
            <a:pPr lvl="1"/>
            <a:endParaRPr lang="en-CA" sz="1100" dirty="0"/>
          </a:p>
          <a:p>
            <a:pPr marL="857250" lvl="2" indent="0">
              <a:buNone/>
            </a:pP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#include &lt;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iostream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857250" lvl="2" indent="0">
              <a:buNone/>
            </a:pPr>
            <a:endParaRPr lang="en-CA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857250" lvl="2" indent="0">
              <a:buNone/>
            </a:pP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void swap( 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x, 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y ) {</a:t>
            </a:r>
          </a:p>
          <a:p>
            <a:pPr marL="857250" lvl="2" indent="0">
              <a:buNone/>
            </a:pP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tmp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= x;</a:t>
            </a:r>
          </a:p>
          <a:p>
            <a:pPr marL="857250" lvl="2" indent="0">
              <a:buNone/>
            </a:pP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x = y;</a:t>
            </a:r>
          </a:p>
          <a:p>
            <a:pPr marL="857250" lvl="2" indent="0">
              <a:buNone/>
            </a:pP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y = 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tmp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857250" lvl="2" indent="0">
              <a:buNone/>
            </a:pP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857250" lvl="2" indent="0">
              <a:buNone/>
            </a:pPr>
            <a:endParaRPr lang="en-CA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857250" lvl="2" indent="0">
              <a:buNone/>
            </a:pP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main() {</a:t>
            </a:r>
          </a:p>
          <a:p>
            <a:pPr marL="857250" lvl="2" indent="0">
              <a:buNone/>
            </a:pP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m = 5, n = 17;</a:t>
            </a:r>
          </a:p>
          <a:p>
            <a:pPr marL="857250" lvl="2" indent="0">
              <a:buNone/>
            </a:pP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swap( m, n );</a:t>
            </a:r>
          </a:p>
          <a:p>
            <a:pPr marL="857250" lvl="2" indent="0">
              <a:buNone/>
            </a:pP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&lt;&lt; "m = " &lt;&lt; m &lt;&lt; " and n = " &lt;&lt; n &lt;&lt; 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857250" lvl="2" indent="0">
              <a:buNone/>
            </a:pP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return 0;</a:t>
            </a:r>
          </a:p>
          <a:p>
            <a:pPr marL="857250" lvl="2" indent="0">
              <a:buNone/>
            </a:pP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5729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Four </a:t>
            </a:r>
            <a:r>
              <a:rPr lang="en-CA" dirty="0"/>
              <a:t>statistical </a:t>
            </a:r>
            <a:r>
              <a:rPr lang="en-CA" dirty="0" smtClean="0"/>
              <a:t>functions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/>
              <a:t>	</a:t>
            </a:r>
            <a:r>
              <a:rPr lang="en-CA" dirty="0" smtClean="0"/>
              <a:t>The class underflow is defined in the file </a:t>
            </a:r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Exception.h</a:t>
            </a:r>
            <a:r>
              <a:rPr lang="en-CA" dirty="0" smtClean="0"/>
              <a:t> found at</a:t>
            </a:r>
          </a:p>
          <a:p>
            <a:pPr marL="363538" indent="-363538">
              <a:buNone/>
            </a:pPr>
            <a:r>
              <a:rPr lang="en-CA" dirty="0"/>
              <a:t>	</a:t>
            </a:r>
            <a:r>
              <a:rPr lang="en-CA" dirty="0" smtClean="0"/>
              <a:t>    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http://ece.uwaterloo.ca/~dwharder/aads/Projects/src/</a:t>
            </a:r>
          </a:p>
          <a:p>
            <a:pPr marL="457200" lvl="1" indent="0">
              <a:buNone/>
            </a:pPr>
            <a:endParaRPr lang="en-CA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63538" lvl="0" indent="-363538">
              <a:buNone/>
            </a:pPr>
            <a:r>
              <a:rPr lang="en-CA" dirty="0" smtClean="0">
                <a:solidFill>
                  <a:prstClr val="black"/>
                </a:solidFill>
              </a:rPr>
              <a:t>	Copy this file into the same directory as your </a:t>
            </a:r>
            <a:r>
              <a:rPr lang="en-CA" dirty="0" err="1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Array.h</a:t>
            </a:r>
            <a:r>
              <a:rPr lang="en-CA" dirty="0" smtClean="0">
                <a:solidFill>
                  <a:prstClr val="black"/>
                </a:solidFill>
              </a:rPr>
              <a:t> file and then include this header file into your project in Visual Studio</a:t>
            </a:r>
          </a:p>
          <a:p>
            <a:pPr marL="363538" lvl="0" indent="-363538">
              <a:buNone/>
            </a:pPr>
            <a:endParaRPr lang="en-CA" dirty="0">
              <a:solidFill>
                <a:prstClr val="black"/>
              </a:solidFill>
            </a:endParaRPr>
          </a:p>
          <a:p>
            <a:pPr marL="363538" lvl="0" indent="-363538">
              <a:buNone/>
            </a:pPr>
            <a:r>
              <a:rPr lang="en-CA" dirty="0" smtClean="0">
                <a:solidFill>
                  <a:prstClr val="black"/>
                </a:solidFill>
              </a:rPr>
              <a:t>	At the top of the </a:t>
            </a:r>
            <a:r>
              <a:rPr lang="en-CA" dirty="0" err="1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Array.h</a:t>
            </a:r>
            <a:r>
              <a:rPr lang="en-CA" dirty="0" smtClean="0">
                <a:solidFill>
                  <a:prstClr val="black"/>
                </a:solidFill>
              </a:rPr>
              <a:t> file, include the line:</a:t>
            </a:r>
          </a:p>
          <a:p>
            <a:pPr marL="363538" indent="-363538">
              <a:buNone/>
            </a:pPr>
            <a:r>
              <a:rPr lang="en-CA" dirty="0"/>
              <a:t>	    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#include "</a:t>
            </a:r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Exception.h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endParaRPr lang="en-CA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17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Four statistical </a:t>
            </a:r>
            <a:r>
              <a:rPr lang="en-CA" dirty="0" smtClean="0"/>
              <a:t>functions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/>
              <a:t>	</a:t>
            </a:r>
            <a:r>
              <a:rPr lang="en-CA" dirty="0" smtClean="0">
                <a:solidFill>
                  <a:prstClr val="black"/>
                </a:solidFill>
              </a:rPr>
              <a:t>The use of </a:t>
            </a:r>
            <a:r>
              <a:rPr lang="en-CA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empty()</a:t>
            </a:r>
            <a:r>
              <a:rPr lang="en-CA" dirty="0" smtClean="0">
                <a:solidFill>
                  <a:prstClr val="black"/>
                </a:solidFill>
              </a:rPr>
              <a:t> is also better than</a:t>
            </a:r>
          </a:p>
          <a:p>
            <a:pPr marL="1314450" lvl="3" indent="0">
              <a:buNone/>
            </a:pPr>
            <a:r>
              <a:rPr lang="en-CA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Array::min</a:t>
            </a:r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r>
              <a:rPr lang="en-CA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pPr marL="1314450" lvl="3" indent="0">
              <a:buNone/>
            </a:pP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if ( 0 == </a:t>
            </a:r>
            <a:r>
              <a:rPr lang="en-CA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array_size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) {</a:t>
            </a:r>
          </a:p>
          <a:p>
            <a:pPr marL="1314450" lvl="3" indent="0">
              <a:buNone/>
            </a:pPr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throw underflow();</a:t>
            </a:r>
          </a:p>
          <a:p>
            <a:pPr marL="1314450" lvl="3" indent="0">
              <a:buNone/>
            </a:pPr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}</a:t>
            </a:r>
          </a:p>
          <a:p>
            <a:pPr marL="1314450" lvl="3" indent="0">
              <a:buNone/>
            </a:pPr>
            <a:endParaRPr lang="en-CA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314450" lvl="3" indent="0">
              <a:buNone/>
            </a:pPr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// find the minimum entry</a:t>
            </a:r>
          </a:p>
          <a:p>
            <a:pPr marL="1314450" lvl="3" indent="0">
              <a:buNone/>
            </a:pP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CA" sz="1600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63538" lvl="0" indent="-363538">
              <a:buNone/>
            </a:pPr>
            <a:r>
              <a:rPr lang="en-CA" dirty="0">
                <a:solidFill>
                  <a:prstClr val="black"/>
                </a:solidFill>
              </a:rPr>
              <a:t>	</a:t>
            </a:r>
            <a:r>
              <a:rPr lang="en-CA" dirty="0" smtClean="0">
                <a:solidFill>
                  <a:prstClr val="black"/>
                </a:solidFill>
              </a:rPr>
              <a:t>Someone reading this must have to try to figure out the significance of the Boolean check…</a:t>
            </a:r>
          </a:p>
        </p:txBody>
      </p:sp>
    </p:spTree>
    <p:extLst>
      <p:ext uri="{BB962C8B-B14F-4D97-AF65-F5344CB8AC3E}">
        <p14:creationId xmlns:p14="http://schemas.microsoft.com/office/powerpoint/2010/main" val="297282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Four statistical </a:t>
            </a:r>
            <a:r>
              <a:rPr lang="en-CA" dirty="0" smtClean="0"/>
              <a:t>functions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63588" lvl="1" indent="-363538">
              <a:buNone/>
              <a:defRPr sz="1800">
                <a:uFillTx/>
              </a:defRPr>
            </a:pPr>
            <a:r>
              <a:rPr lang="en-CA" sz="2000" dirty="0" smtClean="0">
                <a:uFill>
                  <a:solidFill/>
                </a:uFill>
              </a:rPr>
              <a:t>A </a:t>
            </a:r>
            <a:r>
              <a:rPr lang="en-CA" sz="2000" dirty="0">
                <a:uFill>
                  <a:solidFill/>
                </a:uFill>
              </a:rPr>
              <a:t>function calling </a:t>
            </a:r>
            <a:r>
              <a:rPr lang="en-CA" sz="2000" dirty="0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average()</a:t>
            </a:r>
            <a:r>
              <a:rPr lang="en-CA" sz="2000" dirty="0" smtClean="0">
                <a:uFill>
                  <a:solidFill/>
                </a:uFill>
              </a:rPr>
              <a:t> </a:t>
            </a:r>
            <a:r>
              <a:rPr lang="en-CA" sz="2000" dirty="0">
                <a:uFill>
                  <a:solidFill/>
                </a:uFill>
              </a:rPr>
              <a:t>can try to </a:t>
            </a:r>
            <a:r>
              <a:rPr lang="en-CA" sz="2000" i="1" dirty="0">
                <a:uFill>
                  <a:solidFill/>
                </a:uFill>
              </a:rPr>
              <a:t>catch</a:t>
            </a:r>
            <a:r>
              <a:rPr lang="en-CA" sz="2000" dirty="0">
                <a:uFill>
                  <a:solidFill/>
                </a:uFill>
              </a:rPr>
              <a:t> the thrown exception:</a:t>
            </a:r>
          </a:p>
          <a:p>
            <a:pPr marL="0" lvl="3" indent="1314450">
              <a:spcBef>
                <a:spcPts val="300"/>
              </a:spcBef>
              <a:buSzTx/>
              <a:buNone/>
              <a:defRPr sz="1800">
                <a:uFillTx/>
              </a:defRPr>
            </a:pPr>
            <a:r>
              <a:rPr lang="en-CA" sz="1600" dirty="0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double </a:t>
            </a:r>
            <a:r>
              <a:rPr lang="en-CA" sz="1600" dirty="0" err="1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av</a:t>
            </a:r>
            <a:r>
              <a:rPr lang="en-CA" sz="1600" dirty="0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;</a:t>
            </a:r>
          </a:p>
          <a:p>
            <a:pPr marL="0" lvl="3" indent="1314450">
              <a:spcBef>
                <a:spcPts val="300"/>
              </a:spcBef>
              <a:buSzTx/>
              <a:buNone/>
              <a:defRPr sz="1800">
                <a:uFillTx/>
              </a:defRPr>
            </a:pPr>
            <a:r>
              <a:rPr lang="en-CA" sz="1600" dirty="0" smtClean="0">
                <a:uFill>
                  <a:solidFill/>
                </a:uFill>
                <a:latin typeface="Consolas"/>
                <a:cs typeface="Consolas"/>
                <a:sym typeface="Consolas"/>
              </a:rPr>
              <a:t>Array info( 10 );</a:t>
            </a:r>
            <a:endParaRPr lang="en-CA" dirty="0">
              <a:uFill>
                <a:solidFill/>
              </a:uFill>
            </a:endParaRPr>
          </a:p>
          <a:p>
            <a:pPr marL="0" lvl="3" indent="1314450">
              <a:spcBef>
                <a:spcPts val="300"/>
              </a:spcBef>
              <a:buSzTx/>
              <a:buNone/>
              <a:defRPr sz="1800">
                <a:uFillTx/>
              </a:defRPr>
            </a:pPr>
            <a:endParaRPr lang="en-CA" sz="1600" dirty="0">
              <a:uFill>
                <a:solidFill/>
              </a:uFill>
              <a:latin typeface="Consolas"/>
              <a:ea typeface="Consolas"/>
              <a:cs typeface="Consolas"/>
              <a:sym typeface="Consolas"/>
            </a:endParaRPr>
          </a:p>
          <a:p>
            <a:pPr marL="0" lvl="3" indent="1314450">
              <a:spcBef>
                <a:spcPts val="300"/>
              </a:spcBef>
              <a:buSzTx/>
              <a:buNone/>
              <a:defRPr sz="1800">
                <a:uFillTx/>
              </a:defRPr>
            </a:pPr>
            <a:r>
              <a:rPr lang="en-CA" sz="16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try {</a:t>
            </a:r>
            <a:endParaRPr lang="en-CA" dirty="0">
              <a:uFill>
                <a:solidFill/>
              </a:uFill>
            </a:endParaRPr>
          </a:p>
          <a:p>
            <a:pPr marL="0" lvl="3" indent="1314450">
              <a:spcBef>
                <a:spcPts val="300"/>
              </a:spcBef>
              <a:buSzTx/>
              <a:buNone/>
              <a:defRPr sz="1800">
                <a:uFillTx/>
              </a:defRPr>
            </a:pPr>
            <a:r>
              <a:rPr lang="en-CA" sz="16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CA" sz="1600" dirty="0" err="1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av</a:t>
            </a:r>
            <a:r>
              <a:rPr lang="en-CA" sz="1600" dirty="0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= </a:t>
            </a:r>
            <a:r>
              <a:rPr lang="en-CA" sz="1600" dirty="0" err="1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info.average</a:t>
            </a:r>
            <a:r>
              <a:rPr lang="en-CA" sz="1600" dirty="0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 lang="en-CA" dirty="0">
              <a:uFill>
                <a:solidFill/>
              </a:uFill>
            </a:endParaRPr>
          </a:p>
          <a:p>
            <a:pPr marL="0" lvl="3" indent="1314450">
              <a:spcBef>
                <a:spcPts val="300"/>
              </a:spcBef>
              <a:buSzTx/>
              <a:buNone/>
              <a:defRPr sz="1800">
                <a:uFillTx/>
              </a:defRPr>
            </a:pPr>
            <a:r>
              <a:rPr lang="en-CA" sz="16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} catch ( underflow </a:t>
            </a:r>
            <a:r>
              <a:rPr lang="en-CA" sz="1600" dirty="0" err="1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excpt</a:t>
            </a:r>
            <a:r>
              <a:rPr lang="en-CA" sz="16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) {</a:t>
            </a:r>
            <a:endParaRPr lang="en-CA" dirty="0">
              <a:uFill>
                <a:solidFill/>
              </a:uFill>
            </a:endParaRPr>
          </a:p>
          <a:p>
            <a:pPr marL="0" lvl="3" indent="1314450">
              <a:spcBef>
                <a:spcPts val="300"/>
              </a:spcBef>
              <a:buSzTx/>
              <a:buNone/>
              <a:defRPr sz="1800">
                <a:uFillTx/>
              </a:defRPr>
            </a:pPr>
            <a:r>
              <a:rPr lang="en-CA" sz="16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   // the array 'info' is empty--use a default value</a:t>
            </a:r>
            <a:endParaRPr lang="en-CA" dirty="0">
              <a:uFill>
                <a:solidFill/>
              </a:uFill>
            </a:endParaRPr>
          </a:p>
          <a:p>
            <a:pPr marL="0" lvl="3" indent="1314450">
              <a:spcBef>
                <a:spcPts val="300"/>
              </a:spcBef>
              <a:buSzTx/>
              <a:buNone/>
              <a:defRPr sz="1800">
                <a:uFillTx/>
              </a:defRPr>
            </a:pPr>
            <a:r>
              <a:rPr lang="en-CA" sz="16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CA" sz="1600" dirty="0" err="1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av</a:t>
            </a:r>
            <a:r>
              <a:rPr lang="en-CA" sz="1600" dirty="0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= 0.0</a:t>
            </a:r>
            <a:r>
              <a:rPr lang="en-CA" sz="16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lang="en-CA" dirty="0">
              <a:uFill>
                <a:solidFill/>
              </a:uFill>
            </a:endParaRPr>
          </a:p>
          <a:p>
            <a:pPr marL="0" lvl="3" indent="1314450">
              <a:spcBef>
                <a:spcPts val="300"/>
              </a:spcBef>
              <a:buSzTx/>
              <a:buNone/>
              <a:defRPr sz="1800">
                <a:uFillTx/>
              </a:defRPr>
            </a:pPr>
            <a:r>
              <a:rPr lang="en-CA" sz="16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50886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Four statistical </a:t>
            </a:r>
            <a:r>
              <a:rPr lang="en-CA" dirty="0" smtClean="0"/>
              <a:t>functions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 smtClean="0"/>
              <a:t>	</a:t>
            </a:r>
            <a:r>
              <a:rPr lang="en-CA" dirty="0" smtClean="0"/>
              <a:t>In implementing these functions:</a:t>
            </a:r>
            <a:endParaRPr lang="en-CA" dirty="0" smtClean="0"/>
          </a:p>
          <a:p>
            <a:pPr lvl="1"/>
            <a:r>
              <a:rPr lang="en-CA" dirty="0" smtClean="0"/>
              <a:t>Use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sum()</a:t>
            </a:r>
            <a:r>
              <a:rPr lang="en-CA" dirty="0" smtClean="0"/>
              <a:t> in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average()</a:t>
            </a:r>
          </a:p>
          <a:p>
            <a:pPr lvl="1"/>
            <a:r>
              <a:rPr lang="en-CA" dirty="0" smtClean="0"/>
              <a:t>Use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average()</a:t>
            </a:r>
            <a:r>
              <a:rPr lang="en-CA" dirty="0" smtClean="0"/>
              <a:t> in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variance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lvl="1"/>
            <a:r>
              <a:rPr lang="en-CA" dirty="0"/>
              <a:t>Use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variance()</a:t>
            </a:r>
            <a:r>
              <a:rPr lang="en-CA" dirty="0" smtClean="0"/>
              <a:t> </a:t>
            </a:r>
            <a:r>
              <a:rPr lang="en-CA" dirty="0"/>
              <a:t>in </a:t>
            </a:r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std_dev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endParaRPr lang="en-CA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endParaRPr lang="en-CA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9655377"/>
              </p:ext>
            </p:extLst>
          </p:nvPr>
        </p:nvGraphicFramePr>
        <p:xfrm>
          <a:off x="4211960" y="2636912"/>
          <a:ext cx="3894138" cy="252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7" name="Equation" r:id="rId3" imgW="1765080" imgH="1143000" progId="Equation.DSMT4">
                  <p:embed/>
                </p:oleObj>
              </mc:Choice>
              <mc:Fallback>
                <p:oleObj name="Equation" r:id="rId3" imgW="1765080" imgH="1143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2636912"/>
                        <a:ext cx="3894138" cy="252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135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Four statistical </a:t>
            </a:r>
            <a:r>
              <a:rPr lang="en-CA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30869" lvl="1" indent="-330819" defTabSz="832104">
              <a:buNone/>
              <a:defRPr sz="1800">
                <a:uFillTx/>
              </a:defRPr>
            </a:pPr>
            <a:r>
              <a:rPr lang="en-CA" sz="2000" dirty="0" smtClean="0">
                <a:solidFill>
                  <a:prstClr val="black"/>
                </a:solidFill>
                <a:uFill>
                  <a:solidFill/>
                </a:uFill>
              </a:rPr>
              <a:t>Why </a:t>
            </a:r>
            <a:r>
              <a:rPr lang="en-CA" sz="2000" dirty="0">
                <a:solidFill>
                  <a:prstClr val="black"/>
                </a:solidFill>
                <a:uFill>
                  <a:solidFill/>
                </a:uFill>
              </a:rPr>
              <a:t>can’t we use the following implementation?</a:t>
            </a:r>
          </a:p>
          <a:p>
            <a:pPr marL="0" lvl="1" indent="416052" defTabSz="832104">
              <a:spcBef>
                <a:spcPts val="300"/>
              </a:spcBef>
              <a:buNone/>
              <a:defRPr sz="1800">
                <a:uFillTx/>
              </a:defRPr>
            </a:pPr>
            <a:endParaRPr lang="en-CA" sz="1600" dirty="0">
              <a:solidFill>
                <a:prstClr val="black"/>
              </a:solidFill>
              <a:uFill>
                <a:solidFill/>
              </a:uFill>
              <a:latin typeface="Consolas"/>
              <a:ea typeface="Consolas"/>
              <a:cs typeface="Consolas"/>
              <a:sym typeface="Consolas"/>
            </a:endParaRPr>
          </a:p>
          <a:p>
            <a:pPr marL="0" lvl="1" indent="416052" defTabSz="832104">
              <a:spcBef>
                <a:spcPts val="300"/>
              </a:spcBef>
              <a:buNone/>
              <a:defRPr sz="1800">
                <a:uFillTx/>
              </a:defRPr>
            </a:pPr>
            <a:r>
              <a:rPr lang="en-CA" sz="1600" dirty="0" smtClean="0">
                <a:solidFill>
                  <a:prstClr val="black"/>
                </a:solidFill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CA" sz="1600" dirty="0">
                <a:solidFill>
                  <a:prstClr val="black"/>
                </a:solidFill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double </a:t>
            </a:r>
            <a:r>
              <a:rPr lang="en-CA" sz="1600" dirty="0" smtClean="0">
                <a:solidFill>
                  <a:prstClr val="black"/>
                </a:solidFill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Array::</a:t>
            </a:r>
            <a:r>
              <a:rPr lang="en-CA" sz="1600" dirty="0">
                <a:solidFill>
                  <a:prstClr val="black"/>
                </a:solidFill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average() const {</a:t>
            </a:r>
          </a:p>
          <a:p>
            <a:pPr marL="0" lvl="1" indent="416052" defTabSz="832104">
              <a:spcBef>
                <a:spcPts val="300"/>
              </a:spcBef>
              <a:buNone/>
              <a:defRPr sz="1800">
                <a:uFillTx/>
              </a:defRPr>
            </a:pPr>
            <a:r>
              <a:rPr lang="en-CA" sz="1600" dirty="0">
                <a:solidFill>
                  <a:prstClr val="black"/>
                </a:solidFill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       if ( empty() ) {</a:t>
            </a:r>
          </a:p>
          <a:p>
            <a:pPr marL="0" lvl="1" indent="416052" defTabSz="832104">
              <a:spcBef>
                <a:spcPts val="300"/>
              </a:spcBef>
              <a:buNone/>
              <a:defRPr sz="1800">
                <a:uFillTx/>
              </a:defRPr>
            </a:pPr>
            <a:r>
              <a:rPr lang="en-CA" sz="1600" dirty="0">
                <a:solidFill>
                  <a:prstClr val="black"/>
                </a:solidFill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               throw underflow();</a:t>
            </a:r>
          </a:p>
          <a:p>
            <a:pPr marL="0" lvl="1" indent="416052" defTabSz="832104">
              <a:spcBef>
                <a:spcPts val="300"/>
              </a:spcBef>
              <a:buNone/>
              <a:defRPr sz="1800">
                <a:uFillTx/>
              </a:defRPr>
            </a:pPr>
            <a:r>
              <a:rPr lang="en-CA" sz="1600" dirty="0">
                <a:solidFill>
                  <a:prstClr val="black"/>
                </a:solidFill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       }</a:t>
            </a:r>
          </a:p>
          <a:p>
            <a:pPr marL="0" lvl="1" indent="416052" defTabSz="832104">
              <a:spcBef>
                <a:spcPts val="300"/>
              </a:spcBef>
              <a:buNone/>
              <a:defRPr sz="1800">
                <a:uFillTx/>
              </a:defRPr>
            </a:pPr>
            <a:endParaRPr lang="en-CA" sz="1600" dirty="0">
              <a:solidFill>
                <a:prstClr val="black"/>
              </a:solidFill>
              <a:uFill>
                <a:solidFill/>
              </a:uFill>
              <a:latin typeface="Consolas"/>
              <a:ea typeface="Consolas"/>
              <a:cs typeface="Consolas"/>
              <a:sym typeface="Consolas"/>
            </a:endParaRPr>
          </a:p>
          <a:p>
            <a:pPr marL="0" lvl="1" indent="416052" defTabSz="832104">
              <a:spcBef>
                <a:spcPts val="300"/>
              </a:spcBef>
              <a:buNone/>
              <a:defRPr sz="1800">
                <a:uFillTx/>
              </a:defRPr>
            </a:pPr>
            <a:r>
              <a:rPr lang="en-CA" sz="1600" dirty="0">
                <a:solidFill>
                  <a:prstClr val="black"/>
                </a:solidFill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       // The average is the sum of the entries divided by the size</a:t>
            </a:r>
          </a:p>
          <a:p>
            <a:pPr marL="0" lvl="1" indent="416052" defTabSz="832104">
              <a:spcBef>
                <a:spcPts val="300"/>
              </a:spcBef>
              <a:buNone/>
              <a:defRPr sz="1800">
                <a:uFillTx/>
              </a:defRPr>
            </a:pPr>
            <a:r>
              <a:rPr lang="en-CA" sz="1600" dirty="0">
                <a:solidFill>
                  <a:prstClr val="black"/>
                </a:solidFill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       return sum()/size();</a:t>
            </a:r>
          </a:p>
          <a:p>
            <a:pPr marL="0" lvl="1" indent="416052" defTabSz="832104">
              <a:spcBef>
                <a:spcPts val="300"/>
              </a:spcBef>
              <a:buNone/>
              <a:defRPr sz="1800">
                <a:uFillTx/>
              </a:defRPr>
            </a:pPr>
            <a:r>
              <a:rPr lang="en-CA" sz="1600" dirty="0">
                <a:solidFill>
                  <a:prstClr val="black"/>
                </a:solidFill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   }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87010"/>
              </p:ext>
            </p:extLst>
          </p:nvPr>
        </p:nvGraphicFramePr>
        <p:xfrm>
          <a:off x="4643438" y="4797425"/>
          <a:ext cx="3475037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8" name="Equation" r:id="rId3" imgW="1574640" imgH="558720" progId="Equation.DSMT4">
                  <p:embed/>
                </p:oleObj>
              </mc:Choice>
              <mc:Fallback>
                <p:oleObj name="Equation" r:id="rId3" imgW="1574640" imgH="5587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4797425"/>
                        <a:ext cx="3475037" cy="123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266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Four statistical </a:t>
            </a:r>
            <a:r>
              <a:rPr lang="en-CA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30869" lvl="1" indent="-330819" defTabSz="832104">
              <a:buNone/>
              <a:defRPr sz="1800">
                <a:uFillTx/>
              </a:defRPr>
            </a:pPr>
            <a:r>
              <a:rPr lang="en-CA" sz="2000" dirty="0">
                <a:uFill>
                  <a:solidFill/>
                </a:uFill>
              </a:rPr>
              <a:t>Answer:  the division operator sees two integers</a:t>
            </a:r>
          </a:p>
          <a:p>
            <a:pPr marL="0" lvl="1" indent="416052" defTabSz="832104">
              <a:spcBef>
                <a:spcPts val="300"/>
              </a:spcBef>
              <a:buNone/>
              <a:defRPr sz="1800">
                <a:uFillTx/>
              </a:defRPr>
            </a:pPr>
            <a:endParaRPr lang="en-CA" sz="1600" dirty="0">
              <a:solidFill>
                <a:prstClr val="black"/>
              </a:solidFill>
              <a:uFill>
                <a:solidFill/>
              </a:uFill>
              <a:latin typeface="Consolas"/>
              <a:ea typeface="Consolas"/>
              <a:cs typeface="Consolas"/>
              <a:sym typeface="Consolas"/>
            </a:endParaRPr>
          </a:p>
          <a:p>
            <a:pPr marL="0" lvl="1" indent="416052" defTabSz="832104">
              <a:spcBef>
                <a:spcPts val="300"/>
              </a:spcBef>
              <a:buNone/>
              <a:defRPr sz="1800">
                <a:uFillTx/>
              </a:defRPr>
            </a:pPr>
            <a:r>
              <a:rPr lang="en-CA" sz="1600" dirty="0" smtClean="0">
                <a:solidFill>
                  <a:prstClr val="black"/>
                </a:solidFill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CA" sz="1600" dirty="0">
                <a:solidFill>
                  <a:prstClr val="black"/>
                </a:solidFill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double </a:t>
            </a:r>
            <a:r>
              <a:rPr lang="en-CA" sz="1600" dirty="0" smtClean="0">
                <a:solidFill>
                  <a:prstClr val="black"/>
                </a:solidFill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Array::</a:t>
            </a:r>
            <a:r>
              <a:rPr lang="en-CA" sz="1600" dirty="0">
                <a:solidFill>
                  <a:prstClr val="black"/>
                </a:solidFill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average() const {</a:t>
            </a:r>
          </a:p>
          <a:p>
            <a:pPr marL="0" lvl="1" indent="416052" defTabSz="832104">
              <a:spcBef>
                <a:spcPts val="300"/>
              </a:spcBef>
              <a:buNone/>
              <a:defRPr sz="1800">
                <a:uFillTx/>
              </a:defRPr>
            </a:pPr>
            <a:r>
              <a:rPr lang="en-CA" sz="1600" dirty="0">
                <a:solidFill>
                  <a:prstClr val="black"/>
                </a:solidFill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       if ( empty() ) {</a:t>
            </a:r>
          </a:p>
          <a:p>
            <a:pPr marL="0" lvl="1" indent="416052" defTabSz="832104">
              <a:spcBef>
                <a:spcPts val="300"/>
              </a:spcBef>
              <a:buNone/>
              <a:defRPr sz="1800">
                <a:uFillTx/>
              </a:defRPr>
            </a:pPr>
            <a:r>
              <a:rPr lang="en-CA" sz="1600" dirty="0">
                <a:solidFill>
                  <a:prstClr val="black"/>
                </a:solidFill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               throw underflow();</a:t>
            </a:r>
          </a:p>
          <a:p>
            <a:pPr marL="0" lvl="1" indent="416052" defTabSz="832104">
              <a:spcBef>
                <a:spcPts val="300"/>
              </a:spcBef>
              <a:buNone/>
              <a:defRPr sz="1800">
                <a:uFillTx/>
              </a:defRPr>
            </a:pPr>
            <a:r>
              <a:rPr lang="en-CA" sz="1600" dirty="0">
                <a:solidFill>
                  <a:prstClr val="black"/>
                </a:solidFill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       }</a:t>
            </a:r>
          </a:p>
          <a:p>
            <a:pPr marL="0" lvl="1" indent="416052" defTabSz="832104">
              <a:spcBef>
                <a:spcPts val="300"/>
              </a:spcBef>
              <a:buNone/>
              <a:defRPr sz="1800">
                <a:uFillTx/>
              </a:defRPr>
            </a:pPr>
            <a:endParaRPr lang="en-CA" sz="1600" dirty="0">
              <a:solidFill>
                <a:prstClr val="black"/>
              </a:solidFill>
              <a:uFill>
                <a:solidFill/>
              </a:uFill>
              <a:latin typeface="Consolas"/>
              <a:ea typeface="Consolas"/>
              <a:cs typeface="Consolas"/>
              <a:sym typeface="Consolas"/>
            </a:endParaRPr>
          </a:p>
          <a:p>
            <a:pPr marL="0" lvl="1" indent="416052" defTabSz="832104">
              <a:spcBef>
                <a:spcPts val="300"/>
              </a:spcBef>
              <a:buNone/>
              <a:defRPr sz="1800">
                <a:uFillTx/>
              </a:defRPr>
            </a:pPr>
            <a:r>
              <a:rPr lang="en-CA" sz="1600" dirty="0">
                <a:solidFill>
                  <a:prstClr val="black"/>
                </a:solidFill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       // The average is the sum of the entries divided by the size</a:t>
            </a:r>
          </a:p>
          <a:p>
            <a:pPr marL="0" lvl="1" indent="416052" defTabSz="832104">
              <a:spcBef>
                <a:spcPts val="300"/>
              </a:spcBef>
              <a:buNone/>
              <a:defRPr sz="1800">
                <a:uFillTx/>
              </a:defRPr>
            </a:pPr>
            <a:r>
              <a:rPr lang="en-CA" sz="1600" dirty="0">
                <a:solidFill>
                  <a:prstClr val="black"/>
                </a:solidFill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       return sum()/size();</a:t>
            </a:r>
          </a:p>
          <a:p>
            <a:pPr marL="0" lvl="1" indent="416052" defTabSz="832104">
              <a:spcBef>
                <a:spcPts val="300"/>
              </a:spcBef>
              <a:buNone/>
              <a:defRPr sz="1800">
                <a:uFillTx/>
              </a:defRPr>
            </a:pPr>
            <a:r>
              <a:rPr lang="en-CA" sz="1600" dirty="0">
                <a:solidFill>
                  <a:prstClr val="black"/>
                </a:solidFill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   }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9315389"/>
              </p:ext>
            </p:extLst>
          </p:nvPr>
        </p:nvGraphicFramePr>
        <p:xfrm>
          <a:off x="4643438" y="4797425"/>
          <a:ext cx="3475037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0" name="Equation" r:id="rId3" imgW="1574640" imgH="558720" progId="Equation.DSMT4">
                  <p:embed/>
                </p:oleObj>
              </mc:Choice>
              <mc:Fallback>
                <p:oleObj name="Equation" r:id="rId3" imgW="157464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4797425"/>
                        <a:ext cx="3475037" cy="123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91680" y="6165304"/>
            <a:ext cx="6981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It will use integer division before converting the result into a double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5869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Four statistical </a:t>
            </a:r>
            <a:r>
              <a:rPr lang="en-CA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30869" lvl="1" indent="-330819" defTabSz="832104">
              <a:buNone/>
              <a:defRPr sz="1800">
                <a:uFillTx/>
              </a:defRPr>
            </a:pPr>
            <a:r>
              <a:rPr lang="en-CA" sz="2000" dirty="0">
                <a:uFill>
                  <a:solidFill/>
                </a:uFill>
              </a:rPr>
              <a:t>Solution: tell the complier you want to convert each to a </a:t>
            </a:r>
            <a:r>
              <a:rPr lang="en-CA" sz="2000" dirty="0">
                <a:uFill>
                  <a:solidFill/>
                </a:uFill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</a:p>
          <a:p>
            <a:pPr marL="0" lvl="1" indent="416052" defTabSz="832104">
              <a:spcBef>
                <a:spcPts val="300"/>
              </a:spcBef>
              <a:buNone/>
              <a:defRPr sz="1800">
                <a:uFillTx/>
              </a:defRPr>
            </a:pPr>
            <a:endParaRPr lang="en-CA" sz="1600" dirty="0">
              <a:solidFill>
                <a:prstClr val="black"/>
              </a:solidFill>
              <a:uFill>
                <a:solidFill/>
              </a:uFill>
              <a:latin typeface="Consolas"/>
              <a:ea typeface="Consolas"/>
              <a:cs typeface="Consolas"/>
              <a:sym typeface="Consolas"/>
            </a:endParaRPr>
          </a:p>
          <a:p>
            <a:pPr marL="0" lvl="1" indent="416052" defTabSz="832104">
              <a:spcBef>
                <a:spcPts val="300"/>
              </a:spcBef>
              <a:buNone/>
              <a:defRPr sz="1800">
                <a:uFillTx/>
              </a:defRPr>
            </a:pPr>
            <a:r>
              <a:rPr lang="en-CA" sz="1600" dirty="0" smtClean="0">
                <a:solidFill>
                  <a:prstClr val="black"/>
                </a:solidFill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CA" sz="1600" dirty="0">
                <a:solidFill>
                  <a:prstClr val="black"/>
                </a:solidFill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double </a:t>
            </a:r>
            <a:r>
              <a:rPr lang="en-CA" sz="1600" dirty="0" smtClean="0">
                <a:solidFill>
                  <a:prstClr val="black"/>
                </a:solidFill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Array::</a:t>
            </a:r>
            <a:r>
              <a:rPr lang="en-CA" sz="1600" dirty="0">
                <a:solidFill>
                  <a:prstClr val="black"/>
                </a:solidFill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average() const {</a:t>
            </a:r>
          </a:p>
          <a:p>
            <a:pPr marL="0" lvl="1" indent="416052" defTabSz="832104">
              <a:spcBef>
                <a:spcPts val="300"/>
              </a:spcBef>
              <a:buNone/>
              <a:defRPr sz="1800">
                <a:uFillTx/>
              </a:defRPr>
            </a:pPr>
            <a:r>
              <a:rPr lang="en-CA" sz="1600" dirty="0">
                <a:solidFill>
                  <a:prstClr val="black"/>
                </a:solidFill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       if ( empty() ) {</a:t>
            </a:r>
          </a:p>
          <a:p>
            <a:pPr marL="0" lvl="1" indent="416052" defTabSz="832104">
              <a:spcBef>
                <a:spcPts val="300"/>
              </a:spcBef>
              <a:buNone/>
              <a:defRPr sz="1800">
                <a:uFillTx/>
              </a:defRPr>
            </a:pPr>
            <a:r>
              <a:rPr lang="en-CA" sz="1600" dirty="0">
                <a:solidFill>
                  <a:prstClr val="black"/>
                </a:solidFill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               throw underflow();</a:t>
            </a:r>
          </a:p>
          <a:p>
            <a:pPr marL="0" lvl="1" indent="416052" defTabSz="832104">
              <a:spcBef>
                <a:spcPts val="300"/>
              </a:spcBef>
              <a:buNone/>
              <a:defRPr sz="1800">
                <a:uFillTx/>
              </a:defRPr>
            </a:pPr>
            <a:r>
              <a:rPr lang="en-CA" sz="1600" dirty="0">
                <a:solidFill>
                  <a:prstClr val="black"/>
                </a:solidFill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       }</a:t>
            </a:r>
          </a:p>
          <a:p>
            <a:pPr marL="0" lvl="1" indent="416052" defTabSz="832104">
              <a:spcBef>
                <a:spcPts val="300"/>
              </a:spcBef>
              <a:buNone/>
              <a:defRPr sz="1800">
                <a:uFillTx/>
              </a:defRPr>
            </a:pPr>
            <a:endParaRPr lang="en-CA" sz="1600" dirty="0">
              <a:solidFill>
                <a:prstClr val="black"/>
              </a:solidFill>
              <a:uFill>
                <a:solidFill/>
              </a:uFill>
              <a:latin typeface="Consolas"/>
              <a:ea typeface="Consolas"/>
              <a:cs typeface="Consolas"/>
              <a:sym typeface="Consolas"/>
            </a:endParaRPr>
          </a:p>
          <a:p>
            <a:pPr marL="0" lvl="1" indent="416052" defTabSz="832104">
              <a:spcBef>
                <a:spcPts val="300"/>
              </a:spcBef>
              <a:buNone/>
              <a:defRPr sz="1800">
                <a:uFillTx/>
              </a:defRPr>
            </a:pPr>
            <a:r>
              <a:rPr lang="en-CA" sz="1600" dirty="0">
                <a:solidFill>
                  <a:prstClr val="black"/>
                </a:solidFill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       // The average is the sum of the entries divided by the size</a:t>
            </a:r>
          </a:p>
          <a:p>
            <a:pPr marL="0" lvl="1" indent="416052" defTabSz="832104">
              <a:spcBef>
                <a:spcPts val="300"/>
              </a:spcBef>
              <a:buSzTx/>
              <a:buNone/>
              <a:defRPr sz="1800">
                <a:uFillTx/>
              </a:defRPr>
            </a:pPr>
            <a:r>
              <a:rPr lang="en-CA" sz="1600" dirty="0">
                <a:solidFill>
                  <a:prstClr val="black"/>
                </a:solidFill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-CA" sz="16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return </a:t>
            </a:r>
            <a:r>
              <a:rPr lang="en-CA" sz="1600" dirty="0" err="1">
                <a:solidFill>
                  <a:srgbClr val="FF0000"/>
                </a:solidFill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static_cast</a:t>
            </a:r>
            <a:r>
              <a:rPr lang="en-CA" sz="1600" dirty="0">
                <a:solidFill>
                  <a:srgbClr val="FF0000"/>
                </a:solidFill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&lt;double&gt;( </a:t>
            </a:r>
            <a:r>
              <a:rPr lang="en-CA" sz="16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sum() </a:t>
            </a:r>
            <a:r>
              <a:rPr lang="en-CA" sz="1600" dirty="0">
                <a:solidFill>
                  <a:srgbClr val="FF0000"/>
                </a:solidFill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-CA" sz="16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/</a:t>
            </a:r>
          </a:p>
          <a:p>
            <a:pPr marL="0" lvl="1" indent="416052" defTabSz="832104">
              <a:spcBef>
                <a:spcPts val="300"/>
              </a:spcBef>
              <a:buSzTx/>
              <a:buNone/>
              <a:defRPr sz="1800">
                <a:uFillTx/>
              </a:defRPr>
            </a:pPr>
            <a:r>
              <a:rPr lang="en-CA" sz="16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                  </a:t>
            </a:r>
            <a:r>
              <a:rPr lang="en-CA" sz="1600" dirty="0" err="1">
                <a:solidFill>
                  <a:srgbClr val="FF0000"/>
                </a:solidFill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static_cast</a:t>
            </a:r>
            <a:r>
              <a:rPr lang="en-CA" sz="1600" dirty="0">
                <a:solidFill>
                  <a:srgbClr val="FF0000"/>
                </a:solidFill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&lt;double&gt;( </a:t>
            </a:r>
            <a:r>
              <a:rPr lang="en-CA" sz="16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size() </a:t>
            </a:r>
            <a:r>
              <a:rPr lang="en-CA" sz="1600" dirty="0">
                <a:solidFill>
                  <a:srgbClr val="FF0000"/>
                </a:solidFill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-CA" sz="16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;</a:t>
            </a:r>
          </a:p>
          <a:p>
            <a:pPr marL="0" lvl="1" indent="416052" defTabSz="832104">
              <a:spcBef>
                <a:spcPts val="300"/>
              </a:spcBef>
              <a:buNone/>
              <a:defRPr sz="1800">
                <a:uFillTx/>
              </a:defRPr>
            </a:pPr>
            <a:r>
              <a:rPr lang="en-CA" sz="1600" dirty="0" smtClean="0">
                <a:solidFill>
                  <a:prstClr val="black"/>
                </a:solidFill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CA" sz="1600" dirty="0">
                <a:solidFill>
                  <a:prstClr val="black"/>
                </a:solidFill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4870845"/>
              </p:ext>
            </p:extLst>
          </p:nvPr>
        </p:nvGraphicFramePr>
        <p:xfrm>
          <a:off x="4643438" y="4797425"/>
          <a:ext cx="3475037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5" name="Equation" r:id="rId3" imgW="1574640" imgH="558720" progId="Equation.DSMT4">
                  <p:embed/>
                </p:oleObj>
              </mc:Choice>
              <mc:Fallback>
                <p:oleObj name="Equation" r:id="rId3" imgW="157464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4797425"/>
                        <a:ext cx="3475037" cy="123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91680" y="6165304"/>
            <a:ext cx="6763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Now the compiler will use double-precision floating-point division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509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lang="en-CA" sz="2800" dirty="0" smtClean="0">
                <a:uFill>
                  <a:solidFill/>
                </a:uFill>
              </a:rPr>
              <a:t>Four statistical</a:t>
            </a:r>
            <a:r>
              <a:rPr sz="2800" dirty="0" smtClean="0">
                <a:uFill>
                  <a:solidFill/>
                </a:uFill>
              </a:rPr>
              <a:t> functions</a:t>
            </a:r>
            <a:endParaRPr sz="2800" dirty="0">
              <a:uFill>
                <a:solidFill/>
              </a:uFill>
            </a:endParaRPr>
          </a:p>
        </p:txBody>
      </p:sp>
      <p:sp>
        <p:nvSpPr>
          <p:cNvPr id="298" name="Shape 298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730869" lvl="1" indent="-330819" defTabSz="832104">
              <a:buNone/>
              <a:defRPr sz="1800">
                <a:uFillTx/>
              </a:defRPr>
            </a:pPr>
            <a:r>
              <a:rPr sz="2000" dirty="0" smtClean="0">
                <a:uFill>
                  <a:solidFill/>
                </a:uFill>
              </a:rPr>
              <a:t>Why </a:t>
            </a:r>
            <a:r>
              <a:rPr sz="2000" dirty="0">
                <a:uFill>
                  <a:solidFill/>
                </a:uFill>
              </a:rPr>
              <a:t>can’t we use the following implementation?</a:t>
            </a:r>
          </a:p>
          <a:p>
            <a:pPr marL="0" lvl="1" indent="416052" defTabSz="832104">
              <a:spcBef>
                <a:spcPts val="300"/>
              </a:spcBef>
              <a:buSzTx/>
              <a:buNone/>
              <a:defRPr sz="1800">
                <a:uFillTx/>
              </a:defRPr>
            </a:pPr>
            <a:endParaRPr sz="1600" dirty="0">
              <a:uFill>
                <a:solidFill/>
              </a:uFill>
              <a:latin typeface="Consolas"/>
              <a:ea typeface="Consolas"/>
              <a:cs typeface="Consolas"/>
              <a:sym typeface="Consolas"/>
            </a:endParaRPr>
          </a:p>
          <a:p>
            <a:pPr marL="0" lvl="1" indent="416052" defTabSz="832104">
              <a:spcBef>
                <a:spcPts val="300"/>
              </a:spcBef>
              <a:buSzTx/>
              <a:buNone/>
              <a:defRPr sz="1800">
                <a:uFillTx/>
              </a:defRPr>
            </a:pPr>
            <a:r>
              <a:rPr sz="16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-CA" sz="1600" dirty="0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double</a:t>
            </a:r>
            <a:r>
              <a:rPr sz="1600" dirty="0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sz="16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Array::variance() const {</a:t>
            </a:r>
            <a:endParaRPr sz="1600" dirty="0">
              <a:uFill>
                <a:solidFill/>
              </a:uFill>
            </a:endParaRPr>
          </a:p>
          <a:p>
            <a:pPr marL="0" lvl="1" indent="416052" defTabSz="832104">
              <a:spcBef>
                <a:spcPts val="300"/>
              </a:spcBef>
              <a:buSzTx/>
              <a:buNone/>
              <a:defRPr sz="1800">
                <a:uFillTx/>
              </a:defRPr>
            </a:pPr>
            <a:r>
              <a:rPr sz="16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	    if ( size() &lt;= 1 ) {</a:t>
            </a:r>
            <a:endParaRPr sz="1600" dirty="0">
              <a:uFill>
                <a:solidFill/>
              </a:uFill>
            </a:endParaRPr>
          </a:p>
          <a:p>
            <a:pPr marL="0" lvl="1" indent="416052" defTabSz="832104">
              <a:spcBef>
                <a:spcPts val="300"/>
              </a:spcBef>
              <a:buSzTx/>
              <a:buNone/>
              <a:defRPr sz="1800">
                <a:uFillTx/>
              </a:defRPr>
            </a:pPr>
            <a:r>
              <a:rPr sz="16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	        throw underflow();</a:t>
            </a:r>
            <a:endParaRPr sz="1600" dirty="0">
              <a:uFill>
                <a:solidFill/>
              </a:uFill>
            </a:endParaRPr>
          </a:p>
          <a:p>
            <a:pPr marL="0" lvl="1" indent="416052" defTabSz="832104">
              <a:spcBef>
                <a:spcPts val="300"/>
              </a:spcBef>
              <a:buSzTx/>
              <a:buNone/>
              <a:defRPr sz="1800">
                <a:uFillTx/>
              </a:defRPr>
            </a:pPr>
            <a:r>
              <a:rPr sz="16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	    } </a:t>
            </a:r>
            <a:endParaRPr sz="1600" dirty="0">
              <a:uFill>
                <a:solidFill/>
              </a:uFill>
            </a:endParaRPr>
          </a:p>
          <a:p>
            <a:pPr marL="0" lvl="1" indent="416052" defTabSz="832104">
              <a:spcBef>
                <a:spcPts val="300"/>
              </a:spcBef>
              <a:buSzTx/>
              <a:buNone/>
              <a:defRPr sz="1800">
                <a:uFillTx/>
              </a:defRPr>
            </a:pPr>
            <a:endParaRPr sz="1600" dirty="0">
              <a:uFill>
                <a:solidFill/>
              </a:uFill>
              <a:latin typeface="Consolas"/>
              <a:ea typeface="Consolas"/>
              <a:cs typeface="Consolas"/>
              <a:sym typeface="Consolas"/>
            </a:endParaRPr>
          </a:p>
          <a:p>
            <a:pPr marL="0" lvl="1" indent="416052" defTabSz="832104">
              <a:spcBef>
                <a:spcPts val="300"/>
              </a:spcBef>
              <a:buSzTx/>
              <a:buNone/>
              <a:defRPr sz="1800">
                <a:uFillTx/>
              </a:defRPr>
            </a:pPr>
            <a:r>
              <a:rPr sz="16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	    </a:t>
            </a:r>
            <a:r>
              <a:rPr lang="en-CA" sz="1600" dirty="0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double</a:t>
            </a:r>
            <a:r>
              <a:rPr sz="1600" dirty="0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sz="1600" dirty="0" err="1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av</a:t>
            </a:r>
            <a:r>
              <a:rPr sz="16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= average();</a:t>
            </a:r>
            <a:endParaRPr sz="1600" dirty="0">
              <a:uFill>
                <a:solidFill/>
              </a:uFill>
            </a:endParaRPr>
          </a:p>
          <a:p>
            <a:pPr marL="0" lvl="1" indent="416052" defTabSz="832104">
              <a:spcBef>
                <a:spcPts val="300"/>
              </a:spcBef>
              <a:buSzTx/>
              <a:buNone/>
              <a:defRPr sz="1800">
                <a:uFillTx/>
              </a:defRPr>
            </a:pPr>
            <a:endParaRPr sz="1600" dirty="0">
              <a:uFill>
                <a:solidFill/>
              </a:uFill>
              <a:latin typeface="Consolas"/>
              <a:ea typeface="Consolas"/>
              <a:cs typeface="Consolas"/>
              <a:sym typeface="Consolas"/>
            </a:endParaRPr>
          </a:p>
          <a:p>
            <a:pPr marL="0" lvl="1" indent="416052" defTabSz="832104">
              <a:spcBef>
                <a:spcPts val="300"/>
              </a:spcBef>
              <a:buSzTx/>
              <a:buNone/>
              <a:defRPr sz="1800">
                <a:uFillTx/>
              </a:defRPr>
            </a:pPr>
            <a:r>
              <a:rPr sz="16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	    </a:t>
            </a:r>
            <a:r>
              <a:rPr lang="en-CA" sz="1600" dirty="0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double </a:t>
            </a:r>
            <a:r>
              <a:rPr lang="en-CA" sz="1600" dirty="0" err="1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ssdiff</a:t>
            </a:r>
            <a:r>
              <a:rPr sz="1600" dirty="0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sz="16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= </a:t>
            </a:r>
            <a:r>
              <a:rPr sz="1600" dirty="0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-CA" sz="1600" dirty="0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.0</a:t>
            </a:r>
            <a:r>
              <a:rPr sz="1600" dirty="0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600" dirty="0">
              <a:uFill>
                <a:solidFill/>
              </a:uFill>
            </a:endParaRPr>
          </a:p>
          <a:p>
            <a:pPr marL="0" lvl="1" indent="416052" defTabSz="832104">
              <a:spcBef>
                <a:spcPts val="300"/>
              </a:spcBef>
              <a:buSzTx/>
              <a:buNone/>
              <a:defRPr sz="1800">
                <a:uFillTx/>
              </a:defRPr>
            </a:pPr>
            <a:endParaRPr sz="1600" dirty="0">
              <a:uFill>
                <a:solidFill/>
              </a:uFill>
              <a:latin typeface="Consolas"/>
              <a:ea typeface="Consolas"/>
              <a:cs typeface="Consolas"/>
              <a:sym typeface="Consolas"/>
            </a:endParaRPr>
          </a:p>
          <a:p>
            <a:pPr marL="0" lvl="1" indent="416052" defTabSz="832104">
              <a:spcBef>
                <a:spcPts val="300"/>
              </a:spcBef>
              <a:buSzTx/>
              <a:buNone/>
              <a:defRPr sz="1800">
                <a:uFillTx/>
              </a:defRPr>
            </a:pPr>
            <a:r>
              <a:rPr sz="16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	    for ( </a:t>
            </a:r>
            <a:r>
              <a:rPr sz="1600" dirty="0" err="1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sz="16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sz="1600" dirty="0" err="1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sz="16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= 0; </a:t>
            </a:r>
            <a:r>
              <a:rPr sz="1600" dirty="0" err="1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sz="16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&lt; size(); ++</a:t>
            </a:r>
            <a:r>
              <a:rPr sz="1600" dirty="0" err="1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sz="16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) {</a:t>
            </a:r>
            <a:endParaRPr sz="1600" dirty="0">
              <a:uFill>
                <a:solidFill/>
              </a:uFill>
            </a:endParaRPr>
          </a:p>
          <a:p>
            <a:pPr marL="0" lvl="1" indent="416052" defTabSz="832104">
              <a:spcBef>
                <a:spcPts val="300"/>
              </a:spcBef>
              <a:buSzTx/>
              <a:buNone/>
              <a:defRPr sz="1800">
                <a:uFillTx/>
              </a:defRPr>
            </a:pPr>
            <a:r>
              <a:rPr sz="16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	        </a:t>
            </a:r>
            <a:r>
              <a:rPr lang="en-CA" sz="1600" dirty="0" err="1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ssdiff</a:t>
            </a:r>
            <a:r>
              <a:rPr sz="1600" dirty="0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sz="16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+= </a:t>
            </a:r>
            <a:r>
              <a:rPr sz="1600" dirty="0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CA" sz="1600" dirty="0" err="1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internal_array</a:t>
            </a:r>
            <a:r>
              <a:rPr sz="1600" dirty="0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sz="1600" dirty="0" err="1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sz="16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] - </a:t>
            </a:r>
            <a:r>
              <a:rPr sz="1600" dirty="0" err="1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av</a:t>
            </a:r>
            <a:r>
              <a:rPr sz="16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)^2;</a:t>
            </a:r>
            <a:endParaRPr sz="1600" dirty="0">
              <a:uFill>
                <a:solidFill/>
              </a:uFill>
            </a:endParaRPr>
          </a:p>
          <a:p>
            <a:pPr marL="0" lvl="1" indent="416052" defTabSz="832104">
              <a:spcBef>
                <a:spcPts val="300"/>
              </a:spcBef>
              <a:buSzTx/>
              <a:buNone/>
              <a:defRPr sz="1800">
                <a:uFillTx/>
              </a:defRPr>
            </a:pPr>
            <a:r>
              <a:rPr sz="16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	    }</a:t>
            </a:r>
            <a:endParaRPr sz="1600" dirty="0">
              <a:uFill>
                <a:solidFill/>
              </a:uFill>
            </a:endParaRPr>
          </a:p>
          <a:p>
            <a:pPr marL="0" lvl="1" indent="416052" defTabSz="832104">
              <a:spcBef>
                <a:spcPts val="300"/>
              </a:spcBef>
              <a:buSzTx/>
              <a:buNone/>
              <a:defRPr sz="1800">
                <a:uFillTx/>
              </a:defRPr>
            </a:pPr>
            <a:endParaRPr sz="1600" dirty="0">
              <a:uFill>
                <a:solidFill/>
              </a:uFill>
              <a:latin typeface="Consolas"/>
              <a:ea typeface="Consolas"/>
              <a:cs typeface="Consolas"/>
              <a:sym typeface="Consolas"/>
            </a:endParaRPr>
          </a:p>
          <a:p>
            <a:pPr marL="0" lvl="1" indent="416052" defTabSz="832104">
              <a:spcBef>
                <a:spcPts val="300"/>
              </a:spcBef>
              <a:buSzTx/>
              <a:buNone/>
              <a:defRPr sz="1800">
                <a:uFillTx/>
              </a:defRPr>
            </a:pPr>
            <a:r>
              <a:rPr sz="16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	    return </a:t>
            </a:r>
            <a:r>
              <a:rPr lang="en-CA" sz="1600" dirty="0" err="1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ssdiff</a:t>
            </a:r>
            <a:r>
              <a:rPr sz="1600" dirty="0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/(</a:t>
            </a:r>
            <a:r>
              <a:rPr sz="16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size() - 1);</a:t>
            </a:r>
            <a:endParaRPr sz="1600" dirty="0">
              <a:uFill>
                <a:solidFill/>
              </a:uFill>
            </a:endParaRPr>
          </a:p>
          <a:p>
            <a:pPr marL="0" lvl="1" indent="416052" defTabSz="832104">
              <a:spcBef>
                <a:spcPts val="300"/>
              </a:spcBef>
              <a:buSzTx/>
              <a:buNone/>
              <a:defRPr sz="1800">
                <a:uFillTx/>
              </a:defRPr>
            </a:pPr>
            <a:r>
              <a:rPr sz="16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	}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0941007"/>
              </p:ext>
            </p:extLst>
          </p:nvPr>
        </p:nvGraphicFramePr>
        <p:xfrm>
          <a:off x="4716016" y="2924944"/>
          <a:ext cx="3894137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5" name="Equation" r:id="rId3" imgW="1765080" imgH="558720" progId="Equation.DSMT4">
                  <p:embed/>
                </p:oleObj>
              </mc:Choice>
              <mc:Fallback>
                <p:oleObj name="Equation" r:id="rId3" imgW="176508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2924944"/>
                        <a:ext cx="3894137" cy="123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85933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lang="en-CA" sz="2800" dirty="0" smtClean="0">
                <a:uFill>
                  <a:solidFill/>
                </a:uFill>
              </a:rPr>
              <a:t>Four statistical</a:t>
            </a:r>
            <a:r>
              <a:rPr sz="2800" dirty="0" smtClean="0">
                <a:uFill>
                  <a:solidFill/>
                </a:uFill>
              </a:rPr>
              <a:t> </a:t>
            </a:r>
            <a:r>
              <a:rPr sz="2800" dirty="0">
                <a:uFill>
                  <a:solidFill/>
                </a:uFill>
              </a:rPr>
              <a:t>functions</a:t>
            </a:r>
          </a:p>
        </p:txBody>
      </p:sp>
      <p:sp>
        <p:nvSpPr>
          <p:cNvPr id="298" name="Shape 298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719963" lvl="1" indent="-319913" defTabSz="804672">
              <a:buNone/>
              <a:defRPr sz="1800">
                <a:uFillTx/>
              </a:defRPr>
            </a:pPr>
            <a:r>
              <a:rPr lang="en-CA" sz="2000" dirty="0">
                <a:uFill>
                  <a:solidFill/>
                </a:uFill>
              </a:rPr>
              <a:t>Answer:  </a:t>
            </a:r>
            <a:r>
              <a:rPr lang="en-CA" sz="2000" dirty="0">
                <a:uFill>
                  <a:solidFill/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^</a:t>
            </a:r>
            <a:r>
              <a:rPr lang="en-CA" sz="2000" dirty="0">
                <a:uFill>
                  <a:solidFill/>
                </a:uFill>
              </a:rPr>
              <a:t> is the binary exclusive-or (</a:t>
            </a:r>
            <a:r>
              <a:rPr lang="en-CA" sz="2000" dirty="0" err="1">
                <a:uFill>
                  <a:solidFill/>
                </a:uFill>
              </a:rPr>
              <a:t>xor</a:t>
            </a:r>
            <a:r>
              <a:rPr lang="en-CA" sz="2000" dirty="0">
                <a:uFill>
                  <a:solidFill/>
                </a:uFill>
              </a:rPr>
              <a:t>) operator</a:t>
            </a:r>
          </a:p>
          <a:p>
            <a:pPr marL="0" lvl="1" indent="416052" defTabSz="832104">
              <a:spcBef>
                <a:spcPts val="300"/>
              </a:spcBef>
              <a:buSzTx/>
              <a:buNone/>
              <a:defRPr sz="1800">
                <a:uFillTx/>
              </a:defRPr>
            </a:pPr>
            <a:endParaRPr sz="1600" dirty="0">
              <a:uFill>
                <a:solidFill/>
              </a:uFill>
              <a:latin typeface="Consolas"/>
              <a:ea typeface="Consolas"/>
              <a:cs typeface="Consolas"/>
              <a:sym typeface="Consolas"/>
            </a:endParaRPr>
          </a:p>
          <a:p>
            <a:pPr marL="0" lvl="1" indent="416052" defTabSz="832104">
              <a:spcBef>
                <a:spcPts val="300"/>
              </a:spcBef>
              <a:buSzTx/>
              <a:buNone/>
              <a:defRPr sz="1800">
                <a:uFillTx/>
              </a:defRPr>
            </a:pPr>
            <a:r>
              <a:rPr sz="16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-CA" sz="1600" dirty="0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double</a:t>
            </a:r>
            <a:r>
              <a:rPr sz="1600" dirty="0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sz="16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Array::variance() const {</a:t>
            </a:r>
            <a:endParaRPr sz="1600" dirty="0">
              <a:uFill>
                <a:solidFill/>
              </a:uFill>
            </a:endParaRPr>
          </a:p>
          <a:p>
            <a:pPr marL="0" lvl="1" indent="416052" defTabSz="832104">
              <a:spcBef>
                <a:spcPts val="300"/>
              </a:spcBef>
              <a:buSzTx/>
              <a:buNone/>
              <a:defRPr sz="1800">
                <a:uFillTx/>
              </a:defRPr>
            </a:pPr>
            <a:r>
              <a:rPr sz="16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	    if ( size() &lt;= 1 ) {</a:t>
            </a:r>
            <a:endParaRPr sz="1600" dirty="0">
              <a:uFill>
                <a:solidFill/>
              </a:uFill>
            </a:endParaRPr>
          </a:p>
          <a:p>
            <a:pPr marL="0" lvl="1" indent="416052" defTabSz="832104">
              <a:spcBef>
                <a:spcPts val="300"/>
              </a:spcBef>
              <a:buSzTx/>
              <a:buNone/>
              <a:defRPr sz="1800">
                <a:uFillTx/>
              </a:defRPr>
            </a:pPr>
            <a:r>
              <a:rPr sz="16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	        throw underflow();</a:t>
            </a:r>
            <a:endParaRPr sz="1600" dirty="0">
              <a:uFill>
                <a:solidFill/>
              </a:uFill>
            </a:endParaRPr>
          </a:p>
          <a:p>
            <a:pPr marL="0" lvl="1" indent="416052" defTabSz="832104">
              <a:spcBef>
                <a:spcPts val="300"/>
              </a:spcBef>
              <a:buSzTx/>
              <a:buNone/>
              <a:defRPr sz="1800">
                <a:uFillTx/>
              </a:defRPr>
            </a:pPr>
            <a:r>
              <a:rPr sz="16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	    } </a:t>
            </a:r>
            <a:endParaRPr sz="1600" dirty="0">
              <a:uFill>
                <a:solidFill/>
              </a:uFill>
            </a:endParaRPr>
          </a:p>
          <a:p>
            <a:pPr marL="0" lvl="1" indent="416052" defTabSz="832104">
              <a:spcBef>
                <a:spcPts val="300"/>
              </a:spcBef>
              <a:buSzTx/>
              <a:buNone/>
              <a:defRPr sz="1800">
                <a:uFillTx/>
              </a:defRPr>
            </a:pPr>
            <a:endParaRPr sz="1600" dirty="0">
              <a:uFill>
                <a:solidFill/>
              </a:uFill>
              <a:latin typeface="Consolas"/>
              <a:ea typeface="Consolas"/>
              <a:cs typeface="Consolas"/>
              <a:sym typeface="Consolas"/>
            </a:endParaRPr>
          </a:p>
          <a:p>
            <a:pPr marL="0" lvl="1" indent="416052" defTabSz="832104">
              <a:spcBef>
                <a:spcPts val="300"/>
              </a:spcBef>
              <a:buSzTx/>
              <a:buNone/>
              <a:defRPr sz="1800">
                <a:uFillTx/>
              </a:defRPr>
            </a:pPr>
            <a:r>
              <a:rPr sz="16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	    </a:t>
            </a:r>
            <a:r>
              <a:rPr lang="en-CA" sz="1600" dirty="0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double</a:t>
            </a:r>
            <a:r>
              <a:rPr sz="1600" dirty="0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sz="1600" dirty="0" err="1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av</a:t>
            </a:r>
            <a:r>
              <a:rPr sz="16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= average();</a:t>
            </a:r>
            <a:endParaRPr sz="1600" dirty="0">
              <a:uFill>
                <a:solidFill/>
              </a:uFill>
            </a:endParaRPr>
          </a:p>
          <a:p>
            <a:pPr marL="0" lvl="1" indent="416052" defTabSz="832104">
              <a:spcBef>
                <a:spcPts val="300"/>
              </a:spcBef>
              <a:buSzTx/>
              <a:buNone/>
              <a:defRPr sz="1800">
                <a:uFillTx/>
              </a:defRPr>
            </a:pPr>
            <a:endParaRPr sz="1600" dirty="0">
              <a:uFill>
                <a:solidFill/>
              </a:uFill>
              <a:latin typeface="Consolas"/>
              <a:ea typeface="Consolas"/>
              <a:cs typeface="Consolas"/>
              <a:sym typeface="Consolas"/>
            </a:endParaRPr>
          </a:p>
          <a:p>
            <a:pPr marL="0" lvl="1" indent="416052" defTabSz="832104">
              <a:spcBef>
                <a:spcPts val="300"/>
              </a:spcBef>
              <a:buSzTx/>
              <a:buNone/>
              <a:defRPr sz="1800">
                <a:uFillTx/>
              </a:defRPr>
            </a:pPr>
            <a:r>
              <a:rPr sz="16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	    </a:t>
            </a:r>
            <a:r>
              <a:rPr lang="en-CA" sz="1600" dirty="0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double </a:t>
            </a:r>
            <a:r>
              <a:rPr lang="en-CA" sz="1600" dirty="0" err="1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ssdiff</a:t>
            </a:r>
            <a:r>
              <a:rPr sz="1600" dirty="0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sz="16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= </a:t>
            </a:r>
            <a:r>
              <a:rPr sz="1600" dirty="0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-CA" sz="1600" dirty="0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.0</a:t>
            </a:r>
            <a:r>
              <a:rPr sz="1600" dirty="0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600" dirty="0">
              <a:uFill>
                <a:solidFill/>
              </a:uFill>
            </a:endParaRPr>
          </a:p>
          <a:p>
            <a:pPr marL="0" lvl="1" indent="416052" defTabSz="832104">
              <a:spcBef>
                <a:spcPts val="300"/>
              </a:spcBef>
              <a:buSzTx/>
              <a:buNone/>
              <a:defRPr sz="1800">
                <a:uFillTx/>
              </a:defRPr>
            </a:pPr>
            <a:endParaRPr sz="1600" dirty="0">
              <a:uFill>
                <a:solidFill/>
              </a:uFill>
              <a:latin typeface="Consolas"/>
              <a:ea typeface="Consolas"/>
              <a:cs typeface="Consolas"/>
              <a:sym typeface="Consolas"/>
            </a:endParaRPr>
          </a:p>
          <a:p>
            <a:pPr marL="0" lvl="1" indent="416052" defTabSz="832104">
              <a:spcBef>
                <a:spcPts val="300"/>
              </a:spcBef>
              <a:buSzTx/>
              <a:buNone/>
              <a:defRPr sz="1800">
                <a:uFillTx/>
              </a:defRPr>
            </a:pPr>
            <a:r>
              <a:rPr sz="16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	    for ( </a:t>
            </a:r>
            <a:r>
              <a:rPr sz="1600" dirty="0" err="1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sz="16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sz="1600" dirty="0" err="1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sz="16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= 0; </a:t>
            </a:r>
            <a:r>
              <a:rPr sz="1600" dirty="0" err="1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sz="16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&lt; size(); ++</a:t>
            </a:r>
            <a:r>
              <a:rPr sz="1600" dirty="0" err="1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sz="16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) {</a:t>
            </a:r>
            <a:endParaRPr sz="1600" dirty="0">
              <a:uFill>
                <a:solidFill/>
              </a:uFill>
            </a:endParaRPr>
          </a:p>
          <a:p>
            <a:pPr marL="0" lvl="1" indent="416052" defTabSz="832104">
              <a:spcBef>
                <a:spcPts val="300"/>
              </a:spcBef>
              <a:buSzTx/>
              <a:buNone/>
              <a:defRPr sz="1800">
                <a:uFillTx/>
              </a:defRPr>
            </a:pPr>
            <a:r>
              <a:rPr sz="16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	        </a:t>
            </a:r>
            <a:r>
              <a:rPr lang="en-CA" sz="1600" dirty="0" err="1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ssdiff</a:t>
            </a:r>
            <a:r>
              <a:rPr sz="1600" dirty="0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sz="16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+= </a:t>
            </a:r>
            <a:r>
              <a:rPr sz="1600" dirty="0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CA" sz="1600" dirty="0" err="1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internal_array</a:t>
            </a:r>
            <a:r>
              <a:rPr sz="1600" dirty="0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sz="1600" dirty="0" err="1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sz="16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] - </a:t>
            </a:r>
            <a:r>
              <a:rPr sz="1600" dirty="0" err="1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av</a:t>
            </a:r>
            <a:r>
              <a:rPr sz="16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)^2;</a:t>
            </a:r>
            <a:endParaRPr sz="1600" dirty="0">
              <a:uFill>
                <a:solidFill/>
              </a:uFill>
            </a:endParaRPr>
          </a:p>
          <a:p>
            <a:pPr marL="0" lvl="1" indent="416052" defTabSz="832104">
              <a:spcBef>
                <a:spcPts val="300"/>
              </a:spcBef>
              <a:buSzTx/>
              <a:buNone/>
              <a:defRPr sz="1800">
                <a:uFillTx/>
              </a:defRPr>
            </a:pPr>
            <a:r>
              <a:rPr sz="16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	    }</a:t>
            </a:r>
            <a:endParaRPr sz="1600" dirty="0">
              <a:uFill>
                <a:solidFill/>
              </a:uFill>
            </a:endParaRPr>
          </a:p>
          <a:p>
            <a:pPr marL="0" lvl="1" indent="416052" defTabSz="832104">
              <a:spcBef>
                <a:spcPts val="300"/>
              </a:spcBef>
              <a:buSzTx/>
              <a:buNone/>
              <a:defRPr sz="1800">
                <a:uFillTx/>
              </a:defRPr>
            </a:pPr>
            <a:endParaRPr sz="1600" dirty="0">
              <a:uFill>
                <a:solidFill/>
              </a:uFill>
              <a:latin typeface="Consolas"/>
              <a:ea typeface="Consolas"/>
              <a:cs typeface="Consolas"/>
              <a:sym typeface="Consolas"/>
            </a:endParaRPr>
          </a:p>
          <a:p>
            <a:pPr marL="0" lvl="1" indent="416052" defTabSz="832104">
              <a:spcBef>
                <a:spcPts val="300"/>
              </a:spcBef>
              <a:buSzTx/>
              <a:buNone/>
              <a:defRPr sz="1800">
                <a:uFillTx/>
              </a:defRPr>
            </a:pPr>
            <a:r>
              <a:rPr sz="16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	    return </a:t>
            </a:r>
            <a:r>
              <a:rPr lang="en-CA" sz="1600" dirty="0" err="1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ssdiff</a:t>
            </a:r>
            <a:r>
              <a:rPr sz="1600" dirty="0" smtClean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/(</a:t>
            </a:r>
            <a:r>
              <a:rPr sz="16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size() - 1);</a:t>
            </a:r>
            <a:endParaRPr sz="1600" dirty="0">
              <a:uFill>
                <a:solidFill/>
              </a:uFill>
            </a:endParaRPr>
          </a:p>
          <a:p>
            <a:pPr marL="0" lvl="1" indent="416052" defTabSz="832104">
              <a:spcBef>
                <a:spcPts val="300"/>
              </a:spcBef>
              <a:buSzTx/>
              <a:buNone/>
              <a:defRPr sz="1800">
                <a:uFillTx/>
              </a:defRPr>
            </a:pPr>
            <a:r>
              <a:rPr sz="160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	}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6989563"/>
              </p:ext>
            </p:extLst>
          </p:nvPr>
        </p:nvGraphicFramePr>
        <p:xfrm>
          <a:off x="4716016" y="2924944"/>
          <a:ext cx="3894137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9" name="Equation" r:id="rId3" imgW="1765080" imgH="558720" progId="Equation.DSMT4">
                  <p:embed/>
                </p:oleObj>
              </mc:Choice>
              <mc:Fallback>
                <p:oleObj name="Equation" r:id="rId3" imgW="176508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2924944"/>
                        <a:ext cx="3894137" cy="123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09279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lang="en-CA" sz="2800" dirty="0" smtClean="0">
                <a:uFill>
                  <a:solidFill/>
                </a:uFill>
              </a:rPr>
              <a:t>Four statistical</a:t>
            </a:r>
            <a:r>
              <a:rPr sz="2800" dirty="0" smtClean="0">
                <a:uFill>
                  <a:solidFill/>
                </a:uFill>
              </a:rPr>
              <a:t> </a:t>
            </a:r>
            <a:r>
              <a:rPr sz="2800" dirty="0">
                <a:uFill>
                  <a:solidFill/>
                </a:uFill>
              </a:rPr>
              <a:t>functions</a:t>
            </a:r>
          </a:p>
        </p:txBody>
      </p:sp>
      <p:sp>
        <p:nvSpPr>
          <p:cNvPr id="303" name="Shape 303"/>
          <p:cNvSpPr>
            <a:spLocks noGrp="1"/>
          </p:cNvSpPr>
          <p:nvPr>
            <p:ph type="body" idx="4294967295"/>
          </p:nvPr>
        </p:nvSpPr>
        <p:spPr>
          <a:xfrm>
            <a:off x="483704" y="1600200"/>
            <a:ext cx="8660296" cy="4525963"/>
          </a:xfrm>
          <a:prstGeom prst="rect">
            <a:avLst/>
          </a:prstGeom>
        </p:spPr>
        <p:txBody>
          <a:bodyPr/>
          <a:lstStyle/>
          <a:p>
            <a:pPr marL="719963" lvl="1" indent="-319913" defTabSz="804672">
              <a:buNone/>
              <a:defRPr sz="1800">
                <a:uFillTx/>
              </a:defRPr>
            </a:pPr>
            <a:r>
              <a:rPr lang="en-CA" sz="2000" dirty="0" smtClean="0">
                <a:uFill>
                  <a:solidFill/>
                </a:uFill>
              </a:rPr>
              <a:t>Solution: explicitly perform the squaring</a:t>
            </a:r>
            <a:endParaRPr sz="2000" dirty="0">
              <a:uFill>
                <a:solidFill/>
              </a:uFill>
            </a:endParaRPr>
          </a:p>
          <a:p>
            <a:pPr marL="0" lvl="1" indent="402336" defTabSz="804672">
              <a:spcBef>
                <a:spcPts val="300"/>
              </a:spcBef>
              <a:buSzTx/>
              <a:buNone/>
              <a:defRPr sz="1800">
                <a:uFillTx/>
              </a:defRPr>
            </a:pPr>
            <a:endParaRPr sz="1600" dirty="0">
              <a:uFill>
                <a:solidFill/>
              </a:uFill>
              <a:latin typeface="Consolas"/>
              <a:ea typeface="Consolas"/>
              <a:cs typeface="Consolas"/>
              <a:sym typeface="Consolas"/>
            </a:endParaRPr>
          </a:p>
          <a:p>
            <a:pPr marL="0" lvl="1" indent="402336" defTabSz="804672">
              <a:spcBef>
                <a:spcPts val="300"/>
              </a:spcBef>
              <a:buSzTx/>
              <a:buNone/>
              <a:defRPr sz="1800">
                <a:uFillTx/>
              </a:defRPr>
            </a:pPr>
            <a:r>
              <a:rPr sz="1600" dirty="0">
                <a:uFill>
                  <a:solidFill/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	</a:t>
            </a:r>
            <a:r>
              <a:rPr lang="en-CA" sz="1600" dirty="0" smtClean="0">
                <a:uFill>
                  <a:solidFill/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double </a:t>
            </a:r>
            <a:r>
              <a:rPr sz="1600" dirty="0" smtClean="0">
                <a:uFill>
                  <a:solidFill/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Array</a:t>
            </a:r>
            <a:r>
              <a:rPr sz="1600" dirty="0">
                <a:uFill>
                  <a:solidFill/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::variance() const {</a:t>
            </a:r>
            <a:endParaRPr sz="1600" dirty="0">
              <a:uFill>
                <a:solidFill/>
              </a:u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lvl="1" indent="402336" defTabSz="804672">
              <a:spcBef>
                <a:spcPts val="300"/>
              </a:spcBef>
              <a:buSzTx/>
              <a:buNone/>
              <a:defRPr sz="1800">
                <a:uFillTx/>
              </a:defRPr>
            </a:pPr>
            <a:r>
              <a:rPr sz="1600" dirty="0">
                <a:uFill>
                  <a:solidFill/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	    if ( size() &lt;= 1 ) {</a:t>
            </a:r>
            <a:endParaRPr sz="1600" dirty="0">
              <a:uFill>
                <a:solidFill/>
              </a:u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lvl="1" indent="402336" defTabSz="804672">
              <a:spcBef>
                <a:spcPts val="300"/>
              </a:spcBef>
              <a:buSzTx/>
              <a:buNone/>
              <a:defRPr sz="1800">
                <a:uFillTx/>
              </a:defRPr>
            </a:pPr>
            <a:r>
              <a:rPr sz="1600" dirty="0">
                <a:uFill>
                  <a:solidFill/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	        throw underflow();</a:t>
            </a:r>
            <a:endParaRPr sz="1600" dirty="0">
              <a:uFill>
                <a:solidFill/>
              </a:u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lvl="1" indent="402336" defTabSz="804672">
              <a:spcBef>
                <a:spcPts val="300"/>
              </a:spcBef>
              <a:buSzTx/>
              <a:buNone/>
              <a:defRPr sz="1800">
                <a:uFillTx/>
              </a:defRPr>
            </a:pPr>
            <a:r>
              <a:rPr sz="1600" dirty="0">
                <a:uFill>
                  <a:solidFill/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	    } </a:t>
            </a:r>
            <a:endParaRPr sz="1600" dirty="0">
              <a:uFill>
                <a:solidFill/>
              </a:u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lvl="1" indent="402336" defTabSz="804672">
              <a:spcBef>
                <a:spcPts val="300"/>
              </a:spcBef>
              <a:buSzTx/>
              <a:buNone/>
              <a:defRPr sz="1800">
                <a:uFillTx/>
              </a:defRPr>
            </a:pPr>
            <a:endParaRPr sz="1600" dirty="0">
              <a:uFill>
                <a:solidFill/>
              </a:uFill>
              <a:latin typeface="Consolas" panose="020B0609020204030204" pitchFamily="49" charset="0"/>
              <a:ea typeface="Consolas"/>
              <a:cs typeface="Consolas" panose="020B0609020204030204" pitchFamily="49" charset="0"/>
              <a:sym typeface="Consolas"/>
            </a:endParaRPr>
          </a:p>
          <a:p>
            <a:pPr marL="0" lvl="1" indent="402336" defTabSz="804672">
              <a:spcBef>
                <a:spcPts val="300"/>
              </a:spcBef>
              <a:buSzTx/>
              <a:buNone/>
              <a:defRPr sz="1800">
                <a:uFillTx/>
              </a:defRPr>
            </a:pPr>
            <a:r>
              <a:rPr sz="1600" dirty="0">
                <a:uFill>
                  <a:solidFill/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	    </a:t>
            </a:r>
            <a:r>
              <a:rPr lang="en-CA" sz="1600" dirty="0" smtClean="0">
                <a:uFill>
                  <a:solidFill/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double </a:t>
            </a:r>
            <a:r>
              <a:rPr sz="1600" dirty="0" err="1" smtClean="0">
                <a:uFill>
                  <a:solidFill/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av</a:t>
            </a:r>
            <a:r>
              <a:rPr sz="1600" dirty="0" smtClean="0">
                <a:uFill>
                  <a:solidFill/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 </a:t>
            </a:r>
            <a:r>
              <a:rPr sz="1600" dirty="0">
                <a:uFill>
                  <a:solidFill/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= average();</a:t>
            </a:r>
            <a:endParaRPr sz="1600" dirty="0">
              <a:uFill>
                <a:solidFill/>
              </a:u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lvl="1" indent="402336" defTabSz="804672">
              <a:spcBef>
                <a:spcPts val="300"/>
              </a:spcBef>
              <a:buSzTx/>
              <a:buNone/>
              <a:defRPr sz="1800">
                <a:uFillTx/>
              </a:defRPr>
            </a:pPr>
            <a:endParaRPr sz="1600" dirty="0">
              <a:uFill>
                <a:solidFill/>
              </a:uFill>
              <a:latin typeface="Consolas" panose="020B0609020204030204" pitchFamily="49" charset="0"/>
              <a:ea typeface="Consolas"/>
              <a:cs typeface="Consolas" panose="020B0609020204030204" pitchFamily="49" charset="0"/>
              <a:sym typeface="Consolas"/>
            </a:endParaRPr>
          </a:p>
          <a:p>
            <a:pPr marL="0" lvl="1" indent="402336" defTabSz="804672">
              <a:spcBef>
                <a:spcPts val="300"/>
              </a:spcBef>
              <a:buSzTx/>
              <a:buNone/>
              <a:defRPr sz="1800">
                <a:uFillTx/>
              </a:defRPr>
            </a:pPr>
            <a:r>
              <a:rPr sz="1600" dirty="0">
                <a:uFill>
                  <a:solidFill/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	    </a:t>
            </a:r>
            <a:r>
              <a:rPr lang="en-CA" sz="1600" dirty="0" smtClean="0">
                <a:uFill>
                  <a:solidFill/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double </a:t>
            </a:r>
            <a:r>
              <a:rPr lang="en-CA" sz="1600" dirty="0" err="1" smtClean="0">
                <a:uFill>
                  <a:solidFill/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ssdiff</a:t>
            </a:r>
            <a:r>
              <a:rPr sz="1600" dirty="0" smtClean="0">
                <a:uFill>
                  <a:solidFill/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 </a:t>
            </a:r>
            <a:r>
              <a:rPr sz="1600" dirty="0">
                <a:uFill>
                  <a:solidFill/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= </a:t>
            </a:r>
            <a:r>
              <a:rPr sz="1600" dirty="0" smtClean="0">
                <a:uFill>
                  <a:solidFill/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0</a:t>
            </a:r>
            <a:r>
              <a:rPr lang="en-CA" sz="1600" dirty="0" smtClean="0">
                <a:uFill>
                  <a:solidFill/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.0</a:t>
            </a:r>
            <a:r>
              <a:rPr sz="1600" dirty="0" smtClean="0">
                <a:uFill>
                  <a:solidFill/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;</a:t>
            </a:r>
            <a:endParaRPr sz="1600" dirty="0">
              <a:uFill>
                <a:solidFill/>
              </a:u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lvl="1" indent="402336" defTabSz="804672">
              <a:spcBef>
                <a:spcPts val="300"/>
              </a:spcBef>
              <a:buSzTx/>
              <a:buNone/>
              <a:defRPr sz="1800">
                <a:uFillTx/>
              </a:defRPr>
            </a:pPr>
            <a:endParaRPr sz="1600" dirty="0">
              <a:uFill>
                <a:solidFill/>
              </a:uFill>
              <a:latin typeface="Consolas" panose="020B0609020204030204" pitchFamily="49" charset="0"/>
              <a:ea typeface="Consolas"/>
              <a:cs typeface="Consolas" panose="020B0609020204030204" pitchFamily="49" charset="0"/>
              <a:sym typeface="Consolas"/>
            </a:endParaRPr>
          </a:p>
          <a:p>
            <a:pPr marL="0" lvl="1" indent="402336" defTabSz="804672">
              <a:spcBef>
                <a:spcPts val="300"/>
              </a:spcBef>
              <a:buSzTx/>
              <a:buNone/>
              <a:defRPr sz="1800">
                <a:uFillTx/>
              </a:defRPr>
            </a:pPr>
            <a:r>
              <a:rPr sz="1600" dirty="0">
                <a:uFill>
                  <a:solidFill/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	    for ( </a:t>
            </a:r>
            <a:r>
              <a:rPr sz="1600" dirty="0" err="1">
                <a:uFill>
                  <a:solidFill/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int</a:t>
            </a:r>
            <a:r>
              <a:rPr sz="1600" dirty="0">
                <a:uFill>
                  <a:solidFill/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 </a:t>
            </a:r>
            <a:r>
              <a:rPr sz="1600" dirty="0" err="1">
                <a:uFill>
                  <a:solidFill/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i</a:t>
            </a:r>
            <a:r>
              <a:rPr sz="1600" dirty="0">
                <a:uFill>
                  <a:solidFill/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 = 0; </a:t>
            </a:r>
            <a:r>
              <a:rPr sz="1600" dirty="0" err="1">
                <a:uFill>
                  <a:solidFill/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i</a:t>
            </a:r>
            <a:r>
              <a:rPr sz="1600" dirty="0">
                <a:uFill>
                  <a:solidFill/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 &lt; size(); ++</a:t>
            </a:r>
            <a:r>
              <a:rPr sz="1600" dirty="0" err="1">
                <a:uFill>
                  <a:solidFill/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i</a:t>
            </a:r>
            <a:r>
              <a:rPr sz="1600" dirty="0">
                <a:uFill>
                  <a:solidFill/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 ) {</a:t>
            </a:r>
            <a:endParaRPr sz="1600" dirty="0">
              <a:uFill>
                <a:solidFill/>
              </a:u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lvl="1" indent="402336" defTabSz="804672">
              <a:spcBef>
                <a:spcPts val="300"/>
              </a:spcBef>
              <a:buSzTx/>
              <a:buNone/>
              <a:defRPr sz="1800">
                <a:uFillTx/>
              </a:defRPr>
            </a:pPr>
            <a:r>
              <a:rPr sz="1600" dirty="0">
                <a:uFill>
                  <a:solidFill/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	        </a:t>
            </a:r>
            <a:r>
              <a:rPr lang="en-CA" sz="1600" dirty="0" err="1" smtClean="0">
                <a:uFill>
                  <a:solidFill/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ssdiff</a:t>
            </a:r>
            <a:r>
              <a:rPr sz="1600" dirty="0" smtClean="0">
                <a:uFill>
                  <a:solidFill/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 </a:t>
            </a:r>
            <a:r>
              <a:rPr sz="1600" dirty="0">
                <a:uFill>
                  <a:solidFill/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+= </a:t>
            </a:r>
            <a:r>
              <a:rPr sz="1600" b="1" dirty="0" smtClean="0">
                <a:solidFill>
                  <a:srgbClr val="0000FF"/>
                </a:solidFill>
                <a:uFill>
                  <a:solidFill>
                    <a:srgbClr val="00B0F0"/>
                  </a:solidFill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(</a:t>
            </a:r>
            <a:r>
              <a:rPr lang="en-CA" sz="1600" b="1" dirty="0" err="1" smtClean="0">
                <a:solidFill>
                  <a:srgbClr val="0000FF"/>
                </a:solidFill>
                <a:uFill>
                  <a:solidFill>
                    <a:srgbClr val="00B0F0"/>
                  </a:solidFill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internal_array</a:t>
            </a:r>
            <a:r>
              <a:rPr sz="1600" b="1" dirty="0" smtClean="0">
                <a:solidFill>
                  <a:srgbClr val="0000FF"/>
                </a:solidFill>
                <a:uFill>
                  <a:solidFill>
                    <a:srgbClr val="00B0F0"/>
                  </a:solidFill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[</a:t>
            </a:r>
            <a:r>
              <a:rPr sz="1600" b="1" dirty="0" err="1" smtClean="0">
                <a:solidFill>
                  <a:srgbClr val="0000FF"/>
                </a:solidFill>
                <a:uFill>
                  <a:solidFill>
                    <a:srgbClr val="00B0F0"/>
                  </a:solidFill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i</a:t>
            </a:r>
            <a:r>
              <a:rPr sz="1600" b="1" dirty="0">
                <a:solidFill>
                  <a:srgbClr val="0000FF"/>
                </a:solidFill>
                <a:uFill>
                  <a:solidFill>
                    <a:srgbClr val="00B0F0"/>
                  </a:solidFill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] - </a:t>
            </a:r>
            <a:r>
              <a:rPr sz="1600" b="1" dirty="0" err="1">
                <a:solidFill>
                  <a:srgbClr val="0000FF"/>
                </a:solidFill>
                <a:uFill>
                  <a:solidFill>
                    <a:srgbClr val="00B0F0"/>
                  </a:solidFill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av</a:t>
            </a:r>
            <a:r>
              <a:rPr sz="1600" b="1" dirty="0" smtClean="0">
                <a:solidFill>
                  <a:srgbClr val="0000FF"/>
                </a:solidFill>
                <a:uFill>
                  <a:solidFill>
                    <a:srgbClr val="00B0F0"/>
                  </a:solidFill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)*(</a:t>
            </a:r>
            <a:r>
              <a:rPr lang="en-CA" sz="1600" b="1" dirty="0" err="1" smtClean="0">
                <a:solidFill>
                  <a:srgbClr val="0000FF"/>
                </a:solidFill>
                <a:uFill>
                  <a:solidFill>
                    <a:srgbClr val="00B0F0"/>
                  </a:solidFill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internal_array</a:t>
            </a:r>
            <a:r>
              <a:rPr sz="1600" b="1" dirty="0" smtClean="0">
                <a:solidFill>
                  <a:srgbClr val="0000FF"/>
                </a:solidFill>
                <a:uFill>
                  <a:solidFill>
                    <a:srgbClr val="00B0F0"/>
                  </a:solidFill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[</a:t>
            </a:r>
            <a:r>
              <a:rPr sz="1600" b="1" dirty="0" err="1" smtClean="0">
                <a:solidFill>
                  <a:srgbClr val="0000FF"/>
                </a:solidFill>
                <a:uFill>
                  <a:solidFill>
                    <a:srgbClr val="00B0F0"/>
                  </a:solidFill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i</a:t>
            </a:r>
            <a:r>
              <a:rPr sz="1600" b="1" dirty="0">
                <a:solidFill>
                  <a:srgbClr val="0000FF"/>
                </a:solidFill>
                <a:uFill>
                  <a:solidFill>
                    <a:srgbClr val="00B0F0"/>
                  </a:solidFill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] - </a:t>
            </a:r>
            <a:r>
              <a:rPr sz="1600" b="1" dirty="0" err="1">
                <a:solidFill>
                  <a:srgbClr val="0000FF"/>
                </a:solidFill>
                <a:uFill>
                  <a:solidFill>
                    <a:srgbClr val="00B0F0"/>
                  </a:solidFill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av</a:t>
            </a:r>
            <a:r>
              <a:rPr sz="1600" b="1" dirty="0">
                <a:solidFill>
                  <a:srgbClr val="0000FF"/>
                </a:solidFill>
                <a:uFill>
                  <a:solidFill>
                    <a:srgbClr val="00B0F0"/>
                  </a:solidFill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)</a:t>
            </a:r>
            <a:r>
              <a:rPr sz="1600" dirty="0">
                <a:uFill>
                  <a:solidFill/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;</a:t>
            </a:r>
            <a:endParaRPr sz="1600" dirty="0">
              <a:uFill>
                <a:solidFill/>
              </a:u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lvl="1" indent="402336" defTabSz="804672">
              <a:spcBef>
                <a:spcPts val="300"/>
              </a:spcBef>
              <a:buSzTx/>
              <a:buNone/>
              <a:defRPr sz="1800">
                <a:uFillTx/>
              </a:defRPr>
            </a:pPr>
            <a:r>
              <a:rPr sz="1600" dirty="0">
                <a:uFill>
                  <a:solidFill/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	    }</a:t>
            </a:r>
            <a:endParaRPr sz="1600" dirty="0">
              <a:uFill>
                <a:solidFill/>
              </a:u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lvl="1" indent="402336" defTabSz="804672">
              <a:spcBef>
                <a:spcPts val="300"/>
              </a:spcBef>
              <a:buSzTx/>
              <a:buNone/>
              <a:defRPr sz="1800">
                <a:uFillTx/>
              </a:defRPr>
            </a:pPr>
            <a:endParaRPr sz="1600" dirty="0">
              <a:uFill>
                <a:solidFill/>
              </a:uFill>
              <a:latin typeface="Consolas" panose="020B0609020204030204" pitchFamily="49" charset="0"/>
              <a:ea typeface="Consolas"/>
              <a:cs typeface="Consolas" panose="020B0609020204030204" pitchFamily="49" charset="0"/>
              <a:sym typeface="Consolas"/>
            </a:endParaRPr>
          </a:p>
          <a:p>
            <a:pPr marL="0" lvl="1" indent="402336" defTabSz="804672">
              <a:spcBef>
                <a:spcPts val="300"/>
              </a:spcBef>
              <a:buSzTx/>
              <a:buNone/>
              <a:defRPr sz="1800">
                <a:uFillTx/>
              </a:defRPr>
            </a:pPr>
            <a:r>
              <a:rPr sz="1600" dirty="0">
                <a:uFill>
                  <a:solidFill/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	    return </a:t>
            </a:r>
            <a:r>
              <a:rPr lang="en-CA" sz="1600" dirty="0" err="1" smtClean="0">
                <a:uFill>
                  <a:solidFill/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ssdiff</a:t>
            </a:r>
            <a:r>
              <a:rPr sz="1600" dirty="0" smtClean="0">
                <a:uFill>
                  <a:solidFill/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/(</a:t>
            </a:r>
            <a:r>
              <a:rPr sz="1600" dirty="0">
                <a:uFill>
                  <a:solidFill/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size() - 1);</a:t>
            </a:r>
            <a:endParaRPr sz="1600" dirty="0">
              <a:uFill>
                <a:solidFill/>
              </a:u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lvl="1" indent="402336" defTabSz="804672">
              <a:spcBef>
                <a:spcPts val="300"/>
              </a:spcBef>
              <a:buSzTx/>
              <a:buNone/>
              <a:defRPr sz="1800">
                <a:uFillTx/>
              </a:defRPr>
            </a:pPr>
            <a:r>
              <a:rPr sz="1600" dirty="0">
                <a:uFill>
                  <a:solidFill/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	}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0903153"/>
              </p:ext>
            </p:extLst>
          </p:nvPr>
        </p:nvGraphicFramePr>
        <p:xfrm>
          <a:off x="4716463" y="2924175"/>
          <a:ext cx="3894137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8" name="Equation" r:id="rId3" imgW="1765080" imgH="558720" progId="Equation.DSMT4">
                  <p:embed/>
                </p:oleObj>
              </mc:Choice>
              <mc:Fallback>
                <p:oleObj name="Equation" r:id="rId3" imgW="1765080" imgH="5587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2924175"/>
                        <a:ext cx="3894137" cy="123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72284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Pass-by-value and pass-by-reference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/>
              <a:t>	If you want changes in  the functions to affect the original arguments, we must pass the arguments by reference</a:t>
            </a:r>
            <a:r>
              <a:rPr lang="en-CA" dirty="0" smtClean="0"/>
              <a:t>:             </a:t>
            </a:r>
            <a:br>
              <a:rPr lang="en-CA" dirty="0" smtClean="0"/>
            </a:br>
            <a:endParaRPr lang="en-CA" dirty="0"/>
          </a:p>
          <a:p>
            <a:pPr marL="457200" lvl="1" indent="0">
              <a:buNone/>
            </a:pPr>
            <a:r>
              <a:rPr lang="en-CA" dirty="0" smtClean="0"/>
              <a:t> </a:t>
            </a:r>
            <a:endParaRPr lang="en-CA" dirty="0"/>
          </a:p>
          <a:p>
            <a:pPr lvl="1"/>
            <a:endParaRPr lang="en-CA" sz="1100" dirty="0">
              <a:solidFill>
                <a:prstClr val="black"/>
              </a:solidFill>
            </a:endParaRPr>
          </a:p>
          <a:p>
            <a:pPr marL="857250" lvl="2" indent="0">
              <a:buNone/>
            </a:pP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#include &lt;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iostream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857250" lvl="2" indent="0">
              <a:buNone/>
            </a:pPr>
            <a:endParaRPr lang="en-CA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857250" lvl="2" indent="0">
              <a:buNone/>
            </a:pP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void swap( 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&amp;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x, 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&amp;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y ) {</a:t>
            </a:r>
          </a:p>
          <a:p>
            <a:pPr marL="857250" lvl="2" indent="0">
              <a:buNone/>
            </a:pP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tmp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= x;</a:t>
            </a:r>
          </a:p>
          <a:p>
            <a:pPr marL="857250" lvl="2" indent="0">
              <a:buNone/>
            </a:pP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x = y;</a:t>
            </a:r>
          </a:p>
          <a:p>
            <a:pPr marL="857250" lvl="2" indent="0">
              <a:buNone/>
            </a:pP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y = 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tmp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857250" lvl="2" indent="0">
              <a:buNone/>
            </a:pP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857250" lvl="2" indent="0">
              <a:buNone/>
            </a:pPr>
            <a:endParaRPr lang="en-CA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857250" lvl="2" indent="0">
              <a:buNone/>
            </a:pP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main() {</a:t>
            </a:r>
          </a:p>
          <a:p>
            <a:pPr marL="857250" lvl="2" indent="0">
              <a:buNone/>
            </a:pP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m = 5, n = 17;</a:t>
            </a:r>
          </a:p>
          <a:p>
            <a:pPr marL="857250" lvl="2" indent="0">
              <a:buNone/>
            </a:pP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swap( m, n );</a:t>
            </a:r>
          </a:p>
          <a:p>
            <a:pPr marL="857250" lvl="2" indent="0">
              <a:buNone/>
            </a:pP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&lt;&lt; "m = " &lt;&lt; m &lt;&lt; " and n = " &lt;&lt; n &lt;&lt; 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857250" lvl="2" indent="0">
              <a:buNone/>
            </a:pP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return 0;</a:t>
            </a:r>
          </a:p>
          <a:p>
            <a:pPr marL="857250" lvl="2" indent="0">
              <a:buNone/>
            </a:pP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76560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lang="en-CA" sz="2800" dirty="0" smtClean="0">
                <a:uFill>
                  <a:solidFill/>
                </a:uFill>
              </a:rPr>
              <a:t>Four statistical</a:t>
            </a:r>
            <a:r>
              <a:rPr sz="2800" dirty="0" smtClean="0">
                <a:uFill>
                  <a:solidFill/>
                </a:uFill>
              </a:rPr>
              <a:t> </a:t>
            </a:r>
            <a:r>
              <a:rPr sz="2800" dirty="0">
                <a:uFill>
                  <a:solidFill/>
                </a:uFill>
              </a:rPr>
              <a:t>functions</a:t>
            </a:r>
          </a:p>
        </p:txBody>
      </p:sp>
      <p:sp>
        <p:nvSpPr>
          <p:cNvPr id="303" name="Shape 303"/>
          <p:cNvSpPr>
            <a:spLocks noGrp="1"/>
          </p:cNvSpPr>
          <p:nvPr>
            <p:ph type="body" idx="4294967295"/>
          </p:nvPr>
        </p:nvSpPr>
        <p:spPr>
          <a:xfrm>
            <a:off x="483704" y="1600200"/>
            <a:ext cx="8660296" cy="4525963"/>
          </a:xfrm>
          <a:prstGeom prst="rect">
            <a:avLst/>
          </a:prstGeom>
        </p:spPr>
        <p:txBody>
          <a:bodyPr/>
          <a:lstStyle/>
          <a:p>
            <a:pPr marL="719963" lvl="1" indent="-319913" defTabSz="804672">
              <a:buNone/>
              <a:defRPr sz="1800">
                <a:uFillTx/>
              </a:defRPr>
            </a:pPr>
            <a:r>
              <a:rPr lang="en-CA" sz="2000" dirty="0" smtClean="0">
                <a:uFill>
                  <a:solidFill/>
                </a:uFill>
              </a:rPr>
              <a:t>Note: the compiler knows that </a:t>
            </a:r>
            <a:r>
              <a:rPr lang="en-CA" sz="2000" dirty="0" err="1" smtClean="0">
                <a:uFill>
                  <a:solidFill/>
                </a:uFill>
                <a:latin typeface="Consolas" panose="020B0609020204030204" pitchFamily="49" charset="0"/>
                <a:cs typeface="Consolas" panose="020B0609020204030204" pitchFamily="49" charset="0"/>
              </a:rPr>
              <a:t>ssdiff</a:t>
            </a:r>
            <a:r>
              <a:rPr lang="en-CA" sz="2000" dirty="0" smtClean="0">
                <a:uFill>
                  <a:solidFill/>
                </a:uFill>
              </a:rPr>
              <a:t> is of type double</a:t>
            </a:r>
            <a:endParaRPr sz="2000" dirty="0">
              <a:uFill>
                <a:solidFill/>
              </a:uFill>
            </a:endParaRPr>
          </a:p>
          <a:p>
            <a:pPr marL="0" lvl="1" indent="402336" defTabSz="804672">
              <a:spcBef>
                <a:spcPts val="300"/>
              </a:spcBef>
              <a:buSzTx/>
              <a:buNone/>
              <a:defRPr sz="1800">
                <a:uFillTx/>
              </a:defRPr>
            </a:pPr>
            <a:endParaRPr sz="1600" dirty="0">
              <a:uFill>
                <a:solidFill/>
              </a:uFill>
              <a:latin typeface="Consolas"/>
              <a:ea typeface="Consolas"/>
              <a:cs typeface="Consolas"/>
              <a:sym typeface="Consolas"/>
            </a:endParaRPr>
          </a:p>
          <a:p>
            <a:pPr marL="0" lvl="1" indent="402336" defTabSz="804672">
              <a:spcBef>
                <a:spcPts val="300"/>
              </a:spcBef>
              <a:buSzTx/>
              <a:buNone/>
              <a:defRPr sz="1800">
                <a:uFillTx/>
              </a:defRPr>
            </a:pPr>
            <a:r>
              <a:rPr sz="1600" dirty="0">
                <a:uFill>
                  <a:solidFill/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	</a:t>
            </a:r>
            <a:r>
              <a:rPr lang="en-CA" sz="1600" dirty="0" smtClean="0">
                <a:uFill>
                  <a:solidFill/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double </a:t>
            </a:r>
            <a:r>
              <a:rPr sz="1600" dirty="0" smtClean="0">
                <a:uFill>
                  <a:solidFill/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Array</a:t>
            </a:r>
            <a:r>
              <a:rPr sz="1600" dirty="0">
                <a:uFill>
                  <a:solidFill/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::variance() const {</a:t>
            </a:r>
            <a:endParaRPr sz="1600" dirty="0">
              <a:uFill>
                <a:solidFill/>
              </a:u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lvl="1" indent="402336" defTabSz="804672">
              <a:spcBef>
                <a:spcPts val="300"/>
              </a:spcBef>
              <a:buSzTx/>
              <a:buNone/>
              <a:defRPr sz="1800">
                <a:uFillTx/>
              </a:defRPr>
            </a:pPr>
            <a:r>
              <a:rPr sz="1600" dirty="0">
                <a:uFill>
                  <a:solidFill/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	    if ( size() &lt;= 1 ) {</a:t>
            </a:r>
            <a:endParaRPr sz="1600" dirty="0">
              <a:uFill>
                <a:solidFill/>
              </a:u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lvl="1" indent="402336" defTabSz="804672">
              <a:spcBef>
                <a:spcPts val="300"/>
              </a:spcBef>
              <a:buSzTx/>
              <a:buNone/>
              <a:defRPr sz="1800">
                <a:uFillTx/>
              </a:defRPr>
            </a:pPr>
            <a:r>
              <a:rPr sz="1600" dirty="0">
                <a:uFill>
                  <a:solidFill/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	        throw underflow();</a:t>
            </a:r>
            <a:endParaRPr sz="1600" dirty="0">
              <a:uFill>
                <a:solidFill/>
              </a:u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lvl="1" indent="402336" defTabSz="804672">
              <a:spcBef>
                <a:spcPts val="300"/>
              </a:spcBef>
              <a:buSzTx/>
              <a:buNone/>
              <a:defRPr sz="1800">
                <a:uFillTx/>
              </a:defRPr>
            </a:pPr>
            <a:r>
              <a:rPr sz="1600" dirty="0">
                <a:uFill>
                  <a:solidFill/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	    } </a:t>
            </a:r>
            <a:endParaRPr sz="1600" dirty="0">
              <a:uFill>
                <a:solidFill/>
              </a:u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lvl="1" indent="402336" defTabSz="804672">
              <a:spcBef>
                <a:spcPts val="300"/>
              </a:spcBef>
              <a:buSzTx/>
              <a:buNone/>
              <a:defRPr sz="1800">
                <a:uFillTx/>
              </a:defRPr>
            </a:pPr>
            <a:endParaRPr sz="1600" dirty="0">
              <a:uFill>
                <a:solidFill/>
              </a:uFill>
              <a:latin typeface="Consolas" panose="020B0609020204030204" pitchFamily="49" charset="0"/>
              <a:ea typeface="Consolas"/>
              <a:cs typeface="Consolas" panose="020B0609020204030204" pitchFamily="49" charset="0"/>
              <a:sym typeface="Consolas"/>
            </a:endParaRPr>
          </a:p>
          <a:p>
            <a:pPr marL="0" lvl="1" indent="402336" defTabSz="804672">
              <a:spcBef>
                <a:spcPts val="300"/>
              </a:spcBef>
              <a:buSzTx/>
              <a:buNone/>
              <a:defRPr sz="1800">
                <a:uFillTx/>
              </a:defRPr>
            </a:pPr>
            <a:r>
              <a:rPr sz="1600" dirty="0">
                <a:uFill>
                  <a:solidFill/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	    </a:t>
            </a:r>
            <a:r>
              <a:rPr lang="en-CA" sz="1600" dirty="0" smtClean="0">
                <a:uFill>
                  <a:solidFill/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double </a:t>
            </a:r>
            <a:r>
              <a:rPr sz="1600" dirty="0" err="1" smtClean="0">
                <a:uFill>
                  <a:solidFill/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av</a:t>
            </a:r>
            <a:r>
              <a:rPr sz="1600" dirty="0" smtClean="0">
                <a:uFill>
                  <a:solidFill/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 </a:t>
            </a:r>
            <a:r>
              <a:rPr sz="1600" dirty="0">
                <a:uFill>
                  <a:solidFill/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= average();</a:t>
            </a:r>
            <a:endParaRPr sz="1600" dirty="0">
              <a:uFill>
                <a:solidFill/>
              </a:u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lvl="1" indent="402336" defTabSz="804672">
              <a:spcBef>
                <a:spcPts val="300"/>
              </a:spcBef>
              <a:buSzTx/>
              <a:buNone/>
              <a:defRPr sz="1800">
                <a:uFillTx/>
              </a:defRPr>
            </a:pPr>
            <a:endParaRPr sz="1600" dirty="0">
              <a:uFill>
                <a:solidFill/>
              </a:uFill>
              <a:latin typeface="Consolas" panose="020B0609020204030204" pitchFamily="49" charset="0"/>
              <a:ea typeface="Consolas"/>
              <a:cs typeface="Consolas" panose="020B0609020204030204" pitchFamily="49" charset="0"/>
              <a:sym typeface="Consolas"/>
            </a:endParaRPr>
          </a:p>
          <a:p>
            <a:pPr marL="0" lvl="1" indent="402336" defTabSz="804672">
              <a:spcBef>
                <a:spcPts val="300"/>
              </a:spcBef>
              <a:buSzTx/>
              <a:buNone/>
              <a:defRPr sz="1800">
                <a:uFillTx/>
              </a:defRPr>
            </a:pPr>
            <a:r>
              <a:rPr sz="1600" dirty="0">
                <a:uFill>
                  <a:solidFill/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	    </a:t>
            </a:r>
            <a:r>
              <a:rPr lang="en-CA" sz="1600" dirty="0" smtClean="0">
                <a:uFill>
                  <a:solidFill/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double </a:t>
            </a:r>
            <a:r>
              <a:rPr lang="en-CA" sz="1600" dirty="0" err="1" smtClean="0">
                <a:uFill>
                  <a:solidFill/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ssdiff</a:t>
            </a:r>
            <a:r>
              <a:rPr sz="1600" dirty="0" smtClean="0">
                <a:uFill>
                  <a:solidFill/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 </a:t>
            </a:r>
            <a:r>
              <a:rPr sz="1600" dirty="0">
                <a:uFill>
                  <a:solidFill/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= </a:t>
            </a:r>
            <a:r>
              <a:rPr sz="1600" dirty="0" smtClean="0">
                <a:uFill>
                  <a:solidFill/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0</a:t>
            </a:r>
            <a:r>
              <a:rPr lang="en-CA" sz="1600" dirty="0" smtClean="0">
                <a:uFill>
                  <a:solidFill/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.0</a:t>
            </a:r>
            <a:r>
              <a:rPr sz="1600" dirty="0" smtClean="0">
                <a:uFill>
                  <a:solidFill/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;</a:t>
            </a:r>
            <a:endParaRPr sz="1600" dirty="0">
              <a:uFill>
                <a:solidFill/>
              </a:u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lvl="1" indent="402336" defTabSz="804672">
              <a:spcBef>
                <a:spcPts val="300"/>
              </a:spcBef>
              <a:buSzTx/>
              <a:buNone/>
              <a:defRPr sz="1800">
                <a:uFillTx/>
              </a:defRPr>
            </a:pPr>
            <a:endParaRPr sz="1600" dirty="0">
              <a:uFill>
                <a:solidFill/>
              </a:uFill>
              <a:latin typeface="Consolas" panose="020B0609020204030204" pitchFamily="49" charset="0"/>
              <a:ea typeface="Consolas"/>
              <a:cs typeface="Consolas" panose="020B0609020204030204" pitchFamily="49" charset="0"/>
              <a:sym typeface="Consolas"/>
            </a:endParaRPr>
          </a:p>
          <a:p>
            <a:pPr marL="0" lvl="1" indent="402336" defTabSz="804672">
              <a:spcBef>
                <a:spcPts val="300"/>
              </a:spcBef>
              <a:buSzTx/>
              <a:buNone/>
              <a:defRPr sz="1800">
                <a:uFillTx/>
              </a:defRPr>
            </a:pPr>
            <a:r>
              <a:rPr sz="1600" dirty="0">
                <a:uFill>
                  <a:solidFill/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	    for ( </a:t>
            </a:r>
            <a:r>
              <a:rPr sz="1600" dirty="0" err="1">
                <a:uFill>
                  <a:solidFill/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int</a:t>
            </a:r>
            <a:r>
              <a:rPr sz="1600" dirty="0">
                <a:uFill>
                  <a:solidFill/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 </a:t>
            </a:r>
            <a:r>
              <a:rPr sz="1600" dirty="0" err="1">
                <a:uFill>
                  <a:solidFill/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i</a:t>
            </a:r>
            <a:r>
              <a:rPr sz="1600" dirty="0">
                <a:uFill>
                  <a:solidFill/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 = 0; </a:t>
            </a:r>
            <a:r>
              <a:rPr sz="1600" dirty="0" err="1">
                <a:uFill>
                  <a:solidFill/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i</a:t>
            </a:r>
            <a:r>
              <a:rPr sz="1600" dirty="0">
                <a:uFill>
                  <a:solidFill/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 &lt; size(); ++</a:t>
            </a:r>
            <a:r>
              <a:rPr sz="1600" dirty="0" err="1">
                <a:uFill>
                  <a:solidFill/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i</a:t>
            </a:r>
            <a:r>
              <a:rPr sz="1600" dirty="0">
                <a:uFill>
                  <a:solidFill/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 ) {</a:t>
            </a:r>
            <a:endParaRPr sz="1600" dirty="0">
              <a:uFill>
                <a:solidFill/>
              </a:u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lvl="1" indent="402336" defTabSz="804672">
              <a:spcBef>
                <a:spcPts val="300"/>
              </a:spcBef>
              <a:buSzTx/>
              <a:buNone/>
              <a:defRPr sz="1800">
                <a:uFillTx/>
              </a:defRPr>
            </a:pPr>
            <a:r>
              <a:rPr sz="1600" dirty="0">
                <a:uFill>
                  <a:solidFill/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	        </a:t>
            </a:r>
            <a:r>
              <a:rPr lang="en-CA" sz="1600" dirty="0" err="1" smtClean="0">
                <a:uFill>
                  <a:solidFill/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ssdiff</a:t>
            </a:r>
            <a:r>
              <a:rPr lang="en-CA" sz="1600" dirty="0" smtClean="0">
                <a:uFill>
                  <a:solidFill/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 </a:t>
            </a:r>
            <a:r>
              <a:rPr sz="1600" dirty="0" smtClean="0">
                <a:uFill>
                  <a:solidFill/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+= </a:t>
            </a:r>
            <a:r>
              <a:rPr sz="1600" dirty="0" smtClean="0">
                <a:uFill>
                  <a:solidFill>
                    <a:srgbClr val="00B0F0"/>
                  </a:solidFill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(</a:t>
            </a:r>
            <a:r>
              <a:rPr lang="en-CA" sz="1600" dirty="0" err="1" smtClean="0">
                <a:uFill>
                  <a:solidFill>
                    <a:srgbClr val="00B0F0"/>
                  </a:solidFill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internal_array</a:t>
            </a:r>
            <a:r>
              <a:rPr sz="1600" dirty="0" smtClean="0">
                <a:uFill>
                  <a:solidFill>
                    <a:srgbClr val="00B0F0"/>
                  </a:solidFill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[</a:t>
            </a:r>
            <a:r>
              <a:rPr sz="1600" dirty="0" err="1" smtClean="0">
                <a:uFill>
                  <a:solidFill>
                    <a:srgbClr val="00B0F0"/>
                  </a:solidFill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i</a:t>
            </a:r>
            <a:r>
              <a:rPr sz="1600" dirty="0">
                <a:uFill>
                  <a:solidFill>
                    <a:srgbClr val="00B0F0"/>
                  </a:solidFill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] - </a:t>
            </a:r>
            <a:r>
              <a:rPr sz="1600" dirty="0" err="1">
                <a:uFill>
                  <a:solidFill>
                    <a:srgbClr val="00B0F0"/>
                  </a:solidFill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av</a:t>
            </a:r>
            <a:r>
              <a:rPr sz="1600" dirty="0" smtClean="0">
                <a:uFill>
                  <a:solidFill>
                    <a:srgbClr val="00B0F0"/>
                  </a:solidFill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)*(</a:t>
            </a:r>
            <a:r>
              <a:rPr lang="en-CA" sz="1600" dirty="0" err="1" smtClean="0">
                <a:uFill>
                  <a:solidFill>
                    <a:srgbClr val="00B0F0"/>
                  </a:solidFill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internal_array</a:t>
            </a:r>
            <a:r>
              <a:rPr sz="1600" dirty="0" smtClean="0">
                <a:uFill>
                  <a:solidFill>
                    <a:srgbClr val="00B0F0"/>
                  </a:solidFill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[</a:t>
            </a:r>
            <a:r>
              <a:rPr sz="1600" dirty="0" err="1" smtClean="0">
                <a:uFill>
                  <a:solidFill>
                    <a:srgbClr val="00B0F0"/>
                  </a:solidFill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i</a:t>
            </a:r>
            <a:r>
              <a:rPr sz="1600" dirty="0">
                <a:uFill>
                  <a:solidFill>
                    <a:srgbClr val="00B0F0"/>
                  </a:solidFill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] - </a:t>
            </a:r>
            <a:r>
              <a:rPr sz="1600" dirty="0" err="1">
                <a:uFill>
                  <a:solidFill>
                    <a:srgbClr val="00B0F0"/>
                  </a:solidFill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av</a:t>
            </a:r>
            <a:r>
              <a:rPr sz="1600" dirty="0">
                <a:uFill>
                  <a:solidFill>
                    <a:srgbClr val="00B0F0"/>
                  </a:solidFill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)</a:t>
            </a:r>
            <a:r>
              <a:rPr sz="1600" dirty="0">
                <a:uFill>
                  <a:solidFill/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;</a:t>
            </a:r>
            <a:endParaRPr sz="1600" dirty="0">
              <a:uFill>
                <a:solidFill/>
              </a:u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lvl="1" indent="402336" defTabSz="804672">
              <a:spcBef>
                <a:spcPts val="300"/>
              </a:spcBef>
              <a:buSzTx/>
              <a:buNone/>
              <a:defRPr sz="1800">
                <a:uFillTx/>
              </a:defRPr>
            </a:pPr>
            <a:r>
              <a:rPr sz="1600" dirty="0">
                <a:uFill>
                  <a:solidFill/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	    }</a:t>
            </a:r>
            <a:endParaRPr sz="1600" dirty="0">
              <a:uFill>
                <a:solidFill/>
              </a:u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lvl="1" indent="402336" defTabSz="804672">
              <a:spcBef>
                <a:spcPts val="300"/>
              </a:spcBef>
              <a:buSzTx/>
              <a:buNone/>
              <a:defRPr sz="1800">
                <a:uFillTx/>
              </a:defRPr>
            </a:pPr>
            <a:endParaRPr sz="1600" dirty="0">
              <a:uFill>
                <a:solidFill/>
              </a:uFill>
              <a:latin typeface="Consolas" panose="020B0609020204030204" pitchFamily="49" charset="0"/>
              <a:ea typeface="Consolas"/>
              <a:cs typeface="Consolas" panose="020B0609020204030204" pitchFamily="49" charset="0"/>
              <a:sym typeface="Consolas"/>
            </a:endParaRPr>
          </a:p>
          <a:p>
            <a:pPr marL="0" lvl="1" indent="402336" defTabSz="804672">
              <a:spcBef>
                <a:spcPts val="300"/>
              </a:spcBef>
              <a:buSzTx/>
              <a:buNone/>
              <a:defRPr sz="1800">
                <a:uFillTx/>
              </a:defRPr>
            </a:pPr>
            <a:r>
              <a:rPr sz="1600" dirty="0">
                <a:uFill>
                  <a:solidFill/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	    return </a:t>
            </a:r>
            <a:r>
              <a:rPr lang="en-CA" sz="1600" dirty="0" err="1" smtClean="0">
                <a:uFill>
                  <a:solidFill/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ssdiff</a:t>
            </a:r>
            <a:r>
              <a:rPr sz="1600" dirty="0" smtClean="0">
                <a:uFill>
                  <a:solidFill/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/(</a:t>
            </a:r>
            <a:r>
              <a:rPr sz="1600" dirty="0">
                <a:uFill>
                  <a:solidFill/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size() - 1);</a:t>
            </a:r>
            <a:endParaRPr sz="1600" dirty="0">
              <a:uFill>
                <a:solidFill/>
              </a:u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lvl="1" indent="402336" defTabSz="804672">
              <a:spcBef>
                <a:spcPts val="300"/>
              </a:spcBef>
              <a:buSzTx/>
              <a:buNone/>
              <a:defRPr sz="1800">
                <a:uFillTx/>
              </a:defRPr>
            </a:pPr>
            <a:r>
              <a:rPr sz="1600" dirty="0">
                <a:uFill>
                  <a:solidFill/>
                </a:u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	}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030516"/>
              </p:ext>
            </p:extLst>
          </p:nvPr>
        </p:nvGraphicFramePr>
        <p:xfrm>
          <a:off x="4716463" y="2924175"/>
          <a:ext cx="3894137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3" name="Equation" r:id="rId3" imgW="1765080" imgH="558720" progId="Equation.DSMT4">
                  <p:embed/>
                </p:oleObj>
              </mc:Choice>
              <mc:Fallback>
                <p:oleObj name="Equation" r:id="rId3" imgW="176508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2924175"/>
                        <a:ext cx="3894137" cy="123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1611169" y="6382179"/>
            <a:ext cx="7532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solidFill>
                  <a:srgbClr val="0000FF"/>
                </a:solidFill>
                <a:uFill>
                  <a:solidFill/>
                </a:uFill>
              </a:rPr>
              <a:t>the compiler </a:t>
            </a:r>
            <a:r>
              <a:rPr lang="en-CA" dirty="0" smtClean="0">
                <a:solidFill>
                  <a:srgbClr val="0000FF"/>
                </a:solidFill>
                <a:uFill>
                  <a:solidFill/>
                </a:uFill>
              </a:rPr>
              <a:t>calculates </a:t>
            </a:r>
            <a:r>
              <a:rPr lang="en-CA" dirty="0" smtClean="0">
                <a:solidFill>
                  <a:srgbClr val="0000FF"/>
                </a:solidFill>
                <a:uFill>
                  <a:solidFill/>
                </a:uFill>
                <a:latin typeface="Consolas" panose="020B0609020204030204" pitchFamily="49" charset="0"/>
                <a:cs typeface="Consolas" panose="020B0609020204030204" pitchFamily="49" charset="0"/>
              </a:rPr>
              <a:t>size() - 1</a:t>
            </a:r>
            <a:r>
              <a:rPr lang="en-CA" dirty="0" smtClean="0">
                <a:solidFill>
                  <a:srgbClr val="0000FF"/>
                </a:solidFill>
                <a:uFill>
                  <a:solidFill/>
                </a:uFill>
              </a:rPr>
              <a:t> and converts the result to a </a:t>
            </a:r>
            <a:r>
              <a:rPr lang="en-CA" dirty="0" smtClean="0">
                <a:solidFill>
                  <a:srgbClr val="0000FF"/>
                </a:solidFill>
                <a:uFill>
                  <a:solidFill/>
                </a:uFill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endParaRPr lang="en-CA" dirty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5970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lang="en-CA" sz="2800" dirty="0" smtClean="0">
                <a:uFill>
                  <a:solidFill/>
                </a:uFill>
              </a:rPr>
              <a:t>Four statistical</a:t>
            </a:r>
            <a:r>
              <a:rPr sz="2800" dirty="0" smtClean="0">
                <a:uFill>
                  <a:solidFill/>
                </a:uFill>
              </a:rPr>
              <a:t> </a:t>
            </a:r>
            <a:r>
              <a:rPr sz="2800" dirty="0">
                <a:uFill>
                  <a:solidFill/>
                </a:uFill>
              </a:rPr>
              <a:t>functions</a:t>
            </a:r>
          </a:p>
        </p:txBody>
      </p:sp>
      <p:sp>
        <p:nvSpPr>
          <p:cNvPr id="303" name="Shape 303"/>
          <p:cNvSpPr>
            <a:spLocks noGrp="1"/>
          </p:cNvSpPr>
          <p:nvPr>
            <p:ph type="body" idx="4294967295"/>
          </p:nvPr>
        </p:nvSpPr>
        <p:spPr>
          <a:xfrm>
            <a:off x="483704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719963" lvl="1" indent="-319913" defTabSz="804672">
              <a:buNone/>
              <a:defRPr sz="1800">
                <a:uFillTx/>
              </a:defRPr>
            </a:pPr>
            <a:r>
              <a:rPr lang="en-CA" sz="2000" dirty="0" smtClean="0">
                <a:uFill>
                  <a:solidFill/>
                </a:uFill>
              </a:rPr>
              <a:t>In calculating the standard deviation, we must now include the</a:t>
            </a:r>
          </a:p>
          <a:p>
            <a:pPr marL="719963" lvl="1" indent="-319913" defTabSz="804672">
              <a:buNone/>
              <a:defRPr sz="1800">
                <a:uFillTx/>
              </a:defRPr>
            </a:pPr>
            <a:r>
              <a:rPr lang="en-CA" sz="2000" dirty="0" err="1" smtClean="0">
                <a:uFill>
                  <a:solidFill/>
                </a:uFill>
                <a:latin typeface="Consolas" panose="020B0609020204030204" pitchFamily="49" charset="0"/>
                <a:cs typeface="Consolas" panose="020B0609020204030204" pitchFamily="49" charset="0"/>
              </a:rPr>
              <a:t>cmath</a:t>
            </a:r>
            <a:r>
              <a:rPr lang="en-CA" sz="2000" dirty="0" smtClean="0">
                <a:uFill>
                  <a:solidFill/>
                </a:uFill>
              </a:rPr>
              <a:t> library</a:t>
            </a:r>
          </a:p>
          <a:p>
            <a:pPr marL="719963" lvl="1" indent="-319913" defTabSz="804672">
              <a:buNone/>
              <a:defRPr sz="1800">
                <a:uFillTx/>
              </a:defRPr>
            </a:pPr>
            <a:r>
              <a:rPr lang="en-CA" sz="2000" dirty="0" smtClean="0">
                <a:uFill>
                  <a:solidFill/>
                </a:uFill>
                <a:latin typeface="Consolas" panose="020B0609020204030204" pitchFamily="49" charset="0"/>
                <a:cs typeface="Consolas" panose="020B0609020204030204" pitchFamily="49" charset="0"/>
              </a:rPr>
              <a:t>		</a:t>
            </a:r>
            <a:r>
              <a:rPr lang="en-CA" sz="2000" dirty="0">
                <a:uFill>
                  <a:solidFill/>
                </a:u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CA" sz="2000" dirty="0" smtClean="0">
                <a:uFill>
                  <a:solidFill/>
                </a:uFill>
                <a:latin typeface="Consolas" panose="020B0609020204030204" pitchFamily="49" charset="0"/>
                <a:cs typeface="Consolas" panose="020B0609020204030204" pitchFamily="49" charset="0"/>
              </a:rPr>
              <a:t>#include &lt;</a:t>
            </a:r>
            <a:r>
              <a:rPr lang="en-CA" sz="2000" dirty="0" err="1" smtClean="0">
                <a:uFill>
                  <a:solidFill/>
                </a:uFill>
                <a:latin typeface="Consolas" panose="020B0609020204030204" pitchFamily="49" charset="0"/>
                <a:cs typeface="Consolas" panose="020B0609020204030204" pitchFamily="49" charset="0"/>
              </a:rPr>
              <a:t>cmath</a:t>
            </a:r>
            <a:r>
              <a:rPr lang="en-CA" sz="2000" dirty="0" smtClean="0">
                <a:uFill>
                  <a:solidFill/>
                </a:u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719963" lvl="1" indent="-319913" defTabSz="804672">
              <a:buNone/>
              <a:defRPr sz="1800">
                <a:uFillTx/>
              </a:defRPr>
            </a:pPr>
            <a:endParaRPr lang="en-CA" sz="2000" dirty="0">
              <a:uFill>
                <a:solidFill/>
              </a:uFill>
            </a:endParaRPr>
          </a:p>
          <a:p>
            <a:pPr marL="719963" lvl="1" indent="-319913" defTabSz="804672">
              <a:buNone/>
              <a:defRPr sz="1800">
                <a:uFillTx/>
              </a:defRPr>
            </a:pPr>
            <a:r>
              <a:rPr lang="en-CA" sz="2000" dirty="0" smtClean="0">
                <a:uFill>
                  <a:solidFill/>
                </a:uFill>
              </a:rPr>
              <a:t>The square root function is within the </a:t>
            </a:r>
            <a:r>
              <a:rPr lang="en-CA" sz="2000" dirty="0" smtClean="0">
                <a:uFill>
                  <a:solidFill/>
                </a:uFill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n-CA" sz="2000" dirty="0" smtClean="0">
                <a:uFill>
                  <a:solidFill/>
                </a:uFill>
              </a:rPr>
              <a:t> namespace</a:t>
            </a:r>
          </a:p>
          <a:p>
            <a:pPr marL="719963" lvl="1" indent="-319913" defTabSz="804672">
              <a:buNone/>
              <a:defRPr sz="1800">
                <a:uFillTx/>
              </a:defRPr>
            </a:pPr>
            <a:endParaRPr lang="en-CA" sz="2000" dirty="0">
              <a:uFill>
                <a:solidFill/>
              </a:uFill>
            </a:endParaRPr>
          </a:p>
          <a:p>
            <a:pPr marL="719963" lvl="1" indent="-319913" defTabSz="804672">
              <a:buNone/>
              <a:defRPr sz="1800">
                <a:uFillTx/>
              </a:defRPr>
            </a:pPr>
            <a:r>
              <a:rPr lang="en-CA" sz="2000" dirty="0" smtClean="0">
                <a:uFill>
                  <a:solidFill/>
                </a:uFill>
              </a:rPr>
              <a:t>As we have already written a function to calculate the variance, we </a:t>
            </a:r>
          </a:p>
          <a:p>
            <a:pPr marL="719963" lvl="1" indent="-319913" defTabSz="804672">
              <a:buNone/>
              <a:defRPr sz="1800">
                <a:uFillTx/>
              </a:defRPr>
            </a:pPr>
            <a:r>
              <a:rPr lang="en-CA" sz="2000" dirty="0" smtClean="0">
                <a:uFill>
                  <a:solidFill/>
                </a:uFill>
              </a:rPr>
              <a:t>should simply call this function</a:t>
            </a:r>
          </a:p>
          <a:p>
            <a:pPr lvl="1" indent="-342900" defTabSz="804672">
              <a:defRPr sz="1800">
                <a:uFillTx/>
              </a:defRPr>
            </a:pPr>
            <a:r>
              <a:rPr lang="en-CA" dirty="0" smtClean="0">
                <a:uFill>
                  <a:solidFill/>
                </a:uFill>
              </a:rPr>
              <a:t>It already throws an exception if the size is less than two</a:t>
            </a:r>
          </a:p>
          <a:p>
            <a:pPr marL="719963" lvl="1" indent="-319913" defTabSz="804672">
              <a:buNone/>
              <a:defRPr sz="1800">
                <a:uFillTx/>
              </a:defRPr>
            </a:pPr>
            <a:endParaRPr sz="1600" dirty="0">
              <a:uFill>
                <a:solidFill/>
              </a:uFill>
              <a:latin typeface="Consolas" panose="020B0609020204030204" pitchFamily="49" charset="0"/>
              <a:ea typeface="Consolas"/>
              <a:cs typeface="Consolas" panose="020B0609020204030204" pitchFamily="49" charset="0"/>
              <a:sym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0803080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Updating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main()</a:t>
            </a:r>
            <a:endParaRPr lang="en-CA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 smtClean="0"/>
              <a:t>	Now, update your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main()</a:t>
            </a:r>
            <a:r>
              <a:rPr lang="en-CA" dirty="0" smtClean="0"/>
              <a:t> function to print the results of some of the other functions</a:t>
            </a:r>
          </a:p>
          <a:p>
            <a:pPr lvl="1"/>
            <a:r>
              <a:rPr lang="en-CA" dirty="0" smtClean="0"/>
              <a:t>First, add a few more integers and then print the output of some of the other functions that we have just written</a:t>
            </a:r>
            <a:endParaRPr lang="en-CA" sz="1600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1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Memory deallocation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 smtClean="0"/>
              <a:t>	One issue we haven’t addressed is memory deallocation</a:t>
            </a:r>
          </a:p>
          <a:p>
            <a:pPr lvl="1"/>
            <a:r>
              <a:rPr lang="en-CA" dirty="0" smtClean="0"/>
              <a:t>The constructor made an explicit request to the operating system for some memory using the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CA" dirty="0" smtClean="0"/>
              <a:t> operator</a:t>
            </a:r>
          </a:p>
          <a:p>
            <a:pPr lvl="1"/>
            <a:r>
              <a:rPr lang="en-CA" dirty="0" smtClean="0"/>
              <a:t>The new operator returns the address of the first location allocated</a:t>
            </a:r>
          </a:p>
          <a:p>
            <a:pPr lvl="1"/>
            <a:r>
              <a:rPr lang="en-CA" dirty="0" smtClean="0"/>
              <a:t>The operating system will keep that memory allocated until that same address is returned using the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delete</a:t>
            </a:r>
            <a:r>
              <a:rPr lang="en-CA" dirty="0" smtClean="0"/>
              <a:t> command</a:t>
            </a:r>
          </a:p>
        </p:txBody>
      </p:sp>
    </p:spTree>
    <p:extLst>
      <p:ext uri="{BB962C8B-B14F-4D97-AF65-F5344CB8AC3E}">
        <p14:creationId xmlns:p14="http://schemas.microsoft.com/office/powerpoint/2010/main" val="107025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Memory deallocation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 smtClean="0"/>
              <a:t>	What happens here?</a:t>
            </a:r>
          </a:p>
          <a:p>
            <a:pPr marL="1314450" lvl="3" indent="0">
              <a:buNone/>
            </a:pP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void f() {</a:t>
            </a:r>
            <a:endParaRPr lang="en-CA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314450" lvl="3" indent="0">
              <a:buNone/>
            </a:pPr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Array a( 100 );</a:t>
            </a:r>
          </a:p>
          <a:p>
            <a:pPr marL="1314450" lvl="3" indent="0">
              <a:buNone/>
            </a:pPr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// do nothing else...</a:t>
            </a:r>
            <a:endParaRPr lang="en-CA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314450" lvl="3" indent="0">
              <a:buNone/>
            </a:pP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1314450" lvl="3" indent="0">
              <a:buNone/>
            </a:pPr>
            <a:endParaRPr lang="en-CA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314450" lvl="3" indent="0">
              <a:buNone/>
            </a:pPr>
            <a:r>
              <a:rPr lang="en-CA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main() {</a:t>
            </a:r>
          </a:p>
          <a:p>
            <a:pPr marL="1314450" lvl="3" indent="0">
              <a:buNone/>
            </a:pPr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for ( </a:t>
            </a:r>
            <a:r>
              <a:rPr lang="en-CA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= 0; </a:t>
            </a:r>
            <a:r>
              <a:rPr lang="en-CA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&lt; 10000; ++</a:t>
            </a:r>
            <a:r>
              <a:rPr lang="en-CA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) {</a:t>
            </a:r>
          </a:p>
          <a:p>
            <a:pPr marL="1314450" lvl="3" indent="0">
              <a:buNone/>
            </a:pPr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f();</a:t>
            </a:r>
          </a:p>
          <a:p>
            <a:pPr marL="1314450" lvl="3" indent="0">
              <a:buNone/>
            </a:pPr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}</a:t>
            </a:r>
          </a:p>
          <a:p>
            <a:pPr marL="1314450" lvl="3" indent="0">
              <a:buNone/>
            </a:pPr>
            <a:endParaRPr lang="en-CA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314450" lvl="3" indent="0">
              <a:buNone/>
            </a:pP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return 0;</a:t>
            </a:r>
          </a:p>
          <a:p>
            <a:pPr marL="1314450" lvl="3" indent="0">
              <a:buNone/>
            </a:pPr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4" name="Rectangle 3"/>
          <p:cNvSpPr/>
          <p:nvPr/>
        </p:nvSpPr>
        <p:spPr>
          <a:xfrm>
            <a:off x="3923928" y="5364849"/>
            <a:ext cx="4084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3538" indent="-363538">
              <a:buNone/>
            </a:pPr>
            <a:r>
              <a:rPr lang="en-CA" sz="2000" dirty="0" smtClean="0"/>
              <a:t>This is said to form a </a:t>
            </a:r>
            <a:r>
              <a:rPr lang="en-CA" sz="2000" i="1" dirty="0" smtClean="0"/>
              <a:t>memory leak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56621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Memory deallocation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 smtClean="0"/>
              <a:t>	When a local variable goes out of scope, the memory allocated for it on the call stack gets reused</a:t>
            </a:r>
          </a:p>
          <a:p>
            <a:pPr lvl="1"/>
            <a:r>
              <a:rPr lang="en-CA" dirty="0" smtClean="0"/>
              <a:t>Unfortunately, in the constructor, a call to the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CA" dirty="0" smtClean="0"/>
              <a:t> operator was made</a:t>
            </a:r>
          </a:p>
          <a:p>
            <a:pPr lvl="2"/>
            <a:r>
              <a:rPr lang="en-CA" dirty="0" smtClean="0"/>
              <a:t>That memory has not been </a:t>
            </a:r>
            <a:r>
              <a:rPr lang="en-CA" dirty="0" err="1" smtClean="0"/>
              <a:t>deallocated</a:t>
            </a:r>
            <a:endParaRPr lang="en-CA" dirty="0" smtClean="0"/>
          </a:p>
          <a:p>
            <a:pPr lvl="1"/>
            <a:r>
              <a:rPr lang="en-CA" dirty="0" smtClean="0"/>
              <a:t>We need to also deallocate that additional memory when the object goes out of scope</a:t>
            </a:r>
          </a:p>
        </p:txBody>
      </p:sp>
    </p:spTree>
    <p:extLst>
      <p:ext uri="{BB962C8B-B14F-4D97-AF65-F5344CB8AC3E}">
        <p14:creationId xmlns:p14="http://schemas.microsoft.com/office/powerpoint/2010/main" val="369339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Memory deallocation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 smtClean="0"/>
              <a:t>	To perform this clean-up, C++ uses a member function called the destructor:</a:t>
            </a:r>
          </a:p>
          <a:p>
            <a:pPr marL="1163638" lvl="2" indent="-363538">
              <a:buNone/>
            </a:pP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class Array {</a:t>
            </a:r>
          </a:p>
          <a:p>
            <a:pPr marL="1163638" lvl="2" indent="-363538">
              <a:buNone/>
            </a:pP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    private:</a:t>
            </a:r>
          </a:p>
          <a:p>
            <a:pPr marL="1163638" lvl="2" indent="-363538">
              <a:buNone/>
            </a:pP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// private member variables and private member functions</a:t>
            </a:r>
            <a:endParaRPr lang="en-CA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63638" lvl="2" indent="-363538">
              <a:buNone/>
            </a:pPr>
            <a:endParaRPr lang="en-CA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63638" lvl="2" indent="-363538">
              <a:buNone/>
            </a:pP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    public:</a:t>
            </a:r>
          </a:p>
          <a:p>
            <a:pPr marL="1163638" lvl="2" indent="-363538">
              <a:buNone/>
            </a:pP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        Array( </a:t>
            </a:r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 = 10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1163638" lvl="2" indent="-363538">
              <a:buNone/>
            </a:pPr>
            <a:r>
              <a:rPr lang="en-CA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~Array();</a:t>
            </a:r>
            <a:endParaRPr lang="en-CA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54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Memory deallocation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 smtClean="0"/>
              <a:t>	The implementation deletes the contents of the array:</a:t>
            </a:r>
          </a:p>
          <a:p>
            <a:pPr marL="1163638" lvl="2" indent="-363538">
              <a:buNone/>
            </a:pP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// Constructor</a:t>
            </a:r>
          </a:p>
          <a:p>
            <a:pPr marL="1163638" lvl="2" indent="-363538">
              <a:buNone/>
            </a:pP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Array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::Array( </a:t>
            </a:r>
            <a:r>
              <a:rPr lang="en-CA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 n ):</a:t>
            </a:r>
          </a:p>
          <a:p>
            <a:pPr marL="1163638" lvl="2" indent="-363538">
              <a:buNone/>
            </a:pPr>
            <a:r>
              <a:rPr lang="en-CA" dirty="0" err="1">
                <a:latin typeface="Consolas" panose="020B0609020204030204" pitchFamily="49" charset="0"/>
                <a:cs typeface="Consolas" panose="020B0609020204030204" pitchFamily="49" charset="0"/>
              </a:rPr>
              <a:t>array_capacity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CA" dirty="0" err="1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::max( 1, n )  ),</a:t>
            </a:r>
          </a:p>
          <a:p>
            <a:pPr marL="1163638" lvl="2" indent="-363538">
              <a:buNone/>
            </a:pPr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internal_array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new </a:t>
            </a:r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array_capacity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),</a:t>
            </a:r>
          </a:p>
          <a:p>
            <a:pPr marL="1163638" lvl="2" indent="-363538">
              <a:buNone/>
            </a:pPr>
            <a:r>
              <a:rPr lang="en-CA" dirty="0" err="1">
                <a:latin typeface="Consolas" panose="020B0609020204030204" pitchFamily="49" charset="0"/>
                <a:cs typeface="Consolas" panose="020B0609020204030204" pitchFamily="49" charset="0"/>
              </a:rPr>
              <a:t>array_size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( 0 ) {</a:t>
            </a:r>
          </a:p>
          <a:p>
            <a:pPr marL="1163638" lvl="2" indent="-363538">
              <a:buNone/>
            </a:pP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    // does nothing</a:t>
            </a:r>
          </a:p>
          <a:p>
            <a:pPr marL="1163638" lvl="2" indent="-363538">
              <a:buNone/>
            </a:pP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1163638" lvl="2" indent="-363538">
              <a:buNone/>
            </a:pPr>
            <a:endParaRPr lang="en-CA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63638" lvl="2" indent="-363538">
              <a:buNone/>
            </a:pP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// Destructor</a:t>
            </a:r>
          </a:p>
          <a:p>
            <a:pPr marL="1163638" lvl="2" indent="-363538">
              <a:buNone/>
            </a:pP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 - deallocate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the memory for the array</a:t>
            </a:r>
            <a:endParaRPr lang="en-CA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63638" lvl="2" indent="-363538">
              <a:buNone/>
            </a:pP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Array::~Array() {</a:t>
            </a:r>
          </a:p>
          <a:p>
            <a:pPr marL="1163638" lvl="2" indent="-363538">
              <a:buNone/>
            </a:pP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delete [] </a:t>
            </a:r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internal_array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CA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63638" lvl="2" indent="-363538">
              <a:buNone/>
            </a:pP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6437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Memory deallocation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 smtClean="0"/>
              <a:t>	Note:</a:t>
            </a:r>
          </a:p>
          <a:p>
            <a:pPr lvl="1"/>
            <a:r>
              <a:rPr lang="en-CA" dirty="0" smtClean="0"/>
              <a:t>If the memory was allocated with</a:t>
            </a:r>
          </a:p>
          <a:p>
            <a:pPr marL="457200" lvl="1" indent="0">
              <a:buNone/>
            </a:pPr>
            <a:r>
              <a:rPr lang="en-CA" dirty="0"/>
              <a:t>	</a:t>
            </a:r>
            <a:r>
              <a:rPr lang="en-CA" dirty="0" smtClean="0"/>
              <a:t>	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Class *</a:t>
            </a:r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ptr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 = new Class( </a:t>
            </a:r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... );</a:t>
            </a:r>
          </a:p>
          <a:p>
            <a:pPr marL="712788" lvl="1" indent="-255588">
              <a:buNone/>
            </a:pP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	y</a:t>
            </a:r>
            <a:r>
              <a:rPr lang="en-CA" dirty="0" smtClean="0"/>
              <a:t>ou must call</a:t>
            </a:r>
          </a:p>
          <a:p>
            <a:pPr marL="712788" lvl="1" indent="-255588">
              <a:buNone/>
            </a:pPr>
            <a:r>
              <a:rPr lang="en-CA" dirty="0"/>
              <a:t>		</a:t>
            </a:r>
            <a:r>
              <a:rPr lang="en-CA" dirty="0" smtClean="0"/>
              <a:t>	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delete </a:t>
            </a:r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ptr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CA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endParaRPr lang="en-CA" dirty="0" smtClean="0"/>
          </a:p>
          <a:p>
            <a:pPr lvl="1"/>
            <a:r>
              <a:rPr lang="en-CA" dirty="0" smtClean="0"/>
              <a:t>If </a:t>
            </a:r>
            <a:r>
              <a:rPr lang="en-CA" dirty="0"/>
              <a:t>the memory was allocated with</a:t>
            </a:r>
          </a:p>
          <a:p>
            <a:pPr marL="457200" lvl="1" indent="0">
              <a:buNone/>
            </a:pPr>
            <a:r>
              <a:rPr lang="en-CA" dirty="0"/>
              <a:t>		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Class *</a:t>
            </a:r>
            <a:r>
              <a:rPr lang="en-CA" dirty="0" err="1">
                <a:latin typeface="Consolas" panose="020B0609020204030204" pitchFamily="49" charset="0"/>
                <a:cs typeface="Consolas" panose="020B0609020204030204" pitchFamily="49" charset="0"/>
              </a:rPr>
              <a:t>ptr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 = new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Class[ARRAY_SIZE];</a:t>
            </a:r>
            <a:endParaRPr lang="en-CA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712788" lvl="1" indent="-255588">
              <a:buNone/>
            </a:pP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	y</a:t>
            </a:r>
            <a:r>
              <a:rPr lang="en-CA" dirty="0"/>
              <a:t>ou must call</a:t>
            </a:r>
          </a:p>
          <a:p>
            <a:pPr marL="712788" lvl="1" indent="-255588">
              <a:buNone/>
            </a:pPr>
            <a:r>
              <a:rPr lang="en-CA" dirty="0"/>
              <a:t>			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delete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[] </a:t>
            </a:r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ptr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58663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Accessing an entry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 smtClean="0"/>
              <a:t>	So, we’re storing objects in an array—but we can’t get at them</a:t>
            </a:r>
          </a:p>
          <a:p>
            <a:pPr lvl="1"/>
            <a:r>
              <a:rPr lang="en-CA" dirty="0" smtClean="0"/>
              <a:t>We’ve added 20 things into an array; how do we access the 15</a:t>
            </a:r>
            <a:r>
              <a:rPr lang="en-CA" baseline="30000" dirty="0" smtClean="0"/>
              <a:t>th</a:t>
            </a:r>
            <a:r>
              <a:rPr lang="en-CA" dirty="0" smtClean="0"/>
              <a:t>?</a:t>
            </a:r>
          </a:p>
          <a:p>
            <a:pPr lvl="1"/>
            <a:endParaRPr lang="en-CA" dirty="0"/>
          </a:p>
          <a:p>
            <a:pPr marL="363538" indent="-363538">
              <a:buNone/>
            </a:pPr>
            <a:r>
              <a:rPr lang="en-CA" dirty="0"/>
              <a:t>	</a:t>
            </a:r>
            <a:r>
              <a:rPr lang="en-CA" dirty="0" smtClean="0"/>
              <a:t>It might be reasonable to write some sort of ‘at’ function:</a:t>
            </a:r>
          </a:p>
          <a:p>
            <a:pPr marL="1163638" lvl="2" indent="-363538">
              <a:buNone/>
            </a:pPr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 Array::at( </a:t>
            </a:r>
            <a:r>
              <a:rPr lang="en-CA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 n ) </a:t>
            </a:r>
            <a:r>
              <a:rPr lang="en-CA" dirty="0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pPr marL="1163638" lvl="2" indent="-363538">
              <a:buNone/>
            </a:pP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if ( n &lt; 0 || n &gt;= size() ) {</a:t>
            </a:r>
          </a:p>
          <a:p>
            <a:pPr marL="1163638" lvl="2" indent="-363538">
              <a:buNone/>
            </a:pP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throw </a:t>
            </a:r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out_of_range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endParaRPr lang="en-CA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63638" lvl="2" indent="-363538">
              <a:buNone/>
            </a:pP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1163638" lvl="2" indent="-363538">
              <a:buNone/>
            </a:pPr>
            <a:endParaRPr lang="en-CA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63638" lvl="2" indent="-363538">
              <a:buNone/>
            </a:pP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return </a:t>
            </a:r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internal_array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[n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  <a:p>
            <a:pPr marL="1163638" lvl="2" indent="-363538">
              <a:buNone/>
            </a:pP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6158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Pass-by-value and pass-by-reference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/>
              <a:t>	</a:t>
            </a:r>
            <a:r>
              <a:rPr lang="en-CA" dirty="0" smtClean="0"/>
              <a:t>In object-oriented programming, a pass-by-value of an object must make a complete copy of the object</a:t>
            </a:r>
          </a:p>
          <a:p>
            <a:pPr lvl="1"/>
            <a:r>
              <a:rPr lang="en-CA" dirty="0" smtClean="0"/>
              <a:t>This may be prohibitively expensive</a:t>
            </a:r>
          </a:p>
          <a:p>
            <a:pPr lvl="1"/>
            <a:r>
              <a:rPr lang="en-CA" dirty="0">
                <a:uFill>
                  <a:solidFill/>
                </a:uFill>
              </a:rPr>
              <a:t>Passing </a:t>
            </a:r>
            <a:r>
              <a:rPr lang="en-CA" dirty="0" smtClean="0">
                <a:uFill>
                  <a:solidFill/>
                </a:uFill>
              </a:rPr>
              <a:t>an </a:t>
            </a:r>
            <a:r>
              <a:rPr lang="en-CA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Array</a:t>
            </a:r>
            <a:r>
              <a:rPr lang="en-CA" dirty="0">
                <a:uFill>
                  <a:solidFill/>
                </a:uFill>
              </a:rPr>
              <a:t> object by value makes a complete copy of the array and that copy is deleted when the function exits…</a:t>
            </a:r>
          </a:p>
          <a:p>
            <a:pPr lvl="1"/>
            <a:r>
              <a:rPr lang="en-CA" dirty="0" smtClean="0"/>
              <a:t>We will therefore often pass objects by reference</a:t>
            </a:r>
          </a:p>
          <a:p>
            <a:pPr lvl="2"/>
            <a:r>
              <a:rPr lang="en-CA" dirty="0" smtClean="0"/>
              <a:t>Problem:  objects passed by reference may be changed—what if we don’t want the function to change the object</a:t>
            </a:r>
          </a:p>
          <a:p>
            <a:pPr lvl="2"/>
            <a:r>
              <a:rPr lang="en-CA" dirty="0" smtClean="0"/>
              <a:t>Solution:  </a:t>
            </a:r>
            <a:r>
              <a:rPr lang="en-CA" i="1" dirty="0" smtClean="0"/>
              <a:t>pass-by-constant-reference</a:t>
            </a:r>
            <a:endParaRPr lang="en-CA" dirty="0" smtClean="0"/>
          </a:p>
          <a:p>
            <a:pPr lvl="2"/>
            <a:endParaRPr lang="en-CA" i="1" dirty="0"/>
          </a:p>
          <a:p>
            <a:pPr marL="363538" indent="-363538">
              <a:buNone/>
            </a:pPr>
            <a:r>
              <a:rPr lang="en-CA" dirty="0"/>
              <a:t>	</a:t>
            </a:r>
            <a:r>
              <a:rPr lang="en-CA" dirty="0" smtClean="0"/>
              <a:t>The notation for pass-by-constant-reference is:</a:t>
            </a:r>
          </a:p>
          <a:p>
            <a:pPr marL="857250" lvl="2" indent="0">
              <a:buNone/>
            </a:pP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void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f( </a:t>
            </a:r>
            <a:r>
              <a:rPr lang="en-CA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400" dirty="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CA" sz="1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&amp;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x 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pPr marL="857250" lvl="2" indent="0">
              <a:buNone/>
            </a:pP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// x refers to the argument, but you cannot change the value of x</a:t>
            </a:r>
            <a:endParaRPr lang="en-CA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857250" lvl="2" indent="0">
              <a:buNone/>
            </a:pP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   x = y;</a:t>
            </a:r>
          </a:p>
          <a:p>
            <a:pPr marL="857250" lvl="2" indent="0">
              <a:buNone/>
            </a:pP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   y = </a:t>
            </a:r>
            <a:r>
              <a:rPr lang="en-CA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tmp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857250" lvl="2" indent="0">
              <a:buNone/>
            </a:pP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lvl="1"/>
            <a:r>
              <a:rPr lang="en-CA" dirty="0" smtClean="0"/>
              <a:t>We will discuss this later in relation to objects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1506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Accessing an entry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 smtClean="0"/>
              <a:t>	Thus, our code might look something like:</a:t>
            </a:r>
          </a:p>
          <a:p>
            <a:pPr marL="1163638" lvl="2" indent="-363538">
              <a:buNone/>
            </a:pP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 ( </a:t>
            </a:r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 = 0; </a:t>
            </a:r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info.size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(); ++</a:t>
            </a:r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 ) {</a:t>
            </a:r>
            <a:endParaRPr lang="en-CA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63638" lvl="2" indent="-363538">
              <a:buNone/>
            </a:pP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 &lt;&lt; info.at( </a:t>
            </a:r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 ) &lt;&lt; " " &lt;&lt; </a:t>
            </a:r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1163638" lvl="2" indent="-363538">
              <a:buNone/>
            </a:pP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1163638" lvl="2" indent="-363538">
              <a:buNone/>
            </a:pPr>
            <a:endParaRPr lang="en-CA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63538" indent="-363538">
              <a:buNone/>
            </a:pPr>
            <a:r>
              <a:rPr lang="en-CA" dirty="0" smtClean="0"/>
              <a:t>	This works…but wouldn’t it be nice if you could do the following?</a:t>
            </a:r>
            <a:endParaRPr lang="en-CA" dirty="0"/>
          </a:p>
          <a:p>
            <a:pPr marL="1163638" lvl="2" indent="-363538">
              <a:buNone/>
            </a:pP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for ( </a:t>
            </a:r>
            <a:r>
              <a:rPr lang="en-CA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 = 0; </a:t>
            </a:r>
            <a:r>
              <a:rPr lang="en-CA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n-CA" dirty="0" err="1">
                <a:latin typeface="Consolas" panose="020B0609020204030204" pitchFamily="49" charset="0"/>
                <a:cs typeface="Consolas" panose="020B0609020204030204" pitchFamily="49" charset="0"/>
              </a:rPr>
              <a:t>info.size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(); ++</a:t>
            </a:r>
            <a:r>
              <a:rPr lang="en-CA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 ) {</a:t>
            </a:r>
          </a:p>
          <a:p>
            <a:pPr marL="1163638" lvl="2" indent="-363538">
              <a:buNone/>
            </a:pP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CA" dirty="0" err="1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 &lt;&lt;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info[</a:t>
            </a:r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&lt;&lt; " " &lt;&lt; </a:t>
            </a:r>
            <a:r>
              <a:rPr lang="en-CA" dirty="0" err="1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1163638" lvl="2" indent="-363538">
              <a:buNone/>
            </a:pP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363538" lvl="0" indent="-363538">
              <a:buNone/>
            </a:pPr>
            <a:endParaRPr lang="en-CA" dirty="0" smtClean="0">
              <a:solidFill>
                <a:prstClr val="black"/>
              </a:solidFill>
            </a:endParaRPr>
          </a:p>
          <a:p>
            <a:pPr marL="363538" lvl="0" indent="-363538">
              <a:buNone/>
            </a:pPr>
            <a:r>
              <a:rPr lang="en-CA" dirty="0">
                <a:solidFill>
                  <a:prstClr val="black"/>
                </a:solidFill>
              </a:rPr>
              <a:t>	</a:t>
            </a:r>
            <a:r>
              <a:rPr lang="en-CA" dirty="0" smtClean="0">
                <a:solidFill>
                  <a:prstClr val="black"/>
                </a:solidFill>
              </a:rPr>
              <a:t>Problem:  indexing only works on C++ arrays, and </a:t>
            </a:r>
            <a:r>
              <a:rPr lang="en-CA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info</a:t>
            </a:r>
            <a:r>
              <a:rPr lang="en-CA" dirty="0" smtClean="0">
                <a:solidFill>
                  <a:prstClr val="black"/>
                </a:solidFill>
              </a:rPr>
              <a:t> is an instance of the </a:t>
            </a:r>
            <a:r>
              <a:rPr lang="en-CA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Array</a:t>
            </a:r>
            <a:r>
              <a:rPr lang="en-CA" dirty="0" smtClean="0">
                <a:solidFill>
                  <a:prstClr val="black"/>
                </a:solidFill>
              </a:rPr>
              <a:t> class </a:t>
            </a:r>
            <a:endParaRPr lang="en-CA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63638" lvl="2" indent="-363538">
              <a:buNone/>
            </a:pPr>
            <a:endParaRPr lang="en-CA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76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Operator overloading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lvl="0" indent="-363538">
              <a:buNone/>
            </a:pPr>
            <a:r>
              <a:rPr lang="en-CA" dirty="0" smtClean="0"/>
              <a:t>	</a:t>
            </a:r>
            <a:r>
              <a:rPr lang="en-CA" dirty="0" smtClean="0">
                <a:solidFill>
                  <a:prstClr val="black"/>
                </a:solidFill>
              </a:rPr>
              <a:t>Solution:  let the compiler know what to do if you call </a:t>
            </a:r>
            <a:r>
              <a:rPr lang="en-CA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info[15]</a:t>
            </a:r>
            <a:endParaRPr lang="en-CA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63638" lvl="2" indent="-363538">
              <a:buNone/>
            </a:pP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 Array::</a:t>
            </a:r>
            <a:r>
              <a:rPr lang="en-CA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operator[]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CA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 n ) </a:t>
            </a:r>
            <a:r>
              <a:rPr lang="en-CA" dirty="0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pPr marL="1163638" lvl="2" indent="-363538">
              <a:buNone/>
            </a:pP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return </a:t>
            </a:r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internal_array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[n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  <a:p>
            <a:pPr marL="1163638" lvl="2" indent="-363538">
              <a:buNone/>
            </a:pP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endParaRPr lang="en-CA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63638" lvl="2" indent="-363538">
              <a:buNone/>
            </a:pPr>
            <a:endParaRPr lang="en-CA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63538" indent="-363538">
              <a:buNone/>
              <a:defRPr sz="1800">
                <a:uFillTx/>
              </a:defRPr>
            </a:pPr>
            <a:r>
              <a:rPr lang="en-CA" sz="2200" dirty="0" smtClean="0">
                <a:uFill>
                  <a:solidFill/>
                </a:uFill>
              </a:rPr>
              <a:t>	</a:t>
            </a:r>
            <a:r>
              <a:rPr lang="en-CA" sz="2010" dirty="0" smtClean="0">
                <a:uFill>
                  <a:solidFill/>
                </a:uFill>
              </a:rPr>
              <a:t>Now</a:t>
            </a:r>
            <a:r>
              <a:rPr lang="en-CA" sz="2010" dirty="0">
                <a:uFill>
                  <a:solidFill/>
                </a:uFill>
              </a:rPr>
              <a:t>, if the user ever calls </a:t>
            </a:r>
            <a:r>
              <a:rPr lang="en-CA" sz="201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info[</a:t>
            </a:r>
            <a:r>
              <a:rPr lang="en-CA" sz="2010" dirty="0" err="1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CA" sz="2010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-CA" sz="2010" dirty="0">
                <a:uFill>
                  <a:solidFill/>
                </a:uFill>
              </a:rPr>
              <a:t>, it will call the above function with the argument </a:t>
            </a:r>
            <a:r>
              <a:rPr lang="en-CA" sz="2010" dirty="0" err="1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i</a:t>
            </a:r>
            <a:endParaRPr lang="en-CA" sz="2010" dirty="0">
              <a:uFill>
                <a:solidFill/>
              </a:uFill>
              <a:latin typeface="Consolas"/>
              <a:ea typeface="Consolas"/>
              <a:cs typeface="Consolas"/>
              <a:sym typeface="Consolas"/>
            </a:endParaRPr>
          </a:p>
          <a:p>
            <a:pPr lvl="1">
              <a:defRPr sz="1800">
                <a:uFillTx/>
              </a:defRPr>
            </a:pPr>
            <a:r>
              <a:rPr lang="en-CA" dirty="0">
                <a:uFill>
                  <a:solidFill/>
                </a:uFill>
              </a:rPr>
              <a:t>Essentially, </a:t>
            </a:r>
            <a:r>
              <a:rPr lang="en-CA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info[</a:t>
            </a:r>
            <a:r>
              <a:rPr lang="en-CA" dirty="0" err="1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CA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-CA" dirty="0">
                <a:uFill>
                  <a:solidFill/>
                </a:uFill>
              </a:rPr>
              <a:t> is identical to </a:t>
            </a:r>
            <a:r>
              <a:rPr lang="en-CA" dirty="0" err="1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info.operator</a:t>
            </a:r>
            <a:r>
              <a:rPr lang="en-CA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[]( </a:t>
            </a:r>
            <a:r>
              <a:rPr lang="en-CA" dirty="0" err="1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CA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 )</a:t>
            </a:r>
            <a:endParaRPr lang="en-CA" dirty="0">
              <a:uFill>
                <a:solidFill/>
              </a:uFill>
            </a:endParaRPr>
          </a:p>
          <a:p>
            <a:pPr lvl="1">
              <a:defRPr sz="1800">
                <a:uFillTx/>
              </a:defRPr>
            </a:pPr>
            <a:r>
              <a:rPr lang="en-CA" dirty="0">
                <a:uFill>
                  <a:solidFill/>
                </a:uFill>
              </a:rPr>
              <a:t>Think of </a:t>
            </a:r>
            <a:r>
              <a:rPr lang="en-CA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operator[]</a:t>
            </a:r>
            <a:r>
              <a:rPr lang="en-CA" dirty="0">
                <a:uFill>
                  <a:solidFill/>
                </a:uFill>
              </a:rPr>
              <a:t> as the name of a function that happens to be called if the user ever calls </a:t>
            </a:r>
            <a:r>
              <a:rPr lang="en-CA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info[</a:t>
            </a:r>
            <a:r>
              <a:rPr lang="en-CA" dirty="0" err="1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CA" dirty="0">
                <a:uFill>
                  <a:solidFill/>
                </a:uFill>
                <a:latin typeface="Consolas"/>
                <a:ea typeface="Consolas"/>
                <a:cs typeface="Consolas"/>
                <a:sym typeface="Consolas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43129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Further functionality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/>
              <a:t>	</a:t>
            </a:r>
            <a:r>
              <a:rPr lang="en-CA" dirty="0" smtClean="0"/>
              <a:t>Now we’re going to go more into the gory details of C++</a:t>
            </a:r>
          </a:p>
          <a:p>
            <a:pPr lvl="1"/>
            <a:r>
              <a:rPr lang="en-CA" dirty="0" smtClean="0"/>
              <a:t>Swapping two instances of the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Array</a:t>
            </a:r>
            <a:r>
              <a:rPr lang="en-CA" dirty="0" smtClean="0"/>
              <a:t> class</a:t>
            </a:r>
          </a:p>
          <a:p>
            <a:pPr marL="457200" lvl="1" indent="0">
              <a:buNone/>
            </a:pP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		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Array a( 3 ), b( 5 );</a:t>
            </a:r>
          </a:p>
          <a:p>
            <a:pPr marL="457200" lvl="1" indent="0">
              <a:buNone/>
            </a:pP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b.append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( 52 );</a:t>
            </a:r>
          </a:p>
          <a:p>
            <a:pPr marL="457200" lvl="1" indent="0">
              <a:buNone/>
            </a:pP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// now swap 'a' and 'b' so that 'a' is of size 5</a:t>
            </a:r>
            <a:b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	// and holds the entry 52, and</a:t>
            </a:r>
          </a:p>
          <a:p>
            <a:pPr marL="457200" lvl="1" indent="0">
              <a:buNone/>
            </a:pP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// 'b' is empty and size 3</a:t>
            </a:r>
          </a:p>
          <a:p>
            <a:pPr lvl="1"/>
            <a:r>
              <a:rPr lang="en-CA" dirty="0" smtClean="0"/>
              <a:t>Creating a copy of an instance of the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Array</a:t>
            </a:r>
            <a:r>
              <a:rPr lang="en-CA" dirty="0" smtClean="0"/>
              <a:t> class</a:t>
            </a:r>
          </a:p>
          <a:p>
            <a:pPr marL="457200" lvl="1" indent="0">
              <a:buNone/>
            </a:pP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Array a( 5 );</a:t>
            </a:r>
            <a:b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	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a.append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( 35 );</a:t>
            </a:r>
            <a:b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	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a.append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( 42 );</a:t>
            </a:r>
            <a:b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	Array b( a );  // make b a copy of 'a'</a:t>
            </a:r>
          </a:p>
          <a:p>
            <a:pPr lvl="1"/>
            <a:r>
              <a:rPr lang="en-CA" dirty="0" smtClean="0"/>
              <a:t>Assigning an instance of the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Array</a:t>
            </a:r>
            <a:r>
              <a:rPr lang="en-CA" dirty="0" smtClean="0"/>
              <a:t> class to a variable already storing</a:t>
            </a:r>
          </a:p>
          <a:p>
            <a:pPr marL="457200" lvl="1" indent="0">
              <a:buNone/>
            </a:pP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		Array a( 5 );</a:t>
            </a:r>
            <a:b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		</a:t>
            </a:r>
            <a:r>
              <a:rPr lang="en-CA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a.append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( 35 );</a:t>
            </a:r>
            <a:b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		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Array 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b(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7 );</a:t>
            </a:r>
            <a:b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	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b.append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( 42 );</a:t>
            </a:r>
          </a:p>
          <a:p>
            <a:pPr marL="457200" lvl="1" indent="0">
              <a:buNone/>
            </a:pP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a = b;  // 'a' is now of size 7 containing 42 while the array</a:t>
            </a:r>
            <a:b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	        // of size 5 with 35 is gone</a:t>
            </a:r>
            <a:endParaRPr lang="en-CA" sz="1400" dirty="0" smtClean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6496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Swapping two instances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 smtClean="0"/>
              <a:t>	Suppose we want to swap the contents of two variables storing instances of our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Array</a:t>
            </a:r>
            <a:r>
              <a:rPr lang="en-CA" dirty="0" smtClean="0"/>
              <a:t> class</a:t>
            </a:r>
          </a:p>
          <a:p>
            <a:pPr lvl="1"/>
            <a:r>
              <a:rPr lang="en-CA" dirty="0" smtClean="0"/>
              <a:t>We want to swap all of the member variables</a:t>
            </a:r>
          </a:p>
          <a:p>
            <a:pPr lvl="1"/>
            <a:r>
              <a:rPr lang="en-CA" dirty="0" smtClean="0"/>
              <a:t>We can use the </a:t>
            </a:r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::swap</a:t>
            </a:r>
            <a:r>
              <a:rPr lang="en-CA" dirty="0" smtClean="0"/>
              <a:t> function</a:t>
            </a:r>
          </a:p>
          <a:p>
            <a:pPr lvl="1"/>
            <a:endParaRPr lang="en-CA" dirty="0"/>
          </a:p>
          <a:p>
            <a:pPr marL="1163638" lvl="2" indent="-363538">
              <a:buNone/>
            </a:pP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void Array::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swap(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Array 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&amp;other ) {</a:t>
            </a:r>
          </a:p>
          <a:p>
            <a:pPr marL="1163638" lvl="2" indent="-363538">
              <a:buNone/>
            </a:pP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std::swap( </a:t>
            </a:r>
            <a:r>
              <a:rPr lang="en-CA" dirty="0" err="1">
                <a:latin typeface="Consolas" panose="020B0609020204030204" pitchFamily="49" charset="0"/>
                <a:cs typeface="Consolas" panose="020B0609020204030204" pitchFamily="49" charset="0"/>
              </a:rPr>
              <a:t>array_capacity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CA" dirty="0" err="1">
                <a:latin typeface="Consolas" panose="020B0609020204030204" pitchFamily="49" charset="0"/>
                <a:cs typeface="Consolas" panose="020B0609020204030204" pitchFamily="49" charset="0"/>
              </a:rPr>
              <a:t>other.array_capacity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 );</a:t>
            </a:r>
          </a:p>
          <a:p>
            <a:pPr marL="1163638" lvl="2" indent="-363538">
              <a:buNone/>
            </a:pP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std::swap( </a:t>
            </a:r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internal_array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other.internal_array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1163638" lvl="2" indent="-363538">
              <a:buNone/>
            </a:pP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std::swap( </a:t>
            </a:r>
            <a:r>
              <a:rPr lang="en-CA" dirty="0" err="1">
                <a:latin typeface="Consolas" panose="020B0609020204030204" pitchFamily="49" charset="0"/>
                <a:cs typeface="Consolas" panose="020B0609020204030204" pitchFamily="49" charset="0"/>
              </a:rPr>
              <a:t>array_size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other.array_size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1163638" lvl="2" indent="-363538">
              <a:buNone/>
            </a:pP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CA" dirty="0" smtClean="0"/>
          </a:p>
          <a:p>
            <a:pPr lvl="1"/>
            <a:r>
              <a:rPr lang="en-CA" dirty="0" smtClean="0"/>
              <a:t>Note that we must use pass-by-reference:  we want to swap the argument that is being passed with this object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1835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Swapping two instances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 smtClean="0"/>
              <a:t>	Now we can call:</a:t>
            </a:r>
          </a:p>
          <a:p>
            <a:pPr marL="457200" lvl="1" indent="0">
              <a:buNone/>
            </a:pP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Array 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a( 3 ), b( 5 );</a:t>
            </a:r>
          </a:p>
          <a:p>
            <a:pPr marL="457200" lvl="1" indent="0">
              <a:buNone/>
            </a:pP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a.append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54 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457200" lvl="1" indent="0">
              <a:buNone/>
            </a:pP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a.append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25 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457200" lvl="1" indent="0">
              <a:buNone/>
            </a:pP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a.append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37 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457200" lvl="1" indent="0">
              <a:buNone/>
            </a:pP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b.append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92 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457200" lvl="1" indent="0">
              <a:buNone/>
            </a:pP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CA" dirty="0" err="1">
                <a:latin typeface="Consolas" panose="020B0609020204030204" pitchFamily="49" charset="0"/>
                <a:cs typeface="Consolas" panose="020B0609020204030204" pitchFamily="49" charset="0"/>
              </a:rPr>
              <a:t>b.append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82 );</a:t>
            </a:r>
          </a:p>
          <a:p>
            <a:pPr marL="457200" lvl="1" indent="0">
              <a:buNone/>
            </a:pP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a.swap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( b );</a:t>
            </a:r>
            <a:endParaRPr lang="en-CA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77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Making a copy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 smtClean="0"/>
              <a:t>	Recall that for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swap</a:t>
            </a:r>
            <a:r>
              <a:rPr lang="en-CA" dirty="0" smtClean="0"/>
              <a:t>, we used pass-by-reference</a:t>
            </a:r>
          </a:p>
          <a:p>
            <a:pPr lvl="1"/>
            <a:r>
              <a:rPr lang="en-CA" dirty="0" smtClean="0"/>
              <a:t>What happens if we pass an object by value?</a:t>
            </a:r>
          </a:p>
          <a:p>
            <a:pPr lvl="1"/>
            <a:r>
              <a:rPr lang="en-CA" dirty="0" smtClean="0"/>
              <a:t>Answer:  by default, a new instance is created and its member variables are assigned the member variables of the argument</a:t>
            </a:r>
          </a:p>
          <a:p>
            <a:pPr lvl="1"/>
            <a:r>
              <a:rPr lang="en-CA" dirty="0" smtClean="0"/>
              <a:t>This may be okay for a complex number class, but does it work with the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Array</a:t>
            </a:r>
            <a:r>
              <a:rPr lang="en-CA" dirty="0" smtClean="0"/>
              <a:t> class?</a:t>
            </a:r>
          </a:p>
          <a:p>
            <a:pPr lvl="1"/>
            <a:endParaRPr lang="en-CA" dirty="0"/>
          </a:p>
          <a:p>
            <a:pPr marL="358775" indent="-358775">
              <a:buNone/>
            </a:pPr>
            <a:r>
              <a:rPr lang="en-CA" dirty="0"/>
              <a:t>	</a:t>
            </a:r>
            <a:r>
              <a:rPr lang="en-CA" dirty="0" smtClean="0"/>
              <a:t>What happens here?</a:t>
            </a:r>
          </a:p>
          <a:p>
            <a:pPr marL="1158875" lvl="2" indent="-358775">
              <a:buNone/>
            </a:pP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void f( Array second ) {</a:t>
            </a:r>
          </a:p>
          <a:p>
            <a:pPr marL="1158875" lvl="2" indent="-358775">
              <a:buNone/>
            </a:pP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// do something</a:t>
            </a:r>
          </a:p>
          <a:p>
            <a:pPr marL="1158875" lvl="2" indent="-358775">
              <a:buNone/>
            </a:pP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CA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3501008"/>
            <a:ext cx="345638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4475" indent="-358775"/>
            <a:r>
              <a:rPr lang="en-CA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main() {</a:t>
            </a:r>
          </a:p>
          <a:p>
            <a:pPr marL="244475" indent="-358775"/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Array first( 5 );</a:t>
            </a:r>
          </a:p>
          <a:p>
            <a:pPr marL="244475" indent="-358775"/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CA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first.append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( 13 );</a:t>
            </a:r>
          </a:p>
          <a:p>
            <a:pPr marL="244475" indent="-358775"/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CA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first.append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( 17 );</a:t>
            </a:r>
          </a:p>
          <a:p>
            <a:pPr marL="244475" indent="-358775"/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CA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first.append</a:t>
            </a:r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39 </a:t>
            </a:r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244475" indent="-358775"/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CA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first.append</a:t>
            </a:r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666 );</a:t>
            </a:r>
          </a:p>
          <a:p>
            <a:pPr marL="244475" indent="-358775"/>
            <a:endParaRPr lang="en-CA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44475" indent="-358775"/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f( first );</a:t>
            </a:r>
          </a:p>
          <a:p>
            <a:pPr marL="244475" indent="-358775"/>
            <a:endParaRPr lang="en-CA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44475" indent="-358775"/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return 0;</a:t>
            </a:r>
          </a:p>
          <a:p>
            <a:pPr marL="244475" indent="-358775"/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9691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Making a copy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 smtClean="0"/>
              <a:t>	Having executed the first five statements, this is our state:</a:t>
            </a:r>
            <a:endParaRPr lang="en-CA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2276872"/>
            <a:ext cx="345638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4475" indent="-358775"/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main() {</a:t>
            </a:r>
          </a:p>
          <a:p>
            <a:pPr marL="244475" indent="-358775"/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Array </a:t>
            </a:r>
            <a:r>
              <a:rPr lang="en-CA" sz="1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( 6 );</a:t>
            </a:r>
          </a:p>
          <a:p>
            <a:pPr marL="244475" indent="-358775"/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CA" sz="1400" dirty="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.append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  13 );</a:t>
            </a:r>
          </a:p>
          <a:p>
            <a:pPr marL="244475" indent="-358775"/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CA" sz="1400" dirty="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.append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  17 );</a:t>
            </a:r>
          </a:p>
          <a:p>
            <a:pPr marL="244475" indent="-358775"/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CA" sz="14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lang="en-CA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.append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39 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244475" indent="-358775"/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CA" sz="14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lang="en-CA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.append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666 );</a:t>
            </a:r>
          </a:p>
          <a:p>
            <a:pPr marL="244475" indent="-358775"/>
            <a:endParaRPr lang="en-CA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44475" indent="-358775"/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f( </a:t>
            </a:r>
            <a:r>
              <a:rPr lang="en-CA" sz="1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first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244475" indent="-358775"/>
            <a:endParaRPr lang="en-CA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44475" indent="-358775"/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&lt;&lt; </a:t>
            </a:r>
            <a:r>
              <a:rPr lang="en-CA" sz="1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[0];</a:t>
            </a:r>
            <a:endParaRPr lang="en-CA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44475" indent="-358775"/>
            <a:endParaRPr lang="en-CA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44475" indent="-358775"/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return 0;</a:t>
            </a:r>
          </a:p>
          <a:p>
            <a:pPr marL="244475" indent="-358775"/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26103"/>
              </p:ext>
            </p:extLst>
          </p:nvPr>
        </p:nvGraphicFramePr>
        <p:xfrm>
          <a:off x="6876256" y="4437112"/>
          <a:ext cx="1944216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6144"/>
                <a:gridCol w="648072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 dirty="0" smtClean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0x000b3820</a:t>
                      </a: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/>
                      </a:r>
                      <a:b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0x000b3824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0x000b3828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0x000b382c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0x000b3830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0x000b3834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13</a:t>
                      </a:r>
                      <a:b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17</a:t>
                      </a:r>
                      <a:b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39</a:t>
                      </a:r>
                      <a:b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666</a:t>
                      </a:r>
                      <a:b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?</a:t>
                      </a:r>
                      <a:b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?</a:t>
                      </a:r>
                      <a:endParaRPr lang="en-CA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76664"/>
              </p:ext>
            </p:extLst>
          </p:nvPr>
        </p:nvGraphicFramePr>
        <p:xfrm>
          <a:off x="4139952" y="2488535"/>
          <a:ext cx="3456384" cy="1188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6384"/>
              </a:tblGrid>
              <a:tr h="0"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first</a:t>
                      </a:r>
                      <a:endParaRPr lang="en-CA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CA" sz="16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array_capacity</a:t>
                      </a: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</a:t>
                      </a: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     </a:t>
                      </a: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  <a:b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6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internal_array</a:t>
                      </a: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</a:t>
                      </a:r>
                      <a:r>
                        <a:rPr lang="en-CA" sz="1600" b="1" dirty="0" smtClean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0x000b3820</a:t>
                      </a:r>
                      <a:endParaRPr lang="en-CA" sz="1600" b="1" dirty="0" smtClean="0">
                        <a:solidFill>
                          <a:srgbClr val="0000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  <a:p>
                      <a:r>
                        <a:rPr lang="en-CA" sz="16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array_size</a:t>
                      </a: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 </a:t>
                      </a: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      </a:t>
                      </a: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  <a:endParaRPr lang="en-CA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47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Making a copy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 smtClean="0"/>
              <a:t>	Calling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f</a:t>
            </a:r>
            <a:r>
              <a:rPr lang="en-CA" dirty="0" smtClean="0"/>
              <a:t>, a new Array is allocated on the stack and all member variables are copied over—including the array </a:t>
            </a:r>
            <a:endParaRPr lang="en-CA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2276872"/>
            <a:ext cx="345638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4475" indent="-358775"/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main() {</a:t>
            </a:r>
          </a:p>
          <a:p>
            <a:pPr marL="244475" indent="-358775"/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Array </a:t>
            </a:r>
            <a:r>
              <a:rPr lang="en-CA" sz="1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( 6 );</a:t>
            </a:r>
          </a:p>
          <a:p>
            <a:pPr marL="244475" indent="-358775"/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CA" sz="1400" dirty="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.append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  13 );</a:t>
            </a:r>
          </a:p>
          <a:p>
            <a:pPr marL="244475" indent="-358775"/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CA" sz="1400" dirty="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.append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  17 );</a:t>
            </a:r>
          </a:p>
          <a:p>
            <a:pPr marL="244475" indent="-358775"/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CA" sz="14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lang="en-CA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.append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39 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244475" indent="-358775"/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CA" sz="14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lang="en-CA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.append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666 );</a:t>
            </a:r>
          </a:p>
          <a:p>
            <a:pPr marL="244475" indent="-358775"/>
            <a:endParaRPr lang="en-CA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44475" indent="-358775"/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f( </a:t>
            </a:r>
            <a:r>
              <a:rPr lang="en-CA" sz="1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);</a:t>
            </a:r>
          </a:p>
          <a:p>
            <a:pPr marL="244475" indent="-358775"/>
            <a:endParaRPr lang="en-CA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44475" indent="-358775"/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CA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&lt;&lt; </a:t>
            </a:r>
            <a:r>
              <a:rPr lang="en-CA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[0];</a:t>
            </a:r>
          </a:p>
          <a:p>
            <a:pPr marL="244475" indent="-358775"/>
            <a:endParaRPr lang="en-CA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44475" indent="-358775"/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return 0;</a:t>
            </a:r>
          </a:p>
          <a:p>
            <a:pPr marL="244475" indent="-358775"/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864141"/>
              </p:ext>
            </p:extLst>
          </p:nvPr>
        </p:nvGraphicFramePr>
        <p:xfrm>
          <a:off x="6876256" y="4437112"/>
          <a:ext cx="1944216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6144"/>
                <a:gridCol w="648072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 dirty="0" smtClean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0x000b3820</a:t>
                      </a:r>
                      <a:r>
                        <a:rPr lang="en-CA" sz="1600" b="1" dirty="0" smtClean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/>
                      </a:r>
                      <a:br>
                        <a:rPr lang="en-CA" sz="1600" b="1" dirty="0" smtClean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0x000b3824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0x000b3828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0x000b382c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0x000b3830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0x000b3834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13</a:t>
                      </a:r>
                      <a:b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17</a:t>
                      </a:r>
                      <a:b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39</a:t>
                      </a:r>
                      <a:b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666</a:t>
                      </a:r>
                      <a:b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?</a:t>
                      </a:r>
                      <a:b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?</a:t>
                      </a:r>
                      <a:endParaRPr lang="en-CA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827584" y="5733256"/>
            <a:ext cx="33123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4475" indent="-358775"/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void f( Array </a:t>
            </a:r>
            <a:r>
              <a:rPr lang="en-CA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second 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pPr marL="244475" indent="-358775"/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   // do something</a:t>
            </a:r>
          </a:p>
          <a:p>
            <a:pPr marL="244475" indent="-358775"/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062857"/>
              </p:ext>
            </p:extLst>
          </p:nvPr>
        </p:nvGraphicFramePr>
        <p:xfrm>
          <a:off x="3275856" y="4149080"/>
          <a:ext cx="3096344" cy="1188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6344"/>
              </a:tblGrid>
              <a:tr h="0"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second</a:t>
                      </a:r>
                      <a:endParaRPr lang="en-CA" dirty="0">
                        <a:solidFill>
                          <a:srgbClr val="0000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CA" sz="16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array_capacity</a:t>
                      </a: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       6</a:t>
                      </a:r>
                      <a:b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6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internal_array</a:t>
                      </a: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</a:t>
                      </a:r>
                      <a:r>
                        <a:rPr lang="en-CA" sz="1600" b="1" dirty="0" smtClean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0x000b3820</a:t>
                      </a:r>
                      <a:endParaRPr lang="en-CA" sz="1600" b="1" dirty="0" smtClean="0">
                        <a:solidFill>
                          <a:srgbClr val="C0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  <a:p>
                      <a:r>
                        <a:rPr lang="en-CA" sz="16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array_size</a:t>
                      </a: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           4</a:t>
                      </a:r>
                      <a:endParaRPr lang="en-CA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01479"/>
              </p:ext>
            </p:extLst>
          </p:nvPr>
        </p:nvGraphicFramePr>
        <p:xfrm>
          <a:off x="4139952" y="2488535"/>
          <a:ext cx="3096344" cy="1188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6344"/>
              </a:tblGrid>
              <a:tr h="0"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first</a:t>
                      </a:r>
                      <a:endParaRPr lang="en-CA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CA" sz="16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array_capacity</a:t>
                      </a: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       6</a:t>
                      </a:r>
                      <a:b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6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internal_array</a:t>
                      </a: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</a:t>
                      </a:r>
                      <a:r>
                        <a:rPr lang="en-CA" sz="1600" b="1" dirty="0" smtClean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0x000b3820</a:t>
                      </a:r>
                      <a:endParaRPr lang="en-CA" sz="1600" b="1" dirty="0" smtClean="0">
                        <a:solidFill>
                          <a:srgbClr val="C0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  <a:p>
                      <a:r>
                        <a:rPr lang="en-CA" sz="16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array_size</a:t>
                      </a: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           4</a:t>
                      </a:r>
                      <a:endParaRPr lang="en-CA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630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Making a copy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 smtClean="0"/>
              <a:t>	When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f</a:t>
            </a:r>
            <a:r>
              <a:rPr lang="en-CA" dirty="0" smtClean="0"/>
              <a:t> returns, the destructor is called on the instance second</a:t>
            </a:r>
          </a:p>
          <a:p>
            <a:pPr lvl="1"/>
            <a:r>
              <a:rPr lang="en-CA" dirty="0" smtClean="0"/>
              <a:t>This </a:t>
            </a:r>
            <a:r>
              <a:rPr lang="en-CA" dirty="0" err="1" smtClean="0"/>
              <a:t>deallocates</a:t>
            </a:r>
            <a:r>
              <a:rPr lang="en-CA" dirty="0" smtClean="0"/>
              <a:t> the memory of the array</a:t>
            </a:r>
          </a:p>
        </p:txBody>
      </p:sp>
      <p:sp>
        <p:nvSpPr>
          <p:cNvPr id="5" name="Rectangle 4"/>
          <p:cNvSpPr/>
          <p:nvPr/>
        </p:nvSpPr>
        <p:spPr>
          <a:xfrm>
            <a:off x="539552" y="2276872"/>
            <a:ext cx="345638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4475" indent="-358775"/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main() {</a:t>
            </a:r>
          </a:p>
          <a:p>
            <a:pPr marL="244475" indent="-358775"/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Array </a:t>
            </a:r>
            <a:r>
              <a:rPr lang="en-CA" sz="1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( 6 );</a:t>
            </a:r>
          </a:p>
          <a:p>
            <a:pPr marL="244475" indent="-358775"/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CA" sz="1400" dirty="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.append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  13 );</a:t>
            </a:r>
          </a:p>
          <a:p>
            <a:pPr marL="244475" indent="-358775"/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CA" sz="1400" dirty="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.append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  17 );</a:t>
            </a:r>
          </a:p>
          <a:p>
            <a:pPr marL="244475" indent="-358775"/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CA" sz="14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lang="en-CA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.append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39 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244475" indent="-358775"/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CA" sz="14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lang="en-CA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.append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666 );</a:t>
            </a:r>
          </a:p>
          <a:p>
            <a:pPr marL="244475" indent="-358775"/>
            <a:endParaRPr lang="en-CA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44475" indent="-358775"/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f( </a:t>
            </a:r>
            <a:r>
              <a:rPr lang="en-CA" sz="1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);</a:t>
            </a:r>
          </a:p>
          <a:p>
            <a:pPr marL="244475" indent="-358775"/>
            <a:endParaRPr lang="en-CA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44475" indent="-358775"/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&lt;&lt; </a:t>
            </a:r>
            <a:r>
              <a:rPr lang="en-CA" sz="1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[0];</a:t>
            </a:r>
          </a:p>
          <a:p>
            <a:pPr marL="244475" indent="-358775"/>
            <a:endParaRPr lang="en-CA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44475" indent="-358775"/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return 0;</a:t>
            </a:r>
          </a:p>
          <a:p>
            <a:pPr marL="244475" indent="-358775"/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526190"/>
              </p:ext>
            </p:extLst>
          </p:nvPr>
        </p:nvGraphicFramePr>
        <p:xfrm>
          <a:off x="6876256" y="4437112"/>
          <a:ext cx="1944216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6144"/>
                <a:gridCol w="648072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 dirty="0" smtClean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0x000b3820</a:t>
                      </a: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/>
                      </a:r>
                      <a:b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0x000b3824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0x000b3828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0x000b382c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0x000b3830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0x000b3834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13</a:t>
                      </a:r>
                      <a:b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17</a:t>
                      </a:r>
                      <a:b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39</a:t>
                      </a:r>
                      <a:b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666</a:t>
                      </a:r>
                      <a:b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?</a:t>
                      </a:r>
                      <a:b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?</a:t>
                      </a:r>
                      <a:endParaRPr lang="en-CA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827584" y="5733256"/>
            <a:ext cx="33123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4475" indent="-358775"/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void f( Array </a:t>
            </a:r>
            <a:r>
              <a:rPr lang="en-CA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second 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pPr marL="244475" indent="-358775"/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   // do something</a:t>
            </a:r>
          </a:p>
          <a:p>
            <a:pPr marL="244475" indent="-358775"/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833049"/>
              </p:ext>
            </p:extLst>
          </p:nvPr>
        </p:nvGraphicFramePr>
        <p:xfrm>
          <a:off x="3275856" y="4149080"/>
          <a:ext cx="3096344" cy="1188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6344"/>
              </a:tblGrid>
              <a:tr h="0"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second</a:t>
                      </a:r>
                      <a:endParaRPr lang="en-CA" dirty="0">
                        <a:solidFill>
                          <a:srgbClr val="0000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CA" sz="16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array_capacity</a:t>
                      </a: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       6</a:t>
                      </a:r>
                      <a:b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6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internal_array</a:t>
                      </a: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</a:t>
                      </a:r>
                      <a:r>
                        <a:rPr lang="en-CA" sz="1600" b="1" dirty="0" smtClean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0x000b3820</a:t>
                      </a:r>
                      <a:endParaRPr lang="en-CA" sz="1600" b="1" dirty="0" smtClean="0">
                        <a:solidFill>
                          <a:srgbClr val="C0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  <a:p>
                      <a:r>
                        <a:rPr lang="en-CA" sz="16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array_size</a:t>
                      </a: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           4</a:t>
                      </a:r>
                      <a:endParaRPr lang="en-CA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143612"/>
              </p:ext>
            </p:extLst>
          </p:nvPr>
        </p:nvGraphicFramePr>
        <p:xfrm>
          <a:off x="4139952" y="2488535"/>
          <a:ext cx="3096344" cy="1188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6344"/>
              </a:tblGrid>
              <a:tr h="0"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first</a:t>
                      </a:r>
                      <a:endParaRPr lang="en-CA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CA" sz="16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array_capacity</a:t>
                      </a: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       6</a:t>
                      </a:r>
                      <a:b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6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internal_array</a:t>
                      </a: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</a:t>
                      </a:r>
                      <a:r>
                        <a:rPr lang="en-CA" sz="1600" b="1" dirty="0" smtClean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0x000b3820</a:t>
                      </a:r>
                      <a:endParaRPr lang="en-CA" sz="1600" b="1" dirty="0" smtClean="0">
                        <a:solidFill>
                          <a:srgbClr val="C0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  <a:p>
                      <a:r>
                        <a:rPr lang="en-CA" sz="16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array_size</a:t>
                      </a: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           4</a:t>
                      </a:r>
                      <a:endParaRPr lang="en-CA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7020272" y="4365104"/>
            <a:ext cx="1728192" cy="17990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164288" y="4365104"/>
            <a:ext cx="1440160" cy="16561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95936" y="3934927"/>
            <a:ext cx="1728192" cy="17990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139952" y="3934927"/>
            <a:ext cx="1440160" cy="16561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37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Making a copy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 smtClean="0"/>
              <a:t>	Now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lang="en-CA" dirty="0" smtClean="0"/>
              <a:t> is referring still to memory that has been </a:t>
            </a:r>
            <a:r>
              <a:rPr lang="en-CA" dirty="0" err="1" smtClean="0"/>
              <a:t>deallocated</a:t>
            </a:r>
            <a:r>
              <a:rPr lang="en-CA" dirty="0" smtClean="0"/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539552" y="2276872"/>
            <a:ext cx="345638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4475" indent="-358775"/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main() {</a:t>
            </a:r>
          </a:p>
          <a:p>
            <a:pPr marL="244475" indent="-358775"/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Array </a:t>
            </a:r>
            <a:r>
              <a:rPr lang="en-CA" sz="1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( 6 );</a:t>
            </a:r>
          </a:p>
          <a:p>
            <a:pPr marL="244475" indent="-358775"/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CA" sz="1400" dirty="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.append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  13 );</a:t>
            </a:r>
          </a:p>
          <a:p>
            <a:pPr marL="244475" indent="-358775"/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CA" sz="1400" dirty="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.append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  17 );</a:t>
            </a:r>
          </a:p>
          <a:p>
            <a:pPr marL="244475" indent="-358775"/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CA" sz="14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lang="en-CA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.append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39 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244475" indent="-358775"/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CA" sz="14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lang="en-CA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.append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666 );</a:t>
            </a:r>
          </a:p>
          <a:p>
            <a:pPr marL="244475" indent="-358775"/>
            <a:endParaRPr lang="en-CA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44475" indent="-358775"/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f( </a:t>
            </a:r>
            <a:r>
              <a:rPr lang="en-CA" sz="1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);</a:t>
            </a:r>
          </a:p>
          <a:p>
            <a:pPr marL="244475" indent="-358775"/>
            <a:endParaRPr lang="en-CA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44475" indent="-358775"/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&lt;&lt; </a:t>
            </a:r>
            <a:r>
              <a:rPr lang="en-CA" sz="1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[0];</a:t>
            </a:r>
          </a:p>
          <a:p>
            <a:pPr marL="244475" indent="-358775"/>
            <a:endParaRPr lang="en-CA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44475" indent="-358775"/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return 0;</a:t>
            </a:r>
          </a:p>
          <a:p>
            <a:pPr marL="244475" indent="-358775"/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464386"/>
              </p:ext>
            </p:extLst>
          </p:nvPr>
        </p:nvGraphicFramePr>
        <p:xfrm>
          <a:off x="6876256" y="4437112"/>
          <a:ext cx="1944216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6144"/>
                <a:gridCol w="648072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 dirty="0" smtClean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0x000b3820</a:t>
                      </a: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/>
                      </a:r>
                      <a:b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0x000b3824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0x000b3828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0x000b382c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0x000b3830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0x000b3834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13</a:t>
                      </a:r>
                      <a:b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17</a:t>
                      </a:r>
                      <a:b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39</a:t>
                      </a:r>
                      <a:b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666</a:t>
                      </a:r>
                      <a:b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?</a:t>
                      </a:r>
                      <a:b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?</a:t>
                      </a:r>
                      <a:endParaRPr lang="en-CA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827584" y="5733256"/>
            <a:ext cx="33123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4475" indent="-358775"/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void f( Array </a:t>
            </a:r>
            <a:r>
              <a:rPr lang="en-CA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second 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pPr marL="244475" indent="-358775"/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   // do something</a:t>
            </a:r>
          </a:p>
          <a:p>
            <a:pPr marL="244475" indent="-358775"/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113058"/>
              </p:ext>
            </p:extLst>
          </p:nvPr>
        </p:nvGraphicFramePr>
        <p:xfrm>
          <a:off x="3275856" y="4149080"/>
          <a:ext cx="3096344" cy="1188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6344"/>
              </a:tblGrid>
              <a:tr h="0"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second</a:t>
                      </a:r>
                      <a:endParaRPr lang="en-CA" dirty="0">
                        <a:solidFill>
                          <a:srgbClr val="0000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CA" sz="16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array_capacity</a:t>
                      </a: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       6</a:t>
                      </a:r>
                      <a:b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6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internal_array</a:t>
                      </a: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</a:t>
                      </a:r>
                      <a:r>
                        <a:rPr lang="en-CA" sz="1600" b="1" dirty="0" smtClean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0x000b3820</a:t>
                      </a:r>
                      <a:endParaRPr lang="en-CA" sz="1600" b="1" dirty="0" smtClean="0">
                        <a:solidFill>
                          <a:srgbClr val="C0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  <a:p>
                      <a:r>
                        <a:rPr lang="en-CA" sz="16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array_size</a:t>
                      </a: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           4</a:t>
                      </a:r>
                      <a:endParaRPr lang="en-CA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42743"/>
              </p:ext>
            </p:extLst>
          </p:nvPr>
        </p:nvGraphicFramePr>
        <p:xfrm>
          <a:off x="4139952" y="2488535"/>
          <a:ext cx="3096344" cy="1188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6344"/>
              </a:tblGrid>
              <a:tr h="0"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first</a:t>
                      </a:r>
                      <a:endParaRPr lang="en-CA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CA" sz="16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array_capacity</a:t>
                      </a: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       6</a:t>
                      </a:r>
                      <a:b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6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internal_array</a:t>
                      </a: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</a:t>
                      </a:r>
                      <a:r>
                        <a:rPr lang="en-CA" sz="1600" b="1" dirty="0" smtClean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0x000b3820</a:t>
                      </a:r>
                      <a:endParaRPr lang="en-CA" sz="1600" b="1" dirty="0" smtClean="0">
                        <a:solidFill>
                          <a:srgbClr val="C0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  <a:p>
                      <a:r>
                        <a:rPr lang="en-CA" sz="16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array_size</a:t>
                      </a: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           4</a:t>
                      </a:r>
                      <a:endParaRPr lang="en-CA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7020272" y="4365104"/>
            <a:ext cx="1728192" cy="17990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164288" y="4365104"/>
            <a:ext cx="1440160" cy="16561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95936" y="3934927"/>
            <a:ext cx="1728192" cy="17990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139952" y="3934927"/>
            <a:ext cx="1440160" cy="16561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23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Remote logins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You can log into a Unix machine by using a terminal program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Launch the Secure Shell Client (</a:t>
            </a:r>
            <a:r>
              <a:rPr lang="en-US" altLang="en-US" dirty="0" err="1" smtClean="0">
                <a:latin typeface="Arial" charset="0"/>
                <a:cs typeface="Arial" charset="0"/>
              </a:rPr>
              <a:t>SSh</a:t>
            </a:r>
            <a:r>
              <a:rPr lang="en-US" altLang="en-US" dirty="0" smtClean="0">
                <a:latin typeface="Arial" charset="0"/>
                <a:cs typeface="Arial" charset="0"/>
              </a:rPr>
              <a:t>)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All Nexus terminals have </a:t>
            </a:r>
            <a:r>
              <a:rPr lang="en-US" altLang="en-US" dirty="0" err="1" smtClean="0">
                <a:latin typeface="Arial" charset="0"/>
                <a:cs typeface="Arial" charset="0"/>
              </a:rPr>
              <a:t>SSh</a:t>
            </a:r>
            <a:r>
              <a:rPr lang="en-US" altLang="en-US" dirty="0" smtClean="0">
                <a:latin typeface="Arial" charset="0"/>
                <a:cs typeface="Arial" charset="0"/>
              </a:rPr>
              <a:t> installed under </a:t>
            </a:r>
            <a:r>
              <a:rPr lang="en-US" altLang="en-US" i="1" dirty="0" smtClean="0">
                <a:latin typeface="Arial" charset="0"/>
                <a:cs typeface="Arial" charset="0"/>
              </a:rPr>
              <a:t>Internet Tools</a:t>
            </a:r>
            <a:endParaRPr lang="en-US" altLang="en-US" dirty="0" smtClean="0">
              <a:latin typeface="Arial" charset="0"/>
              <a:cs typeface="Arial" charset="0"/>
            </a:endParaRP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Select the </a:t>
            </a:r>
            <a:r>
              <a:rPr lang="en-US" altLang="en-US" i="1" dirty="0" smtClean="0">
                <a:latin typeface="Arial" charset="0"/>
                <a:cs typeface="Arial" charset="0"/>
              </a:rPr>
              <a:t>Quick Connect</a:t>
            </a:r>
            <a:r>
              <a:rPr lang="en-US" altLang="en-US" dirty="0" smtClean="0">
                <a:latin typeface="Arial" charset="0"/>
                <a:cs typeface="Arial" charset="0"/>
              </a:rPr>
              <a:t> button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Set the Host Name to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ecelinux.uwaterloo.ca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Set the User Name to your</a:t>
            </a:r>
            <a:br>
              <a:rPr lang="en-US" altLang="en-US" dirty="0" smtClean="0">
                <a:latin typeface="Arial" charset="0"/>
                <a:cs typeface="Arial" charset="0"/>
              </a:rPr>
            </a:br>
            <a:r>
              <a:rPr lang="en-US" altLang="en-US" dirty="0" err="1" smtClean="0">
                <a:latin typeface="Arial" charset="0"/>
                <a:cs typeface="Arial" charset="0"/>
              </a:rPr>
              <a:t>uWaterloo</a:t>
            </a:r>
            <a:r>
              <a:rPr lang="en-US" altLang="en-US" dirty="0" smtClean="0">
                <a:latin typeface="Arial" charset="0"/>
                <a:cs typeface="Arial" charset="0"/>
              </a:rPr>
              <a:t> User ID (e.g., </a:t>
            </a:r>
            <a:r>
              <a:rPr lang="en-US" alt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dwharder</a:t>
            </a:r>
            <a:r>
              <a:rPr lang="en-US" altLang="en-US" dirty="0" smtClean="0">
                <a:latin typeface="Arial" charset="0"/>
                <a:cs typeface="Arial" charset="0"/>
              </a:rPr>
              <a:t>)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Select </a:t>
            </a:r>
            <a:r>
              <a:rPr lang="en-US" altLang="en-US" i="1" dirty="0" smtClean="0">
                <a:latin typeface="Arial" charset="0"/>
                <a:cs typeface="Arial" charset="0"/>
              </a:rPr>
              <a:t>Connect</a:t>
            </a:r>
            <a:r>
              <a:rPr lang="en-US" altLang="en-US" dirty="0" smtClean="0">
                <a:latin typeface="Arial" charset="0"/>
                <a:cs typeface="Arial" charset="0"/>
              </a:rPr>
              <a:t> and use your Nexus password</a:t>
            </a:r>
          </a:p>
          <a:p>
            <a:pPr lvl="1"/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83159"/>
            <a:ext cx="2995978" cy="343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dwharder\Desktop\v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72" y="4509120"/>
            <a:ext cx="215265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235196"/>
            <a:ext cx="379095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C:\Users\dwharder\Desktop\v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506658"/>
            <a:ext cx="362902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08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Making a copy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 smtClean="0"/>
              <a:t>	When the values of the member variables are all simply copied over, this is said to be a </a:t>
            </a:r>
            <a:r>
              <a:rPr lang="en-CA" i="1" dirty="0" smtClean="0"/>
              <a:t>shallow copy</a:t>
            </a:r>
            <a:endParaRPr lang="en-CA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948129"/>
              </p:ext>
            </p:extLst>
          </p:nvPr>
        </p:nvGraphicFramePr>
        <p:xfrm>
          <a:off x="4572000" y="3284984"/>
          <a:ext cx="3096344" cy="1188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6344"/>
              </a:tblGrid>
              <a:tr h="0"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second</a:t>
                      </a:r>
                      <a:endParaRPr lang="en-CA" dirty="0">
                        <a:solidFill>
                          <a:srgbClr val="0000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CA" sz="16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array_capacity</a:t>
                      </a: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       6</a:t>
                      </a:r>
                      <a:b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6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internal_array</a:t>
                      </a: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</a:t>
                      </a:r>
                      <a:r>
                        <a:rPr lang="en-CA" sz="1600" b="1" dirty="0" smtClean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0x000b3820</a:t>
                      </a:r>
                      <a:endParaRPr lang="en-CA" sz="1600" b="1" dirty="0" smtClean="0">
                        <a:solidFill>
                          <a:srgbClr val="C0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  <a:p>
                      <a:r>
                        <a:rPr lang="en-CA" sz="16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array_size</a:t>
                      </a: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           4</a:t>
                      </a:r>
                      <a:endParaRPr lang="en-CA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137393"/>
              </p:ext>
            </p:extLst>
          </p:nvPr>
        </p:nvGraphicFramePr>
        <p:xfrm>
          <a:off x="1115616" y="3104376"/>
          <a:ext cx="3096344" cy="1188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6344"/>
              </a:tblGrid>
              <a:tr h="0"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first</a:t>
                      </a:r>
                      <a:endParaRPr lang="en-CA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CA" sz="16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array_capacity</a:t>
                      </a: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       6</a:t>
                      </a:r>
                      <a:b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6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internal_array</a:t>
                      </a: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</a:t>
                      </a:r>
                      <a:r>
                        <a:rPr lang="en-CA" sz="1600" b="1" dirty="0" smtClean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0x000b3820</a:t>
                      </a:r>
                      <a:endParaRPr lang="en-CA" sz="1600" b="1" dirty="0" smtClean="0">
                        <a:solidFill>
                          <a:srgbClr val="C0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  <a:p>
                      <a:r>
                        <a:rPr lang="en-CA" sz="16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array_size</a:t>
                      </a: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           4</a:t>
                      </a:r>
                      <a:endParaRPr lang="en-CA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94945"/>
              </p:ext>
            </p:extLst>
          </p:nvPr>
        </p:nvGraphicFramePr>
        <p:xfrm>
          <a:off x="1691680" y="4581128"/>
          <a:ext cx="1944216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6144"/>
                <a:gridCol w="648072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 dirty="0" smtClean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0x000b3820</a:t>
                      </a: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/>
                      </a:r>
                      <a:b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0x000b3824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0x000b3828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0x000b382c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0x000b3830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0x000b3834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13</a:t>
                      </a:r>
                      <a:b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17</a:t>
                      </a:r>
                      <a:b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39</a:t>
                      </a:r>
                      <a:b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666</a:t>
                      </a:r>
                      <a:b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?</a:t>
                      </a:r>
                      <a:b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?</a:t>
                      </a:r>
                      <a:endParaRPr lang="en-CA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740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Making a copy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 smtClean="0"/>
              <a:t>	What we require is that the copy allocates memory for a new </a:t>
            </a:r>
            <a:r>
              <a:rPr lang="en-CA" dirty="0" smtClean="0"/>
              <a:t>array and copies over the values</a:t>
            </a:r>
          </a:p>
          <a:p>
            <a:pPr lvl="1"/>
            <a:r>
              <a:rPr lang="en-CA" dirty="0" smtClean="0"/>
              <a:t>This is called a </a:t>
            </a:r>
            <a:r>
              <a:rPr lang="en-CA" i="1" dirty="0" smtClean="0"/>
              <a:t>deep copy</a:t>
            </a:r>
            <a:endParaRPr lang="en-CA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686850"/>
              </p:ext>
            </p:extLst>
          </p:nvPr>
        </p:nvGraphicFramePr>
        <p:xfrm>
          <a:off x="4572000" y="3284984"/>
          <a:ext cx="3096344" cy="1188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6344"/>
              </a:tblGrid>
              <a:tr h="0"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second</a:t>
                      </a:r>
                      <a:endParaRPr lang="en-CA" dirty="0">
                        <a:solidFill>
                          <a:srgbClr val="0000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CA" sz="16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array_capacity</a:t>
                      </a: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       6</a:t>
                      </a:r>
                      <a:b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6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internal_array</a:t>
                      </a: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</a:t>
                      </a:r>
                      <a:r>
                        <a:rPr lang="en-CA" sz="1600" b="1" dirty="0" smtClean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0x00176a48</a:t>
                      </a:r>
                    </a:p>
                    <a:p>
                      <a:r>
                        <a:rPr lang="en-CA" sz="16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array_size</a:t>
                      </a: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           4</a:t>
                      </a:r>
                      <a:endParaRPr lang="en-CA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01835"/>
              </p:ext>
            </p:extLst>
          </p:nvPr>
        </p:nvGraphicFramePr>
        <p:xfrm>
          <a:off x="1115616" y="3104376"/>
          <a:ext cx="3096344" cy="1188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6344"/>
              </a:tblGrid>
              <a:tr h="0"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first</a:t>
                      </a:r>
                      <a:endParaRPr lang="en-CA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CA" sz="16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array_capacity</a:t>
                      </a: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       6</a:t>
                      </a:r>
                      <a:b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6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internal_array</a:t>
                      </a: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</a:t>
                      </a:r>
                      <a:r>
                        <a:rPr lang="en-CA" sz="1600" b="1" dirty="0" smtClean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0x000b3820</a:t>
                      </a:r>
                      <a:endParaRPr lang="en-CA" sz="1600" b="1" dirty="0" smtClean="0">
                        <a:solidFill>
                          <a:srgbClr val="C0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  <a:p>
                      <a:r>
                        <a:rPr lang="en-CA" sz="16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array_size</a:t>
                      </a: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           4</a:t>
                      </a:r>
                      <a:endParaRPr lang="en-CA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629778"/>
              </p:ext>
            </p:extLst>
          </p:nvPr>
        </p:nvGraphicFramePr>
        <p:xfrm>
          <a:off x="1691680" y="4581128"/>
          <a:ext cx="1944216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6144"/>
                <a:gridCol w="648072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 dirty="0" smtClean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0x000b3820</a:t>
                      </a: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/>
                      </a:r>
                      <a:b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0x000b3824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0x000b3828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0x000b382c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0x000b3830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0x000b3834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13</a:t>
                      </a:r>
                      <a:b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17</a:t>
                      </a:r>
                      <a:b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39</a:t>
                      </a:r>
                      <a:b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666</a:t>
                      </a:r>
                      <a:b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?</a:t>
                      </a:r>
                      <a:b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?</a:t>
                      </a:r>
                      <a:endParaRPr lang="en-CA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83819"/>
              </p:ext>
            </p:extLst>
          </p:nvPr>
        </p:nvGraphicFramePr>
        <p:xfrm>
          <a:off x="4716016" y="4869160"/>
          <a:ext cx="1944216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6144"/>
                <a:gridCol w="648072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 dirty="0" smtClean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0x00176a48</a:t>
                      </a:r>
                      <a:r>
                        <a:rPr lang="en-CA" sz="1600" dirty="0" smtClean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/>
                      </a:r>
                      <a:br>
                        <a:rPr lang="en-CA" sz="1600" dirty="0" smtClean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0x00176a4c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0x00176a50</a:t>
                      </a:r>
                      <a:endParaRPr lang="en-CA" sz="16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0x00176a54</a:t>
                      </a:r>
                      <a:endParaRPr lang="en-CA" sz="16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0x00176a58</a:t>
                      </a:r>
                      <a:endParaRPr lang="en-CA" sz="16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0x00176a5c</a:t>
                      </a:r>
                      <a:endParaRPr lang="en-CA" sz="16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13</a:t>
                      </a:r>
                      <a:endParaRPr lang="en-CA" sz="16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  <a:p>
                      <a:pPr algn="r"/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17</a:t>
                      </a:r>
                      <a:endParaRPr lang="en-CA" sz="16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  <a:p>
                      <a:pPr algn="r"/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39</a:t>
                      </a:r>
                      <a:endParaRPr lang="en-CA" sz="16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  <a:p>
                      <a:pPr algn="r"/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666</a:t>
                      </a: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/>
                      </a:r>
                      <a:b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?</a:t>
                      </a:r>
                      <a:b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?</a:t>
                      </a:r>
                      <a:endParaRPr lang="en-CA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424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Making a copy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 smtClean="0"/>
              <a:t>	We then need to copy over the values from the first array</a:t>
            </a:r>
          </a:p>
          <a:p>
            <a:pPr lvl="1"/>
            <a:r>
              <a:rPr lang="en-CA" dirty="0" smtClean="0"/>
              <a:t>Now, when the function exits, the object </a:t>
            </a:r>
            <a:r>
              <a:rPr lang="en-CA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second</a:t>
            </a:r>
            <a:r>
              <a:rPr lang="en-CA" dirty="0" smtClean="0">
                <a:solidFill>
                  <a:srgbClr val="0000FF"/>
                </a:solidFill>
              </a:rPr>
              <a:t> </a:t>
            </a:r>
            <a:r>
              <a:rPr lang="en-CA" dirty="0" smtClean="0"/>
              <a:t>is destroyed and its copy of the array is deleted</a:t>
            </a:r>
          </a:p>
          <a:p>
            <a:pPr lvl="1"/>
            <a:r>
              <a:rPr lang="en-CA" dirty="0" smtClean="0"/>
              <a:t>The array allocated to </a:t>
            </a:r>
            <a:r>
              <a:rPr lang="en-CA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lang="en-CA" dirty="0" smtClean="0"/>
              <a:t> is unaffected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814498"/>
              </p:ext>
            </p:extLst>
          </p:nvPr>
        </p:nvGraphicFramePr>
        <p:xfrm>
          <a:off x="4572000" y="3284984"/>
          <a:ext cx="3096344" cy="1188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6344"/>
              </a:tblGrid>
              <a:tr h="0"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second</a:t>
                      </a:r>
                      <a:endParaRPr lang="en-CA" dirty="0">
                        <a:solidFill>
                          <a:srgbClr val="0000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CA" sz="16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array_capacity</a:t>
                      </a: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       6</a:t>
                      </a:r>
                      <a:b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6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internal_array</a:t>
                      </a: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</a:t>
                      </a:r>
                      <a:r>
                        <a:rPr lang="en-CA" sz="1600" b="1" dirty="0" smtClean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0x00176a48</a:t>
                      </a:r>
                    </a:p>
                    <a:p>
                      <a:r>
                        <a:rPr lang="en-CA" sz="16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array_size</a:t>
                      </a: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           4</a:t>
                      </a:r>
                      <a:endParaRPr lang="en-CA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4200"/>
              </p:ext>
            </p:extLst>
          </p:nvPr>
        </p:nvGraphicFramePr>
        <p:xfrm>
          <a:off x="1115616" y="3104376"/>
          <a:ext cx="3096344" cy="1188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6344"/>
              </a:tblGrid>
              <a:tr h="0"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first</a:t>
                      </a:r>
                      <a:endParaRPr lang="en-CA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CA" sz="16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array_capacity</a:t>
                      </a: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       6</a:t>
                      </a:r>
                      <a:b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6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internal_array</a:t>
                      </a: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</a:t>
                      </a:r>
                      <a:r>
                        <a:rPr lang="en-CA" sz="1600" b="1" dirty="0" smtClean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0x000b3820</a:t>
                      </a:r>
                      <a:endParaRPr lang="en-CA" sz="1600" b="1" dirty="0" smtClean="0">
                        <a:solidFill>
                          <a:srgbClr val="C0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  <a:p>
                      <a:r>
                        <a:rPr lang="en-CA" sz="16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array_size</a:t>
                      </a: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           4</a:t>
                      </a:r>
                      <a:endParaRPr lang="en-CA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660812"/>
              </p:ext>
            </p:extLst>
          </p:nvPr>
        </p:nvGraphicFramePr>
        <p:xfrm>
          <a:off x="1691680" y="4581128"/>
          <a:ext cx="1944216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6144"/>
                <a:gridCol w="648072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 dirty="0" smtClean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0x000b3820</a:t>
                      </a: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/>
                      </a:r>
                      <a:b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0x000b3824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0x000b3828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0x000b382c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0x000b3830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0x000b3834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13</a:t>
                      </a:r>
                      <a:b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17</a:t>
                      </a:r>
                      <a:b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39</a:t>
                      </a:r>
                      <a:b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666</a:t>
                      </a:r>
                      <a:b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?</a:t>
                      </a:r>
                      <a:b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?</a:t>
                      </a:r>
                      <a:endParaRPr lang="en-CA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404367"/>
              </p:ext>
            </p:extLst>
          </p:nvPr>
        </p:nvGraphicFramePr>
        <p:xfrm>
          <a:off x="4716016" y="4869160"/>
          <a:ext cx="1944216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6144"/>
                <a:gridCol w="648072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 dirty="0" smtClean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0x00176a48</a:t>
                      </a:r>
                      <a:r>
                        <a:rPr lang="en-CA" sz="1600" dirty="0" smtClean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/>
                      </a:r>
                      <a:br>
                        <a:rPr lang="en-CA" sz="1600" dirty="0" smtClean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0x00176a4c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0x00176a50</a:t>
                      </a:r>
                      <a:endParaRPr lang="en-CA" sz="16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0x00176a54</a:t>
                      </a:r>
                      <a:endParaRPr lang="en-CA" sz="16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0x00176a58</a:t>
                      </a:r>
                      <a:endParaRPr lang="en-CA" sz="16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0x00176a5c</a:t>
                      </a:r>
                      <a:endParaRPr lang="en-CA" sz="16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13</a:t>
                      </a:r>
                    </a:p>
                    <a:p>
                      <a:pPr algn="r"/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17</a:t>
                      </a:r>
                    </a:p>
                    <a:p>
                      <a:pPr algn="r"/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39</a:t>
                      </a:r>
                    </a:p>
                    <a:p>
                      <a:pPr algn="r"/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666</a:t>
                      </a:r>
                      <a:b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?</a:t>
                      </a:r>
                      <a:b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?</a:t>
                      </a:r>
                      <a:endParaRPr lang="en-CA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4860032" y="4797152"/>
            <a:ext cx="1728192" cy="17990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004048" y="4797152"/>
            <a:ext cx="1440160" cy="16561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156448" y="3068960"/>
            <a:ext cx="1728192" cy="17990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300464" y="3068960"/>
            <a:ext cx="1440160" cy="16561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87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Making a copy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 smtClean="0"/>
              <a:t>	The copy constructor must create a new array and copy over all the values</a:t>
            </a:r>
          </a:p>
          <a:p>
            <a:pPr lvl="1"/>
            <a:r>
              <a:rPr lang="en-CA" dirty="0" smtClean="0"/>
              <a:t>The default copy constructor (a </a:t>
            </a:r>
            <a:r>
              <a:rPr lang="en-CA" i="1" dirty="0" smtClean="0"/>
              <a:t>shallow copy</a:t>
            </a:r>
            <a:r>
              <a:rPr lang="en-CA" dirty="0" smtClean="0"/>
              <a:t>) is identical to</a:t>
            </a:r>
          </a:p>
          <a:p>
            <a:pPr marL="1158875" lvl="2" indent="-358775">
              <a:buNone/>
            </a:pPr>
            <a:endParaRPr lang="en-CA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616075" lvl="3" indent="-358775">
              <a:buNone/>
            </a:pP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Array::</a:t>
            </a:r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Array( 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Array </a:t>
            </a:r>
            <a:r>
              <a:rPr lang="en-CA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 &amp;</a:t>
            </a:r>
            <a:r>
              <a:rPr lang="en-CA" sz="16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other</a:t>
            </a:r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 ):</a:t>
            </a:r>
          </a:p>
          <a:p>
            <a:pPr marL="1616075" lvl="3" indent="-358775">
              <a:buNone/>
            </a:pPr>
            <a:r>
              <a:rPr lang="en-CA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array_capacity</a:t>
            </a:r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CA" sz="1600" dirty="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other.array_capacity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),</a:t>
            </a:r>
          </a:p>
          <a:p>
            <a:pPr marL="1616075" lvl="3" indent="-358775">
              <a:buNone/>
            </a:pPr>
            <a:r>
              <a:rPr lang="en-CA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internal_array</a:t>
            </a:r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CA" sz="16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other.internal_array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),</a:t>
            </a:r>
          </a:p>
          <a:p>
            <a:pPr marL="1616075" lvl="3" indent="-358775">
              <a:buNone/>
            </a:pPr>
            <a:r>
              <a:rPr lang="en-CA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array_size</a:t>
            </a:r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CA" sz="1600" dirty="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other.array_size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pPr marL="1616075" lvl="3" indent="-358775">
              <a:buNone/>
            </a:pPr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// empty</a:t>
            </a:r>
            <a:endParaRPr lang="en-CA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616075" lvl="3" indent="-358775">
              <a:buNone/>
            </a:pPr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2625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Making a copy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 smtClean="0"/>
              <a:t>	Instead, we require a </a:t>
            </a:r>
            <a:r>
              <a:rPr lang="en-CA" i="1" dirty="0" smtClean="0"/>
              <a:t>deep copy</a:t>
            </a:r>
            <a:endParaRPr lang="en-CA" dirty="0" smtClean="0"/>
          </a:p>
          <a:p>
            <a:pPr lvl="1"/>
            <a:r>
              <a:rPr lang="en-CA" dirty="0" smtClean="0"/>
              <a:t>We must allocate memory for an array and copy the values over</a:t>
            </a:r>
          </a:p>
          <a:p>
            <a:pPr marL="1158875" lvl="2" indent="-358775">
              <a:buNone/>
            </a:pPr>
            <a:endParaRPr lang="en-CA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616075" lvl="3" indent="-358775">
              <a:buNone/>
            </a:pPr>
            <a:endParaRPr lang="en-CA" sz="165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616075" lvl="3" indent="-358775">
              <a:buNone/>
            </a:pP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Array::</a:t>
            </a:r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Array( 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Array </a:t>
            </a:r>
            <a:r>
              <a:rPr lang="en-CA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 &amp;other ):</a:t>
            </a:r>
          </a:p>
          <a:p>
            <a:pPr marL="1616075" lvl="3" indent="-358775">
              <a:buNone/>
            </a:pPr>
            <a:r>
              <a:rPr lang="en-CA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array_capacity</a:t>
            </a:r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CA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other.array_capacity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),</a:t>
            </a:r>
          </a:p>
          <a:p>
            <a:pPr marL="1616075" lvl="3" indent="-358775">
              <a:buNone/>
            </a:pPr>
            <a:r>
              <a:rPr lang="en-CA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internal_array</a:t>
            </a:r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CA" sz="16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 </a:t>
            </a:r>
            <a:r>
              <a:rPr lang="en-CA" sz="1600" dirty="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sz="16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CA" sz="1600" dirty="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array_capacity</a:t>
            </a:r>
            <a:r>
              <a:rPr lang="en-CA" sz="16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),</a:t>
            </a:r>
          </a:p>
          <a:p>
            <a:pPr marL="1616075" lvl="3" indent="-358775">
              <a:buNone/>
            </a:pPr>
            <a:r>
              <a:rPr lang="en-CA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array_size</a:t>
            </a:r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CA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other.array_size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pPr marL="1616075" lvl="3" indent="-358775">
              <a:buNone/>
            </a:pPr>
            <a:r>
              <a:rPr lang="en-CA" sz="16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6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// copy over the values from one array to the other</a:t>
            </a:r>
          </a:p>
          <a:p>
            <a:pPr marL="1616075" lvl="3" indent="-358775">
              <a:buNone/>
            </a:pPr>
            <a:r>
              <a:rPr lang="en-CA" sz="16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for ( </a:t>
            </a:r>
            <a:r>
              <a:rPr lang="en-CA" sz="1600" dirty="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sz="16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600" dirty="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CA" sz="16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0; </a:t>
            </a:r>
            <a:r>
              <a:rPr lang="en-CA" sz="1600" dirty="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CA" sz="16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&lt; size(); ++</a:t>
            </a:r>
            <a:r>
              <a:rPr lang="en-CA" sz="1600" dirty="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CA" sz="16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) {</a:t>
            </a:r>
          </a:p>
          <a:p>
            <a:pPr marL="1616075" lvl="3" indent="-358775">
              <a:buNone/>
            </a:pPr>
            <a:r>
              <a:rPr lang="en-CA" sz="16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6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CA" sz="16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internal_array</a:t>
            </a:r>
            <a:r>
              <a:rPr lang="en-CA" sz="16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CA" sz="16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CA" sz="16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CA" sz="16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CA" sz="16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other.internal_array</a:t>
            </a:r>
            <a:r>
              <a:rPr lang="en-CA" sz="16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CA" sz="16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CA" sz="16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  <a:p>
            <a:pPr marL="1616075" lvl="3" indent="-358775">
              <a:buNone/>
            </a:pPr>
            <a:r>
              <a:rPr lang="en-CA" sz="16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6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}</a:t>
            </a:r>
            <a:endParaRPr lang="en-CA" sz="16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616075" lvl="3" indent="-358775">
              <a:buNone/>
            </a:pPr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2135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Pass by value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 smtClean="0"/>
              <a:t>	When an instance of a class is passed-by-value, if a copy constructor is declared, it will be called </a:t>
            </a:r>
          </a:p>
          <a:p>
            <a:pPr lvl="1"/>
            <a:r>
              <a:rPr lang="en-CA" dirty="0" smtClean="0"/>
              <a:t>Example:</a:t>
            </a:r>
          </a:p>
          <a:p>
            <a:pPr marL="1158875" lvl="2" indent="-358775">
              <a:buNone/>
            </a:pPr>
            <a:endParaRPr lang="en-CA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616075" lvl="3" indent="-358775">
              <a:buNone/>
            </a:pPr>
            <a:r>
              <a:rPr lang="en-CA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init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 Array data, 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... 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pPr marL="1616075" lvl="3" indent="-358775">
              <a:buNone/>
            </a:pPr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// 'data' is passed-by-value and, because a</a:t>
            </a:r>
          </a:p>
          <a:p>
            <a:pPr marL="1616075" lvl="3" indent="-358775">
              <a:buNone/>
            </a:pP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// copy constructor is declared, it will be</a:t>
            </a:r>
          </a:p>
          <a:p>
            <a:pPr marL="1616075" lvl="3" indent="-358775">
              <a:buNone/>
            </a:pP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// initialized with the first argument of init(...)</a:t>
            </a:r>
          </a:p>
          <a:p>
            <a:pPr marL="1616075" lvl="3" indent="-358775">
              <a:buNone/>
            </a:pPr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// passed as the argument to the copy constructor</a:t>
            </a:r>
          </a:p>
          <a:p>
            <a:pPr marL="1616075" lvl="3" indent="-358775">
              <a:buNone/>
            </a:pPr>
            <a:endParaRPr lang="en-CA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616075" lvl="3" indent="-358775">
              <a:buNone/>
            </a:pP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// Append 42 to the copy</a:t>
            </a:r>
          </a:p>
          <a:p>
            <a:pPr marL="1616075" lvl="3" indent="-358775">
              <a:buNone/>
            </a:pP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CA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data.append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( 42 );</a:t>
            </a:r>
          </a:p>
          <a:p>
            <a:pPr marL="1616075" lvl="3" indent="-358775">
              <a:buNone/>
            </a:pPr>
            <a:endParaRPr lang="en-CA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616075" lvl="3" indent="-358775">
              <a:buNone/>
            </a:pP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return 0;</a:t>
            </a:r>
          </a:p>
          <a:p>
            <a:pPr marL="1616075" lvl="3" indent="-358775">
              <a:buNone/>
            </a:pP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// Just before the function returns,</a:t>
            </a:r>
          </a:p>
          <a:p>
            <a:pPr marL="1616075" lvl="3" indent="-358775">
              <a:buNone/>
            </a:pPr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//     the destructor is called on 'data'</a:t>
            </a:r>
          </a:p>
          <a:p>
            <a:pPr marL="1616075" lvl="3" indent="-358775">
              <a:buNone/>
            </a:pP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CA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03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Pass by reference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 smtClean="0"/>
              <a:t>	With pass-by-reference, no copy is made</a:t>
            </a:r>
            <a:br>
              <a:rPr lang="en-CA" dirty="0" smtClean="0"/>
            </a:br>
            <a:endParaRPr lang="en-CA" dirty="0" smtClean="0"/>
          </a:p>
          <a:p>
            <a:pPr lvl="1"/>
            <a:r>
              <a:rPr lang="en-CA" dirty="0" smtClean="0"/>
              <a:t>Example:</a:t>
            </a:r>
          </a:p>
          <a:p>
            <a:pPr marL="1158875" lvl="2" indent="-358775">
              <a:buNone/>
            </a:pPr>
            <a:endParaRPr lang="en-CA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616075" lvl="3" indent="-358775">
              <a:buNone/>
            </a:pPr>
            <a:r>
              <a:rPr lang="en-CA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init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 Array &amp;data, 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... 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pPr marL="1616075" lvl="3" indent="-358775">
              <a:buNone/>
            </a:pPr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// Here, the parameter 'data' refers to the original</a:t>
            </a:r>
          </a:p>
          <a:p>
            <a:pPr marL="1616075" lvl="3" indent="-358775">
              <a:buNone/>
            </a:pPr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// first argument passed to the init(...) function</a:t>
            </a:r>
          </a:p>
          <a:p>
            <a:pPr marL="1616075" lvl="3" indent="-358775">
              <a:buNone/>
            </a:pPr>
            <a:endParaRPr lang="en-CA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616075" lvl="3" indent="-358775">
              <a:buNone/>
            </a:pPr>
            <a:endParaRPr lang="en-CA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616075" lvl="3" indent="-358775">
              <a:buNone/>
            </a:pPr>
            <a:endParaRPr lang="en-CA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616075" lvl="3" indent="-358775">
              <a:buNone/>
            </a:pP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// Append 42 to the original argument</a:t>
            </a:r>
            <a:endParaRPr lang="en-CA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616075" lvl="3" indent="-358775">
              <a:buNone/>
            </a:pP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CA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data.append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( 42 );</a:t>
            </a:r>
            <a:endParaRPr lang="en-CA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616075" lvl="3" indent="-358775">
              <a:buNone/>
            </a:pPr>
            <a:endParaRPr lang="en-CA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616075" lvl="3" indent="-358775">
              <a:buNone/>
            </a:pP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return 0;</a:t>
            </a:r>
          </a:p>
          <a:p>
            <a:pPr marL="1616075" lvl="3" indent="-358775">
              <a:buNone/>
            </a:pP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// No destructor is called on 'data'</a:t>
            </a:r>
          </a:p>
          <a:p>
            <a:pPr marL="1616075" lvl="3" indent="-358775">
              <a:buNone/>
            </a:pPr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//     the original continues to exist</a:t>
            </a:r>
          </a:p>
          <a:p>
            <a:pPr marL="1616075" lvl="3" indent="-358775">
              <a:buNone/>
            </a:pP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CA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03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Pass by constant reference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363538" indent="-363538">
              <a:buNone/>
            </a:pPr>
            <a:r>
              <a:rPr lang="en-CA" dirty="0" smtClean="0"/>
              <a:t>	With pass-by-constant-reference, no copy is made but also, the</a:t>
            </a:r>
            <a:br>
              <a:rPr lang="en-CA" dirty="0" smtClean="0"/>
            </a:br>
            <a:r>
              <a:rPr lang="en-CA" dirty="0" smtClean="0"/>
              <a:t>function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init(…)</a:t>
            </a:r>
            <a:r>
              <a:rPr lang="en-CA" dirty="0" smtClean="0"/>
              <a:t> can only call </a:t>
            </a:r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accessors</a:t>
            </a:r>
            <a:r>
              <a:rPr lang="en-CA" dirty="0" smtClean="0"/>
              <a:t> of the Array class</a:t>
            </a:r>
          </a:p>
          <a:p>
            <a:pPr lvl="1"/>
            <a:r>
              <a:rPr lang="en-CA" dirty="0" smtClean="0"/>
              <a:t>Example:</a:t>
            </a:r>
          </a:p>
          <a:p>
            <a:pPr marL="1158875" lvl="2" indent="-358775">
              <a:buNone/>
            </a:pPr>
            <a:endParaRPr lang="en-CA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616075" lvl="3" indent="-358775">
              <a:buNone/>
            </a:pPr>
            <a:r>
              <a:rPr lang="en-CA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init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 Array </a:t>
            </a:r>
            <a:r>
              <a:rPr lang="en-CA" sz="16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&amp;data, 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... 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pPr marL="1616075" lvl="3" indent="-358775">
              <a:buNone/>
            </a:pPr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// Here, the parameter 'data' refers to the original</a:t>
            </a:r>
          </a:p>
          <a:p>
            <a:pPr marL="1616075" lvl="3" indent="-358775">
              <a:buNone/>
            </a:pPr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// first argument passed to the init(...) function</a:t>
            </a:r>
          </a:p>
          <a:p>
            <a:pPr marL="1616075" lvl="3" indent="-358775">
              <a:buNone/>
            </a:pPr>
            <a:endParaRPr lang="en-CA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616075" lvl="3" indent="-358775">
              <a:buNone/>
            </a:pPr>
            <a:endParaRPr lang="en-CA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616075" lvl="3" indent="-358775">
              <a:buNone/>
            </a:pPr>
            <a:endParaRPr lang="en-CA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616075" lvl="3" indent="-358775">
              <a:buNone/>
            </a:pP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// We can call </a:t>
            </a:r>
            <a:r>
              <a:rPr lang="en-CA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data.size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(), </a:t>
            </a:r>
            <a:r>
              <a:rPr lang="en-CA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data.sum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(), </a:t>
            </a:r>
            <a:r>
              <a:rPr lang="en-CA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data.average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(), etc.,</a:t>
            </a:r>
          </a:p>
          <a:p>
            <a:pPr marL="1616075" lvl="3" indent="-358775">
              <a:buNone/>
            </a:pPr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// but we cannot call </a:t>
            </a:r>
            <a:r>
              <a:rPr lang="en-CA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data.append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(…) or </a:t>
            </a:r>
            <a:r>
              <a:rPr lang="en-CA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data.clear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endParaRPr lang="en-CA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616075" lvl="3" indent="-358775">
              <a:buNone/>
            </a:pPr>
            <a:endParaRPr lang="en-CA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616075" lvl="3" indent="-358775">
              <a:buNone/>
            </a:pP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return 0;</a:t>
            </a:r>
          </a:p>
          <a:p>
            <a:pPr marL="1616075" lvl="3" indent="-358775">
              <a:buNone/>
            </a:pP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// No destructor is called on 'data'</a:t>
            </a:r>
          </a:p>
          <a:p>
            <a:pPr marL="1616075" lvl="3" indent="-358775">
              <a:buNone/>
            </a:pPr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//     the original continues to exist</a:t>
            </a:r>
          </a:p>
          <a:p>
            <a:pPr marL="1616075" lvl="3" indent="-358775">
              <a:buNone/>
            </a:pP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CA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70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Assigning an object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 smtClean="0"/>
              <a:t>	What happens if we execute the following?</a:t>
            </a:r>
          </a:p>
          <a:p>
            <a:pPr marL="457200" lvl="1" indent="0">
              <a:buNone/>
            </a:pPr>
            <a:endParaRPr lang="en-CA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lvl="1" indent="0">
              <a:buNone/>
            </a:pPr>
            <a:endParaRPr lang="en-CA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lvl="1" indent="0">
              <a:buNone/>
            </a:pPr>
            <a:endParaRPr lang="en-CA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lvl="1" indent="0">
              <a:buNone/>
            </a:pPr>
            <a:endParaRPr lang="en-CA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lvl="1" indent="0">
              <a:buNone/>
            </a:pPr>
            <a:endParaRPr lang="en-CA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lvl="1" indent="0">
              <a:buNone/>
            </a:pPr>
            <a:endParaRPr lang="en-CA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63538" lvl="0" indent="-363538">
              <a:buNone/>
            </a:pPr>
            <a:r>
              <a:rPr lang="en-CA" dirty="0">
                <a:solidFill>
                  <a:prstClr val="black"/>
                </a:solidFill>
              </a:rPr>
              <a:t>	</a:t>
            </a:r>
            <a:r>
              <a:rPr lang="en-CA" dirty="0" smtClean="0">
                <a:solidFill>
                  <a:prstClr val="black"/>
                </a:solidFill>
              </a:rPr>
              <a:t>We must:</a:t>
            </a:r>
          </a:p>
          <a:p>
            <a:pPr lvl="1"/>
            <a:r>
              <a:rPr lang="en-CA" dirty="0" smtClean="0">
                <a:solidFill>
                  <a:prstClr val="black"/>
                </a:solidFill>
              </a:rPr>
              <a:t>Delete the memory allocated to </a:t>
            </a:r>
            <a:r>
              <a:rPr lang="en-CA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  <a:p>
            <a:pPr lvl="1"/>
            <a:r>
              <a:rPr lang="en-CA" dirty="0" smtClean="0">
                <a:solidFill>
                  <a:prstClr val="black"/>
                </a:solidFill>
              </a:rPr>
              <a:t>Create a copy of </a:t>
            </a:r>
            <a:r>
              <a:rPr lang="en-CA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endParaRPr lang="en-CA" dirty="0">
              <a:solidFill>
                <a:srgbClr val="00B0F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63538" lvl="0" indent="-363538">
              <a:buNone/>
            </a:pPr>
            <a:endParaRPr lang="en-CA" dirty="0" smtClean="0">
              <a:solidFill>
                <a:prstClr val="black"/>
              </a:solidFill>
            </a:endParaRPr>
          </a:p>
          <a:p>
            <a:pPr marL="363538" lvl="0" indent="-363538">
              <a:buNone/>
            </a:pPr>
            <a:r>
              <a:rPr lang="en-CA" dirty="0" smtClean="0">
                <a:solidFill>
                  <a:prstClr val="black"/>
                </a:solidFill>
              </a:rPr>
              <a:t>	This can be done with:</a:t>
            </a:r>
            <a:endParaRPr lang="en-CA" dirty="0">
              <a:solidFill>
                <a:prstClr val="black"/>
              </a:solidFill>
            </a:endParaRPr>
          </a:p>
          <a:p>
            <a:pPr marL="1616075" lvl="3" indent="-358775">
              <a:buNone/>
            </a:pP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Array </a:t>
            </a:r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&amp;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Array::</a:t>
            </a:r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operator=( 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Array </a:t>
            </a:r>
            <a:r>
              <a:rPr lang="en-CA" sz="1600" b="1" dirty="0" err="1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rhs</a:t>
            </a:r>
            <a:r>
              <a:rPr lang="en-CA" sz="1600" dirty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pPr marL="1616075" lvl="3" indent="-358775">
              <a:buNone/>
            </a:pPr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swap( </a:t>
            </a:r>
            <a:r>
              <a:rPr lang="en-CA" sz="1600" b="1" dirty="0" err="1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rhs</a:t>
            </a:r>
            <a:r>
              <a:rPr lang="en-CA" sz="1600" dirty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1616075" lvl="3" indent="-358775">
              <a:buNone/>
            </a:pP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return *this;</a:t>
            </a:r>
          </a:p>
          <a:p>
            <a:pPr marL="1616075" lvl="3" indent="-358775">
              <a:buNone/>
            </a:pPr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6" name="Rectangle 5"/>
          <p:cNvSpPr/>
          <p:nvPr/>
        </p:nvSpPr>
        <p:spPr>
          <a:xfrm>
            <a:off x="755576" y="2276872"/>
            <a:ext cx="2286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Array </a:t>
            </a:r>
            <a:r>
              <a:rPr lang="en-CA" sz="1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( 3 );</a:t>
            </a:r>
            <a:b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CA" sz="1400" b="1" dirty="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.append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( 35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lvl="1"/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Array </a:t>
            </a:r>
            <a:r>
              <a:rPr lang="en-CA" sz="14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( 5 );</a:t>
            </a:r>
            <a:b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CA" sz="1400" b="1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.append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( 42 );</a:t>
            </a:r>
          </a:p>
          <a:p>
            <a:pPr lvl="1"/>
            <a:r>
              <a:rPr lang="en-CA" sz="14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CA" sz="14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CA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11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Assigning an object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None/>
            </a:pPr>
            <a:r>
              <a:rPr lang="en-CA" dirty="0" smtClean="0"/>
              <a:t>	What happens here is really slick:</a:t>
            </a:r>
          </a:p>
          <a:p>
            <a:pPr marL="457200" lvl="1" indent="0">
              <a:buNone/>
            </a:pPr>
            <a:endParaRPr lang="en-CA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935763"/>
              </p:ext>
            </p:extLst>
          </p:nvPr>
        </p:nvGraphicFramePr>
        <p:xfrm>
          <a:off x="3177208" y="4162400"/>
          <a:ext cx="2811490" cy="1066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1490"/>
              </a:tblGrid>
              <a:tr h="0">
                <a:tc>
                  <a:txBody>
                    <a:bodyPr/>
                    <a:lstStyle/>
                    <a:p>
                      <a:r>
                        <a:rPr lang="en-CA" sz="1600" b="1" dirty="0" smtClean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en-CA" sz="1600" dirty="0">
                        <a:solidFill>
                          <a:srgbClr val="00B0F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CA" sz="14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array_capacity</a:t>
                      </a: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       5</a:t>
                      </a:r>
                      <a:b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4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internal_array</a:t>
                      </a: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</a:t>
                      </a:r>
                      <a:r>
                        <a:rPr lang="en-CA" sz="1400" b="1" dirty="0" smtClean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0x00176a48</a:t>
                      </a:r>
                    </a:p>
                    <a:p>
                      <a:r>
                        <a:rPr lang="en-CA" sz="14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array_size</a:t>
                      </a: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           1</a:t>
                      </a:r>
                      <a:endParaRPr lang="en-CA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066400"/>
              </p:ext>
            </p:extLst>
          </p:nvPr>
        </p:nvGraphicFramePr>
        <p:xfrm>
          <a:off x="107504" y="3874368"/>
          <a:ext cx="2808312" cy="1066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8312"/>
              </a:tblGrid>
              <a:tr h="0">
                <a:tc>
                  <a:txBody>
                    <a:bodyPr/>
                    <a:lstStyle/>
                    <a:p>
                      <a:r>
                        <a:rPr lang="en-CA" sz="1600" b="1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en-CA" sz="1600" b="1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CA" sz="14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array_capacity</a:t>
                      </a: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       3</a:t>
                      </a:r>
                      <a:b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4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internal_array</a:t>
                      </a: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</a:t>
                      </a:r>
                      <a:r>
                        <a:rPr lang="en-CA" sz="1400" b="1" dirty="0" smtClean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0x000b3820</a:t>
                      </a:r>
                    </a:p>
                    <a:p>
                      <a:r>
                        <a:rPr lang="en-CA" sz="14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array_size</a:t>
                      </a: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           </a:t>
                      </a: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endParaRPr lang="en-CA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871182"/>
              </p:ext>
            </p:extLst>
          </p:nvPr>
        </p:nvGraphicFramePr>
        <p:xfrm>
          <a:off x="254698" y="5229200"/>
          <a:ext cx="1944216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6144"/>
                <a:gridCol w="648072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 smtClean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0x000b3820</a:t>
                      </a: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/>
                      </a:r>
                      <a:b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0x000b3824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0x000b3828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35</a:t>
                      </a:r>
                      <a:b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75</a:t>
                      </a: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/>
                      </a:r>
                      <a:b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?</a:t>
                      </a:r>
                      <a:endParaRPr lang="en-CA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923715"/>
              </p:ext>
            </p:extLst>
          </p:nvPr>
        </p:nvGraphicFramePr>
        <p:xfrm>
          <a:off x="3131840" y="5369768"/>
          <a:ext cx="1944216" cy="1158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6144"/>
                <a:gridCol w="648072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 smtClean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0x00176a48</a:t>
                      </a:r>
                      <a:r>
                        <a:rPr lang="en-CA" sz="1400" dirty="0" smtClean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/>
                      </a:r>
                      <a:br>
                        <a:rPr lang="en-CA" sz="1400" dirty="0" smtClean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0x00176a4c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0x00176a50</a:t>
                      </a:r>
                      <a:endParaRPr lang="en-CA" sz="14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0x00176a54</a:t>
                      </a:r>
                      <a:endParaRPr lang="en-CA" sz="14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0x00176a58</a:t>
                      </a:r>
                      <a:endParaRPr lang="en-CA" sz="14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42</a:t>
                      </a:r>
                    </a:p>
                    <a:p>
                      <a:pPr algn="r"/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?</a:t>
                      </a:r>
                    </a:p>
                    <a:p>
                      <a:pPr algn="r"/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?</a:t>
                      </a:r>
                    </a:p>
                    <a:p>
                      <a:pPr algn="r"/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?</a:t>
                      </a:r>
                      <a:b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CA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?</a:t>
                      </a:r>
                      <a:endParaRPr lang="en-CA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211960" y="240346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44475" indent="-358775"/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Array &amp;Array::operator=( Array </a:t>
            </a:r>
            <a:r>
              <a:rPr lang="en-CA" sz="1400" b="1" dirty="0" err="1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rhs</a:t>
            </a:r>
            <a:r>
              <a:rPr lang="en-CA" sz="1400" dirty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pPr marL="244475" indent="-358775"/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   swap( </a:t>
            </a:r>
            <a:r>
              <a:rPr lang="en-CA" sz="1400" b="1" dirty="0" err="1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rhs</a:t>
            </a:r>
            <a:r>
              <a:rPr lang="en-CA" sz="1400" dirty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n-CA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44475" indent="-358775"/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    return *this;</a:t>
            </a:r>
          </a:p>
          <a:p>
            <a:pPr marL="244475" indent="-358775"/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5576" y="2403465"/>
            <a:ext cx="2286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Array </a:t>
            </a:r>
            <a:r>
              <a:rPr lang="en-CA" sz="1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( 3 );</a:t>
            </a:r>
            <a:b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CA" sz="1400" b="1" dirty="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.append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( 35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lvl="1"/>
            <a:r>
              <a:rPr lang="en-CA" sz="14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CA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.append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75 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lvl="1"/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Array </a:t>
            </a:r>
            <a:r>
              <a:rPr lang="en-CA" sz="14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5 );</a:t>
            </a:r>
            <a:b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CA" sz="1400" b="1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.append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( 42 );</a:t>
            </a:r>
          </a:p>
          <a:p>
            <a:pPr lvl="1"/>
            <a:r>
              <a:rPr lang="en-CA" sz="14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CA" sz="14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CA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003158" y="4725144"/>
            <a:ext cx="72008" cy="504056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932040" y="5013176"/>
            <a:ext cx="288032" cy="360040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14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27944</TotalTime>
  <Words>2241</Words>
  <Application>Microsoft Office PowerPoint</Application>
  <PresentationFormat>On-screen Show (4:3)</PresentationFormat>
  <Paragraphs>2050</Paragraphs>
  <Slides>148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148</vt:i4>
      </vt:variant>
    </vt:vector>
  </HeadingPairs>
  <TitlesOfParts>
    <vt:vector size="151" baseType="lpstr">
      <vt:lpstr>Custom Design</vt:lpstr>
      <vt:lpstr>Equation</vt:lpstr>
      <vt:lpstr>MathType 6.0 Equation</vt:lpstr>
      <vt:lpstr>PowerPoint Presentation</vt:lpstr>
      <vt:lpstr>Outline</vt:lpstr>
      <vt:lpstr>Safety first</vt:lpstr>
      <vt:lpstr>Project requirements</vt:lpstr>
      <vt:lpstr>Outline</vt:lpstr>
      <vt:lpstr>Pass-by-value and pass-by-reference</vt:lpstr>
      <vt:lpstr>Pass-by-value and pass-by-reference</vt:lpstr>
      <vt:lpstr>Pass-by-value and pass-by-reference</vt:lpstr>
      <vt:lpstr>Remote logins</vt:lpstr>
      <vt:lpstr>Remote logins</vt:lpstr>
      <vt:lpstr>Remote logins</vt:lpstr>
      <vt:lpstr>Remote logins</vt:lpstr>
      <vt:lpstr>Remote logins</vt:lpstr>
      <vt:lpstr>Introduction to Unix</vt:lpstr>
      <vt:lpstr>Introduction to Unix</vt:lpstr>
      <vt:lpstr>Hello world!</vt:lpstr>
      <vt:lpstr>Hello world!</vt:lpstr>
      <vt:lpstr>Hello world!</vt:lpstr>
      <vt:lpstr>Hello world!</vt:lpstr>
      <vt:lpstr>Hello world!</vt:lpstr>
      <vt:lpstr>Creating a project</vt:lpstr>
      <vt:lpstr>Adding a header file</vt:lpstr>
      <vt:lpstr>Creating the header file</vt:lpstr>
      <vt:lpstr>Creating the header file</vt:lpstr>
      <vt:lpstr>Creating an executable file</vt:lpstr>
      <vt:lpstr>Creating an executable file</vt:lpstr>
      <vt:lpstr>Creating an executable file</vt:lpstr>
      <vt:lpstr>Creating an executable file</vt:lpstr>
      <vt:lpstr>Creating an executable file</vt:lpstr>
      <vt:lpstr>Creating an executable file</vt:lpstr>
      <vt:lpstr>Creating an executable file</vt:lpstr>
      <vt:lpstr>Creating an executable file</vt:lpstr>
      <vt:lpstr>Creating an executable file</vt:lpstr>
      <vt:lpstr>Creating an executable file</vt:lpstr>
      <vt:lpstr>Default values of parameters</vt:lpstr>
      <vt:lpstr>Default values of parameters</vt:lpstr>
      <vt:lpstr>Correcting a possible error</vt:lpstr>
      <vt:lpstr>Correcting another possible error</vt:lpstr>
      <vt:lpstr>Correcting another possible error</vt:lpstr>
      <vt:lpstr>Correcting another possible error</vt:lpstr>
      <vt:lpstr>Correcting another possible error</vt:lpstr>
      <vt:lpstr>Correcting another possible error</vt:lpstr>
      <vt:lpstr>Updating the class</vt:lpstr>
      <vt:lpstr>Updating the class</vt:lpstr>
      <vt:lpstr>Updating the class</vt:lpstr>
      <vt:lpstr>bool empty() const</vt:lpstr>
      <vt:lpstr>bool empty() const</vt:lpstr>
      <vt:lpstr>bool empty() const</vt:lpstr>
      <vt:lpstr>void clear()</vt:lpstr>
      <vt:lpstr>void clear()</vt:lpstr>
      <vt:lpstr>void clear()</vt:lpstr>
      <vt:lpstr>void clear()</vt:lpstr>
      <vt:lpstr>void clear()</vt:lpstr>
      <vt:lpstr>void clear()</vt:lpstr>
      <vt:lpstr>void clear()</vt:lpstr>
      <vt:lpstr>Updating the class</vt:lpstr>
      <vt:lpstr>Four statistical functions</vt:lpstr>
      <vt:lpstr>Four statistical functions</vt:lpstr>
      <vt:lpstr>Four statistical functions</vt:lpstr>
      <vt:lpstr>Four statistical functions</vt:lpstr>
      <vt:lpstr>Four statistical functions</vt:lpstr>
      <vt:lpstr>Four statistical functions</vt:lpstr>
      <vt:lpstr>Four statistical functions</vt:lpstr>
      <vt:lpstr>Four statistical functions</vt:lpstr>
      <vt:lpstr>Four statistical functions</vt:lpstr>
      <vt:lpstr>Four statistical functions</vt:lpstr>
      <vt:lpstr>Four statistical functions</vt:lpstr>
      <vt:lpstr>Four statistical functions</vt:lpstr>
      <vt:lpstr>Four statistical functions</vt:lpstr>
      <vt:lpstr>Four statistical functions</vt:lpstr>
      <vt:lpstr>Four statistical functions</vt:lpstr>
      <vt:lpstr>Updating main()</vt:lpstr>
      <vt:lpstr>Memory deallocation</vt:lpstr>
      <vt:lpstr>Memory deallocation</vt:lpstr>
      <vt:lpstr>Memory deallocation</vt:lpstr>
      <vt:lpstr>Memory deallocation</vt:lpstr>
      <vt:lpstr>Memory deallocation</vt:lpstr>
      <vt:lpstr>Memory deallocation</vt:lpstr>
      <vt:lpstr>Accessing an entry</vt:lpstr>
      <vt:lpstr>Accessing an entry</vt:lpstr>
      <vt:lpstr>Operator overloading</vt:lpstr>
      <vt:lpstr>Further functionality</vt:lpstr>
      <vt:lpstr>Swapping two instances</vt:lpstr>
      <vt:lpstr>Swapping two instances</vt:lpstr>
      <vt:lpstr>Making a copy</vt:lpstr>
      <vt:lpstr>Making a copy</vt:lpstr>
      <vt:lpstr>Making a copy</vt:lpstr>
      <vt:lpstr>Making a copy</vt:lpstr>
      <vt:lpstr>Making a copy</vt:lpstr>
      <vt:lpstr>Making a copy</vt:lpstr>
      <vt:lpstr>Making a copy</vt:lpstr>
      <vt:lpstr>Making a copy</vt:lpstr>
      <vt:lpstr>Making a copy</vt:lpstr>
      <vt:lpstr>Making a copy</vt:lpstr>
      <vt:lpstr>Pass by value</vt:lpstr>
      <vt:lpstr>Pass by reference</vt:lpstr>
      <vt:lpstr>Pass by constant reference</vt:lpstr>
      <vt:lpstr>Assigning an object</vt:lpstr>
      <vt:lpstr>Assigning an object</vt:lpstr>
      <vt:lpstr>Assigning an object</vt:lpstr>
      <vt:lpstr>Assigning an object</vt:lpstr>
      <vt:lpstr>Assigning an object</vt:lpstr>
      <vt:lpstr>Assigning an object</vt:lpstr>
      <vt:lpstr>Printing an array</vt:lpstr>
      <vt:lpstr>Printing an array</vt:lpstr>
      <vt:lpstr>Printing an array</vt:lpstr>
      <vt:lpstr>Update</vt:lpstr>
      <vt:lpstr>Update</vt:lpstr>
      <vt:lpstr>Update</vt:lpstr>
      <vt:lpstr>Templates</vt:lpstr>
      <vt:lpstr>Templates</vt:lpstr>
      <vt:lpstr>Templates</vt:lpstr>
      <vt:lpstr>Templates</vt:lpstr>
      <vt:lpstr>Templates</vt:lpstr>
      <vt:lpstr>Templates</vt:lpstr>
      <vt:lpstr>Templates</vt:lpstr>
      <vt:lpstr>Templates</vt:lpstr>
      <vt:lpstr>Testing</vt:lpstr>
      <vt:lpstr>Testing</vt:lpstr>
      <vt:lpstr>Testing</vt:lpstr>
      <vt:lpstr>Testing</vt:lpstr>
      <vt:lpstr>Testing</vt:lpstr>
      <vt:lpstr>Testing</vt:lpstr>
      <vt:lpstr>Testing</vt:lpstr>
      <vt:lpstr>Testing</vt:lpstr>
      <vt:lpstr>Testing</vt:lpstr>
      <vt:lpstr>Testing</vt:lpstr>
      <vt:lpstr>Testing</vt:lpstr>
      <vt:lpstr>Testing</vt:lpstr>
      <vt:lpstr>Testing</vt:lpstr>
      <vt:lpstr>Testing</vt:lpstr>
      <vt:lpstr>Testing</vt:lpstr>
      <vt:lpstr>Testing</vt:lpstr>
      <vt:lpstr>Going back to ecelinux</vt:lpstr>
      <vt:lpstr>Going back to ecelinux</vt:lpstr>
      <vt:lpstr>Going back to ecelinux</vt:lpstr>
      <vt:lpstr>Going back to ecelinux</vt:lpstr>
      <vt:lpstr>Project submission</vt:lpstr>
      <vt:lpstr>Recursion</vt:lpstr>
      <vt:lpstr>Factorial function</vt:lpstr>
      <vt:lpstr>Factorial function</vt:lpstr>
      <vt:lpstr>Factorial function</vt:lpstr>
      <vt:lpstr>Fibonacci numbers</vt:lpstr>
      <vt:lpstr>Fibonacci numbers</vt:lpstr>
      <vt:lpstr>Fibonacci numbers</vt:lpstr>
      <vt:lpstr>Trying it out…</vt:lpstr>
      <vt:lpstr>Trying it out…</vt:lpstr>
      <vt:lpstr>Usage Notes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ECE 250 Algorithms and Data Structures</dc:title>
  <dc:creator>dwharder</dc:creator>
  <cp:lastModifiedBy>Douglas Wilhelm Harder</cp:lastModifiedBy>
  <cp:revision>597</cp:revision>
  <dcterms:created xsi:type="dcterms:W3CDTF">2009-09-11T23:00:44Z</dcterms:created>
  <dcterms:modified xsi:type="dcterms:W3CDTF">2015-01-19T20:20:40Z</dcterms:modified>
</cp:coreProperties>
</file>