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59"/>
  </p:notesMasterIdLst>
  <p:sldIdLst>
    <p:sldId id="256" r:id="rId2"/>
    <p:sldId id="374" r:id="rId3"/>
    <p:sldId id="375" r:id="rId4"/>
    <p:sldId id="376" r:id="rId5"/>
    <p:sldId id="377" r:id="rId6"/>
    <p:sldId id="378" r:id="rId7"/>
    <p:sldId id="379" r:id="rId8"/>
    <p:sldId id="381" r:id="rId9"/>
    <p:sldId id="380" r:id="rId10"/>
    <p:sldId id="382" r:id="rId11"/>
    <p:sldId id="383" r:id="rId12"/>
    <p:sldId id="384" r:id="rId13"/>
    <p:sldId id="385" r:id="rId14"/>
    <p:sldId id="386" r:id="rId15"/>
    <p:sldId id="387" r:id="rId16"/>
    <p:sldId id="388" r:id="rId17"/>
    <p:sldId id="389" r:id="rId18"/>
    <p:sldId id="390" r:id="rId19"/>
    <p:sldId id="407" r:id="rId20"/>
    <p:sldId id="408" r:id="rId21"/>
    <p:sldId id="409" r:id="rId22"/>
    <p:sldId id="410" r:id="rId23"/>
    <p:sldId id="439" r:id="rId24"/>
    <p:sldId id="411" r:id="rId25"/>
    <p:sldId id="412" r:id="rId26"/>
    <p:sldId id="413" r:id="rId27"/>
    <p:sldId id="414" r:id="rId28"/>
    <p:sldId id="438" r:id="rId29"/>
    <p:sldId id="415" r:id="rId30"/>
    <p:sldId id="417" r:id="rId31"/>
    <p:sldId id="418" r:id="rId32"/>
    <p:sldId id="419" r:id="rId33"/>
    <p:sldId id="420" r:id="rId34"/>
    <p:sldId id="421" r:id="rId35"/>
    <p:sldId id="422" r:id="rId36"/>
    <p:sldId id="423" r:id="rId37"/>
    <p:sldId id="424" r:id="rId38"/>
    <p:sldId id="416" r:id="rId39"/>
    <p:sldId id="425" r:id="rId40"/>
    <p:sldId id="427" r:id="rId41"/>
    <p:sldId id="437" r:id="rId42"/>
    <p:sldId id="431" r:id="rId43"/>
    <p:sldId id="432" r:id="rId44"/>
    <p:sldId id="433" r:id="rId45"/>
    <p:sldId id="434" r:id="rId46"/>
    <p:sldId id="436" r:id="rId47"/>
    <p:sldId id="435" r:id="rId48"/>
    <p:sldId id="396" r:id="rId49"/>
    <p:sldId id="428" r:id="rId50"/>
    <p:sldId id="429" r:id="rId51"/>
    <p:sldId id="401" r:id="rId52"/>
    <p:sldId id="402" r:id="rId53"/>
    <p:sldId id="404" r:id="rId54"/>
    <p:sldId id="405" r:id="rId55"/>
    <p:sldId id="406" r:id="rId56"/>
    <p:sldId id="440" r:id="rId57"/>
    <p:sldId id="373" r:id="rId5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3" autoAdjust="0"/>
    <p:restoredTop sz="94660"/>
  </p:normalViewPr>
  <p:slideViewPr>
    <p:cSldViewPr>
      <p:cViewPr>
        <p:scale>
          <a:sx n="95" d="100"/>
          <a:sy n="95" d="100"/>
        </p:scale>
        <p:origin x="-990" y="-234"/>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37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11/16/2014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4D65982-AD7C-4D30-8982-A94318C47FBB}" type="slidenum">
              <a:rPr lang="en-CA" smtClean="0"/>
              <a:pPr>
                <a:defRPr/>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417FBE3-D65E-42D8-BA49-06365C848186}" type="slidenum">
              <a:rPr lang="en-CA" smtClean="0"/>
              <a:pPr>
                <a:defRPr/>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D3E5BA3-EE5D-49B6-A69A-C583B6AA09B0}" type="slidenum">
              <a:rPr lang="en-CA" smtClean="0"/>
              <a:pPr>
                <a:defRPr/>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2D86B88-6447-46E5-B50E-E763B022F420}" type="slidenum">
              <a:rPr lang="en-CA" smtClean="0"/>
              <a:pPr>
                <a:defRPr/>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3EA4A0F-1AE8-4227-8CD2-D37725E1D7CB}" type="slidenum">
              <a:rPr lang="en-CA" smtClean="0"/>
              <a:pPr>
                <a:defRPr/>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7FBE142-DC42-45A0-B1E1-B43B9013BD76}" type="slidenum">
              <a:rPr lang="en-CA" smtClean="0"/>
              <a:pPr>
                <a:defRPr/>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05E3124-205D-4E47-A6EA-C0FD4804FC10}" type="slidenum">
              <a:rPr lang="en-CA" smtClean="0"/>
              <a:pPr>
                <a:defRPr/>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32F70D5-9276-4D02-87E1-7E6D8B0DB57B}" type="slidenum">
              <a:rPr lang="en-CA" smtClean="0"/>
              <a:pPr>
                <a:defRPr/>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A56AB9C-255F-495B-B87C-00F4C860FE54}"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21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22</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23</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24</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25</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26</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27</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28</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29</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B372049-5A0B-4A45-8038-227A057A7A76}" type="slidenum">
              <a:rPr lang="en-CA" smtClean="0"/>
              <a:pPr>
                <a:defRPr/>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30</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31</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32</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33</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34</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35</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36</a:t>
            </a:fld>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37</a:t>
            </a:fld>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38</a:t>
            </a:fld>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39</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FDC4679-1D88-48B4-B856-B7123880BB8F}" type="slidenum">
              <a:rPr lang="en-CA" smtClean="0"/>
              <a:pPr>
                <a:defRPr/>
              </a:pPr>
              <a:t>4</a:t>
            </a:fld>
            <a:endParaRPr lang="en-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40</a:t>
            </a:fld>
            <a:endParaRPr lang="en-C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41</a:t>
            </a:fld>
            <a:endParaRPr lang="en-C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42</a:t>
            </a:fld>
            <a:endParaRPr lang="en-C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43</a:t>
            </a:fld>
            <a:endParaRPr lang="en-C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44</a:t>
            </a:fld>
            <a:endParaRPr lang="en-C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45</a:t>
            </a:fld>
            <a:endParaRPr lang="en-CA"/>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46</a:t>
            </a:fld>
            <a:endParaRPr lang="en-CA"/>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47</a:t>
            </a:fld>
            <a:endParaRPr lang="en-CA"/>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5CA1599-4DBB-4FAE-822C-64F9F5156D6A}" type="slidenum">
              <a:rPr lang="en-CA" smtClean="0"/>
              <a:pPr>
                <a:defRPr/>
              </a:pPr>
              <a:t>48</a:t>
            </a:fld>
            <a:endParaRPr lang="en-CA"/>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49</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FF21D2A-C3B7-4C25-9F5E-7F0D8D640C26}" type="slidenum">
              <a:rPr lang="en-CA" smtClean="0"/>
              <a:pPr>
                <a:defRPr/>
              </a:pPr>
              <a:t>5</a:t>
            </a:fld>
            <a:endParaRPr lang="en-CA"/>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50</a:t>
            </a:fld>
            <a:endParaRPr lang="en-CA"/>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B5DA1C2-707B-4710-BE74-58FB23C45CBC}" type="slidenum">
              <a:rPr lang="en-CA" smtClean="0"/>
              <a:pPr>
                <a:defRPr/>
              </a:pPr>
              <a:t>51</a:t>
            </a:fld>
            <a:endParaRPr lang="en-CA"/>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90AE3BD-C6B2-4B66-A5B7-04755B64BBAD}" type="slidenum">
              <a:rPr lang="en-CA" smtClean="0"/>
              <a:pPr>
                <a:defRPr/>
              </a:pPr>
              <a:t>52</a:t>
            </a:fld>
            <a:endParaRPr lang="en-CA"/>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DFDBD31-F805-46E1-96C7-02729BF85D05}" type="slidenum">
              <a:rPr lang="en-CA" smtClean="0"/>
              <a:pPr>
                <a:defRPr/>
              </a:pPr>
              <a:t>54</a:t>
            </a:fld>
            <a:endParaRPr lang="en-CA"/>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F6E4F02-CB35-4B88-A796-B383E99BC37E}" type="slidenum">
              <a:rPr lang="en-CA" smtClean="0"/>
              <a:pPr>
                <a:defRPr/>
              </a:pPr>
              <a:t>55</a:t>
            </a:fld>
            <a:endParaRPr lang="en-CA"/>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F6E4F02-CB35-4B88-A796-B383E99BC37E}" type="slidenum">
              <a:rPr lang="en-CA" smtClean="0"/>
              <a:pPr>
                <a:defRPr/>
              </a:pPr>
              <a:t>56</a:t>
            </a:fld>
            <a:endParaRPr lang="en-CA"/>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57</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70FD7C2-347B-4035-AB26-E0CB7BB42EB7}" type="slidenum">
              <a:rPr lang="en-CA" smtClean="0"/>
              <a:pPr>
                <a:defRPr/>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5BA417E-8127-4455-A8E2-9D21094EC566}" type="slidenum">
              <a:rPr lang="en-CA" smtClean="0"/>
              <a:pPr>
                <a:defRPr/>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B59BF10-AE29-44A2-BBB0-08913364F761}" type="slidenum">
              <a:rPr lang="en-CA" smtClean="0"/>
              <a:pPr>
                <a:defRPr/>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477F554-DE71-43B7-9539-51D0688C0993}" type="slidenum">
              <a:rPr lang="en-CA" smtClean="0"/>
              <a:pPr>
                <a:defRPr/>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Double hashing</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wmf"/><Relationship Id="rId4" Type="http://schemas.openxmlformats.org/officeDocument/2006/relationships/oleObject" Target="../embeddings/oleObject1.bin"/></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558504"/>
            <a:ext cx="7199313" cy="769441"/>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CA" sz="4400" dirty="0" smtClean="0">
                <a:solidFill>
                  <a:schemeClr val="bg1"/>
                </a:solidFill>
                <a:latin typeface="Arial" pitchFamily="34" charset="0"/>
                <a:cs typeface="Arial" pitchFamily="34" charset="0"/>
              </a:rPr>
              <a:t>Double hashing</a:t>
            </a:r>
            <a:endParaRPr lang="en-US" sz="4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mtClean="0">
                <a:latin typeface="Arial" charset="0"/>
                <a:cs typeface="Arial" charset="0"/>
              </a:rPr>
              <a:t>Description</a:t>
            </a:r>
          </a:p>
        </p:txBody>
      </p:sp>
      <p:sp>
        <p:nvSpPr>
          <p:cNvPr id="1331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 jump size and the number of bins </a:t>
            </a:r>
            <a:r>
              <a:rPr lang="en-US" altLang="en-US" i="1" dirty="0" smtClean="0">
                <a:latin typeface="Times New Roman" pitchFamily="18" charset="0"/>
                <a:cs typeface="Arial" charset="0"/>
              </a:rPr>
              <a:t>M</a:t>
            </a:r>
            <a:r>
              <a:rPr lang="en-US" altLang="en-US" dirty="0" smtClean="0">
                <a:latin typeface="Arial" charset="0"/>
                <a:cs typeface="Arial" charset="0"/>
              </a:rPr>
              <a:t> must be </a:t>
            </a:r>
            <a:r>
              <a:rPr lang="en-US" altLang="en-US" i="1" dirty="0" smtClean="0">
                <a:latin typeface="Arial" charset="0"/>
                <a:cs typeface="Arial" charset="0"/>
              </a:rPr>
              <a:t>coprime</a:t>
            </a:r>
            <a:r>
              <a:rPr lang="en-US" altLang="en-US" baseline="30000" dirty="0" smtClean="0">
                <a:latin typeface="Arial" charset="0"/>
                <a:cs typeface="Arial" charset="0"/>
              </a:rPr>
              <a:t>1</a:t>
            </a:r>
            <a:r>
              <a:rPr lang="en-US" altLang="en-US" i="1" dirty="0" smtClean="0">
                <a:latin typeface="Arial" charset="0"/>
                <a:cs typeface="Arial" charset="0"/>
              </a:rPr>
              <a:t> </a:t>
            </a:r>
          </a:p>
          <a:p>
            <a:pPr lvl="1"/>
            <a:r>
              <a:rPr lang="en-US" altLang="en-US" dirty="0" smtClean="0">
                <a:latin typeface="Arial" charset="0"/>
                <a:cs typeface="Arial" charset="0"/>
              </a:rPr>
              <a:t>They must share no common factors</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There are two ways of ensuring this:</a:t>
            </a:r>
          </a:p>
          <a:p>
            <a:pPr lvl="1"/>
            <a:r>
              <a:rPr lang="en-US" altLang="en-US" dirty="0" smtClean="0">
                <a:latin typeface="Arial" charset="0"/>
                <a:cs typeface="Arial" charset="0"/>
              </a:rPr>
              <a:t>Make </a:t>
            </a:r>
            <a:r>
              <a:rPr lang="en-US" altLang="en-US" i="1" dirty="0" smtClean="0">
                <a:latin typeface="Times New Roman" pitchFamily="18" charset="0"/>
                <a:cs typeface="Arial" charset="0"/>
              </a:rPr>
              <a:t>M</a:t>
            </a:r>
            <a:r>
              <a:rPr lang="en-US" altLang="en-US" dirty="0" smtClean="0">
                <a:latin typeface="Arial" charset="0"/>
                <a:cs typeface="Arial" charset="0"/>
              </a:rPr>
              <a:t> a prime number</a:t>
            </a:r>
          </a:p>
          <a:p>
            <a:pPr lvl="1"/>
            <a:r>
              <a:rPr lang="en-US" altLang="en-US" dirty="0" smtClean="0">
                <a:latin typeface="Arial" charset="0"/>
                <a:cs typeface="Arial" charset="0"/>
              </a:rPr>
              <a:t>Restrict the prime factors</a:t>
            </a:r>
          </a:p>
        </p:txBody>
      </p:sp>
      <p:sp>
        <p:nvSpPr>
          <p:cNvPr id="2" name="Rectangle 1"/>
          <p:cNvSpPr/>
          <p:nvPr/>
        </p:nvSpPr>
        <p:spPr>
          <a:xfrm>
            <a:off x="611560" y="6090137"/>
            <a:ext cx="3518912" cy="369332"/>
          </a:xfrm>
          <a:prstGeom prst="rect">
            <a:avLst/>
          </a:prstGeom>
        </p:spPr>
        <p:txBody>
          <a:bodyPr wrap="none">
            <a:spAutoFit/>
          </a:bodyPr>
          <a:lstStyle/>
          <a:p>
            <a:pPr>
              <a:buFont typeface="Arial" charset="0"/>
              <a:buNone/>
            </a:pPr>
            <a:r>
              <a:rPr lang="en-US" altLang="en-US" baseline="30000" dirty="0" smtClean="0"/>
              <a:t>1</a:t>
            </a:r>
            <a:r>
              <a:rPr lang="en-US" altLang="en-US" dirty="0" smtClean="0"/>
              <a:t> also known as </a:t>
            </a:r>
            <a:r>
              <a:rPr lang="en-US" altLang="en-US" i="1" dirty="0" smtClean="0"/>
              <a:t>relatively prime</a:t>
            </a:r>
            <a:endParaRPr lang="en-US" altLang="en-US" dirty="0"/>
          </a:p>
        </p:txBody>
      </p:sp>
    </p:spTree>
    <p:extLst>
      <p:ext uri="{BB962C8B-B14F-4D97-AF65-F5344CB8AC3E}">
        <p14:creationId xmlns:p14="http://schemas.microsoft.com/office/powerpoint/2010/main" val="397511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mtClean="0">
                <a:latin typeface="Arial" charset="0"/>
                <a:cs typeface="Arial" charset="0"/>
              </a:rPr>
              <a:t>Making </a:t>
            </a:r>
            <a:r>
              <a:rPr lang="en-US" altLang="en-US" i="1" smtClean="0">
                <a:latin typeface="Times New Roman" pitchFamily="18" charset="0"/>
                <a:cs typeface="Arial" charset="0"/>
              </a:rPr>
              <a:t>M</a:t>
            </a:r>
            <a:r>
              <a:rPr lang="en-US" altLang="en-US" smtClean="0">
                <a:latin typeface="Arial" charset="0"/>
                <a:cs typeface="Arial" charset="0"/>
              </a:rPr>
              <a:t> Prime</a:t>
            </a:r>
          </a:p>
        </p:txBody>
      </p:sp>
      <p:sp>
        <p:nvSpPr>
          <p:cNvPr id="14339"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If we make the table size </a:t>
            </a:r>
            <a:r>
              <a:rPr lang="en-US" altLang="en-US" i="1" dirty="0" smtClean="0">
                <a:latin typeface="Times New Roman" pitchFamily="18" charset="0"/>
                <a:cs typeface="Arial" charset="0"/>
              </a:rPr>
              <a:t>M = p</a:t>
            </a:r>
            <a:r>
              <a:rPr lang="en-US" altLang="en-US" dirty="0" smtClean="0">
                <a:latin typeface="Arial" charset="0"/>
                <a:cs typeface="Arial" charset="0"/>
              </a:rPr>
              <a:t> a prime number then all values between </a:t>
            </a:r>
            <a:r>
              <a:rPr lang="en-US" altLang="en-US" dirty="0" smtClean="0">
                <a:latin typeface="Times New Roman" pitchFamily="18" charset="0"/>
                <a:cs typeface="Arial" charset="0"/>
              </a:rPr>
              <a:t>1, ..., </a:t>
            </a:r>
            <a:r>
              <a:rPr lang="en-US" altLang="en-US" i="1" dirty="0" smtClean="0">
                <a:latin typeface="Times New Roman" pitchFamily="18" charset="0"/>
                <a:cs typeface="Arial" charset="0"/>
              </a:rPr>
              <a:t>p</a:t>
            </a:r>
            <a:r>
              <a:rPr lang="en-US" altLang="en-US" dirty="0" smtClean="0">
                <a:latin typeface="Times New Roman" pitchFamily="18" charset="0"/>
                <a:cs typeface="Arial" charset="0"/>
              </a:rPr>
              <a:t> – 1</a:t>
            </a:r>
            <a:r>
              <a:rPr lang="en-US" altLang="en-US" dirty="0" smtClean="0">
                <a:latin typeface="Arial" charset="0"/>
                <a:cs typeface="Arial" charset="0"/>
              </a:rPr>
              <a:t> are relatively prime</a:t>
            </a:r>
          </a:p>
          <a:p>
            <a:pPr lvl="1"/>
            <a:r>
              <a:rPr lang="en-US" altLang="en-US" dirty="0" smtClean="0">
                <a:latin typeface="Arial" charset="0"/>
                <a:cs typeface="Arial" charset="0"/>
              </a:rPr>
              <a:t>Example: </a:t>
            </a:r>
            <a:r>
              <a:rPr lang="en-US" altLang="en-US" dirty="0" smtClean="0">
                <a:latin typeface="Times New Roman" pitchFamily="18" charset="0"/>
                <a:cs typeface="Arial" charset="0"/>
              </a:rPr>
              <a:t>13</a:t>
            </a:r>
            <a:r>
              <a:rPr lang="en-US" altLang="en-US" dirty="0" smtClean="0">
                <a:latin typeface="Arial" charset="0"/>
                <a:cs typeface="Arial" charset="0"/>
              </a:rPr>
              <a:t> does not share any common factors with </a:t>
            </a:r>
            <a:r>
              <a:rPr lang="en-US" altLang="en-US" dirty="0" smtClean="0">
                <a:latin typeface="Times New Roman" pitchFamily="18" charset="0"/>
                <a:cs typeface="Arial" charset="0"/>
              </a:rPr>
              <a:t>1, 2, 3, ..., 11, 12</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Problems:</a:t>
            </a:r>
          </a:p>
          <a:p>
            <a:pPr lvl="1"/>
            <a:r>
              <a:rPr lang="en-US" altLang="en-US" dirty="0" smtClean="0">
                <a:latin typeface="Arial" charset="0"/>
                <a:cs typeface="Arial" charset="0"/>
              </a:rPr>
              <a:t>All operations must be done using </a:t>
            </a:r>
            <a:r>
              <a:rPr lang="en-US" altLang="en-US" dirty="0" smtClean="0">
                <a:latin typeface="Consolas" pitchFamily="49" charset="0"/>
                <a:cs typeface="Arial" charset="0"/>
              </a:rPr>
              <a:t>%</a:t>
            </a:r>
          </a:p>
          <a:p>
            <a:pPr lvl="2"/>
            <a:r>
              <a:rPr lang="en-US" altLang="en-US" dirty="0" smtClean="0">
                <a:latin typeface="Arial" charset="0"/>
                <a:cs typeface="Arial" charset="0"/>
              </a:rPr>
              <a:t>Cannot use </a:t>
            </a:r>
            <a:r>
              <a:rPr lang="en-US" altLang="en-US" dirty="0" smtClean="0">
                <a:latin typeface="Consolas" pitchFamily="49" charset="0"/>
                <a:cs typeface="Arial" charset="0"/>
              </a:rPr>
              <a:t>&amp;</a:t>
            </a:r>
            <a:r>
              <a:rPr lang="en-US" altLang="en-US" dirty="0" smtClean="0">
                <a:latin typeface="Arial" charset="0"/>
                <a:cs typeface="Arial" charset="0"/>
              </a:rPr>
              <a:t>, </a:t>
            </a:r>
            <a:r>
              <a:rPr lang="en-US" altLang="en-US" dirty="0" smtClean="0">
                <a:latin typeface="Consolas" pitchFamily="49" charset="0"/>
                <a:cs typeface="Arial" charset="0"/>
              </a:rPr>
              <a:t>&lt;&lt;</a:t>
            </a:r>
            <a:r>
              <a:rPr lang="en-US" altLang="en-US" dirty="0" smtClean="0">
                <a:latin typeface="Arial" charset="0"/>
                <a:cs typeface="Arial" charset="0"/>
              </a:rPr>
              <a:t>, or </a:t>
            </a:r>
            <a:r>
              <a:rPr lang="en-US" altLang="en-US" dirty="0" smtClean="0">
                <a:latin typeface="Consolas" pitchFamily="49" charset="0"/>
                <a:cs typeface="Arial" charset="0"/>
              </a:rPr>
              <a:t>&gt;&gt;</a:t>
            </a:r>
            <a:endParaRPr lang="en-US" altLang="en-US" dirty="0" smtClean="0">
              <a:latin typeface="Arial" charset="0"/>
              <a:cs typeface="Arial" charset="0"/>
            </a:endParaRPr>
          </a:p>
          <a:p>
            <a:pPr lvl="2"/>
            <a:r>
              <a:rPr lang="en-US" altLang="en-US" dirty="0" smtClean="0">
                <a:latin typeface="Arial" charset="0"/>
                <a:cs typeface="Arial" charset="0"/>
              </a:rPr>
              <a:t>The modulus operator </a:t>
            </a:r>
            <a:r>
              <a:rPr lang="en-US" altLang="en-US" dirty="0" smtClean="0">
                <a:latin typeface="Consolas" pitchFamily="49" charset="0"/>
                <a:cs typeface="Arial" charset="0"/>
              </a:rPr>
              <a:t>%</a:t>
            </a:r>
            <a:r>
              <a:rPr lang="en-US" altLang="en-US" dirty="0" smtClean="0">
                <a:latin typeface="Arial" charset="0"/>
                <a:cs typeface="Arial" charset="0"/>
              </a:rPr>
              <a:t> is relatively slow</a:t>
            </a:r>
          </a:p>
          <a:p>
            <a:pPr lvl="1"/>
            <a:r>
              <a:rPr lang="en-US" altLang="en-US" dirty="0" smtClean="0">
                <a:latin typeface="Arial" charset="0"/>
                <a:cs typeface="Arial" charset="0"/>
              </a:rPr>
              <a:t>Doubling the number of bins is difficult:</a:t>
            </a:r>
          </a:p>
          <a:p>
            <a:pPr lvl="2"/>
            <a:r>
              <a:rPr lang="en-US" altLang="en-US" dirty="0" smtClean="0">
                <a:latin typeface="Arial" charset="0"/>
                <a:cs typeface="Arial" charset="0"/>
              </a:rPr>
              <a:t>What is the next prime after 2 </a:t>
            </a:r>
            <a:r>
              <a:rPr lang="en-CA" dirty="0"/>
              <a:t>×</a:t>
            </a:r>
            <a:r>
              <a:rPr lang="en-US" altLang="en-US" dirty="0" smtClean="0">
                <a:latin typeface="Arial" charset="0"/>
                <a:cs typeface="Arial" charset="0"/>
              </a:rPr>
              <a:t> 263?</a:t>
            </a:r>
          </a:p>
        </p:txBody>
      </p:sp>
    </p:spTree>
    <p:extLst>
      <p:ext uri="{BB962C8B-B14F-4D97-AF65-F5344CB8AC3E}">
        <p14:creationId xmlns:p14="http://schemas.microsoft.com/office/powerpoint/2010/main" val="341146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3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mtClean="0">
                <a:latin typeface="Arial" charset="0"/>
                <a:cs typeface="Arial" charset="0"/>
              </a:rPr>
              <a:t>Using </a:t>
            </a:r>
            <a:r>
              <a:rPr lang="en-US" altLang="en-US" i="1" smtClean="0">
                <a:latin typeface="Times New Roman" pitchFamily="18" charset="0"/>
                <a:cs typeface="Arial" charset="0"/>
              </a:rPr>
              <a:t>M</a:t>
            </a:r>
            <a:r>
              <a:rPr lang="en-US" altLang="en-US" smtClean="0">
                <a:latin typeface="Times New Roman" pitchFamily="18" charset="0"/>
                <a:cs typeface="Arial" charset="0"/>
              </a:rPr>
              <a:t> = 2</a:t>
            </a:r>
            <a:r>
              <a:rPr lang="en-US" altLang="en-US" i="1" baseline="30000" smtClean="0">
                <a:latin typeface="Times New Roman" pitchFamily="18" charset="0"/>
                <a:cs typeface="Arial" charset="0"/>
              </a:rPr>
              <a:t>m</a:t>
            </a:r>
            <a:endParaRPr lang="en-US" altLang="en-US" smtClean="0">
              <a:latin typeface="Arial" charset="0"/>
              <a:cs typeface="Arial" charset="0"/>
            </a:endParaRPr>
          </a:p>
        </p:txBody>
      </p:sp>
      <p:sp>
        <p:nvSpPr>
          <p:cNvPr id="1536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We can restrict the number of prime factors</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If we ensure </a:t>
            </a:r>
            <a:r>
              <a:rPr lang="en-US" altLang="en-US" i="1" dirty="0" smtClean="0">
                <a:latin typeface="Times New Roman" pitchFamily="18" charset="0"/>
                <a:cs typeface="Arial" charset="0"/>
              </a:rPr>
              <a:t>M</a:t>
            </a:r>
            <a:r>
              <a:rPr lang="en-US" altLang="en-US" dirty="0" smtClean="0">
                <a:latin typeface="Times New Roman" pitchFamily="18" charset="0"/>
                <a:cs typeface="Arial" charset="0"/>
              </a:rPr>
              <a:t> = 2</a:t>
            </a:r>
            <a:r>
              <a:rPr lang="en-US" altLang="en-US" i="1" baseline="30000" dirty="0" smtClean="0">
                <a:latin typeface="Times New Roman" pitchFamily="18" charset="0"/>
                <a:cs typeface="Arial" charset="0"/>
              </a:rPr>
              <a:t>m</a:t>
            </a:r>
            <a:r>
              <a:rPr lang="en-US" altLang="en-US" dirty="0" smtClean="0">
                <a:latin typeface="Arial" charset="0"/>
                <a:cs typeface="Arial" charset="0"/>
              </a:rPr>
              <a:t> then:</a:t>
            </a:r>
          </a:p>
          <a:p>
            <a:pPr lvl="1"/>
            <a:r>
              <a:rPr lang="en-US" altLang="en-US" dirty="0" smtClean="0">
                <a:latin typeface="Arial" charset="0"/>
                <a:cs typeface="Arial" charset="0"/>
              </a:rPr>
              <a:t>The only prime factor of </a:t>
            </a:r>
            <a:r>
              <a:rPr lang="en-US" altLang="en-US" i="1" dirty="0" smtClean="0">
                <a:latin typeface="Times New Roman" pitchFamily="18" charset="0"/>
                <a:cs typeface="Arial" charset="0"/>
              </a:rPr>
              <a:t>M</a:t>
            </a:r>
            <a:r>
              <a:rPr lang="en-US" altLang="en-US" dirty="0" smtClean="0">
                <a:latin typeface="Arial" charset="0"/>
                <a:cs typeface="Arial" charset="0"/>
              </a:rPr>
              <a:t> is </a:t>
            </a:r>
            <a:r>
              <a:rPr lang="en-US" altLang="en-US" dirty="0" smtClean="0">
                <a:latin typeface="Times New Roman" pitchFamily="18" charset="0"/>
                <a:cs typeface="Times New Roman" pitchFamily="18" charset="0"/>
              </a:rPr>
              <a:t>2</a:t>
            </a:r>
          </a:p>
          <a:p>
            <a:pPr lvl="1"/>
            <a:r>
              <a:rPr lang="en-US" altLang="en-US" dirty="0" smtClean="0">
                <a:latin typeface="Arial" charset="0"/>
                <a:cs typeface="Arial" charset="0"/>
              </a:rPr>
              <a:t>All odd numbers are relatively prime to </a:t>
            </a:r>
            <a:r>
              <a:rPr lang="en-US" altLang="en-US" i="1" dirty="0" smtClean="0">
                <a:latin typeface="Times New Roman" pitchFamily="18" charset="0"/>
                <a:cs typeface="Arial" charset="0"/>
              </a:rPr>
              <a:t>M</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Benefits:</a:t>
            </a:r>
          </a:p>
          <a:p>
            <a:pPr lvl="1"/>
            <a:r>
              <a:rPr lang="en-US" altLang="en-US" dirty="0" smtClean="0">
                <a:latin typeface="Arial" charset="0"/>
                <a:cs typeface="Arial" charset="0"/>
              </a:rPr>
              <a:t>Doubling the size of the array is easy</a:t>
            </a:r>
          </a:p>
          <a:p>
            <a:pPr lvl="1"/>
            <a:r>
              <a:rPr lang="en-US" altLang="en-US" dirty="0" smtClean="0">
                <a:latin typeface="Arial" charset="0"/>
                <a:cs typeface="Arial" charset="0"/>
              </a:rPr>
              <a:t>We can use bitwise operations</a:t>
            </a:r>
          </a:p>
        </p:txBody>
      </p:sp>
    </p:spTree>
    <p:extLst>
      <p:ext uri="{BB962C8B-B14F-4D97-AF65-F5344CB8AC3E}">
        <p14:creationId xmlns:p14="http://schemas.microsoft.com/office/powerpoint/2010/main" val="21494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mtClean="0">
                <a:latin typeface="Arial" charset="0"/>
                <a:cs typeface="Arial" charset="0"/>
              </a:rPr>
              <a:t>Using </a:t>
            </a:r>
            <a:r>
              <a:rPr lang="en-US" altLang="en-US" i="1" smtClean="0">
                <a:latin typeface="Times New Roman" pitchFamily="18" charset="0"/>
                <a:cs typeface="Arial" charset="0"/>
              </a:rPr>
              <a:t>M</a:t>
            </a:r>
            <a:r>
              <a:rPr lang="en-US" altLang="en-US" smtClean="0">
                <a:latin typeface="Times New Roman" pitchFamily="18" charset="0"/>
                <a:cs typeface="Arial" charset="0"/>
              </a:rPr>
              <a:t> = 2</a:t>
            </a:r>
            <a:r>
              <a:rPr lang="en-US" altLang="en-US" i="1" baseline="30000" smtClean="0">
                <a:latin typeface="Times New Roman" pitchFamily="18" charset="0"/>
                <a:cs typeface="Arial" charset="0"/>
              </a:rPr>
              <a:t>m</a:t>
            </a:r>
            <a:endParaRPr lang="en-US" altLang="en-US" i="1" smtClean="0">
              <a:latin typeface="Times New Roman" pitchFamily="18" charset="0"/>
              <a:cs typeface="Arial" charset="0"/>
            </a:endParaRPr>
          </a:p>
        </p:txBody>
      </p:sp>
      <p:sp>
        <p:nvSpPr>
          <p:cNvPr id="1638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Given a number, how do we ensure the jump size is odd?</a:t>
            </a:r>
          </a:p>
          <a:p>
            <a:pPr>
              <a:buFont typeface="Arial" charset="0"/>
              <a:buNone/>
            </a:pPr>
            <a:r>
              <a:rPr lang="en-US" altLang="en-US" dirty="0" smtClean="0">
                <a:latin typeface="Arial" charset="0"/>
                <a:cs typeface="Arial" charset="0"/>
              </a:rPr>
              <a:t>	Make the least-significant bit a 1:</a:t>
            </a:r>
            <a:endParaRPr lang="en-US" altLang="en-US" sz="1600" b="1" dirty="0" smtClean="0">
              <a:latin typeface="Courier New" pitchFamily="49" charset="0"/>
              <a:cs typeface="Arial" charset="0"/>
            </a:endParaRPr>
          </a:p>
          <a:p>
            <a:pPr lvl="1">
              <a:buFontTx/>
              <a:buNone/>
            </a:pPr>
            <a:r>
              <a:rPr lang="en-US" altLang="en-US" sz="1600" dirty="0" smtClean="0">
                <a:latin typeface="Consolas" pitchFamily="49" charset="0"/>
                <a:cs typeface="Arial" charset="0"/>
              </a:rPr>
              <a:t>		unsigned </a:t>
            </a:r>
            <a:r>
              <a:rPr lang="en-US" altLang="en-US" sz="1600" dirty="0" err="1" smtClean="0">
                <a:latin typeface="Consolas" pitchFamily="49" charset="0"/>
                <a:cs typeface="Arial" charset="0"/>
              </a:rPr>
              <a:t>int</a:t>
            </a:r>
            <a:r>
              <a:rPr lang="en-US" altLang="en-US" sz="1600" dirty="0" smtClean="0">
                <a:latin typeface="Consolas" pitchFamily="49" charset="0"/>
                <a:cs typeface="Arial" charset="0"/>
              </a:rPr>
              <a:t> </a:t>
            </a:r>
            <a:r>
              <a:rPr lang="en-US" altLang="en-US" sz="1600" dirty="0" err="1" smtClean="0">
                <a:latin typeface="Consolas" pitchFamily="49" charset="0"/>
                <a:cs typeface="Arial" charset="0"/>
              </a:rPr>
              <a:t>make_odd</a:t>
            </a:r>
            <a:r>
              <a:rPr lang="en-US" altLang="en-US" sz="1600" dirty="0" smtClean="0">
                <a:latin typeface="Consolas" pitchFamily="49" charset="0"/>
                <a:cs typeface="Arial" charset="0"/>
              </a:rPr>
              <a:t>( unsigned </a:t>
            </a:r>
            <a:r>
              <a:rPr lang="en-US" altLang="en-US" sz="1600" dirty="0" err="1" smtClean="0">
                <a:latin typeface="Consolas" pitchFamily="49" charset="0"/>
                <a:cs typeface="Arial" charset="0"/>
              </a:rPr>
              <a:t>int</a:t>
            </a:r>
            <a:r>
              <a:rPr lang="en-US" altLang="en-US" sz="1600" dirty="0" smtClean="0">
                <a:latin typeface="Consolas" pitchFamily="49" charset="0"/>
                <a:cs typeface="Arial" charset="0"/>
              </a:rPr>
              <a:t> n ) {</a:t>
            </a:r>
          </a:p>
          <a:p>
            <a:pPr lvl="1">
              <a:buFontTx/>
              <a:buNone/>
            </a:pPr>
            <a:r>
              <a:rPr lang="en-US" altLang="en-US" sz="1600" dirty="0" smtClean="0">
                <a:latin typeface="Consolas" pitchFamily="49" charset="0"/>
                <a:cs typeface="Arial" charset="0"/>
              </a:rPr>
              <a:t>		    return n | 1;</a:t>
            </a:r>
          </a:p>
          <a:p>
            <a:pPr lvl="1">
              <a:buFontTx/>
              <a:buNone/>
            </a:pPr>
            <a:r>
              <a:rPr lang="en-US" altLang="en-US" sz="1600" dirty="0" smtClean="0">
                <a:latin typeface="Consolas" pitchFamily="49" charset="0"/>
                <a:cs typeface="Arial" charset="0"/>
              </a:rPr>
              <a:t>		}</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For example:</a:t>
            </a:r>
            <a:endParaRPr lang="en-US" altLang="en-US" b="1" dirty="0" smtClean="0">
              <a:latin typeface="Consolas" pitchFamily="49" charset="0"/>
              <a:cs typeface="Arial" charset="0"/>
            </a:endParaRPr>
          </a:p>
          <a:p>
            <a:pPr lvl="1" algn="ctr">
              <a:buFontTx/>
              <a:buNone/>
            </a:pPr>
            <a:r>
              <a:rPr lang="en-US" altLang="en-US" sz="1600" dirty="0" smtClean="0">
                <a:latin typeface="Consolas" pitchFamily="49" charset="0"/>
                <a:cs typeface="Arial" charset="0"/>
              </a:rPr>
              <a:t>00101011</a:t>
            </a:r>
            <a:r>
              <a:rPr lang="en-US" altLang="en-US" sz="1600" dirty="0" smtClean="0">
                <a:solidFill>
                  <a:schemeClr val="hlink"/>
                </a:solidFill>
                <a:latin typeface="Consolas" pitchFamily="49" charset="0"/>
                <a:cs typeface="Arial" charset="0"/>
              </a:rPr>
              <a:t>01100100</a:t>
            </a:r>
            <a:r>
              <a:rPr lang="en-US" altLang="en-US" sz="1600" dirty="0" smtClean="0">
                <a:latin typeface="Consolas" pitchFamily="49" charset="0"/>
                <a:cs typeface="Arial" charset="0"/>
              </a:rPr>
              <a:t>11110001</a:t>
            </a:r>
            <a:r>
              <a:rPr lang="en-US" altLang="en-US" sz="1600" dirty="0" smtClean="0">
                <a:solidFill>
                  <a:schemeClr val="hlink"/>
                </a:solidFill>
                <a:latin typeface="Consolas" pitchFamily="49" charset="0"/>
                <a:cs typeface="Arial" charset="0"/>
              </a:rPr>
              <a:t>0101010?</a:t>
            </a:r>
          </a:p>
          <a:p>
            <a:pPr lvl="1" algn="ctr">
              <a:buFontTx/>
              <a:buNone/>
            </a:pPr>
            <a:r>
              <a:rPr lang="en-US" altLang="en-US" sz="1600" dirty="0" smtClean="0">
                <a:latin typeface="Consolas" pitchFamily="49" charset="0"/>
                <a:cs typeface="Arial" charset="0"/>
              </a:rPr>
              <a:t>|</a:t>
            </a:r>
          </a:p>
          <a:p>
            <a:pPr lvl="1" algn="ctr">
              <a:buFontTx/>
              <a:buNone/>
            </a:pPr>
            <a:r>
              <a:rPr lang="en-US" altLang="en-US" sz="1600" dirty="0" smtClean="0">
                <a:latin typeface="Consolas" pitchFamily="49" charset="0"/>
                <a:cs typeface="Arial" charset="0"/>
              </a:rPr>
              <a:t>0000000000000000000000000000000</a:t>
            </a:r>
            <a:r>
              <a:rPr lang="en-US" altLang="en-US" sz="1600" dirty="0" smtClean="0">
                <a:solidFill>
                  <a:srgbClr val="FF0000"/>
                </a:solidFill>
                <a:latin typeface="Consolas" pitchFamily="49" charset="0"/>
                <a:cs typeface="Arial" charset="0"/>
              </a:rPr>
              <a:t>1</a:t>
            </a:r>
          </a:p>
          <a:p>
            <a:pPr lvl="1" algn="ctr">
              <a:buFontTx/>
              <a:buNone/>
            </a:pPr>
            <a:r>
              <a:rPr lang="en-US" altLang="en-US" sz="1600" dirty="0" smtClean="0">
                <a:latin typeface="Consolas" pitchFamily="49" charset="0"/>
                <a:cs typeface="Arial" charset="0"/>
              </a:rPr>
              <a:t>=</a:t>
            </a:r>
          </a:p>
          <a:p>
            <a:pPr lvl="1" algn="ctr">
              <a:buFontTx/>
              <a:buNone/>
            </a:pPr>
            <a:r>
              <a:rPr lang="en-US" altLang="en-US" sz="1600" dirty="0" smtClean="0">
                <a:latin typeface="Consolas" pitchFamily="49" charset="0"/>
                <a:cs typeface="Arial" charset="0"/>
              </a:rPr>
              <a:t>00101011</a:t>
            </a:r>
            <a:r>
              <a:rPr lang="en-US" altLang="en-US" sz="1600" dirty="0" smtClean="0">
                <a:solidFill>
                  <a:schemeClr val="hlink"/>
                </a:solidFill>
                <a:latin typeface="Consolas" pitchFamily="49" charset="0"/>
                <a:cs typeface="Arial" charset="0"/>
              </a:rPr>
              <a:t>01100100</a:t>
            </a:r>
            <a:r>
              <a:rPr lang="en-US" altLang="en-US" sz="1600" dirty="0" smtClean="0">
                <a:latin typeface="Consolas" pitchFamily="49" charset="0"/>
                <a:cs typeface="Arial" charset="0"/>
              </a:rPr>
              <a:t>11110001</a:t>
            </a:r>
            <a:r>
              <a:rPr lang="en-US" altLang="en-US" sz="1600" dirty="0" smtClean="0">
                <a:solidFill>
                  <a:schemeClr val="hlink"/>
                </a:solidFill>
                <a:latin typeface="Consolas" pitchFamily="49" charset="0"/>
                <a:cs typeface="Arial" charset="0"/>
              </a:rPr>
              <a:t>0101010</a:t>
            </a:r>
            <a:r>
              <a:rPr lang="en-US" altLang="en-US" sz="1600" dirty="0" smtClean="0">
                <a:solidFill>
                  <a:srgbClr val="FF0000"/>
                </a:solidFill>
                <a:latin typeface="Consolas" pitchFamily="49" charset="0"/>
                <a:cs typeface="Arial" charset="0"/>
              </a:rPr>
              <a:t>1</a:t>
            </a:r>
          </a:p>
          <a:p>
            <a:pPr lvl="1" algn="ctr">
              <a:buFontTx/>
              <a:buNone/>
            </a:pPr>
            <a:endParaRPr lang="en-US" altLang="en-US" sz="1600" dirty="0" smtClean="0">
              <a:latin typeface="Consolas" pitchFamily="49" charset="0"/>
              <a:cs typeface="Arial" charset="0"/>
            </a:endParaRPr>
          </a:p>
        </p:txBody>
      </p:sp>
    </p:spTree>
    <p:extLst>
      <p:ext uri="{BB962C8B-B14F-4D97-AF65-F5344CB8AC3E}">
        <p14:creationId xmlns:p14="http://schemas.microsoft.com/office/powerpoint/2010/main" val="282117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7">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7">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7">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mtClean="0">
                <a:latin typeface="Arial" charset="0"/>
                <a:cs typeface="Arial" charset="0"/>
              </a:rPr>
              <a:t>Using </a:t>
            </a:r>
            <a:r>
              <a:rPr lang="en-US" altLang="en-US" i="1" smtClean="0">
                <a:latin typeface="Times New Roman" pitchFamily="18" charset="0"/>
                <a:cs typeface="Arial" charset="0"/>
              </a:rPr>
              <a:t>M</a:t>
            </a:r>
            <a:r>
              <a:rPr lang="en-US" altLang="en-US" smtClean="0">
                <a:latin typeface="Times New Roman" pitchFamily="18" charset="0"/>
                <a:cs typeface="Arial" charset="0"/>
              </a:rPr>
              <a:t> = 2</a:t>
            </a:r>
            <a:r>
              <a:rPr lang="en-US" altLang="en-US" i="1" baseline="30000" smtClean="0">
                <a:latin typeface="Times New Roman" pitchFamily="18" charset="0"/>
                <a:cs typeface="Arial" charset="0"/>
              </a:rPr>
              <a:t>m</a:t>
            </a:r>
            <a:endParaRPr lang="en-US" altLang="en-US" i="1" smtClean="0">
              <a:latin typeface="Times New Roman" pitchFamily="18" charset="0"/>
              <a:cs typeface="Arial" charset="0"/>
            </a:endParaRPr>
          </a:p>
        </p:txBody>
      </p:sp>
      <p:sp>
        <p:nvSpPr>
          <p:cNvPr id="1741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This also works for signed integers and 2’s complement:</a:t>
            </a:r>
          </a:p>
          <a:p>
            <a:pPr lvl="1"/>
            <a:r>
              <a:rPr lang="en-US" altLang="en-US" dirty="0" smtClean="0">
                <a:latin typeface="Arial" charset="0"/>
                <a:cs typeface="Arial" charset="0"/>
              </a:rPr>
              <a:t>The least significant bit of a negative odd number is 1</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For example</a:t>
            </a:r>
          </a:p>
          <a:p>
            <a:pPr lvl="1">
              <a:buFontTx/>
              <a:buNone/>
            </a:pPr>
            <a:r>
              <a:rPr lang="en-US" altLang="en-US" sz="1400" dirty="0" smtClean="0">
                <a:latin typeface="Arial" charset="0"/>
                <a:cs typeface="Arial" charset="0"/>
              </a:rPr>
              <a:t>	</a:t>
            </a:r>
            <a:r>
              <a:rPr lang="en-US" altLang="en-US" sz="1400" dirty="0" smtClean="0">
                <a:solidFill>
                  <a:srgbClr val="FF0000"/>
                </a:solidFill>
                <a:latin typeface="Arial" charset="0"/>
                <a:cs typeface="Arial" charset="0"/>
              </a:rPr>
              <a:t>	–1</a:t>
            </a:r>
            <a:r>
              <a:rPr lang="en-US" altLang="en-US" sz="1400" dirty="0" smtClean="0">
                <a:latin typeface="Arial" charset="0"/>
                <a:cs typeface="Arial" charset="0"/>
              </a:rPr>
              <a:t>		 </a:t>
            </a:r>
            <a:r>
              <a:rPr lang="en-US" altLang="en-US" sz="1400" dirty="0" smtClean="0">
                <a:latin typeface="Consolas" pitchFamily="49" charset="0"/>
                <a:cs typeface="Arial" charset="0"/>
              </a:rPr>
              <a:t>1111111111111111111111111111111</a:t>
            </a:r>
            <a:r>
              <a:rPr lang="en-US" altLang="en-US" sz="1400" dirty="0" smtClean="0">
                <a:solidFill>
                  <a:srgbClr val="FF0000"/>
                </a:solidFill>
                <a:latin typeface="Consolas" pitchFamily="49" charset="0"/>
                <a:cs typeface="Arial" charset="0"/>
              </a:rPr>
              <a:t>1</a:t>
            </a:r>
            <a:endParaRPr lang="en-US" altLang="en-US" sz="1400" dirty="0" smtClean="0">
              <a:latin typeface="Consolas" pitchFamily="49" charset="0"/>
              <a:cs typeface="Arial" charset="0"/>
            </a:endParaRPr>
          </a:p>
          <a:p>
            <a:pPr lvl="1">
              <a:buFontTx/>
              <a:buNone/>
            </a:pPr>
            <a:r>
              <a:rPr lang="en-US" altLang="en-US" sz="1400" dirty="0" smtClean="0">
                <a:latin typeface="Arial" charset="0"/>
                <a:cs typeface="Arial" charset="0"/>
              </a:rPr>
              <a:t>		–2		 </a:t>
            </a:r>
            <a:r>
              <a:rPr lang="en-US" altLang="en-US" sz="1400" dirty="0" smtClean="0">
                <a:latin typeface="Consolas" pitchFamily="49" charset="0"/>
                <a:cs typeface="Arial" charset="0"/>
              </a:rPr>
              <a:t>11111111111111111111111111111110</a:t>
            </a:r>
          </a:p>
          <a:p>
            <a:pPr lvl="1">
              <a:buFontTx/>
              <a:buNone/>
            </a:pPr>
            <a:r>
              <a:rPr lang="en-US" altLang="en-US" sz="1400" dirty="0" smtClean="0">
                <a:latin typeface="Arial" charset="0"/>
                <a:cs typeface="Arial" charset="0"/>
              </a:rPr>
              <a:t>		</a:t>
            </a:r>
            <a:r>
              <a:rPr lang="en-US" altLang="en-US" sz="1400" dirty="0" smtClean="0">
                <a:solidFill>
                  <a:srgbClr val="FF0000"/>
                </a:solidFill>
                <a:latin typeface="Arial" charset="0"/>
                <a:cs typeface="Arial" charset="0"/>
              </a:rPr>
              <a:t>–3	</a:t>
            </a:r>
            <a:r>
              <a:rPr lang="en-US" altLang="en-US" sz="1400" dirty="0" smtClean="0">
                <a:latin typeface="Arial" charset="0"/>
                <a:cs typeface="Arial" charset="0"/>
              </a:rPr>
              <a:t>	 </a:t>
            </a:r>
            <a:r>
              <a:rPr lang="en-US" altLang="en-US" sz="1400" dirty="0" smtClean="0">
                <a:latin typeface="Consolas" pitchFamily="49" charset="0"/>
                <a:cs typeface="Arial" charset="0"/>
              </a:rPr>
              <a:t>1111111111111111111111111111110</a:t>
            </a:r>
            <a:r>
              <a:rPr lang="en-US" altLang="en-US" sz="1400" dirty="0" smtClean="0">
                <a:solidFill>
                  <a:srgbClr val="FF0000"/>
                </a:solidFill>
                <a:latin typeface="Consolas" pitchFamily="49" charset="0"/>
                <a:cs typeface="Arial" charset="0"/>
              </a:rPr>
              <a:t>1</a:t>
            </a:r>
            <a:endParaRPr lang="en-US" altLang="en-US" sz="1400" dirty="0" smtClean="0">
              <a:latin typeface="Consolas" pitchFamily="49" charset="0"/>
              <a:cs typeface="Arial" charset="0"/>
            </a:endParaRPr>
          </a:p>
          <a:p>
            <a:pPr lvl="1">
              <a:buFontTx/>
              <a:buNone/>
            </a:pPr>
            <a:r>
              <a:rPr lang="en-US" altLang="en-US" sz="1400" dirty="0" smtClean="0">
                <a:latin typeface="Arial" charset="0"/>
                <a:cs typeface="Arial" charset="0"/>
              </a:rPr>
              <a:t>		–4		 </a:t>
            </a:r>
            <a:r>
              <a:rPr lang="en-US" altLang="en-US" sz="1400" dirty="0" smtClean="0">
                <a:latin typeface="Consolas" pitchFamily="49" charset="0"/>
                <a:cs typeface="Arial" charset="0"/>
              </a:rPr>
              <a:t>11111111111111111111111111111100</a:t>
            </a:r>
          </a:p>
          <a:p>
            <a:pPr lvl="1">
              <a:buFontTx/>
              <a:buNone/>
            </a:pPr>
            <a:r>
              <a:rPr lang="en-US" altLang="en-US" sz="1400" dirty="0" smtClean="0">
                <a:latin typeface="Arial" charset="0"/>
                <a:cs typeface="Arial" charset="0"/>
              </a:rPr>
              <a:t>		</a:t>
            </a:r>
            <a:r>
              <a:rPr lang="en-US" altLang="en-US" sz="1400" dirty="0" smtClean="0">
                <a:solidFill>
                  <a:srgbClr val="FF0000"/>
                </a:solidFill>
                <a:latin typeface="Arial" charset="0"/>
                <a:cs typeface="Arial" charset="0"/>
              </a:rPr>
              <a:t>–5</a:t>
            </a:r>
            <a:r>
              <a:rPr lang="en-US" altLang="en-US" sz="1400" dirty="0" smtClean="0">
                <a:latin typeface="Arial" charset="0"/>
                <a:cs typeface="Arial" charset="0"/>
              </a:rPr>
              <a:t>		 </a:t>
            </a:r>
            <a:r>
              <a:rPr lang="en-US" altLang="en-US" sz="1400" dirty="0" smtClean="0">
                <a:latin typeface="Consolas" pitchFamily="49" charset="0"/>
                <a:cs typeface="Arial" charset="0"/>
              </a:rPr>
              <a:t>1111111111111111111111111111101</a:t>
            </a:r>
            <a:r>
              <a:rPr lang="en-US" altLang="en-US" sz="1400" dirty="0" smtClean="0">
                <a:solidFill>
                  <a:srgbClr val="FF0000"/>
                </a:solidFill>
                <a:latin typeface="Consolas" pitchFamily="49" charset="0"/>
                <a:cs typeface="Arial" charset="0"/>
              </a:rPr>
              <a:t>1</a:t>
            </a:r>
            <a:endParaRPr lang="en-US" altLang="en-US" sz="1400" dirty="0" smtClean="0">
              <a:latin typeface="Consolas" pitchFamily="49" charset="0"/>
              <a:cs typeface="Arial" charset="0"/>
            </a:endParaRPr>
          </a:p>
          <a:p>
            <a:pPr lvl="1">
              <a:buFontTx/>
              <a:buNone/>
            </a:pPr>
            <a:r>
              <a:rPr lang="en-US" altLang="en-US" sz="1400" dirty="0" smtClean="0">
                <a:latin typeface="Arial" charset="0"/>
                <a:cs typeface="Arial" charset="0"/>
              </a:rPr>
              <a:t>		–6		 </a:t>
            </a:r>
            <a:r>
              <a:rPr lang="en-US" altLang="en-US" sz="1400" dirty="0" smtClean="0">
                <a:latin typeface="Consolas" pitchFamily="49" charset="0"/>
                <a:cs typeface="Arial" charset="0"/>
              </a:rPr>
              <a:t>11111111111111111111111111111010</a:t>
            </a:r>
          </a:p>
          <a:p>
            <a:pPr lvl="1">
              <a:buFontTx/>
              <a:buNone/>
            </a:pPr>
            <a:r>
              <a:rPr lang="en-US" altLang="en-US" sz="1400" dirty="0" smtClean="0">
                <a:latin typeface="Arial" charset="0"/>
                <a:cs typeface="Arial" charset="0"/>
              </a:rPr>
              <a:t>		</a:t>
            </a:r>
            <a:r>
              <a:rPr lang="en-US" altLang="en-US" sz="1400" dirty="0" smtClean="0">
                <a:solidFill>
                  <a:srgbClr val="FF0000"/>
                </a:solidFill>
                <a:latin typeface="Arial" charset="0"/>
                <a:cs typeface="Arial" charset="0"/>
              </a:rPr>
              <a:t>–7</a:t>
            </a:r>
            <a:r>
              <a:rPr lang="en-US" altLang="en-US" sz="1400" dirty="0" smtClean="0">
                <a:latin typeface="Arial" charset="0"/>
                <a:cs typeface="Arial" charset="0"/>
              </a:rPr>
              <a:t>		 </a:t>
            </a:r>
            <a:r>
              <a:rPr lang="en-US" altLang="en-US" sz="1400" dirty="0" smtClean="0">
                <a:latin typeface="Consolas" pitchFamily="49" charset="0"/>
                <a:cs typeface="Arial" charset="0"/>
              </a:rPr>
              <a:t>1111111111111111111111111111100</a:t>
            </a:r>
            <a:r>
              <a:rPr lang="en-US" altLang="en-US" sz="1400" dirty="0" smtClean="0">
                <a:solidFill>
                  <a:srgbClr val="FF0000"/>
                </a:solidFill>
                <a:latin typeface="Consolas" pitchFamily="49" charset="0"/>
                <a:cs typeface="Arial" charset="0"/>
              </a:rPr>
              <a:t>1</a:t>
            </a:r>
            <a:endParaRPr lang="en-US" altLang="en-US" sz="1400" dirty="0" smtClean="0">
              <a:latin typeface="Consolas" pitchFamily="49" charset="0"/>
              <a:cs typeface="Arial" charset="0"/>
            </a:endParaRPr>
          </a:p>
          <a:p>
            <a:pPr lvl="1">
              <a:buFontTx/>
              <a:buNone/>
            </a:pPr>
            <a:r>
              <a:rPr lang="en-US" altLang="en-US" sz="1400" dirty="0" smtClean="0">
                <a:latin typeface="Arial" charset="0"/>
                <a:cs typeface="Arial" charset="0"/>
              </a:rPr>
              <a:t>		–8		 </a:t>
            </a:r>
            <a:r>
              <a:rPr lang="en-US" altLang="en-US" sz="1400" dirty="0" smtClean="0">
                <a:latin typeface="Consolas" pitchFamily="49" charset="0"/>
                <a:cs typeface="Arial" charset="0"/>
              </a:rPr>
              <a:t>11111111111111111111111111111000</a:t>
            </a:r>
          </a:p>
          <a:p>
            <a:pPr lvl="1">
              <a:buFontTx/>
              <a:buNone/>
            </a:pPr>
            <a:r>
              <a:rPr lang="en-US" altLang="en-US" sz="1400" dirty="0" smtClean="0">
                <a:latin typeface="Arial" charset="0"/>
                <a:cs typeface="Arial" charset="0"/>
              </a:rPr>
              <a:t>		</a:t>
            </a:r>
            <a:r>
              <a:rPr lang="en-US" altLang="en-US" sz="1400" dirty="0" smtClean="0">
                <a:solidFill>
                  <a:srgbClr val="FF0000"/>
                </a:solidFill>
                <a:latin typeface="Arial" charset="0"/>
                <a:cs typeface="Arial" charset="0"/>
              </a:rPr>
              <a:t>–9	</a:t>
            </a:r>
            <a:r>
              <a:rPr lang="en-US" altLang="en-US" sz="1400" dirty="0" smtClean="0">
                <a:latin typeface="Arial" charset="0"/>
                <a:cs typeface="Arial" charset="0"/>
              </a:rPr>
              <a:t>	 </a:t>
            </a:r>
            <a:r>
              <a:rPr lang="en-US" altLang="en-US" sz="1400" dirty="0" smtClean="0">
                <a:latin typeface="Consolas" pitchFamily="49" charset="0"/>
                <a:cs typeface="Arial" charset="0"/>
              </a:rPr>
              <a:t>1111111111111111111111111111011</a:t>
            </a:r>
            <a:r>
              <a:rPr lang="en-US" altLang="en-US" sz="1400" dirty="0" smtClean="0">
                <a:solidFill>
                  <a:srgbClr val="FF0000"/>
                </a:solidFill>
                <a:latin typeface="Consolas" pitchFamily="49" charset="0"/>
                <a:cs typeface="Arial" charset="0"/>
              </a:rPr>
              <a:t>1</a:t>
            </a:r>
          </a:p>
          <a:p>
            <a:pPr lvl="1">
              <a:buFontTx/>
              <a:buNone/>
            </a:pPr>
            <a:endParaRPr lang="en-US" altLang="en-US" b="1" dirty="0" smtClean="0">
              <a:latin typeface="Consolas" pitchFamily="49" charset="0"/>
              <a:cs typeface="Arial" charset="0"/>
            </a:endParaRPr>
          </a:p>
        </p:txBody>
      </p:sp>
    </p:spTree>
    <p:extLst>
      <p:ext uri="{BB962C8B-B14F-4D97-AF65-F5344CB8AC3E}">
        <p14:creationId xmlns:p14="http://schemas.microsoft.com/office/powerpoint/2010/main" val="43178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11">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11">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411">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411">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411">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4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latin typeface="Arial" charset="0"/>
                <a:cs typeface="Arial" charset="0"/>
              </a:rPr>
              <a:t>Using </a:t>
            </a:r>
            <a:r>
              <a:rPr lang="en-US" altLang="en-US" i="1" smtClean="0">
                <a:latin typeface="Times New Roman" pitchFamily="18" charset="0"/>
                <a:cs typeface="Arial" charset="0"/>
              </a:rPr>
              <a:t>M</a:t>
            </a:r>
            <a:r>
              <a:rPr lang="en-US" altLang="en-US" smtClean="0">
                <a:latin typeface="Times New Roman" pitchFamily="18" charset="0"/>
                <a:cs typeface="Arial" charset="0"/>
              </a:rPr>
              <a:t> = 2</a:t>
            </a:r>
            <a:r>
              <a:rPr lang="en-US" altLang="en-US" i="1" baseline="30000" smtClean="0">
                <a:latin typeface="Times New Roman" pitchFamily="18" charset="0"/>
                <a:cs typeface="Arial" charset="0"/>
              </a:rPr>
              <a:t>m</a:t>
            </a:r>
          </a:p>
        </p:txBody>
      </p:sp>
      <p:sp>
        <p:nvSpPr>
          <p:cNvPr id="18435" name="Rectangle 3"/>
          <p:cNvSpPr>
            <a:spLocks noGrp="1" noChangeArrowheads="1"/>
          </p:cNvSpPr>
          <p:nvPr>
            <p:ph type="body" idx="1"/>
          </p:nvPr>
        </p:nvSpPr>
        <p:spPr/>
        <p:txBody>
          <a:bodyPr/>
          <a:lstStyle/>
          <a:p>
            <a:pPr>
              <a:buFont typeface="Arial" charset="0"/>
              <a:buNone/>
              <a:tabLst>
                <a:tab pos="990600" algn="l"/>
              </a:tabLst>
            </a:pPr>
            <a:r>
              <a:rPr lang="en-US" altLang="en-US" dirty="0" smtClean="0">
                <a:latin typeface="Arial" charset="0"/>
                <a:cs typeface="Arial" charset="0"/>
              </a:rPr>
              <a:t>	Devising a second hash function is necessary</a:t>
            </a:r>
          </a:p>
          <a:p>
            <a:pPr>
              <a:buFont typeface="Arial" charset="0"/>
              <a:buNone/>
              <a:tabLst>
                <a:tab pos="990600" algn="l"/>
              </a:tabLst>
            </a:pPr>
            <a:endParaRPr lang="en-US" altLang="en-US" dirty="0" smtClean="0">
              <a:latin typeface="Arial" charset="0"/>
              <a:cs typeface="Arial" charset="0"/>
            </a:endParaRPr>
          </a:p>
          <a:p>
            <a:pPr>
              <a:buFont typeface="Arial" charset="0"/>
              <a:buNone/>
              <a:tabLst>
                <a:tab pos="990600" algn="l"/>
              </a:tabLst>
            </a:pPr>
            <a:r>
              <a:rPr lang="en-US" altLang="en-US" dirty="0" smtClean="0">
                <a:latin typeface="Arial" charset="0"/>
                <a:cs typeface="Arial" charset="0"/>
              </a:rPr>
              <a:t>	One solution:  define two functions </a:t>
            </a:r>
            <a:r>
              <a:rPr lang="en-US" altLang="en-US" dirty="0" smtClean="0">
                <a:latin typeface="Consolas" pitchFamily="49" charset="0"/>
                <a:cs typeface="Arial" charset="0"/>
              </a:rPr>
              <a:t>hash_M1</a:t>
            </a:r>
            <a:r>
              <a:rPr lang="en-US" altLang="en-US" dirty="0" smtClean="0">
                <a:latin typeface="Arial" charset="0"/>
                <a:cs typeface="Arial" charset="0"/>
              </a:rPr>
              <a:t> and </a:t>
            </a:r>
            <a:r>
              <a:rPr lang="en-US" altLang="en-US" dirty="0" smtClean="0">
                <a:latin typeface="Consolas" pitchFamily="49" charset="0"/>
                <a:cs typeface="Arial" charset="0"/>
              </a:rPr>
              <a:t>hash_M2</a:t>
            </a:r>
            <a:r>
              <a:rPr lang="en-US" altLang="en-US" dirty="0" smtClean="0">
                <a:latin typeface="Arial" charset="0"/>
                <a:cs typeface="Arial" charset="0"/>
              </a:rPr>
              <a:t> which map onto </a:t>
            </a:r>
            <a:r>
              <a:rPr lang="en-US" altLang="en-US" dirty="0" smtClean="0">
                <a:latin typeface="Times New Roman" pitchFamily="18" charset="0"/>
                <a:cs typeface="Times New Roman" pitchFamily="18" charset="0"/>
              </a:rPr>
              <a:t>0, …, </a:t>
            </a:r>
            <a:r>
              <a:rPr lang="en-US" altLang="en-US" i="1" dirty="0" smtClean="0">
                <a:latin typeface="Times New Roman" pitchFamily="18" charset="0"/>
                <a:cs typeface="Times New Roman" pitchFamily="18" charset="0"/>
              </a:rPr>
              <a:t>M</a:t>
            </a:r>
            <a:r>
              <a:rPr lang="en-US" altLang="en-US" dirty="0" smtClean="0">
                <a:latin typeface="Times New Roman" pitchFamily="18" charset="0"/>
                <a:cs typeface="Times New Roman" pitchFamily="18" charset="0"/>
              </a:rPr>
              <a:t> – 1</a:t>
            </a:r>
          </a:p>
          <a:p>
            <a:pPr lvl="1">
              <a:tabLst>
                <a:tab pos="990600" algn="l"/>
              </a:tabLst>
            </a:pPr>
            <a:r>
              <a:rPr lang="en-US" altLang="en-US" dirty="0" smtClean="0">
                <a:latin typeface="Arial" charset="0"/>
                <a:cs typeface="Arial" charset="0"/>
              </a:rPr>
              <a:t>Use a different set of </a:t>
            </a:r>
            <a:r>
              <a:rPr lang="en-US" altLang="en-US" i="1" dirty="0" smtClean="0">
                <a:latin typeface="Times New Roman" pitchFamily="18" charset="0"/>
                <a:cs typeface="Arial" charset="0"/>
              </a:rPr>
              <a:t>m </a:t>
            </a:r>
            <a:r>
              <a:rPr lang="en-US" altLang="en-US" dirty="0" smtClean="0">
                <a:latin typeface="Arial" charset="0"/>
                <a:cs typeface="Arial" charset="0"/>
              </a:rPr>
              <a:t>bits, </a:t>
            </a:r>
            <a:r>
              <a:rPr lang="en-US" altLang="en-US" i="1" dirty="0" smtClean="0">
                <a:latin typeface="Arial" charset="0"/>
                <a:cs typeface="Arial" charset="0"/>
              </a:rPr>
              <a:t>e</a:t>
            </a:r>
            <a:r>
              <a:rPr lang="en-US" altLang="en-US" dirty="0" smtClean="0">
                <a:latin typeface="Arial" charset="0"/>
                <a:cs typeface="Arial" charset="0"/>
              </a:rPr>
              <a:t>.</a:t>
            </a:r>
            <a:r>
              <a:rPr lang="en-US" altLang="en-US" i="1" dirty="0" smtClean="0">
                <a:latin typeface="Arial" charset="0"/>
                <a:cs typeface="Arial" charset="0"/>
              </a:rPr>
              <a:t>g</a:t>
            </a:r>
            <a:r>
              <a:rPr lang="en-US" altLang="en-US" dirty="0" smtClean="0">
                <a:latin typeface="Arial" charset="0"/>
                <a:cs typeface="Arial" charset="0"/>
              </a:rPr>
              <a:t>., if </a:t>
            </a:r>
            <a:r>
              <a:rPr lang="en-US" altLang="en-US" i="1" dirty="0" smtClean="0">
                <a:latin typeface="Times New Roman" pitchFamily="18" charset="0"/>
                <a:cs typeface="Arial" charset="0"/>
              </a:rPr>
              <a:t>m</a:t>
            </a:r>
            <a:r>
              <a:rPr lang="en-US" altLang="en-US" dirty="0" smtClean="0">
                <a:latin typeface="Times New Roman" pitchFamily="18" charset="0"/>
                <a:cs typeface="Arial" charset="0"/>
              </a:rPr>
              <a:t> = 10</a:t>
            </a:r>
            <a:r>
              <a:rPr lang="en-US" altLang="en-US" dirty="0" smtClean="0">
                <a:latin typeface="Arial" charset="0"/>
                <a:cs typeface="Arial" charset="0"/>
              </a:rPr>
              <a:t> use</a:t>
            </a:r>
          </a:p>
          <a:p>
            <a:pPr lvl="1" algn="ctr">
              <a:buFontTx/>
              <a:buNone/>
              <a:tabLst>
                <a:tab pos="990600" algn="l"/>
              </a:tabLst>
            </a:pPr>
            <a:r>
              <a:rPr lang="en-US" altLang="en-US" sz="2400" dirty="0" smtClean="0">
                <a:latin typeface="Consolas" pitchFamily="49" charset="0"/>
                <a:cs typeface="Arial" charset="0"/>
              </a:rPr>
              <a:t>001010</a:t>
            </a:r>
            <a:r>
              <a:rPr lang="en-US" altLang="en-US" sz="2400" dirty="0" smtClean="0">
                <a:solidFill>
                  <a:schemeClr val="hlink"/>
                </a:solidFill>
                <a:latin typeface="Consolas" pitchFamily="49" charset="0"/>
                <a:cs typeface="Arial" charset="0"/>
              </a:rPr>
              <a:t>0101101101</a:t>
            </a:r>
            <a:r>
              <a:rPr lang="en-US" altLang="en-US" sz="2400" dirty="0" smtClean="0">
                <a:solidFill>
                  <a:srgbClr val="FF0000"/>
                </a:solidFill>
                <a:latin typeface="Consolas" pitchFamily="49" charset="0"/>
                <a:cs typeface="Arial" charset="0"/>
              </a:rPr>
              <a:t>1111000100</a:t>
            </a:r>
            <a:r>
              <a:rPr lang="en-US" altLang="en-US" sz="2400" dirty="0" smtClean="0">
                <a:latin typeface="Consolas" pitchFamily="49" charset="0"/>
                <a:cs typeface="Arial" charset="0"/>
              </a:rPr>
              <a:t>010101</a:t>
            </a:r>
          </a:p>
          <a:p>
            <a:pPr lvl="1" algn="ctr">
              <a:buFontTx/>
              <a:buNone/>
              <a:tabLst>
                <a:tab pos="990600" algn="l"/>
              </a:tabLst>
            </a:pPr>
            <a:r>
              <a:rPr lang="en-US" altLang="en-US" sz="2400" dirty="0" smtClean="0">
                <a:solidFill>
                  <a:schemeClr val="bg1"/>
                </a:solidFill>
                <a:latin typeface="Consolas" pitchFamily="49" charset="0"/>
                <a:cs typeface="Arial" charset="0"/>
              </a:rPr>
              <a:t>.</a:t>
            </a:r>
            <a:r>
              <a:rPr lang="en-US" altLang="en-US" sz="2400" dirty="0" smtClean="0">
                <a:latin typeface="Consolas" pitchFamily="49" charset="0"/>
                <a:cs typeface="Arial" charset="0"/>
              </a:rPr>
              <a:t>                     </a:t>
            </a:r>
            <a:r>
              <a:rPr lang="en-US" altLang="en-US" sz="2400" dirty="0" smtClean="0">
                <a:solidFill>
                  <a:srgbClr val="FF0000"/>
                </a:solidFill>
                <a:latin typeface="Consolas" pitchFamily="49" charset="0"/>
                <a:cs typeface="Arial" charset="0"/>
              </a:rPr>
              <a:t>| 1</a:t>
            </a:r>
          </a:p>
          <a:p>
            <a:pPr lvl="1" algn="ctr">
              <a:buFontTx/>
              <a:buNone/>
              <a:tabLst>
                <a:tab pos="990600" algn="l"/>
              </a:tabLst>
            </a:pPr>
            <a:r>
              <a:rPr lang="en-US" altLang="en-US" sz="2400" dirty="0" smtClean="0">
                <a:solidFill>
                  <a:srgbClr val="3333CC"/>
                </a:solidFill>
                <a:latin typeface="Consolas" pitchFamily="49" charset="0"/>
                <a:cs typeface="Arial" charset="0"/>
              </a:rPr>
              <a:t>initial</a:t>
            </a:r>
            <a:r>
              <a:rPr lang="en-US" altLang="en-US" sz="2400" dirty="0" smtClean="0">
                <a:latin typeface="Consolas" pitchFamily="49" charset="0"/>
                <a:cs typeface="Arial" charset="0"/>
              </a:rPr>
              <a:t>               </a:t>
            </a:r>
            <a:r>
              <a:rPr lang="en-US" altLang="en-US" sz="2400" dirty="0" smtClean="0">
                <a:solidFill>
                  <a:srgbClr val="FF0000"/>
                </a:solidFill>
                <a:latin typeface="Consolas" pitchFamily="49" charset="0"/>
                <a:cs typeface="Arial" charset="0"/>
              </a:rPr>
              <a:t>jump</a:t>
            </a:r>
            <a:endParaRPr lang="en-US" altLang="en-US" dirty="0" smtClean="0">
              <a:latin typeface="Arial" charset="0"/>
              <a:cs typeface="Arial" charset="0"/>
            </a:endParaRPr>
          </a:p>
          <a:p>
            <a:pPr lvl="1">
              <a:buFontTx/>
              <a:buNone/>
              <a:tabLst>
                <a:tab pos="990600" algn="l"/>
              </a:tabLst>
            </a:pPr>
            <a:r>
              <a:rPr lang="en-US" altLang="en-US" dirty="0" smtClean="0">
                <a:latin typeface="Arial" charset="0"/>
                <a:cs typeface="Arial" charset="0"/>
              </a:rPr>
              <a:t>	where </a:t>
            </a:r>
            <a:r>
              <a:rPr lang="en-US" altLang="en-US" dirty="0" smtClean="0">
                <a:latin typeface="Consolas" pitchFamily="49" charset="0"/>
                <a:cs typeface="Arial" charset="0"/>
              </a:rPr>
              <a:t>initial == 365</a:t>
            </a:r>
            <a:r>
              <a:rPr lang="en-US" altLang="en-US" dirty="0" smtClean="0">
                <a:latin typeface="Arial" charset="0"/>
                <a:cs typeface="Arial" charset="0"/>
              </a:rPr>
              <a:t> and </a:t>
            </a:r>
            <a:r>
              <a:rPr lang="en-US" altLang="en-US" dirty="0" smtClean="0">
                <a:latin typeface="Consolas" pitchFamily="49" charset="0"/>
                <a:cs typeface="Arial" charset="0"/>
              </a:rPr>
              <a:t>jump == 965</a:t>
            </a:r>
          </a:p>
          <a:p>
            <a:pPr>
              <a:buFont typeface="Arial" charset="0"/>
              <a:buNone/>
              <a:tabLst>
                <a:tab pos="990600" algn="l"/>
              </a:tabLst>
            </a:pPr>
            <a:endParaRPr lang="en-US" altLang="en-US" dirty="0" smtClean="0">
              <a:latin typeface="Arial" charset="0"/>
              <a:cs typeface="Arial" charset="0"/>
            </a:endParaRPr>
          </a:p>
          <a:p>
            <a:pPr>
              <a:buFont typeface="Arial" charset="0"/>
              <a:buNone/>
              <a:tabLst>
                <a:tab pos="990600" algn="l"/>
              </a:tabLst>
            </a:pPr>
            <a:r>
              <a:rPr lang="en-US" altLang="en-US" dirty="0" smtClean="0">
                <a:latin typeface="Arial" charset="0"/>
                <a:cs typeface="Arial" charset="0"/>
              </a:rPr>
              <a:t>	Useful only if </a:t>
            </a:r>
            <a:r>
              <a:rPr lang="en-US" altLang="en-US" i="1" dirty="0" smtClean="0">
                <a:latin typeface="Times New Roman" pitchFamily="18" charset="0"/>
                <a:cs typeface="Arial" charset="0"/>
              </a:rPr>
              <a:t>m</a:t>
            </a:r>
            <a:r>
              <a:rPr lang="en-US" altLang="en-US" dirty="0" smtClean="0">
                <a:latin typeface="Times New Roman" pitchFamily="18" charset="0"/>
                <a:cs typeface="Arial" charset="0"/>
              </a:rPr>
              <a:t> ≤ 16</a:t>
            </a:r>
          </a:p>
        </p:txBody>
      </p:sp>
      <p:sp>
        <p:nvSpPr>
          <p:cNvPr id="18436" name="Line 4"/>
          <p:cNvSpPr>
            <a:spLocks noChangeShapeType="1"/>
          </p:cNvSpPr>
          <p:nvPr/>
        </p:nvSpPr>
        <p:spPr bwMode="auto">
          <a:xfrm flipH="1">
            <a:off x="3276600" y="3716338"/>
            <a:ext cx="574675" cy="57626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8437" name="Line 5"/>
          <p:cNvSpPr>
            <a:spLocks noChangeShapeType="1"/>
          </p:cNvSpPr>
          <p:nvPr/>
        </p:nvSpPr>
        <p:spPr bwMode="auto">
          <a:xfrm>
            <a:off x="5795963" y="3716338"/>
            <a:ext cx="647700" cy="57626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Tree>
    <p:extLst>
      <p:ext uri="{BB962C8B-B14F-4D97-AF65-F5344CB8AC3E}">
        <p14:creationId xmlns:p14="http://schemas.microsoft.com/office/powerpoint/2010/main" val="257471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mtClean="0">
                <a:latin typeface="Arial" charset="0"/>
                <a:cs typeface="Arial" charset="0"/>
              </a:rPr>
              <a:t>Using </a:t>
            </a:r>
            <a:r>
              <a:rPr lang="en-US" altLang="en-US" i="1" smtClean="0">
                <a:latin typeface="Times New Roman" pitchFamily="18" charset="0"/>
                <a:cs typeface="Arial" charset="0"/>
              </a:rPr>
              <a:t>M</a:t>
            </a:r>
            <a:r>
              <a:rPr lang="en-US" altLang="en-US" smtClean="0">
                <a:latin typeface="Times New Roman" pitchFamily="18" charset="0"/>
                <a:cs typeface="Arial" charset="0"/>
              </a:rPr>
              <a:t> = 2</a:t>
            </a:r>
            <a:r>
              <a:rPr lang="en-US" altLang="en-US" i="1" baseline="30000" smtClean="0">
                <a:latin typeface="Times New Roman" pitchFamily="18" charset="0"/>
                <a:cs typeface="Arial" charset="0"/>
              </a:rPr>
              <a:t>m</a:t>
            </a:r>
          </a:p>
        </p:txBody>
      </p:sp>
      <p:sp>
        <p:nvSpPr>
          <p:cNvPr id="19459" name="Rectangle 3"/>
          <p:cNvSpPr>
            <a:spLocks noGrp="1" noChangeArrowheads="1"/>
          </p:cNvSpPr>
          <p:nvPr>
            <p:ph type="body" idx="1"/>
          </p:nvPr>
        </p:nvSpPr>
        <p:spPr/>
        <p:txBody>
          <a:bodyPr/>
          <a:lstStyle/>
          <a:p>
            <a:pPr>
              <a:buFont typeface="Arial" charset="0"/>
              <a:buNone/>
              <a:tabLst>
                <a:tab pos="990600" algn="l"/>
              </a:tabLst>
            </a:pPr>
            <a:r>
              <a:rPr lang="en-US" altLang="en-US" dirty="0" smtClean="0">
                <a:latin typeface="Arial" charset="0"/>
                <a:cs typeface="Arial" charset="0"/>
              </a:rPr>
              <a:t>	Another solution:</a:t>
            </a:r>
          </a:p>
          <a:p>
            <a:pPr>
              <a:buFontTx/>
              <a:buNone/>
              <a:tabLst>
                <a:tab pos="990600" algn="l"/>
              </a:tabLst>
            </a:pPr>
            <a:r>
              <a:rPr lang="en-US" altLang="en-US" sz="1800" dirty="0" smtClean="0">
                <a:latin typeface="Consolas" pitchFamily="49" charset="0"/>
                <a:cs typeface="Arial" charset="0"/>
              </a:rPr>
              <a:t>		</a:t>
            </a:r>
            <a:r>
              <a:rPr lang="en-US" altLang="en-US" sz="1800" dirty="0" err="1" smtClean="0">
                <a:latin typeface="Consolas" pitchFamily="49" charset="0"/>
                <a:cs typeface="Arial" charset="0"/>
              </a:rPr>
              <a:t>int</a:t>
            </a:r>
            <a:r>
              <a:rPr lang="en-US" altLang="en-US" sz="1800" dirty="0" smtClean="0">
                <a:latin typeface="Consolas" pitchFamily="49" charset="0"/>
                <a:cs typeface="Arial" charset="0"/>
              </a:rPr>
              <a:t> initial = </a:t>
            </a:r>
            <a:r>
              <a:rPr lang="en-US" altLang="en-US" sz="1800" dirty="0" err="1" smtClean="0">
                <a:latin typeface="Consolas" pitchFamily="49" charset="0"/>
                <a:cs typeface="Arial" charset="0"/>
              </a:rPr>
              <a:t>hash_M</a:t>
            </a:r>
            <a:r>
              <a:rPr lang="en-US" altLang="en-US" sz="1800" dirty="0" smtClean="0">
                <a:latin typeface="Consolas" pitchFamily="49" charset="0"/>
                <a:cs typeface="Arial" charset="0"/>
              </a:rPr>
              <a:t>( </a:t>
            </a:r>
            <a:r>
              <a:rPr lang="en-US" altLang="en-US" sz="1800" dirty="0" err="1" smtClean="0">
                <a:latin typeface="Consolas" pitchFamily="49" charset="0"/>
                <a:cs typeface="Arial" charset="0"/>
              </a:rPr>
              <a:t>x.hash</a:t>
            </a:r>
            <a:r>
              <a:rPr lang="en-US" altLang="en-US" sz="1800" dirty="0" smtClean="0">
                <a:latin typeface="Consolas" pitchFamily="49" charset="0"/>
                <a:cs typeface="Arial" charset="0"/>
              </a:rPr>
              <a:t>(),             M );</a:t>
            </a:r>
          </a:p>
          <a:p>
            <a:pPr lvl="1">
              <a:buFontTx/>
              <a:buNone/>
              <a:tabLst>
                <a:tab pos="990600" algn="l"/>
              </a:tabLst>
            </a:pPr>
            <a:r>
              <a:rPr lang="en-US" altLang="en-US" dirty="0" smtClean="0">
                <a:latin typeface="Consolas" pitchFamily="49" charset="0"/>
                <a:cs typeface="Arial" charset="0"/>
              </a:rPr>
              <a:t>		</a:t>
            </a:r>
            <a:r>
              <a:rPr lang="en-US" altLang="en-US" dirty="0" err="1" smtClean="0">
                <a:latin typeface="Consolas" pitchFamily="49" charset="0"/>
                <a:cs typeface="Arial" charset="0"/>
              </a:rPr>
              <a:t>int</a:t>
            </a:r>
            <a:r>
              <a:rPr lang="en-US" altLang="en-US" dirty="0" smtClean="0">
                <a:latin typeface="Consolas" pitchFamily="49" charset="0"/>
                <a:cs typeface="Arial" charset="0"/>
              </a:rPr>
              <a:t> jump    = </a:t>
            </a:r>
            <a:r>
              <a:rPr lang="en-US" altLang="en-US" dirty="0" err="1" smtClean="0">
                <a:latin typeface="Consolas" pitchFamily="49" charset="0"/>
                <a:cs typeface="Arial" charset="0"/>
              </a:rPr>
              <a:t>hash_M</a:t>
            </a:r>
            <a:r>
              <a:rPr lang="en-US" altLang="en-US" dirty="0" smtClean="0">
                <a:latin typeface="Consolas" pitchFamily="49" charset="0"/>
                <a:cs typeface="Arial" charset="0"/>
              </a:rPr>
              <a:t>( </a:t>
            </a:r>
            <a:r>
              <a:rPr lang="en-US" altLang="en-US" dirty="0" err="1" smtClean="0">
                <a:latin typeface="Consolas" pitchFamily="49" charset="0"/>
                <a:cs typeface="Arial" charset="0"/>
              </a:rPr>
              <a:t>x.hash</a:t>
            </a:r>
            <a:r>
              <a:rPr lang="en-US" altLang="en-US" dirty="0" smtClean="0">
                <a:latin typeface="Consolas" pitchFamily="49" charset="0"/>
                <a:cs typeface="Arial" charset="0"/>
              </a:rPr>
              <a:t>() </a:t>
            </a:r>
            <a:r>
              <a:rPr lang="en-US" altLang="en-US" dirty="0" smtClean="0">
                <a:solidFill>
                  <a:srgbClr val="FF0000"/>
                </a:solidFill>
                <a:latin typeface="Consolas" pitchFamily="49" charset="0"/>
                <a:cs typeface="Arial" charset="0"/>
              </a:rPr>
              <a:t>* 532934959</a:t>
            </a:r>
            <a:r>
              <a:rPr lang="en-US" altLang="en-US" dirty="0" smtClean="0">
                <a:latin typeface="Consolas" pitchFamily="49" charset="0"/>
                <a:cs typeface="Arial" charset="0"/>
              </a:rPr>
              <a:t>, M ) | 1;</a:t>
            </a:r>
          </a:p>
          <a:p>
            <a:pPr lvl="1">
              <a:buFontTx/>
              <a:buNone/>
              <a:tabLst>
                <a:tab pos="990600" algn="l"/>
              </a:tabLst>
            </a:pPr>
            <a:endParaRPr lang="en-US" altLang="en-US" dirty="0" smtClean="0">
              <a:latin typeface="Consolas" pitchFamily="49" charset="0"/>
              <a:cs typeface="Arial" charset="0"/>
            </a:endParaRPr>
          </a:p>
          <a:p>
            <a:pPr lvl="1">
              <a:buFontTx/>
              <a:buNone/>
              <a:tabLst>
                <a:tab pos="990600" algn="l"/>
              </a:tabLst>
            </a:pPr>
            <a:r>
              <a:rPr lang="en-US" altLang="en-US" dirty="0" smtClean="0">
                <a:latin typeface="Consolas" pitchFamily="49" charset="0"/>
                <a:cs typeface="Arial" charset="0"/>
              </a:rPr>
              <a:t>		for ( </a:t>
            </a:r>
            <a:r>
              <a:rPr lang="en-US" altLang="en-US" dirty="0" err="1" smtClean="0">
                <a:latin typeface="Consolas" pitchFamily="49" charset="0"/>
                <a:cs typeface="Arial" charset="0"/>
              </a:rPr>
              <a:t>int</a:t>
            </a:r>
            <a:r>
              <a:rPr lang="en-US" altLang="en-US" dirty="0" smtClean="0">
                <a:latin typeface="Consolas" pitchFamily="49" charset="0"/>
                <a:cs typeface="Arial" charset="0"/>
              </a:rPr>
              <a:t> k = 0; k &lt; M; ++k ) {</a:t>
            </a:r>
          </a:p>
          <a:p>
            <a:pPr lvl="1">
              <a:buFontTx/>
              <a:buNone/>
              <a:tabLst>
                <a:tab pos="990600" algn="l"/>
              </a:tabLst>
            </a:pPr>
            <a:r>
              <a:rPr lang="en-US" altLang="en-US" dirty="0" smtClean="0">
                <a:latin typeface="Consolas" pitchFamily="49" charset="0"/>
                <a:cs typeface="Arial" charset="0"/>
              </a:rPr>
              <a:t>		    bin = (initial + k*jump) &amp; (M - 1);</a:t>
            </a:r>
          </a:p>
          <a:p>
            <a:pPr lvl="1">
              <a:buFontTx/>
              <a:buNone/>
              <a:tabLst>
                <a:tab pos="990600" algn="l"/>
              </a:tabLst>
            </a:pPr>
            <a:r>
              <a:rPr lang="en-US" altLang="en-US" dirty="0" smtClean="0">
                <a:latin typeface="Consolas" pitchFamily="49" charset="0"/>
                <a:cs typeface="Arial" charset="0"/>
              </a:rPr>
              <a:t>		    // ...</a:t>
            </a:r>
          </a:p>
          <a:p>
            <a:pPr lvl="1">
              <a:buFontTx/>
              <a:buNone/>
              <a:tabLst>
                <a:tab pos="990600" algn="l"/>
              </a:tabLst>
            </a:pPr>
            <a:r>
              <a:rPr lang="en-US" altLang="en-US" dirty="0" smtClean="0">
                <a:latin typeface="Consolas" pitchFamily="49" charset="0"/>
                <a:cs typeface="Arial" charset="0"/>
              </a:rPr>
              <a:t>		}</a:t>
            </a:r>
          </a:p>
          <a:p>
            <a:pPr>
              <a:buFont typeface="Arial" charset="0"/>
              <a:buNone/>
              <a:tabLst>
                <a:tab pos="990600" algn="l"/>
              </a:tabLst>
            </a:pPr>
            <a:endParaRPr lang="en-US" altLang="en-US" dirty="0" smtClean="0">
              <a:latin typeface="Arial" charset="0"/>
              <a:cs typeface="Arial" charset="0"/>
            </a:endParaRPr>
          </a:p>
          <a:p>
            <a:pPr>
              <a:buFont typeface="Arial" charset="0"/>
              <a:buNone/>
              <a:tabLst>
                <a:tab pos="990600" algn="l"/>
              </a:tabLst>
            </a:pPr>
            <a:r>
              <a:rPr lang="en-US" altLang="en-US" dirty="0" smtClean="0">
                <a:latin typeface="Arial" charset="0"/>
                <a:cs typeface="Arial" charset="0"/>
              </a:rPr>
              <a:t>	</a:t>
            </a:r>
            <a:r>
              <a:rPr lang="en-US" altLang="en-US" dirty="0" smtClean="0">
                <a:latin typeface="Times New Roman" pitchFamily="18" charset="0"/>
                <a:cs typeface="Arial" charset="0"/>
              </a:rPr>
              <a:t>532934959</a:t>
            </a:r>
            <a:r>
              <a:rPr lang="en-US" altLang="en-US" dirty="0" smtClean="0">
                <a:latin typeface="Arial" charset="0"/>
                <a:cs typeface="Arial" charset="0"/>
              </a:rPr>
              <a:t> is prime</a:t>
            </a:r>
          </a:p>
          <a:p>
            <a:pPr>
              <a:tabLst>
                <a:tab pos="990600" algn="l"/>
              </a:tabLst>
            </a:pPr>
            <a:endParaRPr lang="en-US" altLang="en-US" sz="1800" dirty="0" smtClean="0">
              <a:latin typeface="Arial" charset="0"/>
              <a:cs typeface="Arial" charset="0"/>
            </a:endParaRPr>
          </a:p>
          <a:p>
            <a:pPr lvl="1">
              <a:tabLst>
                <a:tab pos="990600" algn="l"/>
              </a:tabLst>
            </a:pPr>
            <a:endParaRPr lang="en-US" altLang="en-US" dirty="0" smtClean="0">
              <a:latin typeface="Arial" charset="0"/>
              <a:cs typeface="Arial" charset="0"/>
            </a:endParaRPr>
          </a:p>
        </p:txBody>
      </p:sp>
    </p:spTree>
    <p:extLst>
      <p:ext uri="{BB962C8B-B14F-4D97-AF65-F5344CB8AC3E}">
        <p14:creationId xmlns:p14="http://schemas.microsoft.com/office/powerpoint/2010/main" val="2209527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Consider a hash table with </a:t>
            </a:r>
            <a:r>
              <a:rPr lang="en-US" altLang="en-US" i="1" dirty="0" smtClean="0">
                <a:latin typeface="Times New Roman" pitchFamily="18" charset="0"/>
                <a:cs typeface="Arial" charset="0"/>
              </a:rPr>
              <a:t>M</a:t>
            </a:r>
            <a:r>
              <a:rPr lang="en-US" altLang="en-US" dirty="0" smtClean="0">
                <a:latin typeface="Times New Roman" pitchFamily="18" charset="0"/>
                <a:cs typeface="Arial" charset="0"/>
              </a:rPr>
              <a:t> = 16</a:t>
            </a:r>
            <a:r>
              <a:rPr lang="en-US" altLang="en-US" dirty="0" smtClean="0">
                <a:latin typeface="Arial" charset="0"/>
                <a:cs typeface="Arial" charset="0"/>
              </a:rPr>
              <a:t> bins</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Given a 3-digit hexadecimal number:</a:t>
            </a:r>
          </a:p>
          <a:p>
            <a:pPr lvl="1"/>
            <a:r>
              <a:rPr lang="en-US" altLang="en-US" dirty="0" smtClean="0">
                <a:latin typeface="Arial" charset="0"/>
                <a:cs typeface="Arial" charset="0"/>
              </a:rPr>
              <a:t>The least-significant digit is the primary hash function (bin)</a:t>
            </a:r>
          </a:p>
          <a:p>
            <a:pPr lvl="1"/>
            <a:r>
              <a:rPr lang="en-US" altLang="en-US" dirty="0" smtClean="0">
                <a:latin typeface="Arial" charset="0"/>
                <a:cs typeface="Arial" charset="0"/>
              </a:rPr>
              <a:t>The next digit is the secondary hash function (jump size)</a:t>
            </a:r>
          </a:p>
          <a:p>
            <a:pPr lvl="1"/>
            <a:r>
              <a:rPr lang="en-US" altLang="en-US" dirty="0" smtClean="0">
                <a:latin typeface="Arial" charset="0"/>
                <a:cs typeface="Arial" charset="0"/>
              </a:rPr>
              <a:t>Example: for 6B7</a:t>
            </a:r>
            <a:r>
              <a:rPr lang="en-US" altLang="en-US" b="1" dirty="0" smtClean="0">
                <a:solidFill>
                  <a:srgbClr val="00B0F0"/>
                </a:solidFill>
                <a:latin typeface="Arial" charset="0"/>
                <a:cs typeface="Arial" charset="0"/>
              </a:rPr>
              <a:t>2</a:t>
            </a:r>
            <a:r>
              <a:rPr lang="en-US" altLang="en-US" b="1" dirty="0" smtClean="0">
                <a:solidFill>
                  <a:srgbClr val="FF0000"/>
                </a:solidFill>
                <a:latin typeface="Arial" charset="0"/>
                <a:cs typeface="Arial" charset="0"/>
              </a:rPr>
              <a:t>A</a:t>
            </a:r>
            <a:r>
              <a:rPr lang="en-US" altLang="en-US" baseline="-25000" dirty="0" smtClean="0">
                <a:latin typeface="Arial" charset="0"/>
                <a:cs typeface="Arial" charset="0"/>
              </a:rPr>
              <a:t>16 </a:t>
            </a:r>
            <a:r>
              <a:rPr lang="en-US" altLang="en-US" dirty="0" smtClean="0">
                <a:latin typeface="Arial" charset="0"/>
                <a:cs typeface="Arial" charset="0"/>
              </a:rPr>
              <a:t>, the initial bin is </a:t>
            </a:r>
            <a:r>
              <a:rPr lang="en-US" altLang="en-US" b="1" dirty="0" smtClean="0">
                <a:solidFill>
                  <a:srgbClr val="FF0000"/>
                </a:solidFill>
                <a:latin typeface="Arial" charset="0"/>
                <a:cs typeface="Arial" charset="0"/>
              </a:rPr>
              <a:t>A</a:t>
            </a:r>
            <a:r>
              <a:rPr lang="en-US" altLang="en-US" dirty="0" smtClean="0">
                <a:latin typeface="Arial" charset="0"/>
                <a:cs typeface="Arial" charset="0"/>
              </a:rPr>
              <a:t> and the jump size is </a:t>
            </a:r>
            <a:r>
              <a:rPr lang="en-US" altLang="en-US" b="1" dirty="0" smtClean="0">
                <a:solidFill>
                  <a:srgbClr val="00B0F0"/>
                </a:solidFill>
                <a:latin typeface="Arial" charset="0"/>
                <a:cs typeface="Arial" charset="0"/>
              </a:rPr>
              <a:t>3</a:t>
            </a:r>
            <a:endParaRPr lang="en-US" altLang="en-US" dirty="0" smtClean="0">
              <a:latin typeface="Arial" charset="0"/>
              <a:cs typeface="Arial" charset="0"/>
            </a:endParaRPr>
          </a:p>
        </p:txBody>
      </p:sp>
      <p:sp>
        <p:nvSpPr>
          <p:cNvPr id="20491" name="Rectangle 2"/>
          <p:cNvSpPr>
            <a:spLocks noGrp="1" noChangeArrowheads="1"/>
          </p:cNvSpPr>
          <p:nvPr>
            <p:ph type="title"/>
          </p:nvPr>
        </p:nvSpPr>
        <p:spPr/>
        <p:txBody>
          <a:bodyPr/>
          <a:lstStyle/>
          <a:p>
            <a:r>
              <a:rPr lang="en-US" altLang="en-US" smtClean="0">
                <a:latin typeface="Arial" charset="0"/>
                <a:cs typeface="Arial" charset="0"/>
              </a:rPr>
              <a:t>Example</a:t>
            </a:r>
            <a:endParaRPr lang="en-US" altLang="en-US" i="1" baseline="30000" smtClean="0">
              <a:latin typeface="Times New Roman" pitchFamily="18" charset="0"/>
              <a:cs typeface="Arial" charset="0"/>
            </a:endParaRPr>
          </a:p>
        </p:txBody>
      </p:sp>
    </p:spTree>
    <p:extLst>
      <p:ext uri="{BB962C8B-B14F-4D97-AF65-F5344CB8AC3E}">
        <p14:creationId xmlns:p14="http://schemas.microsoft.com/office/powerpoint/2010/main" val="21186189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Insert these numbers into this initially empty hash table</a:t>
            </a:r>
          </a:p>
          <a:p>
            <a:pPr lvl="1" algn="ctr">
              <a:buFontTx/>
              <a:buNone/>
            </a:pPr>
            <a:r>
              <a:rPr lang="it-IT" altLang="en-US" dirty="0" smtClean="0">
                <a:latin typeface="Arial" charset="0"/>
                <a:cs typeface="Arial" charset="0"/>
              </a:rPr>
              <a:t>19A, 207, 3AD, 488, 5BA, 680, 74C, 826, 946, ACD, B32, C8B, </a:t>
            </a:r>
            <a:r>
              <a:rPr lang="it-IT" altLang="en-US" dirty="0">
                <a:latin typeface="Arial" charset="0"/>
                <a:cs typeface="Arial" charset="0"/>
              </a:rPr>
              <a:t>DBE, </a:t>
            </a:r>
            <a:r>
              <a:rPr lang="it-IT" altLang="en-US" dirty="0" smtClean="0">
                <a:latin typeface="Arial" charset="0"/>
                <a:cs typeface="Arial" charset="0"/>
              </a:rPr>
              <a:t>E9C</a:t>
            </a:r>
            <a:endParaRPr lang="en-US" altLang="en-US" sz="1400" dirty="0" smtClean="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3386316968"/>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A</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471589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Start with the first four values:</a:t>
            </a:r>
          </a:p>
          <a:p>
            <a:pPr lvl="1" algn="ctr">
              <a:buFontTx/>
              <a:buNone/>
            </a:pPr>
            <a:r>
              <a:rPr lang="it-IT" altLang="en-US" sz="2000" dirty="0" smtClean="0">
                <a:latin typeface="Arial" charset="0"/>
                <a:cs typeface="Arial" charset="0"/>
              </a:rPr>
              <a:t>19A, 207, 3AD, 488</a:t>
            </a:r>
            <a:endParaRPr lang="en-US" altLang="en-US" sz="1600" dirty="0" smtClean="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2620317387"/>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A</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30439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mtClean="0">
                <a:latin typeface="Arial" charset="0"/>
                <a:cs typeface="Arial" charset="0"/>
              </a:rPr>
              <a:t>Outline</a:t>
            </a:r>
          </a:p>
        </p:txBody>
      </p:sp>
      <p:sp>
        <p:nvSpPr>
          <p:cNvPr id="512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This topic covers double hashing</a:t>
            </a:r>
          </a:p>
          <a:p>
            <a:pPr lvl="1"/>
            <a:r>
              <a:rPr lang="en-US" altLang="en-US" dirty="0" smtClean="0">
                <a:latin typeface="Arial" charset="0"/>
                <a:cs typeface="Arial" charset="0"/>
              </a:rPr>
              <a:t>More complex than linear or quadratic probing</a:t>
            </a:r>
          </a:p>
          <a:p>
            <a:pPr lvl="1"/>
            <a:r>
              <a:rPr lang="en-US" altLang="en-US" dirty="0" smtClean="0">
                <a:latin typeface="Arial" charset="0"/>
                <a:cs typeface="Arial" charset="0"/>
              </a:rPr>
              <a:t>Uses two hash functions</a:t>
            </a:r>
          </a:p>
          <a:p>
            <a:pPr lvl="2"/>
            <a:r>
              <a:rPr lang="en-US" altLang="en-US" dirty="0" smtClean="0">
                <a:latin typeface="Arial" charset="0"/>
                <a:cs typeface="Arial" charset="0"/>
              </a:rPr>
              <a:t>The first gives the bin</a:t>
            </a:r>
          </a:p>
          <a:p>
            <a:pPr lvl="2"/>
            <a:r>
              <a:rPr lang="en-US" altLang="en-US" dirty="0" smtClean="0">
                <a:latin typeface="Arial" charset="0"/>
                <a:cs typeface="Arial" charset="0"/>
              </a:rPr>
              <a:t>The second gives the jump size</a:t>
            </a:r>
          </a:p>
          <a:p>
            <a:pPr lvl="1"/>
            <a:r>
              <a:rPr lang="en-US" altLang="en-US" dirty="0" smtClean="0">
                <a:latin typeface="Arial" charset="0"/>
                <a:cs typeface="Arial" charset="0"/>
              </a:rPr>
              <a:t>Primary clustering no longer occurs</a:t>
            </a:r>
          </a:p>
          <a:p>
            <a:pPr lvl="1"/>
            <a:r>
              <a:rPr lang="en-US" altLang="en-US" dirty="0" smtClean="0">
                <a:latin typeface="Arial" charset="0"/>
                <a:cs typeface="Arial" charset="0"/>
              </a:rPr>
              <a:t>More efficient than linear or quadratic probing</a:t>
            </a:r>
          </a:p>
        </p:txBody>
      </p:sp>
    </p:spTree>
    <p:extLst>
      <p:ext uri="{BB962C8B-B14F-4D97-AF65-F5344CB8AC3E}">
        <p14:creationId xmlns:p14="http://schemas.microsoft.com/office/powerpoint/2010/main" val="13692807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Start with the first four values:</a:t>
            </a:r>
          </a:p>
          <a:p>
            <a:pPr lvl="1" algn="ctr">
              <a:buFontTx/>
              <a:buNone/>
            </a:pPr>
            <a:r>
              <a:rPr lang="it-IT" altLang="en-US" sz="2000" dirty="0" smtClean="0">
                <a:latin typeface="Arial" charset="0"/>
                <a:cs typeface="Arial" charset="0"/>
              </a:rPr>
              <a:t>19</a:t>
            </a:r>
            <a:r>
              <a:rPr lang="it-IT" altLang="en-US" sz="2000" b="1" dirty="0" smtClean="0">
                <a:solidFill>
                  <a:srgbClr val="FF0000"/>
                </a:solidFill>
                <a:latin typeface="Arial" charset="0"/>
                <a:cs typeface="Arial" charset="0"/>
              </a:rPr>
              <a:t>A</a:t>
            </a:r>
            <a:r>
              <a:rPr lang="it-IT" altLang="en-US" sz="2000" dirty="0" smtClean="0">
                <a:latin typeface="Arial" charset="0"/>
                <a:cs typeface="Arial" charset="0"/>
              </a:rPr>
              <a:t>, 20</a:t>
            </a:r>
            <a:r>
              <a:rPr lang="it-IT" altLang="en-US" sz="2000" b="1" dirty="0" smtClean="0">
                <a:solidFill>
                  <a:srgbClr val="FF0000"/>
                </a:solidFill>
                <a:latin typeface="Arial" charset="0"/>
                <a:cs typeface="Arial" charset="0"/>
              </a:rPr>
              <a:t>7</a:t>
            </a:r>
            <a:r>
              <a:rPr lang="it-IT" altLang="en-US" sz="2000" dirty="0" smtClean="0">
                <a:latin typeface="Arial" charset="0"/>
                <a:cs typeface="Arial" charset="0"/>
              </a:rPr>
              <a:t>, 3A</a:t>
            </a:r>
            <a:r>
              <a:rPr lang="it-IT" altLang="en-US" sz="2000" b="1" dirty="0" smtClean="0">
                <a:solidFill>
                  <a:srgbClr val="FF0000"/>
                </a:solidFill>
                <a:latin typeface="Arial" charset="0"/>
                <a:cs typeface="Arial" charset="0"/>
              </a:rPr>
              <a:t>D</a:t>
            </a:r>
            <a:r>
              <a:rPr lang="it-IT" altLang="en-US" sz="2000" dirty="0" smtClean="0">
                <a:latin typeface="Arial" charset="0"/>
                <a:cs typeface="Arial" charset="0"/>
              </a:rPr>
              <a:t>, 48</a:t>
            </a:r>
            <a:r>
              <a:rPr lang="it-IT" altLang="en-US" sz="2000" b="1" dirty="0" smtClean="0">
                <a:solidFill>
                  <a:srgbClr val="FF0000"/>
                </a:solidFill>
                <a:latin typeface="Arial" charset="0"/>
                <a:cs typeface="Arial" charset="0"/>
              </a:rPr>
              <a:t>8</a:t>
            </a:r>
            <a:endParaRPr lang="en-US" altLang="en-US" sz="1600" b="1" dirty="0" smtClean="0">
              <a:solidFill>
                <a:srgbClr val="FF0000"/>
              </a:solidFill>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847767055"/>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A</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1" dirty="0" smtClean="0">
                          <a:solidFill>
                            <a:srgbClr val="FF0000"/>
                          </a:solidFill>
                        </a:rPr>
                        <a:t>207</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1" dirty="0" smtClean="0">
                          <a:solidFill>
                            <a:srgbClr val="FF0000"/>
                          </a:solidFill>
                        </a:rPr>
                        <a:t>488</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1" dirty="0" smtClean="0">
                          <a:solidFill>
                            <a:srgbClr val="FF0000"/>
                          </a:solidFill>
                        </a:rPr>
                        <a:t>19A</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1" dirty="0" smtClean="0">
                          <a:solidFill>
                            <a:srgbClr val="FF0000"/>
                          </a:solidFill>
                        </a:rPr>
                        <a:t>3AD</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250159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Next we must insert </a:t>
            </a:r>
            <a:r>
              <a:rPr lang="it-IT" altLang="en-US" dirty="0" smtClean="0">
                <a:latin typeface="Arial" charset="0"/>
                <a:cs typeface="Arial" charset="0"/>
              </a:rPr>
              <a:t>5BA</a:t>
            </a:r>
            <a:endParaRPr lang="en-US" altLang="en-US" dirty="0" smtClean="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2345403473"/>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A</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207</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488</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19A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3AD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477336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Next we must insert </a:t>
            </a:r>
            <a:r>
              <a:rPr lang="it-IT" altLang="en-US" dirty="0" smtClean="0">
                <a:latin typeface="Arial" charset="0"/>
                <a:cs typeface="Arial" charset="0"/>
              </a:rPr>
              <a:t>5</a:t>
            </a:r>
            <a:r>
              <a:rPr lang="it-IT" altLang="en-US" b="1" dirty="0" smtClean="0">
                <a:solidFill>
                  <a:srgbClr val="00B0F0"/>
                </a:solidFill>
                <a:latin typeface="Arial" charset="0"/>
                <a:cs typeface="Arial" charset="0"/>
              </a:rPr>
              <a:t>B</a:t>
            </a:r>
            <a:r>
              <a:rPr lang="it-IT" altLang="en-US" b="1" dirty="0" smtClean="0">
                <a:solidFill>
                  <a:srgbClr val="FF0000"/>
                </a:solidFill>
                <a:latin typeface="Arial" charset="0"/>
                <a:cs typeface="Arial" charset="0"/>
              </a:rPr>
              <a:t>A</a:t>
            </a:r>
          </a:p>
          <a:p>
            <a:pPr lvl="1"/>
            <a:r>
              <a:rPr lang="it-IT" altLang="en-US" dirty="0" smtClean="0">
                <a:latin typeface="Arial" charset="0"/>
                <a:cs typeface="Arial" charset="0"/>
              </a:rPr>
              <a:t>Bin </a:t>
            </a:r>
            <a:r>
              <a:rPr lang="it-IT" altLang="en-US" b="1" dirty="0" smtClean="0">
                <a:solidFill>
                  <a:srgbClr val="FF0000"/>
                </a:solidFill>
                <a:latin typeface="Arial" charset="0"/>
                <a:cs typeface="Arial" charset="0"/>
              </a:rPr>
              <a:t>A</a:t>
            </a:r>
            <a:r>
              <a:rPr lang="it-IT" altLang="en-US" dirty="0" smtClean="0">
                <a:latin typeface="Arial" charset="0"/>
                <a:cs typeface="Arial" charset="0"/>
              </a:rPr>
              <a:t> is occupied</a:t>
            </a:r>
          </a:p>
          <a:p>
            <a:pPr lvl="1"/>
            <a:r>
              <a:rPr lang="it-IT" altLang="en-US" dirty="0" smtClean="0">
                <a:latin typeface="Arial" charset="0"/>
                <a:cs typeface="Arial" charset="0"/>
              </a:rPr>
              <a:t>The jump size is </a:t>
            </a:r>
            <a:r>
              <a:rPr lang="it-IT" altLang="en-US" b="1" dirty="0" smtClean="0">
                <a:solidFill>
                  <a:srgbClr val="00B0F0"/>
                </a:solidFill>
                <a:latin typeface="Arial" charset="0"/>
                <a:cs typeface="Arial" charset="0"/>
              </a:rPr>
              <a:t>B</a:t>
            </a:r>
            <a:r>
              <a:rPr lang="it-IT" altLang="en-US" dirty="0" smtClean="0">
                <a:latin typeface="Arial" charset="0"/>
                <a:cs typeface="Arial" charset="0"/>
              </a:rPr>
              <a:t> is already odd</a:t>
            </a:r>
          </a:p>
          <a:p>
            <a:pPr lvl="1"/>
            <a:r>
              <a:rPr lang="it-IT" altLang="en-US" dirty="0" smtClean="0">
                <a:latin typeface="Arial" charset="0"/>
                <a:cs typeface="Arial" charset="0"/>
              </a:rPr>
              <a:t>A jump size of </a:t>
            </a:r>
            <a:r>
              <a:rPr lang="it-IT" altLang="en-US" b="1" dirty="0" smtClean="0">
                <a:solidFill>
                  <a:srgbClr val="00B0F0"/>
                </a:solidFill>
                <a:latin typeface="Arial" charset="0"/>
                <a:cs typeface="Arial" charset="0"/>
              </a:rPr>
              <a:t>B</a:t>
            </a:r>
            <a:r>
              <a:rPr lang="it-IT" altLang="en-US" dirty="0" smtClean="0">
                <a:latin typeface="Arial" charset="0"/>
                <a:cs typeface="Arial" charset="0"/>
              </a:rPr>
              <a:t> is equal to a jump size of B – 10</a:t>
            </a:r>
            <a:r>
              <a:rPr lang="it-IT" altLang="en-US" baseline="-25000" dirty="0" smtClean="0">
                <a:latin typeface="Arial" charset="0"/>
                <a:cs typeface="Arial" charset="0"/>
              </a:rPr>
              <a:t>16</a:t>
            </a:r>
            <a:r>
              <a:rPr lang="it-IT" altLang="en-US" dirty="0" smtClean="0">
                <a:latin typeface="Arial" charset="0"/>
                <a:cs typeface="Arial" charset="0"/>
              </a:rPr>
              <a:t> = –5</a:t>
            </a:r>
            <a:endParaRPr lang="en-US" altLang="en-US" dirty="0">
              <a:latin typeface="Arial" charset="0"/>
              <a:cs typeface="Arial" charset="0"/>
            </a:endParaRPr>
          </a:p>
          <a:p>
            <a:pPr marL="457200" lvl="1" indent="0">
              <a:buNone/>
            </a:pPr>
            <a:endParaRPr lang="it-IT" altLang="en-US" dirty="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3192127090"/>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1" dirty="0" smtClean="0">
                          <a:solidFill>
                            <a:srgbClr val="FF0000"/>
                          </a:solidFill>
                        </a:rPr>
                        <a:t>A</a:t>
                      </a:r>
                      <a:endParaRPr lang="en-CA" sz="1800" b="1" dirty="0">
                        <a:solidFill>
                          <a:srgbClr val="FF0000"/>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207</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488</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19A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3AD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722003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Next we must insert </a:t>
            </a:r>
            <a:r>
              <a:rPr lang="it-IT" altLang="en-US" dirty="0" smtClean="0">
                <a:latin typeface="Arial" charset="0"/>
                <a:cs typeface="Arial" charset="0"/>
              </a:rPr>
              <a:t>5</a:t>
            </a:r>
            <a:r>
              <a:rPr lang="it-IT" altLang="en-US" b="1" dirty="0" smtClean="0">
                <a:solidFill>
                  <a:srgbClr val="00B0F0"/>
                </a:solidFill>
                <a:latin typeface="Arial" charset="0"/>
                <a:cs typeface="Arial" charset="0"/>
              </a:rPr>
              <a:t>B</a:t>
            </a:r>
            <a:r>
              <a:rPr lang="it-IT" altLang="en-US" b="1" dirty="0" smtClean="0">
                <a:solidFill>
                  <a:srgbClr val="FF0000"/>
                </a:solidFill>
                <a:latin typeface="Arial" charset="0"/>
                <a:cs typeface="Arial" charset="0"/>
              </a:rPr>
              <a:t>A</a:t>
            </a:r>
          </a:p>
          <a:p>
            <a:pPr lvl="1"/>
            <a:r>
              <a:rPr lang="it-IT" altLang="en-US" dirty="0" smtClean="0">
                <a:latin typeface="Arial" charset="0"/>
                <a:cs typeface="Arial" charset="0"/>
              </a:rPr>
              <a:t>Bin </a:t>
            </a:r>
            <a:r>
              <a:rPr lang="it-IT" altLang="en-US" b="1" dirty="0" smtClean="0">
                <a:solidFill>
                  <a:srgbClr val="FF0000"/>
                </a:solidFill>
                <a:latin typeface="Arial" charset="0"/>
                <a:cs typeface="Arial" charset="0"/>
              </a:rPr>
              <a:t>A</a:t>
            </a:r>
            <a:r>
              <a:rPr lang="it-IT" altLang="en-US" dirty="0" smtClean="0">
                <a:latin typeface="Arial" charset="0"/>
                <a:cs typeface="Arial" charset="0"/>
              </a:rPr>
              <a:t> is occupied</a:t>
            </a:r>
          </a:p>
          <a:p>
            <a:pPr lvl="1"/>
            <a:r>
              <a:rPr lang="it-IT" altLang="en-US" dirty="0" smtClean="0">
                <a:latin typeface="Arial" charset="0"/>
                <a:cs typeface="Arial" charset="0"/>
              </a:rPr>
              <a:t>The jump size is </a:t>
            </a:r>
            <a:r>
              <a:rPr lang="it-IT" altLang="en-US" b="1" dirty="0" smtClean="0">
                <a:solidFill>
                  <a:srgbClr val="00B0F0"/>
                </a:solidFill>
                <a:latin typeface="Arial" charset="0"/>
                <a:cs typeface="Arial" charset="0"/>
              </a:rPr>
              <a:t>B</a:t>
            </a:r>
            <a:r>
              <a:rPr lang="it-IT" altLang="en-US" dirty="0" smtClean="0">
                <a:latin typeface="Arial" charset="0"/>
                <a:cs typeface="Arial" charset="0"/>
              </a:rPr>
              <a:t> is already odd</a:t>
            </a:r>
          </a:p>
          <a:p>
            <a:pPr lvl="1"/>
            <a:r>
              <a:rPr lang="it-IT" altLang="en-US" dirty="0" smtClean="0">
                <a:latin typeface="Arial" charset="0"/>
                <a:cs typeface="Arial" charset="0"/>
              </a:rPr>
              <a:t>A jump size of </a:t>
            </a:r>
            <a:r>
              <a:rPr lang="it-IT" altLang="en-US" b="1" dirty="0" smtClean="0">
                <a:solidFill>
                  <a:srgbClr val="00B0F0"/>
                </a:solidFill>
                <a:latin typeface="Arial" charset="0"/>
                <a:cs typeface="Arial" charset="0"/>
              </a:rPr>
              <a:t>B</a:t>
            </a:r>
            <a:r>
              <a:rPr lang="it-IT" altLang="en-US" dirty="0" smtClean="0">
                <a:latin typeface="Arial" charset="0"/>
                <a:cs typeface="Arial" charset="0"/>
              </a:rPr>
              <a:t> is equal to a jump size of B – 10</a:t>
            </a:r>
            <a:r>
              <a:rPr lang="it-IT" altLang="en-US" baseline="-25000" dirty="0" smtClean="0">
                <a:latin typeface="Arial" charset="0"/>
                <a:cs typeface="Arial" charset="0"/>
              </a:rPr>
              <a:t>16</a:t>
            </a:r>
            <a:r>
              <a:rPr lang="it-IT" altLang="en-US" dirty="0" smtClean="0">
                <a:latin typeface="Arial" charset="0"/>
                <a:cs typeface="Arial" charset="0"/>
              </a:rPr>
              <a:t> = –5</a:t>
            </a:r>
            <a:endParaRPr lang="en-US" altLang="en-US" dirty="0">
              <a:latin typeface="Arial" charset="0"/>
              <a:cs typeface="Arial" charset="0"/>
            </a:endParaRPr>
          </a:p>
          <a:p>
            <a:pPr lvl="1"/>
            <a:endParaRPr lang="it-IT" altLang="en-US" dirty="0">
              <a:latin typeface="Arial" charset="0"/>
              <a:cs typeface="Arial" charset="0"/>
            </a:endParaRPr>
          </a:p>
          <a:p>
            <a:pPr lvl="1"/>
            <a:endParaRPr lang="it-IT" altLang="en-US" dirty="0">
              <a:latin typeface="Arial" charset="0"/>
              <a:cs typeface="Arial" charset="0"/>
            </a:endParaRPr>
          </a:p>
          <a:p>
            <a:pPr lvl="1"/>
            <a:endParaRPr lang="it-IT" altLang="en-US" dirty="0">
              <a:latin typeface="Arial" charset="0"/>
              <a:cs typeface="Arial" charset="0"/>
            </a:endParaRPr>
          </a:p>
          <a:p>
            <a:pPr lvl="1"/>
            <a:endParaRPr lang="it-IT" altLang="en-US" dirty="0">
              <a:latin typeface="Arial" charset="0"/>
              <a:cs typeface="Arial" charset="0"/>
            </a:endParaRPr>
          </a:p>
          <a:p>
            <a:pPr lvl="1"/>
            <a:endParaRPr lang="it-IT" altLang="en-US" dirty="0">
              <a:latin typeface="Arial" charset="0"/>
              <a:cs typeface="Arial" charset="0"/>
            </a:endParaRPr>
          </a:p>
          <a:p>
            <a:pPr lvl="1"/>
            <a:r>
              <a:rPr lang="it-IT" altLang="en-US" dirty="0">
                <a:latin typeface="Arial" charset="0"/>
                <a:cs typeface="Arial" charset="0"/>
              </a:rPr>
              <a:t>The sequence of bins is </a:t>
            </a:r>
            <a:r>
              <a:rPr lang="it-IT" altLang="en-US" dirty="0" smtClean="0">
                <a:latin typeface="Arial" charset="0"/>
                <a:cs typeface="Arial" charset="0"/>
              </a:rPr>
              <a:t>A</a:t>
            </a:r>
            <a:r>
              <a:rPr lang="it-IT" altLang="en-US" dirty="0">
                <a:latin typeface="Arial" charset="0"/>
                <a:cs typeface="Arial" charset="0"/>
              </a:rPr>
              <a:t>, </a:t>
            </a:r>
            <a:r>
              <a:rPr lang="it-IT" altLang="en-US" dirty="0" smtClean="0">
                <a:latin typeface="Arial" charset="0"/>
                <a:cs typeface="Arial" charset="0"/>
              </a:rPr>
              <a:t>5</a:t>
            </a:r>
            <a:endParaRPr lang="en-US" altLang="en-US" dirty="0">
              <a:latin typeface="Arial" charset="0"/>
              <a:cs typeface="Arial" charset="0"/>
            </a:endParaRPr>
          </a:p>
          <a:p>
            <a:pPr lvl="1"/>
            <a:endParaRPr lang="en-US" altLang="en-US" dirty="0">
              <a:latin typeface="Arial" charset="0"/>
              <a:cs typeface="Arial" charset="0"/>
            </a:endParaRPr>
          </a:p>
          <a:p>
            <a:pPr lvl="1"/>
            <a:endParaRPr lang="en-US" altLang="en-US" dirty="0" smtClean="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1151700677"/>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1" dirty="0" smtClean="0">
                          <a:solidFill>
                            <a:srgbClr val="FF0000"/>
                          </a:solidFill>
                        </a:rPr>
                        <a:t>A</a:t>
                      </a:r>
                      <a:endParaRPr lang="en-CA" sz="1800" b="1" dirty="0">
                        <a:solidFill>
                          <a:srgbClr val="FF0000"/>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1" dirty="0" smtClean="0">
                          <a:solidFill>
                            <a:srgbClr val="FF0000"/>
                          </a:solidFill>
                        </a:rPr>
                        <a:t>5BA</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207</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488</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19A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3AD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222118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smtClean="0">
                <a:latin typeface="Arial" charset="0"/>
                <a:cs typeface="Arial" charset="0"/>
              </a:rPr>
              <a:t>Next we are adding </a:t>
            </a:r>
            <a:r>
              <a:rPr lang="it-IT" altLang="en-US" dirty="0" smtClean="0">
                <a:latin typeface="Arial" charset="0"/>
                <a:cs typeface="Arial" charset="0"/>
              </a:rPr>
              <a:t>680, 74C, 826</a:t>
            </a: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1893901098"/>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1" dirty="0" smtClean="0">
                          <a:solidFill>
                            <a:srgbClr val="FF0000"/>
                          </a:solidFill>
                        </a:rPr>
                        <a:t>A</a:t>
                      </a:r>
                      <a:endParaRPr lang="en-CA" sz="1800" b="1" dirty="0">
                        <a:solidFill>
                          <a:srgbClr val="FF0000"/>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5BA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207</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488</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19A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3AD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219505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smtClean="0">
                <a:latin typeface="Arial" charset="0"/>
                <a:cs typeface="Arial" charset="0"/>
              </a:rPr>
              <a:t>Next we are adding </a:t>
            </a:r>
            <a:r>
              <a:rPr lang="it-IT" altLang="en-US" dirty="0" smtClean="0">
                <a:latin typeface="Arial" charset="0"/>
                <a:cs typeface="Arial" charset="0"/>
              </a:rPr>
              <a:t>68</a:t>
            </a:r>
            <a:r>
              <a:rPr lang="it-IT" altLang="en-US" b="1" dirty="0" smtClean="0">
                <a:solidFill>
                  <a:srgbClr val="FF0000"/>
                </a:solidFill>
                <a:latin typeface="Arial" charset="0"/>
                <a:cs typeface="Arial" charset="0"/>
              </a:rPr>
              <a:t>0</a:t>
            </a:r>
            <a:r>
              <a:rPr lang="it-IT" altLang="en-US" dirty="0" smtClean="0">
                <a:latin typeface="Arial" charset="0"/>
                <a:cs typeface="Arial" charset="0"/>
              </a:rPr>
              <a:t>, 74</a:t>
            </a:r>
            <a:r>
              <a:rPr lang="it-IT" altLang="en-US" b="1" dirty="0" smtClean="0">
                <a:solidFill>
                  <a:srgbClr val="FF0000"/>
                </a:solidFill>
                <a:latin typeface="Arial" charset="0"/>
                <a:cs typeface="Arial" charset="0"/>
              </a:rPr>
              <a:t>C</a:t>
            </a:r>
            <a:r>
              <a:rPr lang="it-IT" altLang="en-US" dirty="0" smtClean="0">
                <a:latin typeface="Arial" charset="0"/>
                <a:cs typeface="Arial" charset="0"/>
              </a:rPr>
              <a:t>, 82</a:t>
            </a:r>
            <a:r>
              <a:rPr lang="it-IT" altLang="en-US" b="1" dirty="0" smtClean="0">
                <a:solidFill>
                  <a:srgbClr val="FF0000"/>
                </a:solidFill>
                <a:latin typeface="Arial" charset="0"/>
                <a:cs typeface="Arial" charset="0"/>
              </a:rPr>
              <a:t>6</a:t>
            </a:r>
          </a:p>
          <a:p>
            <a:pPr lvl="1"/>
            <a:r>
              <a:rPr lang="it-IT" altLang="en-US" dirty="0" smtClean="0">
                <a:latin typeface="Arial" charset="0"/>
                <a:cs typeface="Arial" charset="0"/>
              </a:rPr>
              <a:t>All the bins are empty—simply insert them</a:t>
            </a: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223418323"/>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A</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1" dirty="0" smtClean="0">
                          <a:solidFill>
                            <a:srgbClr val="FF0000"/>
                          </a:solidFill>
                        </a:rPr>
                        <a:t>680</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5BA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1" dirty="0" smtClean="0">
                          <a:solidFill>
                            <a:srgbClr val="FF0000"/>
                          </a:solidFill>
                        </a:rPr>
                        <a:t>826</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207</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488</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19A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1" dirty="0" smtClean="0">
                          <a:solidFill>
                            <a:srgbClr val="FF0000"/>
                          </a:solidFill>
                        </a:rPr>
                        <a:t>74C</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3AD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294819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smtClean="0">
                <a:latin typeface="Arial" charset="0"/>
                <a:cs typeface="Arial" charset="0"/>
              </a:rPr>
              <a:t>Next, we must insert </a:t>
            </a:r>
            <a:r>
              <a:rPr lang="it-IT" altLang="en-US" dirty="0" smtClean="0">
                <a:latin typeface="Arial" charset="0"/>
                <a:cs typeface="Arial" charset="0"/>
              </a:rPr>
              <a:t>946</a:t>
            </a:r>
          </a:p>
          <a:p>
            <a:pPr marL="457200" lvl="1" indent="0">
              <a:buNone/>
            </a:pPr>
            <a:endParaRPr lang="it-IT" altLang="en-US" dirty="0" smtClean="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1955189162"/>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A</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680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5BA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826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207</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488</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19A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74C</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3AD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079594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smtClean="0">
                <a:latin typeface="Arial" charset="0"/>
                <a:cs typeface="Arial" charset="0"/>
              </a:rPr>
              <a:t>Next, we must insert </a:t>
            </a:r>
            <a:r>
              <a:rPr lang="it-IT" altLang="en-US" dirty="0" smtClean="0">
                <a:latin typeface="Arial" charset="0"/>
                <a:cs typeface="Arial" charset="0"/>
              </a:rPr>
              <a:t>9</a:t>
            </a:r>
            <a:r>
              <a:rPr lang="it-IT" altLang="en-US" dirty="0" smtClean="0">
                <a:solidFill>
                  <a:srgbClr val="00B0F0"/>
                </a:solidFill>
                <a:latin typeface="Arial" charset="0"/>
                <a:cs typeface="Arial" charset="0"/>
              </a:rPr>
              <a:t>4</a:t>
            </a:r>
            <a:r>
              <a:rPr lang="it-IT" altLang="en-US" b="1" dirty="0" smtClean="0">
                <a:solidFill>
                  <a:srgbClr val="FF0000"/>
                </a:solidFill>
                <a:latin typeface="Arial" charset="0"/>
                <a:cs typeface="Arial" charset="0"/>
              </a:rPr>
              <a:t>6</a:t>
            </a:r>
          </a:p>
          <a:p>
            <a:pPr lvl="1"/>
            <a:r>
              <a:rPr lang="it-IT" altLang="en-US" dirty="0" smtClean="0">
                <a:latin typeface="Arial" charset="0"/>
                <a:cs typeface="Arial" charset="0"/>
              </a:rPr>
              <a:t>Bin </a:t>
            </a:r>
            <a:r>
              <a:rPr lang="it-IT" altLang="en-US" b="1" dirty="0" smtClean="0">
                <a:solidFill>
                  <a:srgbClr val="FF0000"/>
                </a:solidFill>
                <a:latin typeface="Arial" charset="0"/>
                <a:cs typeface="Arial" charset="0"/>
              </a:rPr>
              <a:t>6</a:t>
            </a:r>
            <a:r>
              <a:rPr lang="it-IT" altLang="en-US" dirty="0" smtClean="0">
                <a:latin typeface="Arial" charset="0"/>
                <a:cs typeface="Arial" charset="0"/>
              </a:rPr>
              <a:t> is occupied</a:t>
            </a:r>
          </a:p>
          <a:p>
            <a:pPr lvl="1"/>
            <a:r>
              <a:rPr lang="it-IT" altLang="en-US" dirty="0" smtClean="0">
                <a:latin typeface="Arial" charset="0"/>
                <a:cs typeface="Arial" charset="0"/>
              </a:rPr>
              <a:t>The second digit is 4, which is even</a:t>
            </a:r>
          </a:p>
          <a:p>
            <a:pPr lvl="1"/>
            <a:r>
              <a:rPr lang="it-IT" altLang="en-US" dirty="0" smtClean="0">
                <a:latin typeface="Arial" charset="0"/>
                <a:cs typeface="Arial" charset="0"/>
              </a:rPr>
              <a:t>The jump size is </a:t>
            </a:r>
            <a:r>
              <a:rPr lang="it-IT" altLang="en-US" b="1" dirty="0" smtClean="0">
                <a:solidFill>
                  <a:srgbClr val="00B0F0"/>
                </a:solidFill>
                <a:latin typeface="Arial" charset="0"/>
                <a:cs typeface="Arial" charset="0"/>
              </a:rPr>
              <a:t>4</a:t>
            </a:r>
            <a:r>
              <a:rPr lang="it-IT" altLang="en-US" dirty="0" smtClean="0">
                <a:latin typeface="Arial" charset="0"/>
                <a:cs typeface="Arial" charset="0"/>
              </a:rPr>
              <a:t> + 1 = 5</a:t>
            </a:r>
          </a:p>
          <a:p>
            <a:pPr lvl="1"/>
            <a:endParaRPr lang="it-IT" altLang="en-US" dirty="0">
              <a:latin typeface="Arial" charset="0"/>
              <a:cs typeface="Arial" charset="0"/>
            </a:endParaRPr>
          </a:p>
          <a:p>
            <a:pPr lvl="1"/>
            <a:endParaRPr lang="it-IT" altLang="en-US" dirty="0">
              <a:latin typeface="Arial" charset="0"/>
              <a:cs typeface="Arial" charset="0"/>
            </a:endParaRPr>
          </a:p>
          <a:p>
            <a:pPr lvl="1"/>
            <a:endParaRPr lang="it-IT" altLang="en-US" dirty="0">
              <a:latin typeface="Arial" charset="0"/>
              <a:cs typeface="Arial" charset="0"/>
            </a:endParaRPr>
          </a:p>
          <a:p>
            <a:pPr lvl="1"/>
            <a:endParaRPr lang="it-IT" altLang="en-US" dirty="0">
              <a:latin typeface="Arial" charset="0"/>
              <a:cs typeface="Arial" charset="0"/>
            </a:endParaRPr>
          </a:p>
          <a:p>
            <a:pPr lvl="1"/>
            <a:endParaRPr lang="en-US" altLang="en-US" dirty="0">
              <a:latin typeface="Arial" charset="0"/>
              <a:cs typeface="Arial" charset="0"/>
            </a:endParaRPr>
          </a:p>
          <a:p>
            <a:pPr lvl="1"/>
            <a:endParaRPr lang="it-IT" altLang="en-US" dirty="0" smtClean="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1997328269"/>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1" dirty="0" smtClean="0">
                          <a:solidFill>
                            <a:srgbClr val="FF0000"/>
                          </a:solidFill>
                        </a:rPr>
                        <a:t>6</a:t>
                      </a:r>
                      <a:endParaRPr lang="en-CA" sz="1800" b="1" dirty="0">
                        <a:solidFill>
                          <a:srgbClr val="FF0000"/>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A</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680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5BA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826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207</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488</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19A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74C</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3AD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275766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smtClean="0">
                <a:latin typeface="Arial" charset="0"/>
                <a:cs typeface="Arial" charset="0"/>
              </a:rPr>
              <a:t>Next, we must insert </a:t>
            </a:r>
            <a:r>
              <a:rPr lang="it-IT" altLang="en-US" dirty="0" smtClean="0">
                <a:latin typeface="Arial" charset="0"/>
                <a:cs typeface="Arial" charset="0"/>
              </a:rPr>
              <a:t>9</a:t>
            </a:r>
            <a:r>
              <a:rPr lang="it-IT" altLang="en-US" dirty="0" smtClean="0">
                <a:solidFill>
                  <a:srgbClr val="00B0F0"/>
                </a:solidFill>
                <a:latin typeface="Arial" charset="0"/>
                <a:cs typeface="Arial" charset="0"/>
              </a:rPr>
              <a:t>4</a:t>
            </a:r>
            <a:r>
              <a:rPr lang="it-IT" altLang="en-US" b="1" dirty="0" smtClean="0">
                <a:solidFill>
                  <a:srgbClr val="FF0000"/>
                </a:solidFill>
                <a:latin typeface="Arial" charset="0"/>
                <a:cs typeface="Arial" charset="0"/>
              </a:rPr>
              <a:t>6</a:t>
            </a:r>
          </a:p>
          <a:p>
            <a:pPr lvl="1"/>
            <a:r>
              <a:rPr lang="it-IT" altLang="en-US" dirty="0" smtClean="0">
                <a:latin typeface="Arial" charset="0"/>
                <a:cs typeface="Arial" charset="0"/>
              </a:rPr>
              <a:t>Bin </a:t>
            </a:r>
            <a:r>
              <a:rPr lang="it-IT" altLang="en-US" b="1" dirty="0" smtClean="0">
                <a:solidFill>
                  <a:srgbClr val="FF0000"/>
                </a:solidFill>
                <a:latin typeface="Arial" charset="0"/>
                <a:cs typeface="Arial" charset="0"/>
              </a:rPr>
              <a:t>6</a:t>
            </a:r>
            <a:r>
              <a:rPr lang="it-IT" altLang="en-US" dirty="0" smtClean="0">
                <a:latin typeface="Arial" charset="0"/>
                <a:cs typeface="Arial" charset="0"/>
              </a:rPr>
              <a:t> is occupied</a:t>
            </a:r>
          </a:p>
          <a:p>
            <a:pPr lvl="1"/>
            <a:r>
              <a:rPr lang="it-IT" altLang="en-US" dirty="0" smtClean="0">
                <a:latin typeface="Arial" charset="0"/>
                <a:cs typeface="Arial" charset="0"/>
              </a:rPr>
              <a:t>The second digit is 4, which is even</a:t>
            </a:r>
          </a:p>
          <a:p>
            <a:pPr lvl="1"/>
            <a:r>
              <a:rPr lang="it-IT" altLang="en-US" dirty="0" smtClean="0">
                <a:latin typeface="Arial" charset="0"/>
                <a:cs typeface="Arial" charset="0"/>
              </a:rPr>
              <a:t>The jump size is </a:t>
            </a:r>
            <a:r>
              <a:rPr lang="it-IT" altLang="en-US" b="1" dirty="0" smtClean="0">
                <a:solidFill>
                  <a:srgbClr val="00B0F0"/>
                </a:solidFill>
                <a:latin typeface="Arial" charset="0"/>
                <a:cs typeface="Arial" charset="0"/>
              </a:rPr>
              <a:t>4</a:t>
            </a:r>
            <a:r>
              <a:rPr lang="it-IT" altLang="en-US" dirty="0" smtClean="0">
                <a:latin typeface="Arial" charset="0"/>
                <a:cs typeface="Arial" charset="0"/>
              </a:rPr>
              <a:t> + 1 = 5</a:t>
            </a:r>
          </a:p>
          <a:p>
            <a:pPr lvl="1"/>
            <a:endParaRPr lang="it-IT" altLang="en-US" dirty="0">
              <a:latin typeface="Arial" charset="0"/>
              <a:cs typeface="Arial" charset="0"/>
            </a:endParaRPr>
          </a:p>
          <a:p>
            <a:pPr lvl="1"/>
            <a:endParaRPr lang="it-IT" altLang="en-US" dirty="0">
              <a:latin typeface="Arial" charset="0"/>
              <a:cs typeface="Arial" charset="0"/>
            </a:endParaRPr>
          </a:p>
          <a:p>
            <a:pPr lvl="1"/>
            <a:endParaRPr lang="it-IT" altLang="en-US" dirty="0">
              <a:latin typeface="Arial" charset="0"/>
              <a:cs typeface="Arial" charset="0"/>
            </a:endParaRPr>
          </a:p>
          <a:p>
            <a:pPr lvl="1"/>
            <a:endParaRPr lang="it-IT" altLang="en-US" dirty="0">
              <a:latin typeface="Arial" charset="0"/>
              <a:cs typeface="Arial" charset="0"/>
            </a:endParaRPr>
          </a:p>
          <a:p>
            <a:pPr lvl="1"/>
            <a:endParaRPr lang="it-IT" altLang="en-US" dirty="0">
              <a:latin typeface="Arial" charset="0"/>
              <a:cs typeface="Arial" charset="0"/>
            </a:endParaRPr>
          </a:p>
          <a:p>
            <a:pPr lvl="1"/>
            <a:r>
              <a:rPr lang="it-IT" altLang="en-US" dirty="0">
                <a:latin typeface="Arial" charset="0"/>
                <a:cs typeface="Arial" charset="0"/>
              </a:rPr>
              <a:t>The sequence of bins is </a:t>
            </a:r>
            <a:r>
              <a:rPr lang="it-IT" altLang="en-US" dirty="0" smtClean="0">
                <a:latin typeface="Arial" charset="0"/>
                <a:cs typeface="Arial" charset="0"/>
              </a:rPr>
              <a:t>6, B</a:t>
            </a:r>
            <a:endParaRPr lang="en-US" altLang="en-US" dirty="0">
              <a:latin typeface="Arial" charset="0"/>
              <a:cs typeface="Arial" charset="0"/>
            </a:endParaRPr>
          </a:p>
          <a:p>
            <a:pPr lvl="1"/>
            <a:endParaRPr lang="en-US" altLang="en-US" dirty="0">
              <a:latin typeface="Arial" charset="0"/>
              <a:cs typeface="Arial" charset="0"/>
            </a:endParaRPr>
          </a:p>
          <a:p>
            <a:pPr lvl="1"/>
            <a:endParaRPr lang="en-US" altLang="en-US" dirty="0">
              <a:latin typeface="Arial" charset="0"/>
              <a:cs typeface="Arial" charset="0"/>
            </a:endParaRPr>
          </a:p>
          <a:p>
            <a:pPr lvl="1"/>
            <a:endParaRPr lang="it-IT" altLang="en-US" dirty="0" smtClean="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2284262648"/>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1" dirty="0" smtClean="0">
                          <a:solidFill>
                            <a:srgbClr val="FF0000"/>
                          </a:solidFill>
                        </a:rPr>
                        <a:t>6</a:t>
                      </a:r>
                      <a:endParaRPr lang="en-CA" sz="1800" b="1" dirty="0">
                        <a:solidFill>
                          <a:srgbClr val="FF0000"/>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A</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680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5BA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826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207</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488</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19A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1" dirty="0" smtClean="0">
                          <a:solidFill>
                            <a:srgbClr val="FF0000"/>
                          </a:solidFill>
                        </a:rPr>
                        <a:t>946</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74C</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3AD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549207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smtClean="0">
                <a:latin typeface="Arial" charset="0"/>
                <a:cs typeface="Arial" charset="0"/>
              </a:rPr>
              <a:t>Next, we must insert </a:t>
            </a:r>
            <a:r>
              <a:rPr lang="it-IT" altLang="en-US" dirty="0" smtClean="0">
                <a:latin typeface="Arial" charset="0"/>
                <a:cs typeface="Arial" charset="0"/>
              </a:rPr>
              <a:t>ACD</a:t>
            </a: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3971480035"/>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A</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680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5BA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826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207</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488</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19A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946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74C</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3AD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68267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mtClean="0">
                <a:latin typeface="Arial" charset="0"/>
                <a:cs typeface="Arial" charset="0"/>
              </a:rPr>
              <a:t>Background</a:t>
            </a:r>
          </a:p>
        </p:txBody>
      </p:sp>
      <p:sp>
        <p:nvSpPr>
          <p:cNvPr id="614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Linear probing:</a:t>
            </a:r>
          </a:p>
          <a:p>
            <a:pPr lvl="1"/>
            <a:r>
              <a:rPr lang="en-US" altLang="en-US" smtClean="0">
                <a:latin typeface="Arial" charset="0"/>
                <a:cs typeface="Arial" charset="0"/>
              </a:rPr>
              <a:t>Look at bins </a:t>
            </a:r>
            <a:r>
              <a:rPr lang="en-US" altLang="en-US" i="1" smtClean="0">
                <a:latin typeface="Times New Roman" pitchFamily="18" charset="0"/>
                <a:cs typeface="Times New Roman" pitchFamily="18" charset="0"/>
              </a:rPr>
              <a:t>k</a:t>
            </a:r>
            <a:r>
              <a:rPr lang="en-US" altLang="en-US" smtClean="0">
                <a:latin typeface="Times New Roman" pitchFamily="18" charset="0"/>
                <a:cs typeface="Times New Roman" pitchFamily="18" charset="0"/>
              </a:rPr>
              <a:t>, </a:t>
            </a:r>
            <a:r>
              <a:rPr lang="en-US" altLang="en-US" i="1" smtClean="0">
                <a:latin typeface="Times New Roman" pitchFamily="18" charset="0"/>
                <a:cs typeface="Times New Roman" pitchFamily="18" charset="0"/>
              </a:rPr>
              <a:t>k</a:t>
            </a:r>
            <a:r>
              <a:rPr lang="en-US" altLang="en-US" smtClean="0">
                <a:latin typeface="Times New Roman" pitchFamily="18" charset="0"/>
                <a:cs typeface="Times New Roman" pitchFamily="18" charset="0"/>
              </a:rPr>
              <a:t> + 1, </a:t>
            </a:r>
            <a:r>
              <a:rPr lang="en-US" altLang="en-US" i="1" smtClean="0">
                <a:latin typeface="Times New Roman" pitchFamily="18" charset="0"/>
                <a:cs typeface="Times New Roman" pitchFamily="18" charset="0"/>
              </a:rPr>
              <a:t>k</a:t>
            </a:r>
            <a:r>
              <a:rPr lang="en-US" altLang="en-US" smtClean="0">
                <a:latin typeface="Times New Roman" pitchFamily="18" charset="0"/>
                <a:cs typeface="Times New Roman" pitchFamily="18" charset="0"/>
              </a:rPr>
              <a:t> + 2, </a:t>
            </a:r>
            <a:r>
              <a:rPr lang="en-US" altLang="en-US" i="1" smtClean="0">
                <a:latin typeface="Times New Roman" pitchFamily="18" charset="0"/>
                <a:cs typeface="Times New Roman" pitchFamily="18" charset="0"/>
              </a:rPr>
              <a:t>k</a:t>
            </a:r>
            <a:r>
              <a:rPr lang="en-US" altLang="en-US" smtClean="0">
                <a:latin typeface="Times New Roman" pitchFamily="18" charset="0"/>
                <a:cs typeface="Times New Roman" pitchFamily="18" charset="0"/>
              </a:rPr>
              <a:t> + 3, </a:t>
            </a:r>
            <a:r>
              <a:rPr lang="en-US" altLang="en-US" i="1" smtClean="0">
                <a:latin typeface="Times New Roman" pitchFamily="18" charset="0"/>
                <a:cs typeface="Times New Roman" pitchFamily="18" charset="0"/>
              </a:rPr>
              <a:t>k</a:t>
            </a:r>
            <a:r>
              <a:rPr lang="en-US" altLang="en-US" smtClean="0">
                <a:latin typeface="Times New Roman" pitchFamily="18" charset="0"/>
                <a:cs typeface="Times New Roman" pitchFamily="18" charset="0"/>
              </a:rPr>
              <a:t> + 4, …</a:t>
            </a:r>
          </a:p>
          <a:p>
            <a:pPr lvl="1"/>
            <a:r>
              <a:rPr lang="en-US" altLang="en-US" smtClean="0">
                <a:latin typeface="Arial" charset="0"/>
                <a:cs typeface="Arial" charset="0"/>
              </a:rPr>
              <a:t>Primary clustering</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Quadratic probing:</a:t>
            </a:r>
          </a:p>
          <a:p>
            <a:pPr lvl="1"/>
            <a:r>
              <a:rPr lang="en-US" altLang="en-US" smtClean="0">
                <a:latin typeface="Arial" charset="0"/>
                <a:cs typeface="Arial" charset="0"/>
              </a:rPr>
              <a:t>Look at bins </a:t>
            </a:r>
            <a:r>
              <a:rPr lang="en-US" altLang="en-US" i="1" smtClean="0">
                <a:latin typeface="Times New Roman" pitchFamily="18" charset="0"/>
                <a:cs typeface="Times New Roman" pitchFamily="18" charset="0"/>
              </a:rPr>
              <a:t>k</a:t>
            </a:r>
            <a:r>
              <a:rPr lang="en-US" altLang="en-US" smtClean="0">
                <a:latin typeface="Times New Roman" pitchFamily="18" charset="0"/>
                <a:cs typeface="Times New Roman" pitchFamily="18" charset="0"/>
              </a:rPr>
              <a:t>, </a:t>
            </a:r>
            <a:r>
              <a:rPr lang="en-US" altLang="en-US" i="1" smtClean="0">
                <a:latin typeface="Times New Roman" pitchFamily="18" charset="0"/>
                <a:cs typeface="Times New Roman" pitchFamily="18" charset="0"/>
              </a:rPr>
              <a:t>k</a:t>
            </a:r>
            <a:r>
              <a:rPr lang="en-US" altLang="en-US" smtClean="0">
                <a:latin typeface="Times New Roman" pitchFamily="18" charset="0"/>
                <a:cs typeface="Times New Roman" pitchFamily="18" charset="0"/>
              </a:rPr>
              <a:t> + 1, </a:t>
            </a:r>
            <a:r>
              <a:rPr lang="en-US" altLang="en-US" i="1" smtClean="0">
                <a:latin typeface="Times New Roman" pitchFamily="18" charset="0"/>
                <a:cs typeface="Times New Roman" pitchFamily="18" charset="0"/>
              </a:rPr>
              <a:t>k</a:t>
            </a:r>
            <a:r>
              <a:rPr lang="en-US" altLang="en-US" smtClean="0">
                <a:latin typeface="Times New Roman" pitchFamily="18" charset="0"/>
                <a:cs typeface="Times New Roman" pitchFamily="18" charset="0"/>
              </a:rPr>
              <a:t> + 4 , </a:t>
            </a:r>
            <a:r>
              <a:rPr lang="en-US" altLang="en-US" i="1" smtClean="0">
                <a:latin typeface="Times New Roman" pitchFamily="18" charset="0"/>
                <a:cs typeface="Times New Roman" pitchFamily="18" charset="0"/>
              </a:rPr>
              <a:t>k</a:t>
            </a:r>
            <a:r>
              <a:rPr lang="en-US" altLang="en-US" smtClean="0">
                <a:latin typeface="Times New Roman" pitchFamily="18" charset="0"/>
                <a:cs typeface="Times New Roman" pitchFamily="18" charset="0"/>
              </a:rPr>
              <a:t> + 9, </a:t>
            </a:r>
            <a:r>
              <a:rPr lang="en-US" altLang="en-US" i="1" smtClean="0">
                <a:latin typeface="Times New Roman" pitchFamily="18" charset="0"/>
                <a:cs typeface="Times New Roman" pitchFamily="18" charset="0"/>
              </a:rPr>
              <a:t>k</a:t>
            </a:r>
            <a:r>
              <a:rPr lang="en-US" altLang="en-US" smtClean="0">
                <a:latin typeface="Times New Roman" pitchFamily="18" charset="0"/>
                <a:cs typeface="Times New Roman" pitchFamily="18" charset="0"/>
              </a:rPr>
              <a:t> + 16, …</a:t>
            </a:r>
          </a:p>
          <a:p>
            <a:pPr lvl="1"/>
            <a:r>
              <a:rPr lang="en-US" altLang="en-US" smtClean="0">
                <a:latin typeface="Arial" charset="0"/>
                <a:cs typeface="Arial" charset="0"/>
              </a:rPr>
              <a:t>Secondary clustering (dangerous for poor hash functions)</a:t>
            </a:r>
          </a:p>
          <a:p>
            <a:pPr lvl="1"/>
            <a:r>
              <a:rPr lang="en-US" altLang="en-US" smtClean="0">
                <a:latin typeface="Arial" charset="0"/>
                <a:cs typeface="Arial" charset="0"/>
              </a:rPr>
              <a:t>Expensive:</a:t>
            </a:r>
          </a:p>
          <a:p>
            <a:pPr lvl="2"/>
            <a:r>
              <a:rPr lang="en-US" altLang="en-US" smtClean="0">
                <a:latin typeface="Arial" charset="0"/>
                <a:cs typeface="Arial" charset="0"/>
              </a:rPr>
              <a:t>Prime-sized arrays</a:t>
            </a:r>
          </a:p>
          <a:p>
            <a:pPr lvl="2"/>
            <a:r>
              <a:rPr lang="en-US" altLang="en-US" smtClean="0">
                <a:latin typeface="Arial" charset="0"/>
                <a:cs typeface="Arial" charset="0"/>
              </a:rPr>
              <a:t>Euclidean algorithm for calculating remainders</a:t>
            </a:r>
          </a:p>
        </p:txBody>
      </p:sp>
    </p:spTree>
    <p:extLst>
      <p:ext uri="{BB962C8B-B14F-4D97-AF65-F5344CB8AC3E}">
        <p14:creationId xmlns:p14="http://schemas.microsoft.com/office/powerpoint/2010/main" val="3791870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smtClean="0">
                <a:latin typeface="Arial" charset="0"/>
                <a:cs typeface="Arial" charset="0"/>
              </a:rPr>
              <a:t>Next, we must insert </a:t>
            </a:r>
            <a:r>
              <a:rPr lang="it-IT" altLang="en-US" dirty="0" smtClean="0">
                <a:latin typeface="Arial" charset="0"/>
                <a:cs typeface="Arial" charset="0"/>
              </a:rPr>
              <a:t>A</a:t>
            </a:r>
            <a:r>
              <a:rPr lang="it-IT" altLang="en-US" b="1" dirty="0" smtClean="0">
                <a:solidFill>
                  <a:srgbClr val="00B0F0"/>
                </a:solidFill>
                <a:latin typeface="Arial" charset="0"/>
                <a:cs typeface="Arial" charset="0"/>
              </a:rPr>
              <a:t>C</a:t>
            </a:r>
            <a:r>
              <a:rPr lang="it-IT" altLang="en-US" b="1" dirty="0" smtClean="0">
                <a:solidFill>
                  <a:srgbClr val="FF0000"/>
                </a:solidFill>
                <a:latin typeface="Arial" charset="0"/>
                <a:cs typeface="Arial" charset="0"/>
              </a:rPr>
              <a:t>D</a:t>
            </a:r>
          </a:p>
          <a:p>
            <a:pPr lvl="1"/>
            <a:r>
              <a:rPr lang="it-IT" altLang="en-US" dirty="0" smtClean="0">
                <a:latin typeface="Arial" charset="0"/>
                <a:cs typeface="Arial" charset="0"/>
              </a:rPr>
              <a:t>Bin </a:t>
            </a:r>
            <a:r>
              <a:rPr lang="it-IT" altLang="en-US" b="1" dirty="0" smtClean="0">
                <a:solidFill>
                  <a:srgbClr val="FF0000"/>
                </a:solidFill>
                <a:latin typeface="Arial" charset="0"/>
                <a:cs typeface="Arial" charset="0"/>
              </a:rPr>
              <a:t>D</a:t>
            </a:r>
            <a:r>
              <a:rPr lang="it-IT" altLang="en-US" dirty="0" smtClean="0">
                <a:latin typeface="Arial" charset="0"/>
                <a:cs typeface="Arial" charset="0"/>
              </a:rPr>
              <a:t> is occupied</a:t>
            </a:r>
          </a:p>
          <a:p>
            <a:pPr lvl="1"/>
            <a:r>
              <a:rPr lang="it-IT" altLang="en-US" dirty="0" smtClean="0">
                <a:latin typeface="Arial" charset="0"/>
                <a:cs typeface="Arial" charset="0"/>
              </a:rPr>
              <a:t>The </a:t>
            </a:r>
            <a:r>
              <a:rPr lang="it-IT" altLang="en-US" dirty="0">
                <a:latin typeface="Arial" charset="0"/>
                <a:cs typeface="Arial" charset="0"/>
              </a:rPr>
              <a:t>jump size is </a:t>
            </a:r>
            <a:r>
              <a:rPr lang="it-IT" altLang="en-US" b="1" dirty="0" smtClean="0">
                <a:solidFill>
                  <a:srgbClr val="00B0F0"/>
                </a:solidFill>
                <a:latin typeface="Arial" charset="0"/>
                <a:cs typeface="Arial" charset="0"/>
              </a:rPr>
              <a:t>C</a:t>
            </a:r>
            <a:r>
              <a:rPr lang="it-IT" altLang="en-US" dirty="0" smtClean="0">
                <a:latin typeface="Arial" charset="0"/>
                <a:cs typeface="Arial" charset="0"/>
              </a:rPr>
              <a:t> </a:t>
            </a:r>
            <a:r>
              <a:rPr lang="it-IT" altLang="en-US" dirty="0">
                <a:latin typeface="Arial" charset="0"/>
                <a:cs typeface="Arial" charset="0"/>
              </a:rPr>
              <a:t>is </a:t>
            </a:r>
            <a:r>
              <a:rPr lang="it-IT" altLang="en-US" dirty="0" smtClean="0">
                <a:latin typeface="Arial" charset="0"/>
                <a:cs typeface="Arial" charset="0"/>
              </a:rPr>
              <a:t>even, so </a:t>
            </a:r>
            <a:r>
              <a:rPr lang="it-IT" altLang="en-US" b="1" dirty="0" smtClean="0">
                <a:solidFill>
                  <a:srgbClr val="00B0F0"/>
                </a:solidFill>
                <a:latin typeface="Arial" charset="0"/>
                <a:cs typeface="Arial" charset="0"/>
              </a:rPr>
              <a:t>C</a:t>
            </a:r>
            <a:r>
              <a:rPr lang="it-IT" altLang="en-US" dirty="0" smtClean="0">
                <a:latin typeface="Arial" charset="0"/>
                <a:cs typeface="Arial" charset="0"/>
              </a:rPr>
              <a:t> + 1 = D is odd</a:t>
            </a:r>
            <a:endParaRPr lang="it-IT" altLang="en-US" dirty="0">
              <a:latin typeface="Arial" charset="0"/>
              <a:cs typeface="Arial" charset="0"/>
            </a:endParaRPr>
          </a:p>
          <a:p>
            <a:pPr lvl="1"/>
            <a:r>
              <a:rPr lang="it-IT" altLang="en-US" dirty="0">
                <a:latin typeface="Arial" charset="0"/>
                <a:cs typeface="Arial" charset="0"/>
              </a:rPr>
              <a:t>A jump size of </a:t>
            </a:r>
            <a:r>
              <a:rPr lang="it-IT" altLang="en-US" dirty="0" smtClean="0">
                <a:latin typeface="Arial" charset="0"/>
                <a:cs typeface="Arial" charset="0"/>
              </a:rPr>
              <a:t>D </a:t>
            </a:r>
            <a:r>
              <a:rPr lang="it-IT" altLang="en-US" dirty="0">
                <a:latin typeface="Arial" charset="0"/>
                <a:cs typeface="Arial" charset="0"/>
              </a:rPr>
              <a:t>is equal to a jump size of </a:t>
            </a:r>
            <a:r>
              <a:rPr lang="it-IT" altLang="en-US" dirty="0" smtClean="0">
                <a:latin typeface="Arial" charset="0"/>
                <a:cs typeface="Arial" charset="0"/>
              </a:rPr>
              <a:t>D </a:t>
            </a:r>
            <a:r>
              <a:rPr lang="it-IT" altLang="en-US" dirty="0">
                <a:latin typeface="Arial" charset="0"/>
                <a:cs typeface="Arial" charset="0"/>
              </a:rPr>
              <a:t>– </a:t>
            </a:r>
            <a:r>
              <a:rPr lang="it-IT" altLang="en-US" dirty="0" smtClean="0">
                <a:latin typeface="Arial" charset="0"/>
                <a:cs typeface="Arial" charset="0"/>
              </a:rPr>
              <a:t>10</a:t>
            </a:r>
            <a:r>
              <a:rPr lang="it-IT" altLang="en-US" baseline="-25000" dirty="0">
                <a:latin typeface="Arial" charset="0"/>
                <a:cs typeface="Arial" charset="0"/>
              </a:rPr>
              <a:t>16</a:t>
            </a:r>
            <a:r>
              <a:rPr lang="it-IT" altLang="en-US" dirty="0" smtClean="0">
                <a:latin typeface="Arial" charset="0"/>
                <a:cs typeface="Arial" charset="0"/>
              </a:rPr>
              <a:t> </a:t>
            </a:r>
            <a:r>
              <a:rPr lang="it-IT" altLang="en-US" dirty="0">
                <a:latin typeface="Arial" charset="0"/>
                <a:cs typeface="Arial" charset="0"/>
              </a:rPr>
              <a:t>= </a:t>
            </a:r>
            <a:r>
              <a:rPr lang="it-IT" altLang="en-US" dirty="0" smtClean="0">
                <a:latin typeface="Arial" charset="0"/>
                <a:cs typeface="Arial" charset="0"/>
              </a:rPr>
              <a:t>–3</a:t>
            </a:r>
            <a:endParaRPr lang="en-US" altLang="en-US" dirty="0">
              <a:latin typeface="Arial" charset="0"/>
              <a:cs typeface="Arial" charset="0"/>
            </a:endParaRPr>
          </a:p>
          <a:p>
            <a:pPr>
              <a:buNone/>
            </a:pPr>
            <a:endParaRPr lang="it-IT" altLang="en-US" dirty="0" smtClean="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1309290526"/>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A</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1" dirty="0" smtClean="0">
                          <a:solidFill>
                            <a:srgbClr val="FF0000"/>
                          </a:solidFill>
                        </a:rPr>
                        <a:t>D</a:t>
                      </a:r>
                      <a:endParaRPr lang="en-CA" sz="1800" b="1" dirty="0">
                        <a:solidFill>
                          <a:srgbClr val="FF0000"/>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680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5BA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826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207</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488</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19A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946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74C</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3AD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090280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smtClean="0">
                <a:latin typeface="Arial" charset="0"/>
                <a:cs typeface="Arial" charset="0"/>
              </a:rPr>
              <a:t>Next, we must insert </a:t>
            </a:r>
            <a:r>
              <a:rPr lang="it-IT" altLang="en-US" dirty="0">
                <a:latin typeface="Arial" charset="0"/>
                <a:cs typeface="Arial" charset="0"/>
              </a:rPr>
              <a:t>A</a:t>
            </a:r>
            <a:r>
              <a:rPr lang="it-IT" altLang="en-US" b="1" dirty="0">
                <a:solidFill>
                  <a:srgbClr val="00B0F0"/>
                </a:solidFill>
                <a:latin typeface="Arial" charset="0"/>
                <a:cs typeface="Arial" charset="0"/>
              </a:rPr>
              <a:t>C</a:t>
            </a:r>
            <a:r>
              <a:rPr lang="it-IT" altLang="en-US" b="1" dirty="0">
                <a:solidFill>
                  <a:srgbClr val="FF0000"/>
                </a:solidFill>
                <a:latin typeface="Arial" charset="0"/>
                <a:cs typeface="Arial" charset="0"/>
              </a:rPr>
              <a:t>D</a:t>
            </a:r>
            <a:endParaRPr lang="it-IT" altLang="en-US" dirty="0" smtClean="0">
              <a:latin typeface="Arial" charset="0"/>
              <a:cs typeface="Arial" charset="0"/>
            </a:endParaRPr>
          </a:p>
          <a:p>
            <a:pPr lvl="1"/>
            <a:r>
              <a:rPr lang="it-IT" altLang="en-US" dirty="0">
                <a:latin typeface="Arial" charset="0"/>
                <a:cs typeface="Arial" charset="0"/>
              </a:rPr>
              <a:t>Bin </a:t>
            </a:r>
            <a:r>
              <a:rPr lang="it-IT" altLang="en-US" b="1" dirty="0">
                <a:solidFill>
                  <a:srgbClr val="FF0000"/>
                </a:solidFill>
                <a:latin typeface="Arial" charset="0"/>
                <a:cs typeface="Arial" charset="0"/>
              </a:rPr>
              <a:t>D</a:t>
            </a:r>
            <a:r>
              <a:rPr lang="it-IT" altLang="en-US" dirty="0">
                <a:latin typeface="Arial" charset="0"/>
                <a:cs typeface="Arial" charset="0"/>
              </a:rPr>
              <a:t> is occupied</a:t>
            </a:r>
          </a:p>
          <a:p>
            <a:pPr lvl="1"/>
            <a:r>
              <a:rPr lang="it-IT" altLang="en-US" dirty="0">
                <a:latin typeface="Arial" charset="0"/>
                <a:cs typeface="Arial" charset="0"/>
              </a:rPr>
              <a:t>The jump size is </a:t>
            </a:r>
            <a:r>
              <a:rPr lang="it-IT" altLang="en-US" b="1" dirty="0">
                <a:solidFill>
                  <a:srgbClr val="00B0F0"/>
                </a:solidFill>
                <a:latin typeface="Arial" charset="0"/>
                <a:cs typeface="Arial" charset="0"/>
              </a:rPr>
              <a:t>C</a:t>
            </a:r>
            <a:r>
              <a:rPr lang="it-IT" altLang="en-US" dirty="0">
                <a:latin typeface="Arial" charset="0"/>
                <a:cs typeface="Arial" charset="0"/>
              </a:rPr>
              <a:t> is even, so </a:t>
            </a:r>
            <a:r>
              <a:rPr lang="it-IT" altLang="en-US" b="1" dirty="0">
                <a:solidFill>
                  <a:srgbClr val="00B0F0"/>
                </a:solidFill>
                <a:latin typeface="Arial" charset="0"/>
                <a:cs typeface="Arial" charset="0"/>
              </a:rPr>
              <a:t>C</a:t>
            </a:r>
            <a:r>
              <a:rPr lang="it-IT" altLang="en-US" dirty="0">
                <a:latin typeface="Arial" charset="0"/>
                <a:cs typeface="Arial" charset="0"/>
              </a:rPr>
              <a:t> + 1 = D is odd</a:t>
            </a:r>
          </a:p>
          <a:p>
            <a:pPr lvl="1"/>
            <a:r>
              <a:rPr lang="it-IT" altLang="en-US" dirty="0">
                <a:latin typeface="Arial" charset="0"/>
                <a:cs typeface="Arial" charset="0"/>
              </a:rPr>
              <a:t>A jump size of D is equal to a jump size of D – 10</a:t>
            </a:r>
            <a:r>
              <a:rPr lang="it-IT" altLang="en-US" baseline="-25000" dirty="0">
                <a:latin typeface="Arial" charset="0"/>
                <a:cs typeface="Arial" charset="0"/>
              </a:rPr>
              <a:t>16</a:t>
            </a:r>
            <a:r>
              <a:rPr lang="it-IT" altLang="en-US" dirty="0">
                <a:latin typeface="Arial" charset="0"/>
                <a:cs typeface="Arial" charset="0"/>
              </a:rPr>
              <a:t> = –3</a:t>
            </a:r>
            <a:endParaRPr lang="en-US" altLang="en-US" dirty="0">
              <a:latin typeface="Arial" charset="0"/>
              <a:cs typeface="Arial" charset="0"/>
            </a:endParaRPr>
          </a:p>
          <a:p>
            <a:pPr lvl="1"/>
            <a:endParaRPr lang="it-IT" altLang="en-US" dirty="0">
              <a:latin typeface="Arial" charset="0"/>
              <a:cs typeface="Arial" charset="0"/>
            </a:endParaRPr>
          </a:p>
          <a:p>
            <a:pPr lvl="1"/>
            <a:endParaRPr lang="it-IT" altLang="en-US" dirty="0">
              <a:latin typeface="Arial" charset="0"/>
              <a:cs typeface="Arial" charset="0"/>
            </a:endParaRPr>
          </a:p>
          <a:p>
            <a:pPr lvl="1"/>
            <a:endParaRPr lang="it-IT" altLang="en-US" dirty="0">
              <a:latin typeface="Arial" charset="0"/>
              <a:cs typeface="Arial" charset="0"/>
            </a:endParaRPr>
          </a:p>
          <a:p>
            <a:pPr lvl="1"/>
            <a:endParaRPr lang="it-IT" altLang="en-US" dirty="0">
              <a:latin typeface="Arial" charset="0"/>
              <a:cs typeface="Arial" charset="0"/>
            </a:endParaRPr>
          </a:p>
          <a:p>
            <a:pPr lvl="1"/>
            <a:endParaRPr lang="it-IT" altLang="en-US" dirty="0">
              <a:latin typeface="Arial" charset="0"/>
              <a:cs typeface="Arial" charset="0"/>
            </a:endParaRPr>
          </a:p>
          <a:p>
            <a:pPr lvl="1"/>
            <a:r>
              <a:rPr lang="it-IT" altLang="en-US" dirty="0">
                <a:latin typeface="Arial" charset="0"/>
                <a:cs typeface="Arial" charset="0"/>
              </a:rPr>
              <a:t>The sequence of bins is </a:t>
            </a:r>
            <a:r>
              <a:rPr lang="it-IT" altLang="en-US" dirty="0" smtClean="0">
                <a:latin typeface="Arial" charset="0"/>
                <a:cs typeface="Arial" charset="0"/>
              </a:rPr>
              <a:t>D, A, 7, 4</a:t>
            </a:r>
            <a:endParaRPr lang="en-US" altLang="en-US" dirty="0">
              <a:latin typeface="Arial" charset="0"/>
              <a:cs typeface="Arial" charset="0"/>
            </a:endParaRPr>
          </a:p>
          <a:p>
            <a:pPr lvl="1"/>
            <a:endParaRPr lang="en-US" altLang="en-US" dirty="0">
              <a:latin typeface="Arial" charset="0"/>
              <a:cs typeface="Arial" charset="0"/>
            </a:endParaRPr>
          </a:p>
          <a:p>
            <a:pPr>
              <a:buNone/>
            </a:pPr>
            <a:endParaRPr lang="it-IT" altLang="en-US" dirty="0" smtClean="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2803631329"/>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A</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680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1" dirty="0" smtClean="0">
                          <a:solidFill>
                            <a:srgbClr val="FF0000"/>
                          </a:solidFill>
                        </a:rPr>
                        <a:t>ACD</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5BA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826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207</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488</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19A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946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74C</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3AD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116980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smtClean="0">
                <a:latin typeface="Arial" charset="0"/>
                <a:cs typeface="Arial" charset="0"/>
              </a:rPr>
              <a:t>Next, we insert B32</a:t>
            </a:r>
            <a:endParaRPr lang="it-IT" altLang="en-US" dirty="0" smtClean="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1724385363"/>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A</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680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ACD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5BA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826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207</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488</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19A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946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74C</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3AD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717104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smtClean="0">
                <a:latin typeface="Arial" charset="0"/>
                <a:cs typeface="Arial" charset="0"/>
              </a:rPr>
              <a:t>Next, we insert B3</a:t>
            </a:r>
            <a:r>
              <a:rPr lang="en-CA" altLang="en-US" b="1" dirty="0" smtClean="0">
                <a:solidFill>
                  <a:srgbClr val="FF0000"/>
                </a:solidFill>
                <a:latin typeface="Arial" charset="0"/>
                <a:cs typeface="Arial" charset="0"/>
              </a:rPr>
              <a:t>2</a:t>
            </a:r>
          </a:p>
          <a:p>
            <a:pPr lvl="1"/>
            <a:r>
              <a:rPr lang="en-CA" altLang="en-US" dirty="0" smtClean="0">
                <a:latin typeface="Arial" charset="0"/>
                <a:cs typeface="Arial" charset="0"/>
              </a:rPr>
              <a:t>Bin </a:t>
            </a:r>
            <a:r>
              <a:rPr lang="en-CA" altLang="en-US" b="1" dirty="0" smtClean="0">
                <a:solidFill>
                  <a:srgbClr val="FF0000"/>
                </a:solidFill>
                <a:latin typeface="Arial" charset="0"/>
                <a:cs typeface="Arial" charset="0"/>
              </a:rPr>
              <a:t>2</a:t>
            </a:r>
            <a:r>
              <a:rPr lang="en-CA" altLang="en-US" dirty="0" smtClean="0">
                <a:latin typeface="Arial" charset="0"/>
                <a:cs typeface="Arial" charset="0"/>
              </a:rPr>
              <a:t> is unoccupied</a:t>
            </a:r>
            <a:endParaRPr lang="it-IT" altLang="en-US" dirty="0" smtClean="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3040071144"/>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A</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680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1" dirty="0" smtClean="0">
                          <a:solidFill>
                            <a:srgbClr val="FF0000"/>
                          </a:solidFill>
                        </a:rPr>
                        <a:t>B32</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ACD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5BA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826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207</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488</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19A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946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74C</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3AD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373809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smtClean="0">
                <a:latin typeface="Arial" charset="0"/>
                <a:cs typeface="Arial" charset="0"/>
              </a:rPr>
              <a:t>Next, we insert </a:t>
            </a:r>
            <a:r>
              <a:rPr lang="it-IT" altLang="en-US" dirty="0" smtClean="0">
                <a:latin typeface="Arial" charset="0"/>
                <a:cs typeface="Arial" charset="0"/>
              </a:rPr>
              <a:t>C8B</a:t>
            </a:r>
            <a:endParaRPr lang="en-CA" altLang="en-US" dirty="0" smtClean="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500496732"/>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A</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680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B32</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ACD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5BA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826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207</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488</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19A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946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74C</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3AD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974175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smtClean="0">
                <a:latin typeface="Arial" charset="0"/>
                <a:cs typeface="Arial" charset="0"/>
              </a:rPr>
              <a:t>Next, we insert </a:t>
            </a:r>
            <a:r>
              <a:rPr lang="it-IT" altLang="en-US" dirty="0" smtClean="0">
                <a:latin typeface="Arial" charset="0"/>
                <a:cs typeface="Arial" charset="0"/>
              </a:rPr>
              <a:t>C</a:t>
            </a:r>
            <a:r>
              <a:rPr lang="it-IT" altLang="en-US" b="1" dirty="0" smtClean="0">
                <a:solidFill>
                  <a:srgbClr val="00B0F0"/>
                </a:solidFill>
                <a:latin typeface="Arial" charset="0"/>
                <a:cs typeface="Arial" charset="0"/>
              </a:rPr>
              <a:t>8</a:t>
            </a:r>
            <a:r>
              <a:rPr lang="it-IT" altLang="en-US" b="1" dirty="0" smtClean="0">
                <a:solidFill>
                  <a:srgbClr val="FF0000"/>
                </a:solidFill>
                <a:latin typeface="Arial" charset="0"/>
                <a:cs typeface="Arial" charset="0"/>
              </a:rPr>
              <a:t>B</a:t>
            </a:r>
          </a:p>
          <a:p>
            <a:pPr lvl="1"/>
            <a:r>
              <a:rPr lang="it-IT" altLang="en-US" dirty="0">
                <a:latin typeface="Arial" charset="0"/>
                <a:cs typeface="Arial" charset="0"/>
              </a:rPr>
              <a:t>Bin </a:t>
            </a:r>
            <a:r>
              <a:rPr lang="it-IT" altLang="en-US" b="1" dirty="0" smtClean="0">
                <a:solidFill>
                  <a:srgbClr val="FF0000"/>
                </a:solidFill>
                <a:latin typeface="Arial" charset="0"/>
                <a:cs typeface="Arial" charset="0"/>
              </a:rPr>
              <a:t>B</a:t>
            </a:r>
            <a:r>
              <a:rPr lang="it-IT" altLang="en-US" dirty="0" smtClean="0">
                <a:latin typeface="Arial" charset="0"/>
                <a:cs typeface="Arial" charset="0"/>
              </a:rPr>
              <a:t> </a:t>
            </a:r>
            <a:r>
              <a:rPr lang="it-IT" altLang="en-US" dirty="0">
                <a:latin typeface="Arial" charset="0"/>
                <a:cs typeface="Arial" charset="0"/>
              </a:rPr>
              <a:t>is occupied</a:t>
            </a:r>
          </a:p>
          <a:p>
            <a:pPr lvl="1"/>
            <a:r>
              <a:rPr lang="it-IT" altLang="en-US" dirty="0">
                <a:latin typeface="Arial" charset="0"/>
                <a:cs typeface="Arial" charset="0"/>
              </a:rPr>
              <a:t>The jump size is </a:t>
            </a:r>
            <a:r>
              <a:rPr lang="it-IT" altLang="en-US" b="1" dirty="0" smtClean="0">
                <a:solidFill>
                  <a:srgbClr val="00B0F0"/>
                </a:solidFill>
                <a:latin typeface="Arial" charset="0"/>
                <a:cs typeface="Arial" charset="0"/>
              </a:rPr>
              <a:t>8</a:t>
            </a:r>
            <a:r>
              <a:rPr lang="it-IT" altLang="en-US" dirty="0" smtClean="0">
                <a:latin typeface="Arial" charset="0"/>
                <a:cs typeface="Arial" charset="0"/>
              </a:rPr>
              <a:t> </a:t>
            </a:r>
            <a:r>
              <a:rPr lang="it-IT" altLang="en-US" dirty="0">
                <a:latin typeface="Arial" charset="0"/>
                <a:cs typeface="Arial" charset="0"/>
              </a:rPr>
              <a:t>is even, so </a:t>
            </a:r>
            <a:r>
              <a:rPr lang="it-IT" altLang="en-US" dirty="0" smtClean="0">
                <a:latin typeface="Arial" charset="0"/>
                <a:cs typeface="Arial" charset="0"/>
              </a:rPr>
              <a:t>8 </a:t>
            </a:r>
            <a:r>
              <a:rPr lang="it-IT" altLang="en-US" dirty="0">
                <a:latin typeface="Arial" charset="0"/>
                <a:cs typeface="Arial" charset="0"/>
              </a:rPr>
              <a:t>+ 1 = </a:t>
            </a:r>
            <a:r>
              <a:rPr lang="it-IT" altLang="en-US" dirty="0" smtClean="0">
                <a:latin typeface="Arial" charset="0"/>
                <a:cs typeface="Arial" charset="0"/>
              </a:rPr>
              <a:t>9 </a:t>
            </a:r>
            <a:r>
              <a:rPr lang="it-IT" altLang="en-US" dirty="0">
                <a:latin typeface="Arial" charset="0"/>
                <a:cs typeface="Arial" charset="0"/>
              </a:rPr>
              <a:t>is odd</a:t>
            </a:r>
          </a:p>
          <a:p>
            <a:pPr lvl="1"/>
            <a:r>
              <a:rPr lang="it-IT" altLang="en-US" dirty="0">
                <a:latin typeface="Arial" charset="0"/>
                <a:cs typeface="Arial" charset="0"/>
              </a:rPr>
              <a:t>A jump size of </a:t>
            </a:r>
            <a:r>
              <a:rPr lang="it-IT" altLang="en-US" dirty="0" smtClean="0">
                <a:latin typeface="Arial" charset="0"/>
                <a:cs typeface="Arial" charset="0"/>
              </a:rPr>
              <a:t>9 </a:t>
            </a:r>
            <a:r>
              <a:rPr lang="it-IT" altLang="en-US" dirty="0">
                <a:latin typeface="Arial" charset="0"/>
                <a:cs typeface="Arial" charset="0"/>
              </a:rPr>
              <a:t>is equal to a jump size of </a:t>
            </a:r>
            <a:r>
              <a:rPr lang="it-IT" altLang="en-US" dirty="0" smtClean="0">
                <a:latin typeface="Arial" charset="0"/>
                <a:cs typeface="Arial" charset="0"/>
              </a:rPr>
              <a:t>9 </a:t>
            </a:r>
            <a:r>
              <a:rPr lang="it-IT" altLang="en-US" dirty="0">
                <a:latin typeface="Arial" charset="0"/>
                <a:cs typeface="Arial" charset="0"/>
              </a:rPr>
              <a:t>– </a:t>
            </a:r>
            <a:r>
              <a:rPr lang="it-IT" altLang="en-US" dirty="0" smtClean="0">
                <a:latin typeface="Arial" charset="0"/>
                <a:cs typeface="Arial" charset="0"/>
              </a:rPr>
              <a:t>10</a:t>
            </a:r>
            <a:r>
              <a:rPr lang="it-IT" altLang="en-US" baseline="-25000" dirty="0" smtClean="0">
                <a:latin typeface="Arial" charset="0"/>
                <a:cs typeface="Arial" charset="0"/>
              </a:rPr>
              <a:t>16</a:t>
            </a:r>
            <a:r>
              <a:rPr lang="it-IT" altLang="en-US" dirty="0" smtClean="0">
                <a:latin typeface="Arial" charset="0"/>
                <a:cs typeface="Arial" charset="0"/>
              </a:rPr>
              <a:t> </a:t>
            </a:r>
            <a:r>
              <a:rPr lang="it-IT" altLang="en-US" dirty="0">
                <a:latin typeface="Arial" charset="0"/>
                <a:cs typeface="Arial" charset="0"/>
              </a:rPr>
              <a:t>= </a:t>
            </a:r>
            <a:r>
              <a:rPr lang="it-IT" altLang="en-US" dirty="0" smtClean="0">
                <a:latin typeface="Arial" charset="0"/>
                <a:cs typeface="Arial" charset="0"/>
              </a:rPr>
              <a:t>–7</a:t>
            </a:r>
            <a:endParaRPr lang="en-US" altLang="en-US" dirty="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3455155124"/>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A</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1" dirty="0" smtClean="0">
                          <a:solidFill>
                            <a:srgbClr val="FF0000"/>
                          </a:solidFill>
                        </a:rPr>
                        <a:t>B</a:t>
                      </a:r>
                      <a:endParaRPr lang="en-CA" sz="1800" b="1" dirty="0">
                        <a:solidFill>
                          <a:srgbClr val="FF0000"/>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680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B32</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ACD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5BA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826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207</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488</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19A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946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74C</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3AD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967028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smtClean="0">
                <a:latin typeface="Arial" charset="0"/>
                <a:cs typeface="Arial" charset="0"/>
              </a:rPr>
              <a:t>Next, we insert </a:t>
            </a:r>
            <a:r>
              <a:rPr lang="it-IT" altLang="en-US" dirty="0" smtClean="0">
                <a:latin typeface="Arial" charset="0"/>
                <a:cs typeface="Arial" charset="0"/>
              </a:rPr>
              <a:t>C8B</a:t>
            </a:r>
          </a:p>
          <a:p>
            <a:pPr lvl="1"/>
            <a:r>
              <a:rPr lang="it-IT" altLang="en-US" dirty="0">
                <a:latin typeface="Arial" charset="0"/>
                <a:cs typeface="Arial" charset="0"/>
              </a:rPr>
              <a:t>Bin </a:t>
            </a:r>
            <a:r>
              <a:rPr lang="it-IT" altLang="en-US" b="1" dirty="0" smtClean="0">
                <a:solidFill>
                  <a:srgbClr val="FF0000"/>
                </a:solidFill>
                <a:latin typeface="Arial" charset="0"/>
                <a:cs typeface="Arial" charset="0"/>
              </a:rPr>
              <a:t>B</a:t>
            </a:r>
            <a:r>
              <a:rPr lang="it-IT" altLang="en-US" dirty="0" smtClean="0">
                <a:latin typeface="Arial" charset="0"/>
                <a:cs typeface="Arial" charset="0"/>
              </a:rPr>
              <a:t> </a:t>
            </a:r>
            <a:r>
              <a:rPr lang="it-IT" altLang="en-US" dirty="0">
                <a:latin typeface="Arial" charset="0"/>
                <a:cs typeface="Arial" charset="0"/>
              </a:rPr>
              <a:t>is occupied</a:t>
            </a:r>
          </a:p>
          <a:p>
            <a:pPr lvl="1"/>
            <a:r>
              <a:rPr lang="it-IT" altLang="en-US" dirty="0">
                <a:latin typeface="Arial" charset="0"/>
                <a:cs typeface="Arial" charset="0"/>
              </a:rPr>
              <a:t>The jump size is </a:t>
            </a:r>
            <a:r>
              <a:rPr lang="it-IT" altLang="en-US" dirty="0" smtClean="0">
                <a:latin typeface="Arial" charset="0"/>
                <a:cs typeface="Arial" charset="0"/>
              </a:rPr>
              <a:t>8 </a:t>
            </a:r>
            <a:r>
              <a:rPr lang="it-IT" altLang="en-US" dirty="0">
                <a:latin typeface="Arial" charset="0"/>
                <a:cs typeface="Arial" charset="0"/>
              </a:rPr>
              <a:t>is even, so </a:t>
            </a:r>
            <a:r>
              <a:rPr lang="it-IT" altLang="en-US" dirty="0" smtClean="0">
                <a:latin typeface="Arial" charset="0"/>
                <a:cs typeface="Arial" charset="0"/>
              </a:rPr>
              <a:t>8 </a:t>
            </a:r>
            <a:r>
              <a:rPr lang="it-IT" altLang="en-US" dirty="0">
                <a:latin typeface="Arial" charset="0"/>
                <a:cs typeface="Arial" charset="0"/>
              </a:rPr>
              <a:t>+ 1 = </a:t>
            </a:r>
            <a:r>
              <a:rPr lang="it-IT" altLang="en-US" dirty="0" smtClean="0">
                <a:latin typeface="Arial" charset="0"/>
                <a:cs typeface="Arial" charset="0"/>
              </a:rPr>
              <a:t>9 </a:t>
            </a:r>
            <a:r>
              <a:rPr lang="it-IT" altLang="en-US" dirty="0">
                <a:latin typeface="Arial" charset="0"/>
                <a:cs typeface="Arial" charset="0"/>
              </a:rPr>
              <a:t>is odd</a:t>
            </a:r>
          </a:p>
          <a:p>
            <a:pPr lvl="1"/>
            <a:r>
              <a:rPr lang="it-IT" altLang="en-US" dirty="0" smtClean="0">
                <a:latin typeface="Arial" charset="0"/>
                <a:cs typeface="Arial" charset="0"/>
              </a:rPr>
              <a:t>A jump size of 9 is equal to a jump size of 9 – 10</a:t>
            </a:r>
            <a:r>
              <a:rPr lang="it-IT" altLang="en-US" baseline="-25000" dirty="0" smtClean="0">
                <a:latin typeface="Arial" charset="0"/>
                <a:cs typeface="Arial" charset="0"/>
              </a:rPr>
              <a:t>16</a:t>
            </a:r>
            <a:r>
              <a:rPr lang="it-IT" altLang="en-US" dirty="0" smtClean="0">
                <a:latin typeface="Arial" charset="0"/>
                <a:cs typeface="Arial" charset="0"/>
              </a:rPr>
              <a:t> = –7</a:t>
            </a:r>
          </a:p>
          <a:p>
            <a:pPr lvl="1"/>
            <a:endParaRPr lang="it-IT" altLang="en-US" dirty="0">
              <a:latin typeface="Arial" charset="0"/>
              <a:cs typeface="Arial" charset="0"/>
            </a:endParaRPr>
          </a:p>
          <a:p>
            <a:pPr lvl="1"/>
            <a:endParaRPr lang="it-IT" altLang="en-US" dirty="0" smtClean="0">
              <a:latin typeface="Arial" charset="0"/>
              <a:cs typeface="Arial" charset="0"/>
            </a:endParaRPr>
          </a:p>
          <a:p>
            <a:pPr lvl="1"/>
            <a:endParaRPr lang="it-IT" altLang="en-US" dirty="0">
              <a:latin typeface="Arial" charset="0"/>
              <a:cs typeface="Arial" charset="0"/>
            </a:endParaRPr>
          </a:p>
          <a:p>
            <a:pPr lvl="1"/>
            <a:endParaRPr lang="it-IT" altLang="en-US" dirty="0" smtClean="0">
              <a:latin typeface="Arial" charset="0"/>
              <a:cs typeface="Arial" charset="0"/>
            </a:endParaRPr>
          </a:p>
          <a:p>
            <a:pPr lvl="1"/>
            <a:endParaRPr lang="it-IT" altLang="en-US" dirty="0">
              <a:latin typeface="Arial" charset="0"/>
              <a:cs typeface="Arial" charset="0"/>
            </a:endParaRPr>
          </a:p>
          <a:p>
            <a:pPr lvl="1"/>
            <a:r>
              <a:rPr lang="it-IT" altLang="en-US" dirty="0" smtClean="0">
                <a:latin typeface="Arial" charset="0"/>
                <a:cs typeface="Arial" charset="0"/>
              </a:rPr>
              <a:t>The sequence of bins is B, 4, D, 6, F</a:t>
            </a:r>
            <a:endParaRPr lang="en-US" altLang="en-US" dirty="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862308512"/>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A</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680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B32</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ACD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5BA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826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207</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488</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19A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946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74C</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3AD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1" dirty="0" smtClean="0">
                          <a:solidFill>
                            <a:srgbClr val="FF0000"/>
                          </a:solidFill>
                        </a:rPr>
                        <a:t>C8B</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946825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smtClean="0">
                <a:latin typeface="Arial" charset="0"/>
                <a:cs typeface="Arial" charset="0"/>
              </a:rPr>
              <a:t>Inserting </a:t>
            </a:r>
            <a:r>
              <a:rPr lang="it-IT" altLang="en-US" dirty="0" smtClean="0">
                <a:latin typeface="Arial" charset="0"/>
                <a:cs typeface="Arial" charset="0"/>
              </a:rPr>
              <a:t>D5</a:t>
            </a:r>
            <a:r>
              <a:rPr lang="it-IT" altLang="en-US" b="1" dirty="0" smtClean="0">
                <a:solidFill>
                  <a:srgbClr val="FF0000"/>
                </a:solidFill>
                <a:latin typeface="Arial" charset="0"/>
                <a:cs typeface="Arial" charset="0"/>
              </a:rPr>
              <a:t>9</a:t>
            </a:r>
            <a:r>
              <a:rPr lang="it-IT" altLang="en-US" dirty="0" smtClean="0">
                <a:latin typeface="Arial" charset="0"/>
                <a:cs typeface="Arial" charset="0"/>
              </a:rPr>
              <a:t>, we note that bin 9 is unoccupied</a:t>
            </a: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3222051428"/>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A</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680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B32</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ACD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5BA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826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207</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488</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1" dirty="0" smtClean="0">
                          <a:solidFill>
                            <a:srgbClr val="FF0000"/>
                          </a:solidFill>
                        </a:rPr>
                        <a:t>D59</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19A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946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74C</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3AD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C8B</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697527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Finally, insert </a:t>
            </a:r>
            <a:r>
              <a:rPr lang="en-CA" dirty="0" smtClean="0"/>
              <a:t>E9C</a:t>
            </a:r>
            <a:endParaRPr lang="en-US" altLang="en-US" sz="1200" dirty="0" smtClean="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2702148205"/>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A</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680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B32</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ACD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5BA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826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207</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488</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D59</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19A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946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74C</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3AD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C8B</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486201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Finally, insert </a:t>
            </a:r>
            <a:r>
              <a:rPr lang="en-CA" dirty="0" smtClean="0"/>
              <a:t>E</a:t>
            </a:r>
            <a:r>
              <a:rPr lang="en-CA" b="1" dirty="0" smtClean="0">
                <a:solidFill>
                  <a:srgbClr val="00B0F0"/>
                </a:solidFill>
              </a:rPr>
              <a:t>9</a:t>
            </a:r>
            <a:r>
              <a:rPr lang="en-CA" b="1" dirty="0" smtClean="0">
                <a:solidFill>
                  <a:srgbClr val="FF0000"/>
                </a:solidFill>
              </a:rPr>
              <a:t>C</a:t>
            </a:r>
            <a:endParaRPr lang="it-IT" altLang="en-US" b="1" dirty="0">
              <a:solidFill>
                <a:srgbClr val="FF0000"/>
              </a:solidFill>
              <a:latin typeface="Arial" charset="0"/>
              <a:cs typeface="Arial" charset="0"/>
            </a:endParaRPr>
          </a:p>
          <a:p>
            <a:pPr lvl="1"/>
            <a:r>
              <a:rPr lang="it-IT" altLang="en-US" dirty="0">
                <a:latin typeface="Arial" charset="0"/>
                <a:cs typeface="Arial" charset="0"/>
              </a:rPr>
              <a:t>Bin </a:t>
            </a:r>
            <a:r>
              <a:rPr lang="it-IT" altLang="en-US" b="1" dirty="0" smtClean="0">
                <a:solidFill>
                  <a:srgbClr val="FF0000"/>
                </a:solidFill>
                <a:latin typeface="Arial" charset="0"/>
                <a:cs typeface="Arial" charset="0"/>
              </a:rPr>
              <a:t>C</a:t>
            </a:r>
            <a:r>
              <a:rPr lang="it-IT" altLang="en-US" dirty="0" smtClean="0">
                <a:latin typeface="Arial" charset="0"/>
                <a:cs typeface="Arial" charset="0"/>
              </a:rPr>
              <a:t> </a:t>
            </a:r>
            <a:r>
              <a:rPr lang="it-IT" altLang="en-US" dirty="0">
                <a:latin typeface="Arial" charset="0"/>
                <a:cs typeface="Arial" charset="0"/>
              </a:rPr>
              <a:t>is occupied</a:t>
            </a:r>
          </a:p>
          <a:p>
            <a:pPr lvl="1"/>
            <a:r>
              <a:rPr lang="it-IT" altLang="en-US" dirty="0">
                <a:latin typeface="Arial" charset="0"/>
                <a:cs typeface="Arial" charset="0"/>
              </a:rPr>
              <a:t>The jump size is </a:t>
            </a:r>
            <a:r>
              <a:rPr lang="it-IT" altLang="en-US" dirty="0" smtClean="0">
                <a:solidFill>
                  <a:srgbClr val="00B0F0"/>
                </a:solidFill>
                <a:latin typeface="Arial" charset="0"/>
                <a:cs typeface="Arial" charset="0"/>
              </a:rPr>
              <a:t>9</a:t>
            </a:r>
            <a:r>
              <a:rPr lang="it-IT" altLang="en-US" dirty="0" smtClean="0">
                <a:latin typeface="Arial" charset="0"/>
                <a:cs typeface="Arial" charset="0"/>
              </a:rPr>
              <a:t> </a:t>
            </a:r>
            <a:r>
              <a:rPr lang="it-IT" altLang="en-US" dirty="0">
                <a:latin typeface="Arial" charset="0"/>
                <a:cs typeface="Arial" charset="0"/>
              </a:rPr>
              <a:t>is </a:t>
            </a:r>
            <a:r>
              <a:rPr lang="it-IT" altLang="en-US" dirty="0" smtClean="0">
                <a:latin typeface="Arial" charset="0"/>
                <a:cs typeface="Arial" charset="0"/>
              </a:rPr>
              <a:t>odd</a:t>
            </a:r>
            <a:endParaRPr lang="it-IT" altLang="en-US" dirty="0">
              <a:latin typeface="Arial" charset="0"/>
              <a:cs typeface="Arial" charset="0"/>
            </a:endParaRPr>
          </a:p>
          <a:p>
            <a:pPr lvl="1"/>
            <a:r>
              <a:rPr lang="it-IT" altLang="en-US" dirty="0">
                <a:latin typeface="Arial" charset="0"/>
                <a:cs typeface="Arial" charset="0"/>
              </a:rPr>
              <a:t>A jump size of </a:t>
            </a:r>
            <a:r>
              <a:rPr lang="it-IT" altLang="en-US" dirty="0" smtClean="0">
                <a:latin typeface="Arial" charset="0"/>
                <a:cs typeface="Arial" charset="0"/>
              </a:rPr>
              <a:t>9 </a:t>
            </a:r>
            <a:r>
              <a:rPr lang="it-IT" altLang="en-US" dirty="0">
                <a:latin typeface="Arial" charset="0"/>
                <a:cs typeface="Arial" charset="0"/>
              </a:rPr>
              <a:t>is equal to a jump size of </a:t>
            </a:r>
            <a:r>
              <a:rPr lang="it-IT" altLang="en-US" dirty="0" smtClean="0">
                <a:latin typeface="Arial" charset="0"/>
                <a:cs typeface="Arial" charset="0"/>
              </a:rPr>
              <a:t>9 – 10</a:t>
            </a:r>
            <a:r>
              <a:rPr lang="it-IT" altLang="en-US" baseline="-25000" dirty="0" smtClean="0">
                <a:latin typeface="Arial" charset="0"/>
                <a:cs typeface="Arial" charset="0"/>
              </a:rPr>
              <a:t>16</a:t>
            </a:r>
            <a:r>
              <a:rPr lang="it-IT" altLang="en-US" baseline="30000" dirty="0" smtClean="0">
                <a:latin typeface="Arial" charset="0"/>
                <a:cs typeface="Arial" charset="0"/>
              </a:rPr>
              <a:t> </a:t>
            </a:r>
            <a:r>
              <a:rPr lang="it-IT" altLang="en-US" dirty="0" smtClean="0">
                <a:latin typeface="Arial" charset="0"/>
                <a:cs typeface="Arial" charset="0"/>
              </a:rPr>
              <a:t>= –7</a:t>
            </a:r>
            <a:endParaRPr lang="en-US" altLang="en-US" dirty="0">
              <a:latin typeface="Arial" charset="0"/>
              <a:cs typeface="Arial" charset="0"/>
            </a:endParaRPr>
          </a:p>
          <a:p>
            <a:pPr>
              <a:buNone/>
            </a:pPr>
            <a:endParaRPr lang="it-IT" altLang="en-US" dirty="0">
              <a:latin typeface="Arial" charset="0"/>
              <a:cs typeface="Arial" charset="0"/>
            </a:endParaRPr>
          </a:p>
          <a:p>
            <a:pPr>
              <a:buNone/>
            </a:pPr>
            <a:endParaRPr lang="en-US" altLang="en-US" sz="1200" dirty="0" smtClean="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2421597781"/>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A</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1" dirty="0" smtClean="0">
                          <a:solidFill>
                            <a:srgbClr val="FF0000"/>
                          </a:solidFill>
                        </a:rPr>
                        <a:t>C</a:t>
                      </a:r>
                      <a:endParaRPr lang="en-CA" sz="1800" b="1" dirty="0">
                        <a:solidFill>
                          <a:srgbClr val="FF0000"/>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680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B32</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ACD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5BA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826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207</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488</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D59</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19A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946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74C</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3AD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C8B</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89938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C:\Users\dwharder\Desktop\a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429000"/>
            <a:ext cx="77628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p:nvPr>
        </p:nvSpPr>
        <p:spPr/>
        <p:txBody>
          <a:bodyPr/>
          <a:lstStyle/>
          <a:p>
            <a:r>
              <a:rPr lang="en-US" altLang="en-US" smtClean="0">
                <a:latin typeface="Arial" charset="0"/>
                <a:cs typeface="Arial" charset="0"/>
              </a:rPr>
              <a:t>Background</a:t>
            </a:r>
          </a:p>
        </p:txBody>
      </p:sp>
      <p:sp>
        <p:nvSpPr>
          <p:cNvPr id="7172"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Linear probing causes </a:t>
            </a:r>
            <a:r>
              <a:rPr lang="en-US" altLang="en-US" b="1" i="1" dirty="0" smtClean="0">
                <a:latin typeface="Arial" charset="0"/>
                <a:cs typeface="Arial" charset="0"/>
              </a:rPr>
              <a:t>primary clustering</a:t>
            </a:r>
          </a:p>
          <a:p>
            <a:pPr lvl="1"/>
            <a:r>
              <a:rPr lang="en-US" altLang="en-US" dirty="0" smtClean="0">
                <a:latin typeface="Arial" charset="0"/>
                <a:cs typeface="Arial" charset="0"/>
              </a:rPr>
              <a:t>All entries follow the same search pattern for bins:</a:t>
            </a:r>
          </a:p>
          <a:p>
            <a:pPr lvl="1">
              <a:buFontTx/>
              <a:buNone/>
            </a:pP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int</a:t>
            </a:r>
            <a:r>
              <a:rPr lang="en-US" altLang="en-US" sz="1600" dirty="0" smtClean="0">
                <a:latin typeface="Consolas" pitchFamily="49" charset="0"/>
                <a:cs typeface="Consolas" pitchFamily="49" charset="0"/>
              </a:rPr>
              <a:t> initial = </a:t>
            </a:r>
            <a:r>
              <a:rPr lang="en-US" altLang="en-US" sz="1600" dirty="0" err="1" smtClean="0">
                <a:latin typeface="Consolas" pitchFamily="49" charset="0"/>
                <a:cs typeface="Consolas" pitchFamily="49" charset="0"/>
              </a:rPr>
              <a:t>hash_M</a:t>
            </a: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x.hash</a:t>
            </a:r>
            <a:r>
              <a:rPr lang="en-US" altLang="en-US" sz="1600" dirty="0" smtClean="0">
                <a:latin typeface="Consolas" pitchFamily="49" charset="0"/>
                <a:cs typeface="Consolas" pitchFamily="49" charset="0"/>
              </a:rPr>
              <a:t>(), M );</a:t>
            </a:r>
          </a:p>
          <a:p>
            <a:pPr lvl="1">
              <a:buFontTx/>
              <a:buNone/>
            </a:pPr>
            <a:r>
              <a:rPr lang="en-US" altLang="en-US" sz="1600" dirty="0" smtClean="0">
                <a:latin typeface="Consolas" pitchFamily="49" charset="0"/>
                <a:cs typeface="Consolas" pitchFamily="49" charset="0"/>
              </a:rPr>
              <a:t>		for ( </a:t>
            </a:r>
            <a:r>
              <a:rPr lang="en-US" altLang="en-US" sz="1600" dirty="0" err="1" smtClean="0">
                <a:latin typeface="Consolas" pitchFamily="49" charset="0"/>
                <a:cs typeface="Consolas" pitchFamily="49" charset="0"/>
              </a:rPr>
              <a:t>int</a:t>
            </a:r>
            <a:r>
              <a:rPr lang="en-US" altLang="en-US" sz="1600" dirty="0" smtClean="0">
                <a:latin typeface="Consolas" pitchFamily="49" charset="0"/>
                <a:cs typeface="Consolas" pitchFamily="49" charset="0"/>
              </a:rPr>
              <a:t> k = 0; k &lt; M; ++k ) {</a:t>
            </a:r>
          </a:p>
          <a:p>
            <a:pPr lvl="1">
              <a:buFontTx/>
              <a:buNone/>
            </a:pPr>
            <a:r>
              <a:rPr lang="en-US" altLang="en-US" sz="1600" dirty="0" smtClean="0">
                <a:latin typeface="Consolas" pitchFamily="49" charset="0"/>
                <a:cs typeface="Consolas" pitchFamily="49" charset="0"/>
              </a:rPr>
              <a:t>		    bin = (initial </a:t>
            </a:r>
            <a:r>
              <a:rPr lang="en-US" altLang="en-US" sz="1600" dirty="0" smtClean="0">
                <a:solidFill>
                  <a:srgbClr val="FF0000"/>
                </a:solidFill>
                <a:latin typeface="Consolas" pitchFamily="49" charset="0"/>
                <a:cs typeface="Consolas" pitchFamily="49" charset="0"/>
              </a:rPr>
              <a:t>+ k</a:t>
            </a:r>
            <a:r>
              <a:rPr lang="en-US" altLang="en-US" sz="1600" dirty="0" smtClean="0">
                <a:latin typeface="Consolas" pitchFamily="49" charset="0"/>
                <a:cs typeface="Consolas" pitchFamily="49" charset="0"/>
              </a:rPr>
              <a:t>) % M;</a:t>
            </a:r>
          </a:p>
          <a:p>
            <a:pPr lvl="1">
              <a:buFontTx/>
              <a:buNone/>
            </a:pPr>
            <a:r>
              <a:rPr lang="en-US" altLang="en-US" sz="1600" dirty="0" smtClean="0">
                <a:latin typeface="Consolas" pitchFamily="49" charset="0"/>
                <a:cs typeface="Consolas" pitchFamily="49" charset="0"/>
              </a:rPr>
              <a:t>        // ...</a:t>
            </a:r>
          </a:p>
          <a:p>
            <a:pPr lvl="1">
              <a:buFontTx/>
              <a:buNone/>
            </a:pPr>
            <a:r>
              <a:rPr lang="en-US" altLang="en-US" sz="1600" dirty="0" smtClean="0">
                <a:latin typeface="Consolas" pitchFamily="49" charset="0"/>
                <a:cs typeface="Consolas" pitchFamily="49" charset="0"/>
              </a:rPr>
              <a:t>		}</a:t>
            </a:r>
          </a:p>
        </p:txBody>
      </p:sp>
    </p:spTree>
    <p:extLst>
      <p:ext uri="{BB962C8B-B14F-4D97-AF65-F5344CB8AC3E}">
        <p14:creationId xmlns:p14="http://schemas.microsoft.com/office/powerpoint/2010/main" val="4588044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Finally, insert </a:t>
            </a:r>
            <a:r>
              <a:rPr lang="en-CA" dirty="0" smtClean="0"/>
              <a:t>E</a:t>
            </a:r>
            <a:r>
              <a:rPr lang="en-CA" b="1" dirty="0" smtClean="0">
                <a:solidFill>
                  <a:srgbClr val="00B0F0"/>
                </a:solidFill>
              </a:rPr>
              <a:t>9</a:t>
            </a:r>
            <a:r>
              <a:rPr lang="en-CA" b="1" dirty="0" smtClean="0">
                <a:solidFill>
                  <a:srgbClr val="FF0000"/>
                </a:solidFill>
              </a:rPr>
              <a:t>C</a:t>
            </a:r>
            <a:endParaRPr lang="it-IT" altLang="en-US" b="1" dirty="0">
              <a:solidFill>
                <a:srgbClr val="FF0000"/>
              </a:solidFill>
              <a:latin typeface="Arial" charset="0"/>
              <a:cs typeface="Arial" charset="0"/>
            </a:endParaRPr>
          </a:p>
          <a:p>
            <a:pPr lvl="1"/>
            <a:r>
              <a:rPr lang="it-IT" altLang="en-US" dirty="0">
                <a:latin typeface="Arial" charset="0"/>
                <a:cs typeface="Arial" charset="0"/>
              </a:rPr>
              <a:t>Bin </a:t>
            </a:r>
            <a:r>
              <a:rPr lang="it-IT" altLang="en-US" b="1" dirty="0" smtClean="0">
                <a:solidFill>
                  <a:srgbClr val="FF0000"/>
                </a:solidFill>
                <a:latin typeface="Arial" charset="0"/>
                <a:cs typeface="Arial" charset="0"/>
              </a:rPr>
              <a:t>C</a:t>
            </a:r>
            <a:r>
              <a:rPr lang="it-IT" altLang="en-US" dirty="0" smtClean="0">
                <a:latin typeface="Arial" charset="0"/>
                <a:cs typeface="Arial" charset="0"/>
              </a:rPr>
              <a:t> </a:t>
            </a:r>
            <a:r>
              <a:rPr lang="it-IT" altLang="en-US" dirty="0">
                <a:latin typeface="Arial" charset="0"/>
                <a:cs typeface="Arial" charset="0"/>
              </a:rPr>
              <a:t>is occupied</a:t>
            </a:r>
          </a:p>
          <a:p>
            <a:pPr lvl="1"/>
            <a:r>
              <a:rPr lang="it-IT" altLang="en-US" dirty="0">
                <a:latin typeface="Arial" charset="0"/>
                <a:cs typeface="Arial" charset="0"/>
              </a:rPr>
              <a:t>The jump size is </a:t>
            </a:r>
            <a:r>
              <a:rPr lang="it-IT" altLang="en-US" dirty="0" smtClean="0">
                <a:latin typeface="Arial" charset="0"/>
                <a:cs typeface="Arial" charset="0"/>
              </a:rPr>
              <a:t>9 </a:t>
            </a:r>
            <a:r>
              <a:rPr lang="it-IT" altLang="en-US" dirty="0">
                <a:latin typeface="Arial" charset="0"/>
                <a:cs typeface="Arial" charset="0"/>
              </a:rPr>
              <a:t>is </a:t>
            </a:r>
            <a:r>
              <a:rPr lang="it-IT" altLang="en-US" dirty="0" smtClean="0">
                <a:latin typeface="Arial" charset="0"/>
                <a:cs typeface="Arial" charset="0"/>
              </a:rPr>
              <a:t>odd</a:t>
            </a:r>
            <a:endParaRPr lang="it-IT" altLang="en-US" dirty="0">
              <a:latin typeface="Arial" charset="0"/>
              <a:cs typeface="Arial" charset="0"/>
            </a:endParaRPr>
          </a:p>
          <a:p>
            <a:pPr lvl="1"/>
            <a:r>
              <a:rPr lang="it-IT" altLang="en-US" dirty="0">
                <a:latin typeface="Arial" charset="0"/>
                <a:cs typeface="Arial" charset="0"/>
              </a:rPr>
              <a:t>A jump size of </a:t>
            </a:r>
            <a:r>
              <a:rPr lang="it-IT" altLang="en-US" dirty="0" smtClean="0">
                <a:latin typeface="Arial" charset="0"/>
                <a:cs typeface="Arial" charset="0"/>
              </a:rPr>
              <a:t>9 </a:t>
            </a:r>
            <a:r>
              <a:rPr lang="it-IT" altLang="en-US" dirty="0">
                <a:latin typeface="Arial" charset="0"/>
                <a:cs typeface="Arial" charset="0"/>
              </a:rPr>
              <a:t>is equal to a jump size of 9 – 10</a:t>
            </a:r>
            <a:r>
              <a:rPr lang="it-IT" altLang="en-US" baseline="-25000" dirty="0">
                <a:latin typeface="Arial" charset="0"/>
                <a:cs typeface="Arial" charset="0"/>
              </a:rPr>
              <a:t>16</a:t>
            </a:r>
            <a:r>
              <a:rPr lang="it-IT" altLang="en-US" baseline="30000" dirty="0">
                <a:latin typeface="Arial" charset="0"/>
                <a:cs typeface="Arial" charset="0"/>
              </a:rPr>
              <a:t> </a:t>
            </a:r>
            <a:r>
              <a:rPr lang="it-IT" altLang="en-US" dirty="0">
                <a:latin typeface="Arial" charset="0"/>
                <a:cs typeface="Arial" charset="0"/>
              </a:rPr>
              <a:t>= –7</a:t>
            </a:r>
            <a:endParaRPr lang="en-US" altLang="en-US" dirty="0">
              <a:latin typeface="Arial" charset="0"/>
              <a:cs typeface="Arial" charset="0"/>
            </a:endParaRPr>
          </a:p>
          <a:p>
            <a:pPr lvl="1"/>
            <a:endParaRPr lang="it-IT" altLang="en-US" dirty="0">
              <a:latin typeface="Arial" charset="0"/>
              <a:cs typeface="Arial" charset="0"/>
            </a:endParaRPr>
          </a:p>
          <a:p>
            <a:pPr lvl="1"/>
            <a:endParaRPr lang="it-IT" altLang="en-US" dirty="0">
              <a:latin typeface="Arial" charset="0"/>
              <a:cs typeface="Arial" charset="0"/>
            </a:endParaRPr>
          </a:p>
          <a:p>
            <a:pPr lvl="1"/>
            <a:endParaRPr lang="it-IT" altLang="en-US" dirty="0">
              <a:latin typeface="Arial" charset="0"/>
              <a:cs typeface="Arial" charset="0"/>
            </a:endParaRPr>
          </a:p>
          <a:p>
            <a:pPr lvl="1"/>
            <a:endParaRPr lang="it-IT" altLang="en-US" dirty="0">
              <a:latin typeface="Arial" charset="0"/>
              <a:cs typeface="Arial" charset="0"/>
            </a:endParaRPr>
          </a:p>
          <a:p>
            <a:pPr lvl="1"/>
            <a:endParaRPr lang="it-IT" altLang="en-US" dirty="0">
              <a:latin typeface="Arial" charset="0"/>
              <a:cs typeface="Arial" charset="0"/>
            </a:endParaRPr>
          </a:p>
          <a:p>
            <a:pPr lvl="1"/>
            <a:r>
              <a:rPr lang="it-IT" altLang="en-US" dirty="0">
                <a:latin typeface="Arial" charset="0"/>
                <a:cs typeface="Arial" charset="0"/>
              </a:rPr>
              <a:t>The sequence of bins is </a:t>
            </a:r>
            <a:r>
              <a:rPr lang="it-IT" altLang="en-US" dirty="0" smtClean="0">
                <a:latin typeface="Arial" charset="0"/>
                <a:cs typeface="Arial" charset="0"/>
              </a:rPr>
              <a:t>C, 5, E</a:t>
            </a:r>
            <a:endParaRPr lang="en-US" altLang="en-US" dirty="0">
              <a:latin typeface="Arial" charset="0"/>
              <a:cs typeface="Arial" charset="0"/>
            </a:endParaRPr>
          </a:p>
          <a:p>
            <a:pPr lvl="1"/>
            <a:endParaRPr lang="en-US" altLang="en-US" dirty="0">
              <a:latin typeface="Arial" charset="0"/>
              <a:cs typeface="Arial" charset="0"/>
            </a:endParaRPr>
          </a:p>
          <a:p>
            <a:pPr>
              <a:buNone/>
            </a:pPr>
            <a:endParaRPr lang="it-IT" altLang="en-US" dirty="0">
              <a:latin typeface="Arial" charset="0"/>
              <a:cs typeface="Arial" charset="0"/>
            </a:endParaRPr>
          </a:p>
          <a:p>
            <a:pPr lvl="1"/>
            <a:endParaRPr lang="en-US" altLang="en-US" dirty="0">
              <a:latin typeface="Arial" charset="0"/>
              <a:cs typeface="Arial" charset="0"/>
            </a:endParaRPr>
          </a:p>
          <a:p>
            <a:pPr>
              <a:buNone/>
            </a:pPr>
            <a:endParaRPr lang="it-IT" altLang="en-US" dirty="0">
              <a:latin typeface="Arial" charset="0"/>
              <a:cs typeface="Arial" charset="0"/>
            </a:endParaRPr>
          </a:p>
          <a:p>
            <a:pPr>
              <a:buNone/>
            </a:pPr>
            <a:endParaRPr lang="en-US" altLang="en-US" sz="1200" dirty="0" smtClean="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3986455872"/>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A</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680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B32</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ACD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5BA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826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207</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488</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D59</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19A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946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74C</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3AD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1" dirty="0" smtClean="0">
                          <a:solidFill>
                            <a:srgbClr val="FF0000"/>
                          </a:solidFill>
                        </a:rPr>
                        <a:t>E9C</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C8B</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754210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smtClean="0">
                <a:latin typeface="Arial" charset="0"/>
                <a:cs typeface="Arial" charset="0"/>
              </a:rPr>
              <a:t>Having completed these insertions:</a:t>
            </a:r>
            <a:endParaRPr lang="it-IT" altLang="en-US" dirty="0">
              <a:latin typeface="Arial" charset="0"/>
              <a:cs typeface="Arial" charset="0"/>
            </a:endParaRPr>
          </a:p>
          <a:p>
            <a:pPr lvl="1"/>
            <a:r>
              <a:rPr lang="en-CA" dirty="0" smtClean="0"/>
              <a:t>The load factor is </a:t>
            </a:r>
            <a:r>
              <a:rPr lang="en-CA" i="1" dirty="0" smtClean="0">
                <a:latin typeface="Symbol" panose="05050102010706020507" pitchFamily="18" charset="2"/>
              </a:rPr>
              <a:t>l</a:t>
            </a:r>
            <a:r>
              <a:rPr lang="en-CA" dirty="0" smtClean="0"/>
              <a:t>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14/16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0.875</a:t>
            </a:r>
          </a:p>
          <a:p>
            <a:pPr lvl="1"/>
            <a:r>
              <a:rPr lang="en-CA" dirty="0" smtClean="0"/>
              <a:t>The average number of probes is </a:t>
            </a:r>
            <a:r>
              <a:rPr lang="en-CA" dirty="0" smtClean="0">
                <a:latin typeface="Times New Roman" panose="02020603050405020304" pitchFamily="18" charset="0"/>
                <a:cs typeface="Times New Roman" panose="02020603050405020304" pitchFamily="18" charset="0"/>
              </a:rPr>
              <a:t>25/14 </a:t>
            </a:r>
            <a:r>
              <a:rPr lang="en-CA" dirty="0">
                <a:latin typeface="Times New Roman" panose="02020603050405020304" pitchFamily="18" charset="0"/>
                <a:cs typeface="Times New Roman" panose="02020603050405020304" pitchFamily="18" charset="0"/>
              </a:rPr>
              <a:t>≈</a:t>
            </a:r>
            <a:r>
              <a:rPr lang="en-CA" dirty="0" smtClean="0">
                <a:latin typeface="Times New Roman" panose="02020603050405020304" pitchFamily="18" charset="0"/>
                <a:cs typeface="Times New Roman" panose="02020603050405020304" pitchFamily="18" charset="0"/>
              </a:rPr>
              <a:t> 1.79</a:t>
            </a:r>
          </a:p>
        </p:txBody>
      </p:sp>
      <p:sp>
        <p:nvSpPr>
          <p:cNvPr id="21536" name="Rectangle 2"/>
          <p:cNvSpPr>
            <a:spLocks noGrp="1" noChangeArrowheads="1"/>
          </p:cNvSpPr>
          <p:nvPr>
            <p:ph type="title"/>
          </p:nvPr>
        </p:nvSpPr>
        <p:spPr/>
        <p:txBody>
          <a:bodyPr/>
          <a:lstStyle/>
          <a:p>
            <a:r>
              <a:rPr lang="en-US" altLang="en-US" dirty="0" smtClean="0">
                <a:latin typeface="Arial" charset="0"/>
                <a:cs typeface="Arial" charset="0"/>
              </a:rPr>
              <a:t>Example</a:t>
            </a:r>
          </a:p>
        </p:txBody>
      </p:sp>
      <p:graphicFrame>
        <p:nvGraphicFramePr>
          <p:cNvPr id="6" name="Table 5"/>
          <p:cNvGraphicFramePr>
            <a:graphicFrameLocks noGrp="1"/>
          </p:cNvGraphicFramePr>
          <p:nvPr>
            <p:extLst>
              <p:ext uri="{D42A27DB-BD31-4B8C-83A1-F6EECF244321}">
                <p14:modId xmlns:p14="http://schemas.microsoft.com/office/powerpoint/2010/main" val="3976319523"/>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A</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680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B32</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ACD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5BA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826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207</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488</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D59</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19A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946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74C</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3AD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E9C</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C8B</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415038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smtClean="0">
                <a:latin typeface="Arial" charset="0"/>
                <a:cs typeface="Arial" charset="0"/>
              </a:rPr>
              <a:t>To double the capacity of the array, each value must be rehashed</a:t>
            </a:r>
            <a:endParaRPr lang="it-IT" altLang="en-US" dirty="0">
              <a:latin typeface="Arial" charset="0"/>
              <a:cs typeface="Arial" charset="0"/>
            </a:endParaRPr>
          </a:p>
          <a:p>
            <a:pPr lvl="1"/>
            <a:r>
              <a:rPr lang="it-IT" altLang="en-US" dirty="0" smtClean="0">
                <a:latin typeface="Arial" charset="0"/>
                <a:cs typeface="Arial" charset="0"/>
              </a:rPr>
              <a:t>680, </a:t>
            </a:r>
            <a:r>
              <a:rPr lang="en-CA" dirty="0" smtClean="0"/>
              <a:t>B32, ACD, 5BA, 826, 207, 488, D59 may be immediately placed</a:t>
            </a:r>
          </a:p>
          <a:p>
            <a:pPr lvl="2"/>
            <a:r>
              <a:rPr lang="en-CA" altLang="en-US" dirty="0" smtClean="0">
                <a:latin typeface="Arial" charset="0"/>
                <a:cs typeface="Arial" charset="0"/>
              </a:rPr>
              <a:t>We use the least-significant five bits for the initial bin</a:t>
            </a:r>
            <a:endParaRPr lang="it-IT" altLang="en-US" dirty="0">
              <a:latin typeface="Arial" charset="0"/>
              <a:cs typeface="Arial" charset="0"/>
            </a:endParaRPr>
          </a:p>
          <a:p>
            <a:pPr>
              <a:buNone/>
            </a:pPr>
            <a:endParaRPr lang="en-US" altLang="en-US" sz="1200" dirty="0" smtClean="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dirty="0" smtClean="0">
                <a:latin typeface="Arial" charset="0"/>
                <a:cs typeface="Arial" charset="0"/>
              </a:rPr>
              <a:t>Resizing the array</a:t>
            </a:r>
          </a:p>
        </p:txBody>
      </p:sp>
      <p:graphicFrame>
        <p:nvGraphicFramePr>
          <p:cNvPr id="7" name="Table 6"/>
          <p:cNvGraphicFramePr>
            <a:graphicFrameLocks noGrp="1"/>
          </p:cNvGraphicFramePr>
          <p:nvPr>
            <p:extLst>
              <p:ext uri="{D42A27DB-BD31-4B8C-83A1-F6EECF244321}">
                <p14:modId xmlns:p14="http://schemas.microsoft.com/office/powerpoint/2010/main" val="627234796"/>
              </p:ext>
            </p:extLst>
          </p:nvPr>
        </p:nvGraphicFramePr>
        <p:xfrm>
          <a:off x="62238" y="3212976"/>
          <a:ext cx="9002400" cy="360040"/>
        </p:xfrm>
        <a:graphic>
          <a:graphicData uri="http://schemas.openxmlformats.org/drawingml/2006/table">
            <a:tbl>
              <a:tblPr firstRow="1" bandRow="1">
                <a:tableStyleId>{2D5ABB26-0587-4C30-8999-92F81FD0307C}</a:tableStyleId>
              </a:tblPr>
              <a:tblGrid>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tblGrid>
              <a:tr h="144016">
                <a:tc>
                  <a:txBody>
                    <a:bodyPr/>
                    <a:lstStyle/>
                    <a:p>
                      <a:pPr algn="l"/>
                      <a:r>
                        <a:rPr lang="en-CA" sz="1050" b="0" dirty="0" smtClean="0"/>
                        <a:t>0</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2</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3</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4</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5</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6</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7</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8</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9</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A</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B</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C</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D</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E</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F</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10</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11</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12</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13</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14</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15</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16</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17</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18</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19</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1A</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1B</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1C</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1D</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1E</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1F</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200020">
                <a:tc>
                  <a:txBody>
                    <a:bodyPr/>
                    <a:lstStyle/>
                    <a:p>
                      <a:pPr algn="ctr"/>
                      <a:r>
                        <a:rPr lang="en-CA" sz="1200" b="0" dirty="0" smtClean="0"/>
                        <a:t>680</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826</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207</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488</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ACD</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B32</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D59</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5BA</a:t>
                      </a:r>
                      <a:endParaRPr lang="en-CA" sz="1200" b="1"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219452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a:latin typeface="Arial" charset="0"/>
                <a:cs typeface="Arial" charset="0"/>
              </a:rPr>
              <a:t>To double the capacity of the array, each value must be rehashed</a:t>
            </a:r>
            <a:endParaRPr lang="it-IT" altLang="en-US" dirty="0">
              <a:latin typeface="Arial" charset="0"/>
              <a:cs typeface="Arial" charset="0"/>
            </a:endParaRPr>
          </a:p>
          <a:p>
            <a:pPr lvl="1"/>
            <a:r>
              <a:rPr lang="it-IT" altLang="en-US" dirty="0" smtClean="0">
                <a:latin typeface="Arial" charset="0"/>
                <a:cs typeface="Arial" charset="0"/>
              </a:rPr>
              <a:t>19A resulted in a collision</a:t>
            </a:r>
            <a:endParaRPr lang="it-IT" altLang="en-US" dirty="0">
              <a:latin typeface="Arial" charset="0"/>
              <a:cs typeface="Arial" charset="0"/>
            </a:endParaRPr>
          </a:p>
          <a:p>
            <a:pPr lvl="1"/>
            <a:r>
              <a:rPr lang="en-US" altLang="en-US" dirty="0" smtClean="0">
                <a:latin typeface="Arial" charset="0"/>
                <a:cs typeface="Arial" charset="0"/>
              </a:rPr>
              <a:t>The jump size is now </a:t>
            </a:r>
            <a:r>
              <a:rPr lang="en-US" altLang="en-US" dirty="0" smtClean="0">
                <a:latin typeface="Consolas" panose="020B0609020204030204" pitchFamily="49" charset="0"/>
                <a:cs typeface="Consolas" panose="020B0609020204030204" pitchFamily="49" charset="0"/>
              </a:rPr>
              <a:t>00</a:t>
            </a:r>
            <a:r>
              <a:rPr lang="en-US" altLang="en-US" dirty="0" smtClean="0">
                <a:solidFill>
                  <a:srgbClr val="00B0F0"/>
                </a:solidFill>
                <a:latin typeface="Consolas" panose="020B0609020204030204" pitchFamily="49" charset="0"/>
                <a:cs typeface="Consolas" panose="020B0609020204030204" pitchFamily="49" charset="0"/>
              </a:rPr>
              <a:t>01100</a:t>
            </a:r>
            <a:r>
              <a:rPr lang="en-US" altLang="en-US" dirty="0" smtClean="0">
                <a:solidFill>
                  <a:srgbClr val="FF0000"/>
                </a:solidFill>
                <a:latin typeface="Consolas" panose="020B0609020204030204" pitchFamily="49" charset="0"/>
                <a:cs typeface="Consolas" panose="020B0609020204030204" pitchFamily="49" charset="0"/>
              </a:rPr>
              <a:t>11010</a:t>
            </a:r>
            <a:r>
              <a:rPr lang="en-US" altLang="en-US" baseline="-25000" dirty="0" smtClean="0">
                <a:latin typeface="Arial" charset="0"/>
                <a:cs typeface="Arial" charset="0"/>
              </a:rPr>
              <a:t>2</a:t>
            </a:r>
            <a:r>
              <a:rPr lang="en-US" altLang="en-US" dirty="0" smtClean="0">
                <a:latin typeface="Arial" charset="0"/>
                <a:cs typeface="Arial" charset="0"/>
              </a:rPr>
              <a:t> or </a:t>
            </a:r>
            <a:r>
              <a:rPr lang="en-US" altLang="en-US" dirty="0" smtClean="0">
                <a:solidFill>
                  <a:srgbClr val="00B0F0"/>
                </a:solidFill>
                <a:latin typeface="Arial" charset="0"/>
                <a:cs typeface="Arial" charset="0"/>
              </a:rPr>
              <a:t>C</a:t>
            </a:r>
            <a:r>
              <a:rPr lang="en-US" altLang="en-US" dirty="0" smtClean="0">
                <a:latin typeface="Arial" charset="0"/>
                <a:cs typeface="Arial" charset="0"/>
              </a:rPr>
              <a:t> + 1 = D = 13</a:t>
            </a:r>
            <a:r>
              <a:rPr lang="en-US" altLang="en-US" baseline="-25000" dirty="0" smtClean="0">
                <a:latin typeface="Arial" charset="0"/>
                <a:cs typeface="Arial" charset="0"/>
              </a:rPr>
              <a:t>10</a:t>
            </a:r>
            <a:endParaRPr lang="en-US" altLang="en-US" dirty="0" smtClean="0">
              <a:latin typeface="Arial" charset="0"/>
              <a:cs typeface="Arial" charset="0"/>
            </a:endParaRPr>
          </a:p>
          <a:p>
            <a:pPr lvl="2"/>
            <a:r>
              <a:rPr lang="en-US" altLang="en-US" dirty="0" smtClean="0">
                <a:latin typeface="Arial" charset="0"/>
                <a:cs typeface="Arial" charset="0"/>
              </a:rPr>
              <a:t>We are using the next five bits for the jump size</a:t>
            </a:r>
            <a:r>
              <a:rPr lang="en-US" altLang="en-US" sz="1800" dirty="0">
                <a:solidFill>
                  <a:prstClr val="black"/>
                </a:solidFill>
                <a:latin typeface="Arial" charset="0"/>
                <a:cs typeface="Arial" charset="0"/>
              </a:rPr>
              <a:t> </a:t>
            </a:r>
            <a:endParaRPr lang="en-US" altLang="en-US" dirty="0">
              <a:latin typeface="Arial" charset="0"/>
              <a:cs typeface="Arial" charset="0"/>
            </a:endParaRPr>
          </a:p>
          <a:p>
            <a:pPr lvl="1"/>
            <a:endParaRPr lang="en-US" altLang="en-US" dirty="0" smtClean="0">
              <a:latin typeface="Arial" charset="0"/>
              <a:cs typeface="Arial" charset="0"/>
            </a:endParaRPr>
          </a:p>
          <a:p>
            <a:pPr lvl="1"/>
            <a:endParaRPr lang="en-US" altLang="en-US" dirty="0" smtClean="0">
              <a:latin typeface="Arial" charset="0"/>
              <a:cs typeface="Arial" charset="0"/>
            </a:endParaRPr>
          </a:p>
          <a:p>
            <a:pPr lvl="1"/>
            <a:endParaRPr lang="en-US" altLang="en-US" dirty="0">
              <a:latin typeface="Arial" charset="0"/>
              <a:cs typeface="Arial" charset="0"/>
            </a:endParaRPr>
          </a:p>
          <a:p>
            <a:pPr lvl="1"/>
            <a:r>
              <a:rPr lang="en-US" altLang="en-US" dirty="0" smtClean="0">
                <a:latin typeface="Arial" charset="0"/>
                <a:cs typeface="Arial" charset="0"/>
              </a:rPr>
              <a:t>The sequence of bins:  1A, 7, 14</a:t>
            </a:r>
            <a:endParaRPr lang="en-US" altLang="en-US" dirty="0">
              <a:latin typeface="Arial" charset="0"/>
              <a:cs typeface="Arial" charset="0"/>
            </a:endParaRPr>
          </a:p>
          <a:p>
            <a:pPr>
              <a:buNone/>
            </a:pPr>
            <a:endParaRPr lang="it-IT" altLang="en-US" dirty="0">
              <a:latin typeface="Arial" charset="0"/>
              <a:cs typeface="Arial" charset="0"/>
            </a:endParaRPr>
          </a:p>
          <a:p>
            <a:pPr lvl="1"/>
            <a:endParaRPr lang="en-US" altLang="en-US" dirty="0">
              <a:latin typeface="Arial" charset="0"/>
              <a:cs typeface="Arial" charset="0"/>
            </a:endParaRPr>
          </a:p>
          <a:p>
            <a:pPr>
              <a:buNone/>
            </a:pPr>
            <a:endParaRPr lang="it-IT" altLang="en-US" dirty="0">
              <a:latin typeface="Arial" charset="0"/>
              <a:cs typeface="Arial" charset="0"/>
            </a:endParaRPr>
          </a:p>
          <a:p>
            <a:pPr>
              <a:buNone/>
            </a:pPr>
            <a:endParaRPr lang="en-US" altLang="en-US" sz="1200" dirty="0" smtClean="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dirty="0" smtClean="0">
                <a:latin typeface="Arial" charset="0"/>
                <a:cs typeface="Arial" charset="0"/>
              </a:rPr>
              <a:t>Resizing the array</a:t>
            </a:r>
          </a:p>
        </p:txBody>
      </p:sp>
      <p:graphicFrame>
        <p:nvGraphicFramePr>
          <p:cNvPr id="5" name="Table 4"/>
          <p:cNvGraphicFramePr>
            <a:graphicFrameLocks noGrp="1"/>
          </p:cNvGraphicFramePr>
          <p:nvPr>
            <p:extLst>
              <p:ext uri="{D42A27DB-BD31-4B8C-83A1-F6EECF244321}">
                <p14:modId xmlns:p14="http://schemas.microsoft.com/office/powerpoint/2010/main" val="520365273"/>
              </p:ext>
            </p:extLst>
          </p:nvPr>
        </p:nvGraphicFramePr>
        <p:xfrm>
          <a:off x="62238" y="3212976"/>
          <a:ext cx="9002400" cy="360040"/>
        </p:xfrm>
        <a:graphic>
          <a:graphicData uri="http://schemas.openxmlformats.org/drawingml/2006/table">
            <a:tbl>
              <a:tblPr firstRow="1" bandRow="1">
                <a:tableStyleId>{2D5ABB26-0587-4C30-8999-92F81FD0307C}</a:tableStyleId>
              </a:tblPr>
              <a:tblGrid>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tblGrid>
              <a:tr h="144016">
                <a:tc>
                  <a:txBody>
                    <a:bodyPr/>
                    <a:lstStyle/>
                    <a:p>
                      <a:pPr algn="l"/>
                      <a:r>
                        <a:rPr lang="en-CA" sz="1050" b="0" dirty="0" smtClean="0"/>
                        <a:t>0</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2</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3</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4</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5</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6</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7</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8</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9</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A</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B</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C</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D</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E</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F</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10</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11</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12</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13</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14</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15</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16</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17</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18</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19</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1" dirty="0" smtClean="0">
                          <a:solidFill>
                            <a:srgbClr val="FF0000"/>
                          </a:solidFill>
                        </a:rPr>
                        <a:t>1A</a:t>
                      </a:r>
                      <a:endParaRPr lang="en-CA" sz="1050" b="1" dirty="0">
                        <a:solidFill>
                          <a:srgbClr val="FF0000"/>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1B</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1C</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1D</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1E</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1F</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200020">
                <a:tc>
                  <a:txBody>
                    <a:bodyPr/>
                    <a:lstStyle/>
                    <a:p>
                      <a:pPr algn="ctr"/>
                      <a:r>
                        <a:rPr lang="en-CA" sz="1200" b="0" dirty="0" smtClean="0"/>
                        <a:t>680</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826</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207</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488</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ACD</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B32</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it-IT" altLang="en-US" sz="1200" b="1" dirty="0" smtClean="0">
                          <a:solidFill>
                            <a:srgbClr val="FF0000"/>
                          </a:solidFill>
                          <a:latin typeface="+mj-lt"/>
                          <a:cs typeface="Arial" charset="0"/>
                        </a:rPr>
                        <a:t>19A </a:t>
                      </a:r>
                      <a:endParaRPr lang="en-CA" sz="1200" b="1" dirty="0">
                        <a:solidFill>
                          <a:srgbClr val="FF0000"/>
                        </a:solidFill>
                        <a:latin typeface="+mj-lt"/>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D59</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5BA</a:t>
                      </a:r>
                      <a:endParaRPr lang="en-CA" sz="1200" b="1"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509655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a:latin typeface="Arial" charset="0"/>
                <a:cs typeface="Arial" charset="0"/>
              </a:rPr>
              <a:t>To double the capacity of the array, each value must be rehashed</a:t>
            </a:r>
            <a:endParaRPr lang="it-IT" altLang="en-US" dirty="0">
              <a:latin typeface="Arial" charset="0"/>
              <a:cs typeface="Arial" charset="0"/>
            </a:endParaRPr>
          </a:p>
          <a:p>
            <a:pPr lvl="1"/>
            <a:r>
              <a:rPr lang="it-IT" altLang="en-US" dirty="0" smtClean="0">
                <a:latin typeface="Arial" charset="0"/>
                <a:cs typeface="Arial" charset="0"/>
              </a:rPr>
              <a:t>946 resulted in a collision</a:t>
            </a:r>
            <a:endParaRPr lang="it-IT" altLang="en-US" dirty="0">
              <a:latin typeface="Arial" charset="0"/>
              <a:cs typeface="Arial" charset="0"/>
            </a:endParaRPr>
          </a:p>
          <a:p>
            <a:pPr lvl="1"/>
            <a:r>
              <a:rPr lang="en-US" altLang="en-US" dirty="0" smtClean="0">
                <a:latin typeface="Arial" charset="0"/>
                <a:cs typeface="Arial" charset="0"/>
              </a:rPr>
              <a:t>The jump size is now </a:t>
            </a:r>
            <a:r>
              <a:rPr lang="en-US" altLang="en-US" dirty="0" smtClean="0">
                <a:latin typeface="Consolas" panose="020B0609020204030204" pitchFamily="49" charset="0"/>
                <a:cs typeface="Consolas" panose="020B0609020204030204" pitchFamily="49" charset="0"/>
              </a:rPr>
              <a:t>10</a:t>
            </a:r>
            <a:r>
              <a:rPr lang="en-US" altLang="en-US" dirty="0" smtClean="0">
                <a:solidFill>
                  <a:srgbClr val="00B0F0"/>
                </a:solidFill>
                <a:latin typeface="Consolas" panose="020B0609020204030204" pitchFamily="49" charset="0"/>
                <a:cs typeface="Consolas" panose="020B0609020204030204" pitchFamily="49" charset="0"/>
              </a:rPr>
              <a:t>01010</a:t>
            </a:r>
            <a:r>
              <a:rPr lang="en-US" altLang="en-US" dirty="0" smtClean="0">
                <a:solidFill>
                  <a:srgbClr val="FF0000"/>
                </a:solidFill>
                <a:latin typeface="Consolas" panose="020B0609020204030204" pitchFamily="49" charset="0"/>
                <a:cs typeface="Consolas" panose="020B0609020204030204" pitchFamily="49" charset="0"/>
              </a:rPr>
              <a:t>00110</a:t>
            </a:r>
            <a:r>
              <a:rPr lang="en-US" altLang="en-US" baseline="-25000" dirty="0" smtClean="0">
                <a:latin typeface="Arial" charset="0"/>
                <a:cs typeface="Arial" charset="0"/>
              </a:rPr>
              <a:t>2</a:t>
            </a:r>
            <a:r>
              <a:rPr lang="en-US" altLang="en-US" dirty="0" smtClean="0">
                <a:latin typeface="Arial" charset="0"/>
                <a:cs typeface="Arial" charset="0"/>
              </a:rPr>
              <a:t> or </a:t>
            </a:r>
            <a:r>
              <a:rPr lang="en-US" altLang="en-US" dirty="0" smtClean="0">
                <a:solidFill>
                  <a:srgbClr val="00B0F0"/>
                </a:solidFill>
                <a:latin typeface="Arial" charset="0"/>
                <a:cs typeface="Arial" charset="0"/>
              </a:rPr>
              <a:t>A</a:t>
            </a:r>
            <a:r>
              <a:rPr lang="en-US" altLang="en-US" dirty="0" smtClean="0">
                <a:latin typeface="Arial" charset="0"/>
                <a:cs typeface="Arial" charset="0"/>
              </a:rPr>
              <a:t> + 1 = B = 11</a:t>
            </a:r>
            <a:r>
              <a:rPr lang="en-US" altLang="en-US" baseline="-25000" dirty="0" smtClean="0">
                <a:latin typeface="Arial" charset="0"/>
                <a:cs typeface="Arial" charset="0"/>
              </a:rPr>
              <a:t>10</a:t>
            </a:r>
            <a:endParaRPr lang="en-US" altLang="en-US" dirty="0" smtClean="0">
              <a:latin typeface="Arial" charset="0"/>
              <a:cs typeface="Arial" charset="0"/>
            </a:endParaRPr>
          </a:p>
          <a:p>
            <a:pPr lvl="1"/>
            <a:endParaRPr lang="en-US" altLang="en-US" dirty="0">
              <a:latin typeface="Arial" charset="0"/>
              <a:cs typeface="Arial" charset="0"/>
            </a:endParaRPr>
          </a:p>
          <a:p>
            <a:pPr lvl="1"/>
            <a:endParaRPr lang="en-US" altLang="en-US" dirty="0" smtClean="0">
              <a:latin typeface="Arial" charset="0"/>
              <a:cs typeface="Arial" charset="0"/>
            </a:endParaRPr>
          </a:p>
          <a:p>
            <a:pPr lvl="1"/>
            <a:endParaRPr lang="en-US" altLang="en-US" dirty="0" smtClean="0">
              <a:latin typeface="Arial" charset="0"/>
              <a:cs typeface="Arial" charset="0"/>
            </a:endParaRPr>
          </a:p>
          <a:p>
            <a:pPr lvl="1"/>
            <a:endParaRPr lang="en-US" altLang="en-US" dirty="0">
              <a:latin typeface="Arial" charset="0"/>
              <a:cs typeface="Arial" charset="0"/>
            </a:endParaRPr>
          </a:p>
          <a:p>
            <a:pPr lvl="1"/>
            <a:r>
              <a:rPr lang="en-US" altLang="en-US" dirty="0" smtClean="0">
                <a:latin typeface="Arial" charset="0"/>
                <a:cs typeface="Arial" charset="0"/>
              </a:rPr>
              <a:t>The sequence of bins:  6, 11</a:t>
            </a:r>
            <a:endParaRPr lang="en-US" altLang="en-US" dirty="0">
              <a:latin typeface="Arial" charset="0"/>
              <a:cs typeface="Arial" charset="0"/>
            </a:endParaRPr>
          </a:p>
          <a:p>
            <a:pPr>
              <a:buNone/>
            </a:pPr>
            <a:endParaRPr lang="it-IT" altLang="en-US" dirty="0">
              <a:latin typeface="Arial" charset="0"/>
              <a:cs typeface="Arial" charset="0"/>
            </a:endParaRPr>
          </a:p>
          <a:p>
            <a:pPr lvl="1"/>
            <a:endParaRPr lang="en-US" altLang="en-US" dirty="0">
              <a:latin typeface="Arial" charset="0"/>
              <a:cs typeface="Arial" charset="0"/>
            </a:endParaRPr>
          </a:p>
          <a:p>
            <a:pPr>
              <a:buNone/>
            </a:pPr>
            <a:endParaRPr lang="it-IT" altLang="en-US" dirty="0">
              <a:latin typeface="Arial" charset="0"/>
              <a:cs typeface="Arial" charset="0"/>
            </a:endParaRPr>
          </a:p>
          <a:p>
            <a:pPr>
              <a:buNone/>
            </a:pPr>
            <a:endParaRPr lang="en-US" altLang="en-US" sz="1200" dirty="0" smtClean="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dirty="0" smtClean="0">
                <a:latin typeface="Arial" charset="0"/>
                <a:cs typeface="Arial" charset="0"/>
              </a:rPr>
              <a:t>Resizing the array</a:t>
            </a:r>
          </a:p>
        </p:txBody>
      </p:sp>
      <p:graphicFrame>
        <p:nvGraphicFramePr>
          <p:cNvPr id="5" name="Table 4"/>
          <p:cNvGraphicFramePr>
            <a:graphicFrameLocks noGrp="1"/>
          </p:cNvGraphicFramePr>
          <p:nvPr>
            <p:extLst>
              <p:ext uri="{D42A27DB-BD31-4B8C-83A1-F6EECF244321}">
                <p14:modId xmlns:p14="http://schemas.microsoft.com/office/powerpoint/2010/main" val="4153540812"/>
              </p:ext>
            </p:extLst>
          </p:nvPr>
        </p:nvGraphicFramePr>
        <p:xfrm>
          <a:off x="62238" y="3212976"/>
          <a:ext cx="9002400" cy="360040"/>
        </p:xfrm>
        <a:graphic>
          <a:graphicData uri="http://schemas.openxmlformats.org/drawingml/2006/table">
            <a:tbl>
              <a:tblPr firstRow="1" bandRow="1">
                <a:tableStyleId>{2D5ABB26-0587-4C30-8999-92F81FD0307C}</a:tableStyleId>
              </a:tblPr>
              <a:tblGrid>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tblGrid>
              <a:tr h="144016">
                <a:tc>
                  <a:txBody>
                    <a:bodyPr/>
                    <a:lstStyle/>
                    <a:p>
                      <a:pPr algn="l"/>
                      <a:r>
                        <a:rPr lang="en-CA" sz="1050" b="0" dirty="0" smtClean="0"/>
                        <a:t>0</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2</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3</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4</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5</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1" dirty="0" smtClean="0">
                          <a:solidFill>
                            <a:srgbClr val="FF0000"/>
                          </a:solidFill>
                        </a:rPr>
                        <a:t>6</a:t>
                      </a:r>
                      <a:endParaRPr lang="en-CA" sz="1050" b="1" dirty="0">
                        <a:solidFill>
                          <a:srgbClr val="FF0000"/>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7</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8</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9</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A</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B</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C</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D</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E</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F</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10</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11</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12</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13</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14</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15</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16</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17</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18</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19</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1A</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1B</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1C</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1D</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1E</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1F</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200020">
                <a:tc>
                  <a:txBody>
                    <a:bodyPr/>
                    <a:lstStyle/>
                    <a:p>
                      <a:pPr algn="ctr"/>
                      <a:r>
                        <a:rPr lang="en-CA" sz="1200" b="0" dirty="0" smtClean="0"/>
                        <a:t>680</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826</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207</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488</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ACD</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1" dirty="0" smtClean="0">
                          <a:solidFill>
                            <a:srgbClr val="FF0000"/>
                          </a:solidFill>
                        </a:rPr>
                        <a:t>946</a:t>
                      </a:r>
                      <a:endParaRPr lang="en-CA" sz="12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B32</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it-IT" altLang="en-US" sz="1200" b="0" dirty="0" smtClean="0">
                          <a:solidFill>
                            <a:schemeClr val="tx1"/>
                          </a:solidFill>
                          <a:latin typeface="+mj-lt"/>
                          <a:cs typeface="Arial" charset="0"/>
                        </a:rPr>
                        <a:t>19A </a:t>
                      </a:r>
                      <a:endParaRPr lang="en-CA" sz="1200" b="0" dirty="0">
                        <a:solidFill>
                          <a:schemeClr val="tx1"/>
                        </a:solidFill>
                        <a:latin typeface="+mj-lt"/>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D59</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5BA</a:t>
                      </a:r>
                      <a:endParaRPr lang="en-CA" sz="1200" b="1"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119138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a:latin typeface="Arial" charset="0"/>
                <a:cs typeface="Arial" charset="0"/>
              </a:rPr>
              <a:t>To double the capacity of the array, each value must be rehashed</a:t>
            </a:r>
            <a:endParaRPr lang="it-IT" altLang="en-US" dirty="0">
              <a:latin typeface="Arial" charset="0"/>
              <a:cs typeface="Arial" charset="0"/>
            </a:endParaRPr>
          </a:p>
          <a:p>
            <a:pPr lvl="1"/>
            <a:r>
              <a:rPr lang="en-CA" dirty="0" smtClean="0"/>
              <a:t>74C </a:t>
            </a:r>
            <a:r>
              <a:rPr lang="it-IT" altLang="en-US" dirty="0" smtClean="0">
                <a:latin typeface="Arial" charset="0"/>
                <a:cs typeface="Arial" charset="0"/>
              </a:rPr>
              <a:t>fits into its bin</a:t>
            </a:r>
            <a:endParaRPr lang="it-IT" altLang="en-US" dirty="0">
              <a:latin typeface="Arial" charset="0"/>
              <a:cs typeface="Arial" charset="0"/>
            </a:endParaRPr>
          </a:p>
          <a:p>
            <a:pPr lvl="1"/>
            <a:endParaRPr lang="en-US" altLang="en-US" dirty="0">
              <a:latin typeface="Arial" charset="0"/>
              <a:cs typeface="Arial" charset="0"/>
            </a:endParaRPr>
          </a:p>
          <a:p>
            <a:pPr>
              <a:buNone/>
            </a:pPr>
            <a:endParaRPr lang="it-IT" altLang="en-US" dirty="0">
              <a:latin typeface="Arial" charset="0"/>
              <a:cs typeface="Arial" charset="0"/>
            </a:endParaRPr>
          </a:p>
          <a:p>
            <a:pPr>
              <a:buNone/>
            </a:pPr>
            <a:endParaRPr lang="en-US" altLang="en-US" sz="1200" dirty="0" smtClean="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dirty="0" smtClean="0">
                <a:latin typeface="Arial" charset="0"/>
                <a:cs typeface="Arial" charset="0"/>
              </a:rPr>
              <a:t>Resizing the array</a:t>
            </a:r>
          </a:p>
        </p:txBody>
      </p:sp>
      <p:graphicFrame>
        <p:nvGraphicFramePr>
          <p:cNvPr id="5" name="Table 4"/>
          <p:cNvGraphicFramePr>
            <a:graphicFrameLocks noGrp="1"/>
          </p:cNvGraphicFramePr>
          <p:nvPr>
            <p:extLst>
              <p:ext uri="{D42A27DB-BD31-4B8C-83A1-F6EECF244321}">
                <p14:modId xmlns:p14="http://schemas.microsoft.com/office/powerpoint/2010/main" val="4152237124"/>
              </p:ext>
            </p:extLst>
          </p:nvPr>
        </p:nvGraphicFramePr>
        <p:xfrm>
          <a:off x="62238" y="3212976"/>
          <a:ext cx="9002400" cy="360040"/>
        </p:xfrm>
        <a:graphic>
          <a:graphicData uri="http://schemas.openxmlformats.org/drawingml/2006/table">
            <a:tbl>
              <a:tblPr firstRow="1" bandRow="1">
                <a:tableStyleId>{2D5ABB26-0587-4C30-8999-92F81FD0307C}</a:tableStyleId>
              </a:tblPr>
              <a:tblGrid>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tblGrid>
              <a:tr h="144016">
                <a:tc>
                  <a:txBody>
                    <a:bodyPr/>
                    <a:lstStyle/>
                    <a:p>
                      <a:pPr algn="l"/>
                      <a:r>
                        <a:rPr lang="en-CA" sz="1050" b="0" dirty="0" smtClean="0"/>
                        <a:t>0</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2</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3</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4</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5</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6</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7</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8</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9</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A</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B</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C</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D</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E</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F</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10</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11</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12</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13</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14</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15</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16</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17</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18</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19</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1A</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1B</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1C</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1D</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1E</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1F</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200020">
                <a:tc>
                  <a:txBody>
                    <a:bodyPr/>
                    <a:lstStyle/>
                    <a:p>
                      <a:pPr algn="ctr"/>
                      <a:r>
                        <a:rPr lang="en-CA" sz="1200" b="0" dirty="0" smtClean="0"/>
                        <a:t>680</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826</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207</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488</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1" dirty="0" smtClean="0">
                          <a:solidFill>
                            <a:srgbClr val="FF0000"/>
                          </a:solidFill>
                        </a:rPr>
                        <a:t>74C</a:t>
                      </a:r>
                      <a:endParaRPr lang="en-CA" sz="12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ACD</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946</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B32</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it-IT" altLang="en-US" sz="1200" b="0" dirty="0" smtClean="0">
                          <a:solidFill>
                            <a:schemeClr val="tx1"/>
                          </a:solidFill>
                          <a:latin typeface="+mj-lt"/>
                          <a:cs typeface="Arial" charset="0"/>
                        </a:rPr>
                        <a:t>19A </a:t>
                      </a:r>
                      <a:endParaRPr lang="en-CA" sz="1200" b="0" dirty="0">
                        <a:solidFill>
                          <a:schemeClr val="tx1"/>
                        </a:solidFill>
                        <a:latin typeface="+mj-lt"/>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D59</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5BA</a:t>
                      </a:r>
                      <a:endParaRPr lang="en-CA" sz="1200" b="1"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144938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a:latin typeface="Arial" charset="0"/>
                <a:cs typeface="Arial" charset="0"/>
              </a:rPr>
              <a:t>To double the capacity of the array, each value must be rehashed</a:t>
            </a:r>
            <a:endParaRPr lang="it-IT" altLang="en-US" dirty="0">
              <a:latin typeface="Arial" charset="0"/>
              <a:cs typeface="Arial" charset="0"/>
            </a:endParaRPr>
          </a:p>
          <a:p>
            <a:pPr lvl="1"/>
            <a:r>
              <a:rPr lang="en-CA" dirty="0" smtClean="0"/>
              <a:t>3AD </a:t>
            </a:r>
            <a:r>
              <a:rPr lang="it-IT" altLang="en-US" dirty="0" smtClean="0">
                <a:latin typeface="Arial" charset="0"/>
                <a:cs typeface="Arial" charset="0"/>
              </a:rPr>
              <a:t>resulted in a collision</a:t>
            </a:r>
            <a:endParaRPr lang="it-IT" altLang="en-US" dirty="0">
              <a:latin typeface="Arial" charset="0"/>
              <a:cs typeface="Arial" charset="0"/>
            </a:endParaRPr>
          </a:p>
          <a:p>
            <a:pPr lvl="1"/>
            <a:r>
              <a:rPr lang="en-US" altLang="en-US" dirty="0" smtClean="0">
                <a:latin typeface="Arial" charset="0"/>
                <a:cs typeface="Arial" charset="0"/>
              </a:rPr>
              <a:t>The jump size is now </a:t>
            </a:r>
            <a:r>
              <a:rPr lang="en-US" altLang="en-US" dirty="0" smtClean="0">
                <a:latin typeface="Consolas" panose="020B0609020204030204" pitchFamily="49" charset="0"/>
                <a:cs typeface="Consolas" panose="020B0609020204030204" pitchFamily="49" charset="0"/>
              </a:rPr>
              <a:t>00</a:t>
            </a:r>
            <a:r>
              <a:rPr lang="en-US" altLang="en-US" dirty="0" smtClean="0">
                <a:solidFill>
                  <a:srgbClr val="00B0F0"/>
                </a:solidFill>
                <a:latin typeface="Consolas" panose="020B0609020204030204" pitchFamily="49" charset="0"/>
                <a:cs typeface="Consolas" panose="020B0609020204030204" pitchFamily="49" charset="0"/>
              </a:rPr>
              <a:t>11101</a:t>
            </a:r>
            <a:r>
              <a:rPr lang="en-US" altLang="en-US" dirty="0" smtClean="0">
                <a:solidFill>
                  <a:srgbClr val="FF0000"/>
                </a:solidFill>
                <a:latin typeface="Consolas" panose="020B0609020204030204" pitchFamily="49" charset="0"/>
                <a:cs typeface="Consolas" panose="020B0609020204030204" pitchFamily="49" charset="0"/>
              </a:rPr>
              <a:t>01101</a:t>
            </a:r>
            <a:r>
              <a:rPr lang="en-US" altLang="en-US" baseline="-25000" dirty="0" smtClean="0">
                <a:latin typeface="Arial" charset="0"/>
                <a:cs typeface="Arial" charset="0"/>
              </a:rPr>
              <a:t>2</a:t>
            </a:r>
            <a:r>
              <a:rPr lang="en-US" altLang="en-US" dirty="0" smtClean="0">
                <a:latin typeface="Arial" charset="0"/>
                <a:cs typeface="Arial" charset="0"/>
              </a:rPr>
              <a:t> or </a:t>
            </a:r>
            <a:r>
              <a:rPr lang="en-US" altLang="en-US" dirty="0" smtClean="0">
                <a:solidFill>
                  <a:srgbClr val="00B0F0"/>
                </a:solidFill>
                <a:latin typeface="Arial" charset="0"/>
                <a:cs typeface="Arial" charset="0"/>
              </a:rPr>
              <a:t>1D</a:t>
            </a:r>
            <a:r>
              <a:rPr lang="en-US" altLang="en-US" dirty="0" smtClean="0">
                <a:latin typeface="Arial" charset="0"/>
                <a:cs typeface="Arial" charset="0"/>
              </a:rPr>
              <a:t> = 29</a:t>
            </a:r>
            <a:r>
              <a:rPr lang="en-US" altLang="en-US" baseline="-25000" dirty="0" smtClean="0">
                <a:latin typeface="Arial" charset="0"/>
                <a:cs typeface="Arial" charset="0"/>
              </a:rPr>
              <a:t>10 </a:t>
            </a:r>
            <a:r>
              <a:rPr lang="en-US" altLang="en-US" dirty="0" smtClean="0">
                <a:latin typeface="Arial" charset="0"/>
                <a:cs typeface="Arial" charset="0"/>
              </a:rPr>
              <a:t>≡  –3</a:t>
            </a:r>
            <a:r>
              <a:rPr lang="en-US" altLang="en-US" baseline="-25000" dirty="0" smtClean="0">
                <a:latin typeface="Arial" charset="0"/>
                <a:cs typeface="Arial" charset="0"/>
              </a:rPr>
              <a:t>10</a:t>
            </a:r>
            <a:endParaRPr lang="en-US" altLang="en-US" dirty="0" smtClean="0">
              <a:latin typeface="Arial" charset="0"/>
              <a:cs typeface="Arial" charset="0"/>
            </a:endParaRPr>
          </a:p>
          <a:p>
            <a:pPr lvl="1"/>
            <a:endParaRPr lang="en-US" altLang="en-US" dirty="0" smtClean="0">
              <a:latin typeface="Arial" charset="0"/>
              <a:cs typeface="Arial" charset="0"/>
            </a:endParaRPr>
          </a:p>
          <a:p>
            <a:pPr lvl="1"/>
            <a:endParaRPr lang="en-US" altLang="en-US" dirty="0" smtClean="0">
              <a:latin typeface="Arial" charset="0"/>
              <a:cs typeface="Arial" charset="0"/>
            </a:endParaRPr>
          </a:p>
          <a:p>
            <a:pPr lvl="1"/>
            <a:endParaRPr lang="en-US" altLang="en-US" dirty="0" smtClean="0">
              <a:latin typeface="Arial" charset="0"/>
              <a:cs typeface="Arial" charset="0"/>
            </a:endParaRPr>
          </a:p>
          <a:p>
            <a:pPr lvl="1"/>
            <a:endParaRPr lang="en-US" altLang="en-US" dirty="0">
              <a:latin typeface="Arial" charset="0"/>
              <a:cs typeface="Arial" charset="0"/>
            </a:endParaRPr>
          </a:p>
          <a:p>
            <a:pPr lvl="1"/>
            <a:r>
              <a:rPr lang="en-US" altLang="en-US" dirty="0" smtClean="0">
                <a:latin typeface="Arial" charset="0"/>
                <a:cs typeface="Arial" charset="0"/>
              </a:rPr>
              <a:t>The sequence of bins:  D, A</a:t>
            </a:r>
            <a:endParaRPr lang="en-US" altLang="en-US" dirty="0">
              <a:latin typeface="Arial" charset="0"/>
              <a:cs typeface="Arial" charset="0"/>
            </a:endParaRPr>
          </a:p>
          <a:p>
            <a:pPr>
              <a:buNone/>
            </a:pPr>
            <a:endParaRPr lang="it-IT" altLang="en-US" dirty="0">
              <a:latin typeface="Arial" charset="0"/>
              <a:cs typeface="Arial" charset="0"/>
            </a:endParaRPr>
          </a:p>
          <a:p>
            <a:pPr lvl="1"/>
            <a:endParaRPr lang="en-US" altLang="en-US" dirty="0">
              <a:latin typeface="Arial" charset="0"/>
              <a:cs typeface="Arial" charset="0"/>
            </a:endParaRPr>
          </a:p>
          <a:p>
            <a:pPr>
              <a:buNone/>
            </a:pPr>
            <a:endParaRPr lang="it-IT" altLang="en-US" dirty="0">
              <a:latin typeface="Arial" charset="0"/>
              <a:cs typeface="Arial" charset="0"/>
            </a:endParaRPr>
          </a:p>
          <a:p>
            <a:pPr>
              <a:buNone/>
            </a:pPr>
            <a:endParaRPr lang="en-US" altLang="en-US" sz="1200" dirty="0" smtClean="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dirty="0" smtClean="0">
                <a:latin typeface="Arial" charset="0"/>
                <a:cs typeface="Arial" charset="0"/>
              </a:rPr>
              <a:t>Resizing the array</a:t>
            </a:r>
          </a:p>
        </p:txBody>
      </p:sp>
      <p:graphicFrame>
        <p:nvGraphicFramePr>
          <p:cNvPr id="5" name="Table 4"/>
          <p:cNvGraphicFramePr>
            <a:graphicFrameLocks noGrp="1"/>
          </p:cNvGraphicFramePr>
          <p:nvPr>
            <p:extLst>
              <p:ext uri="{D42A27DB-BD31-4B8C-83A1-F6EECF244321}">
                <p14:modId xmlns:p14="http://schemas.microsoft.com/office/powerpoint/2010/main" val="1540513267"/>
              </p:ext>
            </p:extLst>
          </p:nvPr>
        </p:nvGraphicFramePr>
        <p:xfrm>
          <a:off x="62238" y="3212976"/>
          <a:ext cx="9002400" cy="360040"/>
        </p:xfrm>
        <a:graphic>
          <a:graphicData uri="http://schemas.openxmlformats.org/drawingml/2006/table">
            <a:tbl>
              <a:tblPr firstRow="1" bandRow="1">
                <a:tableStyleId>{2D5ABB26-0587-4C30-8999-92F81FD0307C}</a:tableStyleId>
              </a:tblPr>
              <a:tblGrid>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tblGrid>
              <a:tr h="144016">
                <a:tc>
                  <a:txBody>
                    <a:bodyPr/>
                    <a:lstStyle/>
                    <a:p>
                      <a:pPr algn="l"/>
                      <a:r>
                        <a:rPr lang="en-CA" sz="1050" b="0" dirty="0" smtClean="0"/>
                        <a:t>0</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2</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3</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4</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5</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6</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7</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8</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9</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A</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B</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C</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1" dirty="0" smtClean="0">
                          <a:solidFill>
                            <a:srgbClr val="FF0000"/>
                          </a:solidFill>
                        </a:rPr>
                        <a:t>D</a:t>
                      </a:r>
                      <a:endParaRPr lang="en-CA" sz="1050" b="1" dirty="0">
                        <a:solidFill>
                          <a:srgbClr val="FF0000"/>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E</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F</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10</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11</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12</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13</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14</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15</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16</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17</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18</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19</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1A</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1B</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1C</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1D</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1E</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1F</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200020">
                <a:tc>
                  <a:txBody>
                    <a:bodyPr/>
                    <a:lstStyle/>
                    <a:p>
                      <a:pPr algn="ctr"/>
                      <a:r>
                        <a:rPr lang="en-CA" sz="1200" b="0" dirty="0" smtClean="0"/>
                        <a:t>680</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826</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207</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488</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1" dirty="0" smtClean="0">
                          <a:solidFill>
                            <a:srgbClr val="FF0000"/>
                          </a:solidFill>
                        </a:rPr>
                        <a:t>3AD</a:t>
                      </a:r>
                      <a:endParaRPr lang="en-CA" sz="12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74C</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ACD</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946</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B32</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it-IT" altLang="en-US" sz="1200" b="0" dirty="0" smtClean="0">
                          <a:solidFill>
                            <a:schemeClr val="tx1"/>
                          </a:solidFill>
                          <a:latin typeface="+mj-lt"/>
                          <a:cs typeface="Arial" charset="0"/>
                        </a:rPr>
                        <a:t>19A </a:t>
                      </a:r>
                      <a:endParaRPr lang="en-CA" sz="1200" b="0" dirty="0">
                        <a:solidFill>
                          <a:schemeClr val="tx1"/>
                        </a:solidFill>
                        <a:latin typeface="+mj-lt"/>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D59</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5BA</a:t>
                      </a:r>
                      <a:endParaRPr lang="en-CA" sz="1200" b="1"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
        <p:nvSpPr>
          <p:cNvPr id="2" name="Rectangle 1"/>
          <p:cNvSpPr/>
          <p:nvPr/>
        </p:nvSpPr>
        <p:spPr>
          <a:xfrm>
            <a:off x="6334060" y="2533741"/>
            <a:ext cx="312906" cy="230832"/>
          </a:xfrm>
          <a:prstGeom prst="rect">
            <a:avLst/>
          </a:prstGeom>
        </p:spPr>
        <p:txBody>
          <a:bodyPr wrap="none">
            <a:spAutoFit/>
          </a:bodyPr>
          <a:lstStyle/>
          <a:p>
            <a:r>
              <a:rPr lang="en-US" altLang="en-US" sz="900" b="1" dirty="0" smtClean="0"/>
              <a:t>32</a:t>
            </a:r>
            <a:endParaRPr lang="en-CA" sz="900" b="1" dirty="0"/>
          </a:p>
        </p:txBody>
      </p:sp>
    </p:spTree>
    <p:extLst>
      <p:ext uri="{BB962C8B-B14F-4D97-AF65-F5344CB8AC3E}">
        <p14:creationId xmlns:p14="http://schemas.microsoft.com/office/powerpoint/2010/main" val="11706606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smtClean="0">
                <a:latin typeface="Arial" charset="0"/>
                <a:cs typeface="Arial" charset="0"/>
              </a:rPr>
              <a:t>To double the capacity of the array, each value must be rehashed</a:t>
            </a:r>
            <a:endParaRPr lang="it-IT" altLang="en-US" dirty="0">
              <a:latin typeface="Arial" charset="0"/>
              <a:cs typeface="Arial" charset="0"/>
            </a:endParaRPr>
          </a:p>
          <a:p>
            <a:pPr lvl="1"/>
            <a:r>
              <a:rPr lang="en-CA" dirty="0" smtClean="0"/>
              <a:t>Both E9C and C8B fit without a collision</a:t>
            </a:r>
          </a:p>
          <a:p>
            <a:pPr lvl="1"/>
            <a:r>
              <a:rPr lang="en-CA" dirty="0" smtClean="0"/>
              <a:t>The load factor is </a:t>
            </a:r>
            <a:r>
              <a:rPr lang="en-CA" i="1" dirty="0" smtClean="0">
                <a:latin typeface="Symbol" panose="05050102010706020507" pitchFamily="18" charset="2"/>
              </a:rPr>
              <a:t>l</a:t>
            </a:r>
            <a:r>
              <a:rPr lang="en-CA" dirty="0" smtClean="0"/>
              <a:t> </a:t>
            </a:r>
            <a:r>
              <a:rPr lang="en-CA" dirty="0">
                <a:latin typeface="Times New Roman" panose="02020603050405020304" pitchFamily="18" charset="0"/>
                <a:cs typeface="Times New Roman" panose="02020603050405020304" pitchFamily="18" charset="0"/>
              </a:rPr>
              <a:t>= 14/32 = 0.4375</a:t>
            </a:r>
            <a:endParaRPr lang="en-CA" dirty="0" smtClean="0">
              <a:latin typeface="Times New Roman" panose="02020603050405020304" pitchFamily="18" charset="0"/>
              <a:cs typeface="Times New Roman" panose="02020603050405020304" pitchFamily="18" charset="0"/>
            </a:endParaRPr>
          </a:p>
          <a:p>
            <a:pPr lvl="1"/>
            <a:r>
              <a:rPr lang="en-CA" dirty="0" smtClean="0"/>
              <a:t>The average number of probes is </a:t>
            </a:r>
            <a:r>
              <a:rPr lang="en-CA" dirty="0" smtClean="0">
                <a:latin typeface="Times New Roman" panose="02020603050405020304" pitchFamily="18" charset="0"/>
                <a:cs typeface="Times New Roman" panose="02020603050405020304" pitchFamily="18" charset="0"/>
              </a:rPr>
              <a:t>18/14 </a:t>
            </a:r>
            <a:r>
              <a:rPr lang="en-CA" dirty="0">
                <a:latin typeface="Times New Roman" panose="02020603050405020304" pitchFamily="18" charset="0"/>
                <a:cs typeface="Times New Roman" panose="02020603050405020304" pitchFamily="18" charset="0"/>
              </a:rPr>
              <a:t>≈</a:t>
            </a:r>
            <a:r>
              <a:rPr lang="en-CA" dirty="0" smtClean="0">
                <a:latin typeface="Times New Roman" panose="02020603050405020304" pitchFamily="18" charset="0"/>
                <a:cs typeface="Times New Roman" panose="02020603050405020304" pitchFamily="18" charset="0"/>
              </a:rPr>
              <a:t> 1.29</a:t>
            </a:r>
          </a:p>
        </p:txBody>
      </p:sp>
      <p:sp>
        <p:nvSpPr>
          <p:cNvPr id="21536" name="Rectangle 2"/>
          <p:cNvSpPr>
            <a:spLocks noGrp="1" noChangeArrowheads="1"/>
          </p:cNvSpPr>
          <p:nvPr>
            <p:ph type="title"/>
          </p:nvPr>
        </p:nvSpPr>
        <p:spPr/>
        <p:txBody>
          <a:bodyPr/>
          <a:lstStyle/>
          <a:p>
            <a:r>
              <a:rPr lang="en-US" altLang="en-US" dirty="0" smtClean="0">
                <a:latin typeface="Arial" charset="0"/>
                <a:cs typeface="Arial" charset="0"/>
              </a:rPr>
              <a:t>Resizing the array</a:t>
            </a:r>
          </a:p>
        </p:txBody>
      </p:sp>
      <p:graphicFrame>
        <p:nvGraphicFramePr>
          <p:cNvPr id="5" name="Table 4"/>
          <p:cNvGraphicFramePr>
            <a:graphicFrameLocks noGrp="1"/>
          </p:cNvGraphicFramePr>
          <p:nvPr>
            <p:extLst>
              <p:ext uri="{D42A27DB-BD31-4B8C-83A1-F6EECF244321}">
                <p14:modId xmlns:p14="http://schemas.microsoft.com/office/powerpoint/2010/main" val="1890978612"/>
              </p:ext>
            </p:extLst>
          </p:nvPr>
        </p:nvGraphicFramePr>
        <p:xfrm>
          <a:off x="62238" y="3212976"/>
          <a:ext cx="9002400" cy="360040"/>
        </p:xfrm>
        <a:graphic>
          <a:graphicData uri="http://schemas.openxmlformats.org/drawingml/2006/table">
            <a:tbl>
              <a:tblPr firstRow="1" bandRow="1">
                <a:tableStyleId>{2D5ABB26-0587-4C30-8999-92F81FD0307C}</a:tableStyleId>
              </a:tblPr>
              <a:tblGrid>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tblGrid>
              <a:tr h="144016">
                <a:tc>
                  <a:txBody>
                    <a:bodyPr/>
                    <a:lstStyle/>
                    <a:p>
                      <a:pPr algn="l"/>
                      <a:r>
                        <a:rPr lang="en-CA" sz="1050" b="0" dirty="0" smtClean="0"/>
                        <a:t>0</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2</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3</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4</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5</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6</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7</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8</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9</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A</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B</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C</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D</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E</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F</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10</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11</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12</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13</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14</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15</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16</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17</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18</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19</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1A</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1B</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1C</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1D</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1E</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1F</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200020">
                <a:tc>
                  <a:txBody>
                    <a:bodyPr/>
                    <a:lstStyle/>
                    <a:p>
                      <a:pPr algn="ctr"/>
                      <a:r>
                        <a:rPr lang="en-CA" sz="1200" b="0" dirty="0" smtClean="0"/>
                        <a:t>680</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826</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207</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488</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3AD</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1" dirty="0" smtClean="0">
                          <a:solidFill>
                            <a:srgbClr val="FF0000"/>
                          </a:solidFill>
                        </a:rPr>
                        <a:t>C8B</a:t>
                      </a:r>
                      <a:endParaRPr lang="en-CA" sz="12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74C</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ACD</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946</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B32</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it-IT" altLang="en-US" sz="1200" b="0" dirty="0" smtClean="0">
                          <a:solidFill>
                            <a:schemeClr val="tx1"/>
                          </a:solidFill>
                          <a:latin typeface="+mj-lt"/>
                          <a:cs typeface="Arial" charset="0"/>
                        </a:rPr>
                        <a:t>19A </a:t>
                      </a:r>
                      <a:endParaRPr lang="en-CA" sz="1200" b="0" dirty="0">
                        <a:solidFill>
                          <a:schemeClr val="tx1"/>
                        </a:solidFill>
                        <a:latin typeface="+mj-lt"/>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D59</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5BA</a:t>
                      </a:r>
                      <a:endParaRPr lang="en-CA" sz="1200" b="1"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1" dirty="0" smtClean="0">
                          <a:solidFill>
                            <a:srgbClr val="FF0000"/>
                          </a:solidFill>
                        </a:rPr>
                        <a:t>E9C</a:t>
                      </a:r>
                      <a:endParaRPr lang="en-CA" sz="12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9026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smtClean="0">
                <a:latin typeface="Arial" charset="0"/>
                <a:cs typeface="Arial" charset="0"/>
              </a:rPr>
              <a:t>Erase</a:t>
            </a:r>
          </a:p>
        </p:txBody>
      </p:sp>
      <p:sp>
        <p:nvSpPr>
          <p:cNvPr id="2765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Can we remove an object like we did with linear probing?</a:t>
            </a:r>
          </a:p>
          <a:p>
            <a:pPr lvl="1"/>
            <a:r>
              <a:rPr lang="en-US" altLang="en-US" dirty="0" smtClean="0">
                <a:latin typeface="Arial" charset="0"/>
                <a:cs typeface="Arial" charset="0"/>
              </a:rPr>
              <a:t>Clearly, no, as there are </a:t>
            </a:r>
            <a:r>
              <a:rPr lang="en-US" altLang="en-US" i="1" dirty="0" smtClean="0">
                <a:latin typeface="Times New Roman" pitchFamily="18" charset="0"/>
                <a:cs typeface="Times New Roman" pitchFamily="18" charset="0"/>
              </a:rPr>
              <a:t>M</a:t>
            </a:r>
            <a:r>
              <a:rPr lang="en-US" altLang="en-US" dirty="0" smtClean="0">
                <a:latin typeface="Times New Roman" pitchFamily="18" charset="0"/>
                <a:cs typeface="Times New Roman" pitchFamily="18" charset="0"/>
              </a:rPr>
              <a:t>/2</a:t>
            </a:r>
            <a:r>
              <a:rPr lang="en-US" altLang="en-US" dirty="0" smtClean="0">
                <a:latin typeface="Arial" charset="0"/>
                <a:cs typeface="Arial" charset="0"/>
              </a:rPr>
              <a:t> possible locations where an object which could have occupied a position could be located</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a:t>
            </a:r>
            <a:r>
              <a:rPr lang="en-US" altLang="en-US" dirty="0" smtClean="0">
                <a:latin typeface="Arial" charset="0"/>
                <a:cs typeface="Arial" charset="0"/>
              </a:rPr>
              <a:t>As with quadratic probing, we will use </a:t>
            </a:r>
            <a:r>
              <a:rPr lang="en-US" altLang="en-US" i="1" dirty="0" smtClean="0">
                <a:latin typeface="Arial" charset="0"/>
                <a:cs typeface="Arial" charset="0"/>
              </a:rPr>
              <a:t>lazy deletion</a:t>
            </a:r>
          </a:p>
          <a:p>
            <a:pPr lvl="1"/>
            <a:r>
              <a:rPr lang="en-US" altLang="en-US" dirty="0" smtClean="0">
                <a:latin typeface="Arial" charset="0"/>
                <a:cs typeface="Arial" charset="0"/>
              </a:rPr>
              <a:t>Mark a bin as </a:t>
            </a:r>
            <a:r>
              <a:rPr lang="en-US" altLang="en-US" dirty="0" smtClean="0">
                <a:solidFill>
                  <a:srgbClr val="000000"/>
                </a:solidFill>
                <a:latin typeface="Consolas" pitchFamily="49" charset="0"/>
                <a:cs typeface="Consolas" pitchFamily="49" charset="0"/>
              </a:rPr>
              <a:t>ERASED</a:t>
            </a:r>
            <a:r>
              <a:rPr lang="en-US" altLang="en-US" dirty="0" smtClean="0">
                <a:latin typeface="Arial" charset="0"/>
                <a:cs typeface="Arial" charset="0"/>
              </a:rPr>
              <a:t>; however, when searching, treat the bin as occupied and </a:t>
            </a:r>
            <a:r>
              <a:rPr lang="en-US" altLang="en-US" dirty="0" smtClean="0">
                <a:latin typeface="Arial" charset="0"/>
                <a:cs typeface="Arial" charset="0"/>
              </a:rPr>
              <a:t>continue</a:t>
            </a:r>
          </a:p>
          <a:p>
            <a:pPr lvl="1"/>
            <a:endParaRPr lang="en-US" altLang="en-US" dirty="0">
              <a:latin typeface="Arial" charset="0"/>
              <a:cs typeface="Arial" charset="0"/>
            </a:endParaRPr>
          </a:p>
          <a:p>
            <a:pPr marL="355600" indent="-355600">
              <a:buNone/>
            </a:pPr>
            <a:r>
              <a:rPr lang="en-CA" sz="1800" dirty="0" smtClean="0">
                <a:latin typeface="Consolas" panose="020B0609020204030204" pitchFamily="49" charset="0"/>
                <a:cs typeface="Consolas" panose="020B0609020204030204" pitchFamily="49" charset="0"/>
              </a:rPr>
              <a:t>		</a:t>
            </a:r>
            <a:r>
              <a:rPr lang="en-CA" sz="1800" dirty="0" err="1" smtClean="0">
                <a:latin typeface="Consolas" panose="020B0609020204030204" pitchFamily="49" charset="0"/>
                <a:cs typeface="Consolas" panose="020B0609020204030204" pitchFamily="49" charset="0"/>
              </a:rPr>
              <a:t>enum</a:t>
            </a:r>
            <a:r>
              <a:rPr lang="en-CA" sz="1800" dirty="0" smtClean="0">
                <a:latin typeface="Consolas" panose="020B0609020204030204" pitchFamily="49" charset="0"/>
                <a:cs typeface="Consolas" panose="020B0609020204030204" pitchFamily="49" charset="0"/>
              </a:rPr>
              <a:t> </a:t>
            </a:r>
            <a:r>
              <a:rPr lang="en-CA" sz="1800" b="1" dirty="0" err="1">
                <a:latin typeface="Consolas" panose="020B0609020204030204" pitchFamily="49" charset="0"/>
                <a:cs typeface="Consolas" panose="020B0609020204030204" pitchFamily="49" charset="0"/>
              </a:rPr>
              <a:t>bin_state_t</a:t>
            </a:r>
            <a:r>
              <a:rPr lang="en-CA" sz="1800" b="1" dirty="0">
                <a:latin typeface="Consolas" panose="020B0609020204030204" pitchFamily="49" charset="0"/>
                <a:cs typeface="Consolas" panose="020B0609020204030204" pitchFamily="49" charset="0"/>
              </a:rPr>
              <a:t> </a:t>
            </a:r>
            <a:r>
              <a:rPr lang="en-CA" sz="1800" dirty="0">
                <a:latin typeface="Consolas" panose="020B0609020204030204" pitchFamily="49" charset="0"/>
                <a:cs typeface="Consolas" panose="020B0609020204030204" pitchFamily="49" charset="0"/>
              </a:rPr>
              <a:t>{</a:t>
            </a:r>
          </a:p>
          <a:p>
            <a:pPr marL="355600" indent="-355600">
              <a:buNone/>
            </a:pPr>
            <a:r>
              <a:rPr lang="en-CA" sz="1800" dirty="0">
                <a:latin typeface="Consolas" panose="020B0609020204030204" pitchFamily="49" charset="0"/>
                <a:cs typeface="Consolas" panose="020B0609020204030204" pitchFamily="49" charset="0"/>
              </a:rPr>
              <a:t>		    UNOCCUPIED,</a:t>
            </a:r>
          </a:p>
          <a:p>
            <a:pPr marL="355600" indent="-355600">
              <a:buNone/>
            </a:pPr>
            <a:r>
              <a:rPr lang="en-CA" sz="1800" dirty="0">
                <a:latin typeface="Consolas" panose="020B0609020204030204" pitchFamily="49" charset="0"/>
                <a:cs typeface="Consolas" panose="020B0609020204030204" pitchFamily="49" charset="0"/>
              </a:rPr>
              <a:t>		    OCCUPIED,</a:t>
            </a:r>
          </a:p>
          <a:p>
            <a:pPr marL="355600" indent="-355600">
              <a:buNone/>
            </a:pPr>
            <a:r>
              <a:rPr lang="en-CA" sz="1800" dirty="0">
                <a:latin typeface="Consolas" panose="020B0609020204030204" pitchFamily="49" charset="0"/>
                <a:cs typeface="Consolas" panose="020B0609020204030204" pitchFamily="49" charset="0"/>
              </a:rPr>
              <a:t>		    ERASED</a:t>
            </a:r>
          </a:p>
          <a:p>
            <a:pPr marL="355600" indent="-355600">
              <a:buNone/>
            </a:pPr>
            <a:r>
              <a:rPr lang="en-CA" sz="1800" dirty="0">
                <a:latin typeface="Consolas" panose="020B0609020204030204" pitchFamily="49" charset="0"/>
                <a:cs typeface="Consolas" panose="020B0609020204030204" pitchFamily="49" charset="0"/>
              </a:rPr>
              <a:t>		};</a:t>
            </a:r>
          </a:p>
          <a:p>
            <a:pPr lvl="1"/>
            <a:endParaRPr lang="en-US" altLang="en-US" dirty="0" smtClean="0">
              <a:latin typeface="Arial" charset="0"/>
              <a:cs typeface="Arial" charset="0"/>
            </a:endParaRPr>
          </a:p>
        </p:txBody>
      </p:sp>
      <p:sp>
        <p:nvSpPr>
          <p:cNvPr id="2" name="Rectangle 1"/>
          <p:cNvSpPr/>
          <p:nvPr/>
        </p:nvSpPr>
        <p:spPr>
          <a:xfrm>
            <a:off x="4283968" y="4976008"/>
            <a:ext cx="4572000" cy="1477328"/>
          </a:xfrm>
          <a:prstGeom prst="rect">
            <a:avLst/>
          </a:prstGeom>
        </p:spPr>
        <p:txBody>
          <a:bodyPr>
            <a:spAutoFit/>
          </a:bodyPr>
          <a:lstStyle/>
          <a:p>
            <a:pPr marL="355600" lvl="0" indent="-355600">
              <a:buNone/>
            </a:pPr>
            <a:r>
              <a:rPr lang="en-CA" b="1" dirty="0" err="1">
                <a:solidFill>
                  <a:prstClr val="black"/>
                </a:solidFill>
                <a:latin typeface="Consolas" panose="020B0609020204030204" pitchFamily="49" charset="0"/>
                <a:cs typeface="Consolas" panose="020B0609020204030204" pitchFamily="49" charset="0"/>
              </a:rPr>
              <a:t>bin_state_t</a:t>
            </a:r>
            <a:r>
              <a:rPr lang="en-CA" dirty="0">
                <a:solidFill>
                  <a:prstClr val="black"/>
                </a:solidFill>
                <a:latin typeface="Consolas" panose="020B0609020204030204" pitchFamily="49" charset="0"/>
                <a:cs typeface="Consolas" panose="020B0609020204030204" pitchFamily="49" charset="0"/>
              </a:rPr>
              <a:t> state[M];</a:t>
            </a:r>
          </a:p>
          <a:p>
            <a:pPr marL="355600" lvl="0" indent="-355600">
              <a:buNone/>
            </a:pPr>
            <a:endParaRPr lang="en-CA" dirty="0">
              <a:solidFill>
                <a:prstClr val="black"/>
              </a:solidFill>
              <a:latin typeface="Consolas" panose="020B0609020204030204" pitchFamily="49" charset="0"/>
              <a:cs typeface="Consolas" panose="020B0609020204030204" pitchFamily="49" charset="0"/>
            </a:endParaRPr>
          </a:p>
          <a:p>
            <a:pPr marL="355600" lvl="0" indent="-355600">
              <a:buNone/>
            </a:pPr>
            <a:r>
              <a:rPr lang="en-CA" dirty="0" smtClean="0">
                <a:solidFill>
                  <a:prstClr val="black"/>
                </a:solidFill>
                <a:latin typeface="Consolas" panose="020B0609020204030204" pitchFamily="49" charset="0"/>
                <a:cs typeface="Consolas" panose="020B0609020204030204" pitchFamily="49" charset="0"/>
              </a:rPr>
              <a:t>for </a:t>
            </a:r>
            <a:r>
              <a:rPr lang="en-CA" dirty="0">
                <a:solidFill>
                  <a:prstClr val="black"/>
                </a:solidFill>
                <a:latin typeface="Consolas" panose="020B0609020204030204" pitchFamily="49" charset="0"/>
                <a:cs typeface="Consolas" panose="020B0609020204030204" pitchFamily="49" charset="0"/>
              </a:rPr>
              <a:t>( </a:t>
            </a:r>
            <a:r>
              <a:rPr lang="en-CA" dirty="0" err="1">
                <a:solidFill>
                  <a:prstClr val="black"/>
                </a:solidFill>
                <a:latin typeface="Consolas" panose="020B0609020204030204" pitchFamily="49" charset="0"/>
                <a:cs typeface="Consolas" panose="020B0609020204030204" pitchFamily="49" charset="0"/>
              </a:rPr>
              <a:t>int</a:t>
            </a:r>
            <a:r>
              <a:rPr lang="en-CA" dirty="0">
                <a:solidFill>
                  <a:prstClr val="black"/>
                </a:solidFill>
                <a:latin typeface="Consolas" panose="020B0609020204030204" pitchFamily="49" charset="0"/>
                <a:cs typeface="Consolas" panose="020B0609020204030204" pitchFamily="49" charset="0"/>
              </a:rPr>
              <a:t> </a:t>
            </a:r>
            <a:r>
              <a:rPr lang="en-CA" dirty="0" err="1">
                <a:solidFill>
                  <a:prstClr val="black"/>
                </a:solidFill>
                <a:latin typeface="Consolas" panose="020B0609020204030204" pitchFamily="49" charset="0"/>
                <a:cs typeface="Consolas" panose="020B0609020204030204" pitchFamily="49" charset="0"/>
              </a:rPr>
              <a:t>i</a:t>
            </a:r>
            <a:r>
              <a:rPr lang="en-CA" dirty="0">
                <a:solidFill>
                  <a:prstClr val="black"/>
                </a:solidFill>
                <a:latin typeface="Consolas" panose="020B0609020204030204" pitchFamily="49" charset="0"/>
                <a:cs typeface="Consolas" panose="020B0609020204030204" pitchFamily="49" charset="0"/>
              </a:rPr>
              <a:t> = 0; </a:t>
            </a:r>
            <a:r>
              <a:rPr lang="en-CA" dirty="0" err="1">
                <a:solidFill>
                  <a:prstClr val="black"/>
                </a:solidFill>
                <a:latin typeface="Consolas" panose="020B0609020204030204" pitchFamily="49" charset="0"/>
                <a:cs typeface="Consolas" panose="020B0609020204030204" pitchFamily="49" charset="0"/>
              </a:rPr>
              <a:t>i</a:t>
            </a:r>
            <a:r>
              <a:rPr lang="en-CA" dirty="0">
                <a:solidFill>
                  <a:prstClr val="black"/>
                </a:solidFill>
                <a:latin typeface="Consolas" panose="020B0609020204030204" pitchFamily="49" charset="0"/>
                <a:cs typeface="Consolas" panose="020B0609020204030204" pitchFamily="49" charset="0"/>
              </a:rPr>
              <a:t> &lt; M; ++</a:t>
            </a:r>
            <a:r>
              <a:rPr lang="en-CA" dirty="0" err="1">
                <a:solidFill>
                  <a:prstClr val="black"/>
                </a:solidFill>
                <a:latin typeface="Consolas" panose="020B0609020204030204" pitchFamily="49" charset="0"/>
                <a:cs typeface="Consolas" panose="020B0609020204030204" pitchFamily="49" charset="0"/>
              </a:rPr>
              <a:t>i</a:t>
            </a:r>
            <a:r>
              <a:rPr lang="en-CA" dirty="0">
                <a:solidFill>
                  <a:prstClr val="black"/>
                </a:solidFill>
                <a:latin typeface="Consolas" panose="020B0609020204030204" pitchFamily="49" charset="0"/>
                <a:cs typeface="Consolas" panose="020B0609020204030204" pitchFamily="49" charset="0"/>
              </a:rPr>
              <a:t> ) {</a:t>
            </a:r>
          </a:p>
          <a:p>
            <a:pPr marL="355600" lvl="0" indent="-355600">
              <a:buNone/>
            </a:pPr>
            <a:r>
              <a:rPr lang="en-CA" dirty="0" smtClean="0">
                <a:solidFill>
                  <a:prstClr val="black"/>
                </a:solidFill>
                <a:latin typeface="Consolas" panose="020B0609020204030204" pitchFamily="49" charset="0"/>
                <a:cs typeface="Consolas" panose="020B0609020204030204" pitchFamily="49" charset="0"/>
              </a:rPr>
              <a:t>    </a:t>
            </a:r>
            <a:r>
              <a:rPr lang="en-CA" dirty="0">
                <a:solidFill>
                  <a:prstClr val="black"/>
                </a:solidFill>
                <a:latin typeface="Consolas" panose="020B0609020204030204" pitchFamily="49" charset="0"/>
                <a:cs typeface="Consolas" panose="020B0609020204030204" pitchFamily="49" charset="0"/>
              </a:rPr>
              <a:t>state[</a:t>
            </a:r>
            <a:r>
              <a:rPr lang="en-CA" dirty="0" err="1">
                <a:solidFill>
                  <a:prstClr val="black"/>
                </a:solidFill>
                <a:latin typeface="Consolas" panose="020B0609020204030204" pitchFamily="49" charset="0"/>
                <a:cs typeface="Consolas" panose="020B0609020204030204" pitchFamily="49" charset="0"/>
              </a:rPr>
              <a:t>i</a:t>
            </a:r>
            <a:r>
              <a:rPr lang="en-CA" dirty="0">
                <a:solidFill>
                  <a:prstClr val="black"/>
                </a:solidFill>
                <a:latin typeface="Consolas" panose="020B0609020204030204" pitchFamily="49" charset="0"/>
                <a:cs typeface="Consolas" panose="020B0609020204030204" pitchFamily="49" charset="0"/>
              </a:rPr>
              <a:t>] = UNOCCUPIED;</a:t>
            </a:r>
          </a:p>
          <a:p>
            <a:pPr marL="355600" lvl="0" indent="-355600">
              <a:buNone/>
            </a:pPr>
            <a:r>
              <a:rPr lang="en-CA" dirty="0" smtClean="0">
                <a:solidFill>
                  <a:prstClr val="black"/>
                </a:solidFill>
                <a:latin typeface="Consolas" panose="020B0609020204030204" pitchFamily="49" charset="0"/>
                <a:cs typeface="Consolas" panose="020B0609020204030204" pitchFamily="49" charset="0"/>
              </a:rPr>
              <a:t>}</a:t>
            </a:r>
            <a:endParaRPr lang="en-CA" dirty="0">
              <a:solidFill>
                <a:prstClr val="black"/>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40867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1">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smtClean="0">
                <a:latin typeface="Arial" charset="0"/>
                <a:cs typeface="Arial" charset="0"/>
              </a:rPr>
              <a:t>If we erase 3AD, we must mark that bin as erased</a:t>
            </a:r>
            <a:endParaRPr lang="it-IT" altLang="en-US" dirty="0">
              <a:latin typeface="Arial" charset="0"/>
              <a:cs typeface="Arial" charset="0"/>
            </a:endParaRPr>
          </a:p>
          <a:p>
            <a:pPr lvl="1"/>
            <a:endParaRPr lang="en-US" altLang="en-US" dirty="0">
              <a:latin typeface="Arial" charset="0"/>
              <a:cs typeface="Arial" charset="0"/>
            </a:endParaRPr>
          </a:p>
          <a:p>
            <a:pPr>
              <a:buNone/>
            </a:pPr>
            <a:endParaRPr lang="it-IT" altLang="en-US" dirty="0">
              <a:latin typeface="Arial" charset="0"/>
              <a:cs typeface="Arial" charset="0"/>
            </a:endParaRPr>
          </a:p>
          <a:p>
            <a:pPr>
              <a:buNone/>
            </a:pPr>
            <a:endParaRPr lang="en-US" altLang="en-US" sz="1200" dirty="0" smtClean="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dirty="0" smtClean="0">
                <a:latin typeface="Arial" charset="0"/>
                <a:cs typeface="Arial" charset="0"/>
              </a:rPr>
              <a:t>Erase</a:t>
            </a:r>
          </a:p>
        </p:txBody>
      </p:sp>
      <p:graphicFrame>
        <p:nvGraphicFramePr>
          <p:cNvPr id="5" name="Table 4"/>
          <p:cNvGraphicFramePr>
            <a:graphicFrameLocks noGrp="1"/>
          </p:cNvGraphicFramePr>
          <p:nvPr>
            <p:extLst>
              <p:ext uri="{D42A27DB-BD31-4B8C-83A1-F6EECF244321}">
                <p14:modId xmlns:p14="http://schemas.microsoft.com/office/powerpoint/2010/main" val="2116202461"/>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A</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680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B32</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ACD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5BA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826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207</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488</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959</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19A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946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74C</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3AD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E9C</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C8B</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cxnSp>
        <p:nvCxnSpPr>
          <p:cNvPr id="8" name="Straight Connector 7"/>
          <p:cNvCxnSpPr/>
          <p:nvPr/>
        </p:nvCxnSpPr>
        <p:spPr>
          <a:xfrm>
            <a:off x="7321952" y="3661958"/>
            <a:ext cx="648072" cy="2160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7321952" y="3661958"/>
            <a:ext cx="648072" cy="2160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0324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descr="C:\Users\dwharder\Desktop\ak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429000"/>
            <a:ext cx="77628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Grp="1" noChangeArrowheads="1"/>
          </p:cNvSpPr>
          <p:nvPr>
            <p:ph type="title"/>
          </p:nvPr>
        </p:nvSpPr>
        <p:spPr/>
        <p:txBody>
          <a:bodyPr/>
          <a:lstStyle/>
          <a:p>
            <a:r>
              <a:rPr lang="en-US" altLang="en-US" smtClean="0">
                <a:latin typeface="Arial" charset="0"/>
                <a:cs typeface="Arial" charset="0"/>
              </a:rPr>
              <a:t>Background</a:t>
            </a:r>
          </a:p>
        </p:txBody>
      </p:sp>
      <p:sp>
        <p:nvSpPr>
          <p:cNvPr id="8196"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This can be partially solved with quadratic probing</a:t>
            </a:r>
          </a:p>
          <a:p>
            <a:pPr lvl="1"/>
            <a:r>
              <a:rPr lang="en-US" altLang="en-US" dirty="0" smtClean="0">
                <a:latin typeface="Arial" charset="0"/>
                <a:cs typeface="Arial" charset="0"/>
              </a:rPr>
              <a:t>The step size grows in quadratic increments: </a:t>
            </a:r>
            <a:r>
              <a:rPr lang="en-US" altLang="en-US" dirty="0" smtClean="0">
                <a:latin typeface="Times New Roman" pitchFamily="18" charset="0"/>
                <a:cs typeface="Arial" charset="0"/>
              </a:rPr>
              <a:t>0, 1, 4, 9, 16, ...</a:t>
            </a:r>
          </a:p>
          <a:p>
            <a:pPr lvl="1">
              <a:buFontTx/>
              <a:buNone/>
            </a:pP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int</a:t>
            </a:r>
            <a:r>
              <a:rPr lang="en-US" altLang="en-US" sz="1600" dirty="0" smtClean="0">
                <a:latin typeface="Consolas" pitchFamily="49" charset="0"/>
                <a:cs typeface="Consolas" pitchFamily="49" charset="0"/>
              </a:rPr>
              <a:t> </a:t>
            </a:r>
            <a:r>
              <a:rPr lang="en-US" altLang="en-US" sz="1600" dirty="0" smtClean="0">
                <a:latin typeface="Consolas" pitchFamily="49" charset="0"/>
                <a:cs typeface="Consolas" pitchFamily="49" charset="0"/>
              </a:rPr>
              <a:t>bin = </a:t>
            </a:r>
            <a:r>
              <a:rPr lang="en-US" altLang="en-US" sz="1600" dirty="0" err="1" smtClean="0">
                <a:latin typeface="Consolas" pitchFamily="49" charset="0"/>
                <a:cs typeface="Consolas" pitchFamily="49" charset="0"/>
              </a:rPr>
              <a:t>hash_M</a:t>
            </a: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x.hash</a:t>
            </a:r>
            <a:r>
              <a:rPr lang="en-US" altLang="en-US" sz="1600" dirty="0" smtClean="0">
                <a:latin typeface="Consolas" pitchFamily="49" charset="0"/>
                <a:cs typeface="Consolas" pitchFamily="49" charset="0"/>
              </a:rPr>
              <a:t>(), M );</a:t>
            </a:r>
          </a:p>
          <a:p>
            <a:pPr lvl="1">
              <a:buFontTx/>
              <a:buNone/>
            </a:pPr>
            <a:r>
              <a:rPr lang="en-US" altLang="en-US" sz="1600" dirty="0" smtClean="0">
                <a:latin typeface="Consolas" pitchFamily="49" charset="0"/>
                <a:cs typeface="Consolas" pitchFamily="49" charset="0"/>
              </a:rPr>
              <a:t>		for ( </a:t>
            </a:r>
            <a:r>
              <a:rPr lang="en-US" altLang="en-US" sz="1600" dirty="0" err="1" smtClean="0">
                <a:latin typeface="Consolas" pitchFamily="49" charset="0"/>
                <a:cs typeface="Consolas" pitchFamily="49" charset="0"/>
              </a:rPr>
              <a:t>int</a:t>
            </a:r>
            <a:r>
              <a:rPr lang="en-US" altLang="en-US" sz="1600" dirty="0" smtClean="0">
                <a:latin typeface="Consolas" pitchFamily="49" charset="0"/>
                <a:cs typeface="Consolas" pitchFamily="49" charset="0"/>
              </a:rPr>
              <a:t> k = 0; k &lt; M; ++k ) {</a:t>
            </a:r>
          </a:p>
          <a:p>
            <a:pPr lvl="1">
              <a:buFontTx/>
              <a:buNone/>
            </a:pPr>
            <a:r>
              <a:rPr lang="en-US" altLang="en-US" sz="1600" dirty="0" smtClean="0">
                <a:latin typeface="Consolas" pitchFamily="49" charset="0"/>
                <a:cs typeface="Consolas" pitchFamily="49" charset="0"/>
              </a:rPr>
              <a:t>		    bin = </a:t>
            </a:r>
            <a:r>
              <a:rPr lang="en-US" altLang="en-US" sz="1600" dirty="0" smtClean="0">
                <a:latin typeface="Consolas" pitchFamily="49" charset="0"/>
                <a:cs typeface="Consolas" pitchFamily="49" charset="0"/>
              </a:rPr>
              <a:t>(bin </a:t>
            </a:r>
            <a:r>
              <a:rPr lang="en-US" altLang="en-US" sz="1600" dirty="0" smtClean="0">
                <a:solidFill>
                  <a:srgbClr val="FF0000"/>
                </a:solidFill>
                <a:latin typeface="Consolas" pitchFamily="49" charset="0"/>
                <a:cs typeface="Consolas" pitchFamily="49" charset="0"/>
              </a:rPr>
              <a:t>+ </a:t>
            </a:r>
            <a:r>
              <a:rPr lang="en-US" altLang="en-US" sz="1600" dirty="0" smtClean="0">
                <a:solidFill>
                  <a:srgbClr val="FF0000"/>
                </a:solidFill>
                <a:latin typeface="Consolas" pitchFamily="49" charset="0"/>
                <a:cs typeface="Consolas" pitchFamily="49" charset="0"/>
              </a:rPr>
              <a:t>k</a:t>
            </a:r>
            <a:r>
              <a:rPr lang="en-US" altLang="en-US" sz="1600" dirty="0" smtClean="0">
                <a:latin typeface="Consolas" pitchFamily="49" charset="0"/>
                <a:cs typeface="Consolas" pitchFamily="49" charset="0"/>
              </a:rPr>
              <a:t>) </a:t>
            </a:r>
            <a:r>
              <a:rPr lang="en-US" altLang="en-US" sz="1600" dirty="0" smtClean="0">
                <a:latin typeface="Consolas" pitchFamily="49" charset="0"/>
                <a:cs typeface="Consolas" pitchFamily="49" charset="0"/>
              </a:rPr>
              <a:t>% M;</a:t>
            </a:r>
          </a:p>
          <a:p>
            <a:pPr lvl="1">
              <a:buFontTx/>
              <a:buNone/>
            </a:pPr>
            <a:r>
              <a:rPr lang="en-US" altLang="en-US" sz="1600" dirty="0" smtClean="0">
                <a:latin typeface="Consolas" pitchFamily="49" charset="0"/>
                <a:cs typeface="Consolas" pitchFamily="49" charset="0"/>
              </a:rPr>
              <a:t>        // ...</a:t>
            </a:r>
            <a:endParaRPr lang="en-US" altLang="en-US" sz="1600" dirty="0" smtClean="0">
              <a:solidFill>
                <a:srgbClr val="FF0000"/>
              </a:solidFill>
              <a:latin typeface="Consolas" pitchFamily="49" charset="0"/>
              <a:cs typeface="Consolas" pitchFamily="49" charset="0"/>
            </a:endParaRPr>
          </a:p>
          <a:p>
            <a:pPr lvl="1">
              <a:buFontTx/>
              <a:buNone/>
            </a:pPr>
            <a:r>
              <a:rPr lang="en-US" altLang="en-US" sz="1600" dirty="0" smtClean="0">
                <a:latin typeface="Consolas" pitchFamily="49" charset="0"/>
                <a:cs typeface="Consolas" pitchFamily="49" charset="0"/>
              </a:rPr>
              <a:t>		}</a:t>
            </a:r>
          </a:p>
          <a:p>
            <a:pPr lvl="1"/>
            <a:endParaRPr lang="en-US" altLang="en-US" sz="1600" dirty="0" smtClean="0">
              <a:latin typeface="Arial" charset="0"/>
              <a:cs typeface="Arial" charset="0"/>
            </a:endParaRPr>
          </a:p>
          <a:p>
            <a:pPr lvl="1">
              <a:buFontTx/>
              <a:buNone/>
            </a:pPr>
            <a:endParaRPr lang="en-US" altLang="en-US" dirty="0" smtClean="0">
              <a:latin typeface="Arial" charset="0"/>
              <a:cs typeface="Arial" charset="0"/>
            </a:endParaRPr>
          </a:p>
          <a:p>
            <a:pPr lvl="1"/>
            <a:endParaRPr lang="en-US" altLang="en-US" dirty="0" smtClean="0">
              <a:latin typeface="Arial" charset="0"/>
              <a:cs typeface="Arial" charset="0"/>
            </a:endParaRPr>
          </a:p>
          <a:p>
            <a:pPr lvl="1"/>
            <a:r>
              <a:rPr lang="en-US" altLang="en-US" dirty="0" smtClean="0">
                <a:latin typeface="Arial" charset="0"/>
                <a:cs typeface="Arial" charset="0"/>
              </a:rPr>
              <a:t>Problems</a:t>
            </a:r>
            <a:r>
              <a:rPr lang="en-US" altLang="en-US" dirty="0" smtClean="0">
                <a:latin typeface="Arial" charset="0"/>
                <a:cs typeface="Arial" charset="0"/>
              </a:rPr>
              <a:t>:  what happens if multiple things are placed in the same bin?</a:t>
            </a:r>
            <a:endParaRPr lang="en-US" altLang="en-US" dirty="0" smtClean="0">
              <a:latin typeface="Arial" charset="0"/>
              <a:cs typeface="Arial" charset="0"/>
            </a:endParaRPr>
          </a:p>
          <a:p>
            <a:pPr lvl="2"/>
            <a:r>
              <a:rPr lang="en-US" altLang="en-US" dirty="0" smtClean="0">
                <a:latin typeface="Arial" charset="0"/>
                <a:cs typeface="Arial" charset="0"/>
              </a:rPr>
              <a:t>The same steps are followed for each:  </a:t>
            </a:r>
            <a:r>
              <a:rPr lang="en-US" altLang="en-US" b="1" i="1" dirty="0" smtClean="0">
                <a:latin typeface="Arial" charset="0"/>
                <a:cs typeface="Arial" charset="0"/>
              </a:rPr>
              <a:t>secondary clustering</a:t>
            </a:r>
          </a:p>
          <a:p>
            <a:pPr lvl="2"/>
            <a:r>
              <a:rPr lang="en-US" altLang="en-US" dirty="0" smtClean="0">
                <a:latin typeface="Arial" charset="0"/>
                <a:cs typeface="Arial" charset="0"/>
              </a:rPr>
              <a:t>This indicates a potentially poor hash function</a:t>
            </a:r>
            <a:endParaRPr lang="en-US" altLang="en-US" dirty="0" smtClean="0">
              <a:latin typeface="Arial" charset="0"/>
              <a:cs typeface="Arial" charset="0"/>
            </a:endParaRPr>
          </a:p>
          <a:p>
            <a:pPr lvl="2"/>
            <a:r>
              <a:rPr lang="en-US" altLang="en-US" dirty="0" smtClean="0">
                <a:latin typeface="Arial" charset="0"/>
                <a:cs typeface="Arial" charset="0"/>
              </a:rPr>
              <a:t>This sometimes cannot be avoided</a:t>
            </a:r>
            <a:endParaRPr lang="en-US" altLang="en-US" dirty="0" smtClean="0">
              <a:latin typeface="Arial" charset="0"/>
              <a:cs typeface="Arial" charset="0"/>
            </a:endParaRPr>
          </a:p>
        </p:txBody>
      </p:sp>
    </p:spTree>
    <p:extLst>
      <p:ext uri="{BB962C8B-B14F-4D97-AF65-F5344CB8AC3E}">
        <p14:creationId xmlns:p14="http://schemas.microsoft.com/office/powerpoint/2010/main" val="16725807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smtClean="0">
                <a:latin typeface="Arial" charset="0"/>
                <a:cs typeface="Arial" charset="0"/>
              </a:rPr>
              <a:t>When searching, it is necessary to skip over this bin</a:t>
            </a:r>
          </a:p>
          <a:p>
            <a:pPr lvl="1"/>
            <a:r>
              <a:rPr lang="en-CA" altLang="en-US" dirty="0" smtClean="0">
                <a:latin typeface="Arial" charset="0"/>
                <a:cs typeface="Arial" charset="0"/>
              </a:rPr>
              <a:t>For example,   find ACD:	</a:t>
            </a:r>
            <a:r>
              <a:rPr lang="it-IT" altLang="en-US" dirty="0" smtClean="0">
                <a:latin typeface="Arial" charset="0"/>
                <a:cs typeface="Arial" charset="0"/>
              </a:rPr>
              <a:t>D</a:t>
            </a:r>
            <a:r>
              <a:rPr lang="it-IT" altLang="en-US" dirty="0">
                <a:latin typeface="Arial" charset="0"/>
                <a:cs typeface="Arial" charset="0"/>
              </a:rPr>
              <a:t>, A, 7, 4</a:t>
            </a:r>
            <a:endParaRPr lang="en-US" altLang="en-US" dirty="0">
              <a:latin typeface="Arial" charset="0"/>
              <a:cs typeface="Arial" charset="0"/>
            </a:endParaRPr>
          </a:p>
          <a:p>
            <a:pPr marL="457200" lvl="1" indent="0">
              <a:buNone/>
            </a:pPr>
            <a:r>
              <a:rPr lang="it-IT" altLang="en-US" dirty="0" smtClean="0">
                <a:latin typeface="Arial" charset="0"/>
                <a:cs typeface="Arial" charset="0"/>
              </a:rPr>
              <a:t>		       </a:t>
            </a:r>
            <a:r>
              <a:rPr lang="it-IT" altLang="en-US" dirty="0">
                <a:latin typeface="Arial" charset="0"/>
                <a:cs typeface="Arial" charset="0"/>
              </a:rPr>
              <a:t>find </a:t>
            </a:r>
            <a:r>
              <a:rPr lang="it-IT" altLang="en-US" dirty="0" smtClean="0">
                <a:latin typeface="Arial" charset="0"/>
                <a:cs typeface="Arial" charset="0"/>
              </a:rPr>
              <a:t>C8B:	</a:t>
            </a:r>
            <a:r>
              <a:rPr lang="it-IT" altLang="en-US" dirty="0">
                <a:latin typeface="Arial" charset="0"/>
                <a:cs typeface="Arial" charset="0"/>
              </a:rPr>
              <a:t>B, 4, D, 6, </a:t>
            </a:r>
            <a:r>
              <a:rPr lang="it-IT" altLang="en-US" dirty="0" smtClean="0">
                <a:latin typeface="Arial" charset="0"/>
                <a:cs typeface="Arial" charset="0"/>
              </a:rPr>
              <a:t>F</a:t>
            </a:r>
            <a:endParaRPr lang="it-IT" altLang="en-US" dirty="0">
              <a:latin typeface="Arial" charset="0"/>
              <a:cs typeface="Arial" charset="0"/>
            </a:endParaRPr>
          </a:p>
          <a:p>
            <a:pPr marL="457200" lvl="1" indent="0">
              <a:buNone/>
            </a:pPr>
            <a:endParaRPr lang="it-IT" altLang="en-US" dirty="0">
              <a:latin typeface="Arial" charset="0"/>
              <a:cs typeface="Arial" charset="0"/>
            </a:endParaRPr>
          </a:p>
          <a:p>
            <a:pPr>
              <a:buNone/>
            </a:pPr>
            <a:endParaRPr lang="it-IT" altLang="en-US" dirty="0">
              <a:latin typeface="Arial" charset="0"/>
              <a:cs typeface="Arial" charset="0"/>
            </a:endParaRPr>
          </a:p>
          <a:p>
            <a:pPr>
              <a:buNone/>
            </a:pPr>
            <a:endParaRPr lang="en-US" altLang="en-US" sz="1200" dirty="0" smtClean="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dirty="0" smtClean="0">
                <a:latin typeface="Arial" charset="0"/>
                <a:cs typeface="Arial" charset="0"/>
              </a:rPr>
              <a:t>Find</a:t>
            </a:r>
          </a:p>
        </p:txBody>
      </p:sp>
      <p:graphicFrame>
        <p:nvGraphicFramePr>
          <p:cNvPr id="5" name="Table 4"/>
          <p:cNvGraphicFramePr>
            <a:graphicFrameLocks noGrp="1"/>
          </p:cNvGraphicFramePr>
          <p:nvPr>
            <p:extLst>
              <p:ext uri="{D42A27DB-BD31-4B8C-83A1-F6EECF244321}">
                <p14:modId xmlns:p14="http://schemas.microsoft.com/office/powerpoint/2010/main" val="2516531596"/>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A</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680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B32</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ACD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5BA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826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207</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488</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959</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19A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946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74C</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3AD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E9C</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C8B</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cxnSp>
        <p:nvCxnSpPr>
          <p:cNvPr id="3" name="Straight Connector 2"/>
          <p:cNvCxnSpPr/>
          <p:nvPr/>
        </p:nvCxnSpPr>
        <p:spPr>
          <a:xfrm>
            <a:off x="7321952" y="3661958"/>
            <a:ext cx="648072" cy="2160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7321952" y="3661958"/>
            <a:ext cx="648072" cy="2160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81895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dirty="0" smtClean="0">
                <a:latin typeface="Arial" charset="0"/>
                <a:cs typeface="Arial" charset="0"/>
              </a:rPr>
              <a:t>Multiple insertions and erases</a:t>
            </a:r>
          </a:p>
        </p:txBody>
      </p:sp>
      <p:sp>
        <p:nvSpPr>
          <p:cNvPr id="3277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One problem which may occur after multiple insertions and removals is that numerous bins may be marked as </a:t>
            </a:r>
            <a:r>
              <a:rPr lang="en-US" altLang="en-US" dirty="0" smtClean="0">
                <a:solidFill>
                  <a:srgbClr val="000000"/>
                </a:solidFill>
                <a:latin typeface="Consolas" pitchFamily="49" charset="0"/>
                <a:cs typeface="Consolas" pitchFamily="49" charset="0"/>
              </a:rPr>
              <a:t>ERASED</a:t>
            </a:r>
          </a:p>
          <a:p>
            <a:pPr lvl="1"/>
            <a:r>
              <a:rPr lang="en-US" altLang="en-US" dirty="0" smtClean="0">
                <a:latin typeface="Arial" charset="0"/>
                <a:cs typeface="Arial" charset="0"/>
              </a:rPr>
              <a:t>In calculating the load factor, an </a:t>
            </a:r>
            <a:r>
              <a:rPr lang="en-US" altLang="en-US" dirty="0" smtClean="0">
                <a:latin typeface="Consolas" panose="020B0609020204030204" pitchFamily="49" charset="0"/>
                <a:cs typeface="Consolas" panose="020B0609020204030204" pitchFamily="49" charset="0"/>
              </a:rPr>
              <a:t>ERASED</a:t>
            </a:r>
            <a:r>
              <a:rPr lang="en-US" altLang="en-US" dirty="0" smtClean="0">
                <a:latin typeface="Arial" charset="0"/>
                <a:cs typeface="Arial" charset="0"/>
              </a:rPr>
              <a:t> bin is equivalent to an </a:t>
            </a:r>
            <a:r>
              <a:rPr lang="en-US" altLang="en-US" dirty="0" smtClean="0">
                <a:latin typeface="Consolas" panose="020B0609020204030204" pitchFamily="49" charset="0"/>
                <a:cs typeface="Consolas" panose="020B0609020204030204" pitchFamily="49" charset="0"/>
              </a:rPr>
              <a:t>OCCUPIED</a:t>
            </a:r>
            <a:r>
              <a:rPr lang="en-US" altLang="en-US" dirty="0" smtClean="0">
                <a:latin typeface="Arial" charset="0"/>
                <a:cs typeface="Arial" charset="0"/>
              </a:rPr>
              <a:t> bin</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This will increase our run times…</a:t>
            </a:r>
          </a:p>
        </p:txBody>
      </p:sp>
    </p:spTree>
    <p:extLst>
      <p:ext uri="{BB962C8B-B14F-4D97-AF65-F5344CB8AC3E}">
        <p14:creationId xmlns:p14="http://schemas.microsoft.com/office/powerpoint/2010/main" val="24951880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dirty="0" smtClean="0">
                <a:latin typeface="Arial" charset="0"/>
                <a:cs typeface="Arial" charset="0"/>
              </a:rPr>
              <a:t>Multiple insertions and erases</a:t>
            </a:r>
          </a:p>
        </p:txBody>
      </p:sp>
      <p:sp>
        <p:nvSpPr>
          <p:cNvPr id="3379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We can easily track the number of bins which are:</a:t>
            </a:r>
          </a:p>
          <a:p>
            <a:pPr lvl="1"/>
            <a:r>
              <a:rPr lang="en-US" altLang="en-US" dirty="0" smtClean="0">
                <a:latin typeface="Consolas" panose="020B0609020204030204" pitchFamily="49" charset="0"/>
                <a:cs typeface="Consolas" panose="020B0609020204030204" pitchFamily="49" charset="0"/>
              </a:rPr>
              <a:t>UNOCCUPIED</a:t>
            </a:r>
          </a:p>
          <a:p>
            <a:pPr lvl="1"/>
            <a:r>
              <a:rPr lang="en-US" altLang="en-US" dirty="0" smtClean="0">
                <a:latin typeface="Consolas" panose="020B0609020204030204" pitchFamily="49" charset="0"/>
                <a:cs typeface="Consolas" panose="020B0609020204030204" pitchFamily="49" charset="0"/>
              </a:rPr>
              <a:t>OCCUPIED</a:t>
            </a:r>
          </a:p>
          <a:p>
            <a:pPr lvl="1"/>
            <a:r>
              <a:rPr lang="en-US" altLang="en-US" dirty="0" smtClean="0">
                <a:latin typeface="Consolas" panose="020B0609020204030204" pitchFamily="49" charset="0"/>
                <a:cs typeface="Consolas" panose="020B0609020204030204" pitchFamily="49" charset="0"/>
              </a:rPr>
              <a:t>ERASED</a:t>
            </a:r>
          </a:p>
          <a:p>
            <a:pPr>
              <a:buFont typeface="Arial" charset="0"/>
              <a:buNone/>
            </a:pPr>
            <a:r>
              <a:rPr lang="en-US" altLang="en-US" dirty="0" smtClean="0">
                <a:latin typeface="Arial" charset="0"/>
                <a:cs typeface="Arial" charset="0"/>
              </a:rPr>
              <a:t>	by updating appropriate counters</a:t>
            </a:r>
          </a:p>
          <a:p>
            <a:pPr>
              <a:buFont typeface="Arial" charset="0"/>
              <a:buNone/>
            </a:pPr>
            <a:endParaRPr lang="en-US" altLang="en-US" dirty="0" smtClean="0">
              <a:latin typeface="Arial" charset="0"/>
              <a:cs typeface="Arial" charset="0"/>
            </a:endParaRPr>
          </a:p>
          <a:p>
            <a:pPr>
              <a:buNone/>
            </a:pPr>
            <a:r>
              <a:rPr lang="en-US" altLang="en-US" dirty="0" smtClean="0">
                <a:latin typeface="Arial" charset="0"/>
                <a:cs typeface="Arial" charset="0"/>
              </a:rPr>
              <a:t>	If the load factor </a:t>
            </a:r>
            <a:r>
              <a:rPr lang="en-US" altLang="en-US" i="1" dirty="0" smtClean="0">
                <a:latin typeface="Symbol" pitchFamily="18" charset="2"/>
                <a:cs typeface="Arial" charset="0"/>
              </a:rPr>
              <a:t>l</a:t>
            </a:r>
            <a:r>
              <a:rPr lang="en-US" altLang="en-US" dirty="0" smtClean="0">
                <a:latin typeface="Arial" charset="0"/>
                <a:cs typeface="Arial" charset="0"/>
              </a:rPr>
              <a:t> grows too large, we have two choices:</a:t>
            </a:r>
          </a:p>
          <a:p>
            <a:pPr lvl="1"/>
            <a:r>
              <a:rPr lang="en-US" altLang="en-US" dirty="0" smtClean="0">
                <a:latin typeface="Arial" charset="0"/>
                <a:cs typeface="Arial" charset="0"/>
              </a:rPr>
              <a:t>If the load factor due to occupied bins is too large, double the table size</a:t>
            </a:r>
          </a:p>
          <a:p>
            <a:pPr lvl="1"/>
            <a:r>
              <a:rPr lang="en-US" altLang="en-US" dirty="0" smtClean="0">
                <a:latin typeface="Arial" charset="0"/>
                <a:cs typeface="Arial" charset="0"/>
              </a:rPr>
              <a:t>Otherwise, rehash all of the objects currently in the hash table</a:t>
            </a:r>
          </a:p>
        </p:txBody>
      </p:sp>
    </p:spTree>
    <p:extLst>
      <p:ext uri="{BB962C8B-B14F-4D97-AF65-F5344CB8AC3E}">
        <p14:creationId xmlns:p14="http://schemas.microsoft.com/office/powerpoint/2010/main" val="39841177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5" descr="Copy of dou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2420938"/>
            <a:ext cx="4176712"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Rectangle 2"/>
          <p:cNvSpPr>
            <a:spLocks noGrp="1"/>
          </p:cNvSpPr>
          <p:nvPr>
            <p:ph type="title" idx="4294967295"/>
          </p:nvPr>
        </p:nvSpPr>
        <p:spPr/>
        <p:txBody>
          <a:bodyPr/>
          <a:lstStyle/>
          <a:p>
            <a:r>
              <a:rPr lang="en-US" altLang="en-US" dirty="0" smtClean="0">
                <a:latin typeface="Arial" charset="0"/>
                <a:cs typeface="Arial" charset="0"/>
              </a:rPr>
              <a:t>Expected number of probes</a:t>
            </a:r>
          </a:p>
        </p:txBody>
      </p:sp>
      <p:sp>
        <p:nvSpPr>
          <p:cNvPr id="35843" name="Rectangle 3"/>
          <p:cNvSpPr>
            <a:spLocks noGrp="1"/>
          </p:cNvSpPr>
          <p:nvPr>
            <p:ph type="body" idx="4294967295"/>
          </p:nvPr>
        </p:nvSpPr>
        <p:spPr/>
        <p:txBody>
          <a:bodyPr/>
          <a:lstStyle/>
          <a:p>
            <a:pPr>
              <a:buFont typeface="Arial" charset="0"/>
              <a:buNone/>
            </a:pPr>
            <a:r>
              <a:rPr lang="en-US" altLang="en-US" sz="2400" dirty="0" smtClean="0">
                <a:latin typeface="Arial" charset="0"/>
                <a:cs typeface="Arial" charset="0"/>
              </a:rPr>
              <a:t>	</a:t>
            </a:r>
            <a:r>
              <a:rPr lang="en-US" altLang="en-US" dirty="0" smtClean="0">
                <a:latin typeface="Arial" charset="0"/>
                <a:cs typeface="Arial" charset="0"/>
              </a:rPr>
              <a:t>As with quadratic probing, the number of probes is significantly lower than for linear probing:</a:t>
            </a:r>
            <a:endParaRPr lang="en-US" altLang="en-US" dirty="0" smtClean="0">
              <a:latin typeface="Arial" charset="0"/>
              <a:cs typeface="Arial" charset="0"/>
            </a:endParaRPr>
          </a:p>
          <a:p>
            <a:pPr lvl="1"/>
            <a:endParaRPr lang="en-US" altLang="en-US" dirty="0" smtClean="0">
              <a:latin typeface="Arial" charset="0"/>
              <a:cs typeface="Arial" charset="0"/>
            </a:endParaRPr>
          </a:p>
          <a:p>
            <a:pPr lvl="1"/>
            <a:r>
              <a:rPr lang="en-US" altLang="en-US" dirty="0" smtClean="0">
                <a:latin typeface="Arial" charset="0"/>
                <a:cs typeface="Arial" charset="0"/>
              </a:rPr>
              <a:t>Successful searches: </a:t>
            </a:r>
          </a:p>
          <a:p>
            <a:pPr lvl="1"/>
            <a:endParaRPr lang="en-US" altLang="en-US" dirty="0" smtClean="0">
              <a:latin typeface="Arial" charset="0"/>
              <a:cs typeface="Arial" charset="0"/>
            </a:endParaRPr>
          </a:p>
          <a:p>
            <a:pPr lvl="1"/>
            <a:r>
              <a:rPr lang="en-US" altLang="en-US" dirty="0" smtClean="0">
                <a:latin typeface="Arial" charset="0"/>
                <a:cs typeface="Arial" charset="0"/>
              </a:rPr>
              <a:t>Unsuccessful searches: </a:t>
            </a:r>
          </a:p>
          <a:p>
            <a:pPr lvl="1"/>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When </a:t>
            </a:r>
            <a:r>
              <a:rPr lang="en-US" altLang="en-US" i="1" dirty="0" smtClean="0">
                <a:latin typeface="Symbol" pitchFamily="18" charset="2"/>
                <a:cs typeface="Arial" charset="0"/>
              </a:rPr>
              <a:t>l</a:t>
            </a:r>
            <a:r>
              <a:rPr lang="en-US" altLang="en-US" dirty="0" smtClean="0">
                <a:latin typeface="Times New Roman" pitchFamily="18" charset="0"/>
                <a:cs typeface="Arial" charset="0"/>
              </a:rPr>
              <a:t> = 2/3</a:t>
            </a:r>
            <a:r>
              <a:rPr lang="en-US" altLang="en-US" dirty="0" smtClean="0">
                <a:latin typeface="Arial" charset="0"/>
                <a:cs typeface="Arial" charset="0"/>
              </a:rPr>
              <a:t>, we requires</a:t>
            </a:r>
            <a:br>
              <a:rPr lang="en-US" altLang="en-US" dirty="0" smtClean="0">
                <a:latin typeface="Arial" charset="0"/>
                <a:cs typeface="Arial" charset="0"/>
              </a:rPr>
            </a:br>
            <a:r>
              <a:rPr lang="en-US" altLang="en-US" dirty="0" smtClean="0">
                <a:latin typeface="Times New Roman" pitchFamily="18" charset="0"/>
                <a:cs typeface="Arial" charset="0"/>
              </a:rPr>
              <a:t>1.65</a:t>
            </a:r>
            <a:r>
              <a:rPr lang="en-US" altLang="en-US" dirty="0" smtClean="0">
                <a:latin typeface="Arial" charset="0"/>
                <a:cs typeface="Arial" charset="0"/>
              </a:rPr>
              <a:t> and </a:t>
            </a:r>
            <a:r>
              <a:rPr lang="en-US" altLang="en-US" dirty="0" smtClean="0">
                <a:latin typeface="Times New Roman" pitchFamily="18" charset="0"/>
                <a:cs typeface="Arial" charset="0"/>
              </a:rPr>
              <a:t>3</a:t>
            </a:r>
            <a:r>
              <a:rPr lang="en-US" altLang="en-US" dirty="0" smtClean="0">
                <a:latin typeface="Arial" charset="0"/>
                <a:cs typeface="Arial" charset="0"/>
              </a:rPr>
              <a:t> probes, respectively</a:t>
            </a:r>
          </a:p>
          <a:p>
            <a:pPr lvl="1"/>
            <a:r>
              <a:rPr lang="en-US" altLang="en-US" dirty="0" smtClean="0">
                <a:latin typeface="Arial" charset="0"/>
                <a:cs typeface="Arial" charset="0"/>
              </a:rPr>
              <a:t>Linear probing required</a:t>
            </a:r>
            <a:br>
              <a:rPr lang="en-US" altLang="en-US" dirty="0" smtClean="0">
                <a:latin typeface="Arial" charset="0"/>
                <a:cs typeface="Arial" charset="0"/>
              </a:rPr>
            </a:br>
            <a:r>
              <a:rPr lang="en-US" altLang="en-US" dirty="0" smtClean="0">
                <a:latin typeface="Times New Roman" pitchFamily="18" charset="0"/>
                <a:cs typeface="Arial" charset="0"/>
              </a:rPr>
              <a:t>3</a:t>
            </a:r>
            <a:r>
              <a:rPr lang="en-US" altLang="en-US" dirty="0" smtClean="0">
                <a:latin typeface="Arial" charset="0"/>
                <a:cs typeface="Arial" charset="0"/>
              </a:rPr>
              <a:t> and </a:t>
            </a:r>
            <a:r>
              <a:rPr lang="en-US" altLang="en-US" dirty="0" smtClean="0">
                <a:latin typeface="Times New Roman" pitchFamily="18" charset="0"/>
                <a:cs typeface="Arial" charset="0"/>
              </a:rPr>
              <a:t>5</a:t>
            </a:r>
            <a:r>
              <a:rPr lang="en-US" altLang="en-US" dirty="0" smtClean="0">
                <a:latin typeface="Arial" charset="0"/>
                <a:cs typeface="Arial" charset="0"/>
              </a:rPr>
              <a:t> probes, respectively</a:t>
            </a:r>
            <a:br>
              <a:rPr lang="en-US" altLang="en-US" dirty="0" smtClean="0">
                <a:latin typeface="Arial" charset="0"/>
                <a:cs typeface="Arial" charset="0"/>
              </a:rPr>
            </a:br>
            <a:r>
              <a:rPr lang="en-US" altLang="en-US" dirty="0" smtClean="0">
                <a:latin typeface="Arial" charset="0"/>
                <a:cs typeface="Arial" charset="0"/>
              </a:rPr>
              <a:t> </a:t>
            </a:r>
          </a:p>
        </p:txBody>
      </p:sp>
      <p:sp>
        <p:nvSpPr>
          <p:cNvPr id="77830" name="Text Box 6"/>
          <p:cNvSpPr txBox="1">
            <a:spLocks noChangeArrowheads="1"/>
          </p:cNvSpPr>
          <p:nvPr/>
        </p:nvSpPr>
        <p:spPr bwMode="auto">
          <a:xfrm>
            <a:off x="4557713" y="6217493"/>
            <a:ext cx="4506912" cy="523875"/>
          </a:xfrm>
          <a:prstGeom prst="rect">
            <a:avLst/>
          </a:prstGeom>
          <a:noFill/>
          <a:ln w="9525">
            <a:noFill/>
            <a:miter lim="800000"/>
            <a:headEnd/>
            <a:tailEnd/>
          </a:ln>
          <a:effectLst/>
        </p:spPr>
        <p:txBody>
          <a:bodyPr wrap="none">
            <a:spAutoFit/>
          </a:bodyPr>
          <a:lstStyle/>
          <a:p>
            <a:pPr>
              <a:defRPr/>
            </a:pPr>
            <a:r>
              <a:rPr lang="en-US" sz="1400" dirty="0">
                <a:solidFill>
                  <a:schemeClr val="tx1">
                    <a:lumMod val="65000"/>
                    <a:lumOff val="35000"/>
                  </a:schemeClr>
                </a:solidFill>
              </a:rPr>
              <a:t>Reference:  Knuth, The Art of Computer Programming,</a:t>
            </a:r>
          </a:p>
          <a:p>
            <a:pPr>
              <a:defRPr/>
            </a:pPr>
            <a:r>
              <a:rPr lang="en-US" sz="1400" dirty="0">
                <a:solidFill>
                  <a:schemeClr val="tx1">
                    <a:lumMod val="65000"/>
                    <a:lumOff val="35000"/>
                  </a:schemeClr>
                </a:solidFill>
              </a:rPr>
              <a:t>Vol. 3, 2</a:t>
            </a:r>
            <a:r>
              <a:rPr lang="en-US" sz="1400" baseline="30000" dirty="0">
                <a:solidFill>
                  <a:schemeClr val="tx1">
                    <a:lumMod val="65000"/>
                    <a:lumOff val="35000"/>
                  </a:schemeClr>
                </a:solidFill>
              </a:rPr>
              <a:t>nd</a:t>
            </a:r>
            <a:r>
              <a:rPr lang="en-US" sz="1400" dirty="0">
                <a:solidFill>
                  <a:schemeClr val="tx1">
                    <a:lumMod val="65000"/>
                    <a:lumOff val="35000"/>
                  </a:schemeClr>
                </a:solidFill>
              </a:rPr>
              <a:t> Ed., 1998, Addison Wesley, p. 530.</a:t>
            </a:r>
          </a:p>
        </p:txBody>
      </p:sp>
      <p:graphicFrame>
        <p:nvGraphicFramePr>
          <p:cNvPr id="35846" name="Object 7"/>
          <p:cNvGraphicFramePr>
            <a:graphicFrameLocks noChangeAspect="1"/>
          </p:cNvGraphicFramePr>
          <p:nvPr/>
        </p:nvGraphicFramePr>
        <p:xfrm>
          <a:off x="3851275" y="3213100"/>
          <a:ext cx="504825" cy="577850"/>
        </p:xfrm>
        <a:graphic>
          <a:graphicData uri="http://schemas.openxmlformats.org/presentationml/2006/ole">
            <mc:AlternateContent xmlns:mc="http://schemas.openxmlformats.org/markup-compatibility/2006">
              <mc:Choice xmlns:v="urn:schemas-microsoft-com:vml" Requires="v">
                <p:oleObj spid="_x0000_s1058" name="Equation" r:id="rId4" imgW="342751" imgH="393529" progId="Equation.3">
                  <p:embed/>
                </p:oleObj>
              </mc:Choice>
              <mc:Fallback>
                <p:oleObj name="Equation" r:id="rId4" imgW="342751" imgH="39352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275" y="3213100"/>
                        <a:ext cx="504825"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47" name="Object 8"/>
          <p:cNvGraphicFramePr>
            <a:graphicFrameLocks noChangeAspect="1"/>
          </p:cNvGraphicFramePr>
          <p:nvPr/>
        </p:nvGraphicFramePr>
        <p:xfrm>
          <a:off x="3508375" y="2500313"/>
          <a:ext cx="1314450" cy="784225"/>
        </p:xfrm>
        <a:graphic>
          <a:graphicData uri="http://schemas.openxmlformats.org/presentationml/2006/ole">
            <mc:AlternateContent xmlns:mc="http://schemas.openxmlformats.org/markup-compatibility/2006">
              <mc:Choice xmlns:v="urn:schemas-microsoft-com:vml" Requires="v">
                <p:oleObj spid="_x0000_s1059" name="Equation" r:id="rId6" imgW="914003" imgH="545863" progId="Equation.DSMT4">
                  <p:embed/>
                </p:oleObj>
              </mc:Choice>
              <mc:Fallback>
                <p:oleObj name="Equation" r:id="rId6" imgW="914003" imgH="545863"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8375" y="2500313"/>
                        <a:ext cx="1314450" cy="784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TextBox 4"/>
          <p:cNvSpPr txBox="1">
            <a:spLocks noChangeArrowheads="1"/>
          </p:cNvSpPr>
          <p:nvPr/>
        </p:nvSpPr>
        <p:spPr bwMode="auto">
          <a:xfrm>
            <a:off x="6659810" y="5364505"/>
            <a:ext cx="21339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600" dirty="0" smtClean="0"/>
              <a:t> </a:t>
            </a:r>
            <a:r>
              <a:rPr lang="en-CA" altLang="en-US" sz="1600" dirty="0"/>
              <a:t>Unsuccessful search</a:t>
            </a:r>
          </a:p>
          <a:p>
            <a:pPr eaLnBrk="1" hangingPunct="1">
              <a:spcBef>
                <a:spcPct val="0"/>
              </a:spcBef>
              <a:buFontTx/>
              <a:buNone/>
            </a:pPr>
            <a:r>
              <a:rPr lang="en-CA" altLang="en-US" sz="1600" dirty="0" smtClean="0"/>
              <a:t> </a:t>
            </a:r>
            <a:r>
              <a:rPr lang="en-CA" altLang="en-US" sz="1600" dirty="0"/>
              <a:t>Successful search</a:t>
            </a:r>
          </a:p>
        </p:txBody>
      </p:sp>
      <p:cxnSp>
        <p:nvCxnSpPr>
          <p:cNvPr id="11" name="Straight Connector 10"/>
          <p:cNvCxnSpPr/>
          <p:nvPr/>
        </p:nvCxnSpPr>
        <p:spPr>
          <a:xfrm>
            <a:off x="6084540" y="5516988"/>
            <a:ext cx="6477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84540" y="5774904"/>
            <a:ext cx="647700" cy="0"/>
          </a:xfrm>
          <a:prstGeom prst="line">
            <a:avLst/>
          </a:prstGeom>
          <a:ln w="28575">
            <a:solidFill>
              <a:srgbClr val="3333CC"/>
            </a:solidFill>
          </a:ln>
        </p:spPr>
        <p:style>
          <a:lnRef idx="1">
            <a:schemeClr val="accent1"/>
          </a:lnRef>
          <a:fillRef idx="0">
            <a:schemeClr val="accent1"/>
          </a:fillRef>
          <a:effectRef idx="0">
            <a:schemeClr val="accent1"/>
          </a:effectRef>
          <a:fontRef idx="minor">
            <a:schemeClr val="tx1"/>
          </a:fontRef>
        </p:style>
      </p:cxnSp>
      <p:sp>
        <p:nvSpPr>
          <p:cNvPr id="13" name="TextBox 37"/>
          <p:cNvSpPr txBox="1">
            <a:spLocks noChangeArrowheads="1"/>
          </p:cNvSpPr>
          <p:nvPr/>
        </p:nvSpPr>
        <p:spPr bwMode="auto">
          <a:xfrm>
            <a:off x="6012160" y="4941168"/>
            <a:ext cx="2520280"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600" dirty="0" smtClean="0"/>
              <a:t>   Load </a:t>
            </a:r>
            <a:r>
              <a:rPr lang="en-CA" altLang="en-US" sz="1600" dirty="0"/>
              <a:t>Factor (</a:t>
            </a:r>
            <a:r>
              <a:rPr lang="en-CA" altLang="en-US" sz="1600" dirty="0">
                <a:latin typeface="Symbol" pitchFamily="18" charset="2"/>
              </a:rPr>
              <a:t>l</a:t>
            </a:r>
            <a:r>
              <a:rPr lang="en-CA" altLang="en-US" sz="1600" dirty="0"/>
              <a:t>)</a:t>
            </a:r>
          </a:p>
        </p:txBody>
      </p:sp>
    </p:spTree>
    <p:extLst>
      <p:ext uri="{BB962C8B-B14F-4D97-AF65-F5344CB8AC3E}">
        <p14:creationId xmlns:p14="http://schemas.microsoft.com/office/powerpoint/2010/main" val="29726084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6" descr="C:\Users\dwharder\Desktop\Pictur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3463" y="2636838"/>
            <a:ext cx="5462587" cy="349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2"/>
          <p:cNvSpPr>
            <a:spLocks noGrp="1" noChangeArrowheads="1"/>
          </p:cNvSpPr>
          <p:nvPr>
            <p:ph type="title"/>
          </p:nvPr>
        </p:nvSpPr>
        <p:spPr/>
        <p:txBody>
          <a:bodyPr/>
          <a:lstStyle/>
          <a:p>
            <a:r>
              <a:rPr lang="en-US" altLang="en-US" dirty="0" smtClean="0">
                <a:latin typeface="Arial" charset="0"/>
                <a:cs typeface="Arial" charset="0"/>
              </a:rPr>
              <a:t>Double hashing versus linear probing</a:t>
            </a:r>
          </a:p>
        </p:txBody>
      </p:sp>
      <p:sp>
        <p:nvSpPr>
          <p:cNvPr id="36868"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Comparing the two:</a:t>
            </a:r>
          </a:p>
        </p:txBody>
      </p:sp>
      <p:sp>
        <p:nvSpPr>
          <p:cNvPr id="36869" name="TextBox 4"/>
          <p:cNvSpPr txBox="1">
            <a:spLocks noChangeArrowheads="1"/>
          </p:cNvSpPr>
          <p:nvPr/>
        </p:nvSpPr>
        <p:spPr bwMode="auto">
          <a:xfrm>
            <a:off x="250825" y="2276872"/>
            <a:ext cx="22605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600" b="1" dirty="0"/>
              <a:t>Linear </a:t>
            </a:r>
            <a:r>
              <a:rPr lang="en-CA" altLang="en-US" sz="1600" b="1" dirty="0" smtClean="0"/>
              <a:t>probing</a:t>
            </a:r>
            <a:endParaRPr lang="en-CA" altLang="en-US" sz="1600" b="1" dirty="0"/>
          </a:p>
          <a:p>
            <a:pPr eaLnBrk="1" hangingPunct="1">
              <a:spcBef>
                <a:spcPct val="0"/>
              </a:spcBef>
              <a:buFontTx/>
              <a:buNone/>
            </a:pPr>
            <a:r>
              <a:rPr lang="en-CA" altLang="en-US" sz="1600" dirty="0"/>
              <a:t> </a:t>
            </a:r>
            <a:r>
              <a:rPr lang="en-CA" altLang="en-US" sz="1600" dirty="0" smtClean="0"/>
              <a:t>  </a:t>
            </a:r>
            <a:r>
              <a:rPr lang="en-CA" altLang="en-US" sz="1600" dirty="0"/>
              <a:t>Unsuccessful search</a:t>
            </a:r>
          </a:p>
          <a:p>
            <a:pPr eaLnBrk="1" hangingPunct="1">
              <a:spcBef>
                <a:spcPct val="0"/>
              </a:spcBef>
              <a:buFontTx/>
              <a:buNone/>
            </a:pPr>
            <a:r>
              <a:rPr lang="en-CA" altLang="en-US" sz="1600" dirty="0"/>
              <a:t> </a:t>
            </a:r>
            <a:r>
              <a:rPr lang="en-CA" altLang="en-US" sz="1600" dirty="0" smtClean="0"/>
              <a:t>  </a:t>
            </a:r>
            <a:r>
              <a:rPr lang="en-CA" altLang="en-US" sz="1600" dirty="0"/>
              <a:t>Successful search</a:t>
            </a:r>
          </a:p>
          <a:p>
            <a:pPr eaLnBrk="1" hangingPunct="1">
              <a:spcBef>
                <a:spcPct val="0"/>
              </a:spcBef>
              <a:buFontTx/>
              <a:buNone/>
            </a:pPr>
            <a:endParaRPr lang="en-CA" altLang="en-US" sz="1600" dirty="0" smtClean="0"/>
          </a:p>
          <a:p>
            <a:pPr eaLnBrk="1" hangingPunct="1">
              <a:spcBef>
                <a:spcPct val="0"/>
              </a:spcBef>
              <a:buFontTx/>
              <a:buNone/>
            </a:pPr>
            <a:r>
              <a:rPr lang="en-CA" altLang="en-US" sz="1600" b="1" dirty="0" smtClean="0"/>
              <a:t>Double hashing</a:t>
            </a:r>
            <a:endParaRPr lang="en-CA" altLang="en-US" sz="1600" b="1" dirty="0"/>
          </a:p>
          <a:p>
            <a:pPr eaLnBrk="1" hangingPunct="1">
              <a:spcBef>
                <a:spcPct val="0"/>
              </a:spcBef>
              <a:buFontTx/>
              <a:buNone/>
            </a:pPr>
            <a:r>
              <a:rPr lang="en-CA" altLang="en-US" sz="1600" dirty="0"/>
              <a:t> </a:t>
            </a:r>
            <a:r>
              <a:rPr lang="en-CA" altLang="en-US" sz="1600" dirty="0" smtClean="0"/>
              <a:t>  </a:t>
            </a:r>
            <a:r>
              <a:rPr lang="en-CA" altLang="en-US" sz="1600" dirty="0"/>
              <a:t>Unsuccessful search</a:t>
            </a:r>
          </a:p>
          <a:p>
            <a:pPr eaLnBrk="1" hangingPunct="1">
              <a:spcBef>
                <a:spcPct val="0"/>
              </a:spcBef>
              <a:buFontTx/>
              <a:buNone/>
            </a:pPr>
            <a:r>
              <a:rPr lang="en-CA" altLang="en-US" sz="1600" dirty="0"/>
              <a:t> </a:t>
            </a:r>
            <a:r>
              <a:rPr lang="en-CA" altLang="en-US" sz="1600" dirty="0" smtClean="0"/>
              <a:t>  </a:t>
            </a:r>
            <a:r>
              <a:rPr lang="en-CA" altLang="en-US" sz="1600" dirty="0"/>
              <a:t>Successful search</a:t>
            </a:r>
          </a:p>
        </p:txBody>
      </p:sp>
      <p:cxnSp>
        <p:nvCxnSpPr>
          <p:cNvPr id="7" name="Straight Connector 6"/>
          <p:cNvCxnSpPr/>
          <p:nvPr/>
        </p:nvCxnSpPr>
        <p:spPr>
          <a:xfrm>
            <a:off x="2555875" y="2708672"/>
            <a:ext cx="647700" cy="0"/>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55875" y="2924572"/>
            <a:ext cx="6477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555875" y="3678329"/>
            <a:ext cx="6477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555875" y="3902696"/>
            <a:ext cx="647700" cy="0"/>
          </a:xfrm>
          <a:prstGeom prst="line">
            <a:avLst/>
          </a:prstGeom>
          <a:ln w="28575">
            <a:solidFill>
              <a:srgbClr val="3333CC"/>
            </a:solidFill>
          </a:ln>
        </p:spPr>
        <p:style>
          <a:lnRef idx="1">
            <a:schemeClr val="accent1"/>
          </a:lnRef>
          <a:fillRef idx="0">
            <a:schemeClr val="accent1"/>
          </a:fillRef>
          <a:effectRef idx="0">
            <a:schemeClr val="accent1"/>
          </a:effectRef>
          <a:fontRef idx="minor">
            <a:schemeClr val="tx1"/>
          </a:fontRef>
        </p:style>
      </p:cxnSp>
      <p:sp>
        <p:nvSpPr>
          <p:cNvPr id="36874" name="TextBox 36"/>
          <p:cNvSpPr txBox="1">
            <a:spLocks noChangeArrowheads="1"/>
          </p:cNvSpPr>
          <p:nvPr/>
        </p:nvSpPr>
        <p:spPr bwMode="auto">
          <a:xfrm rot="-5400000">
            <a:off x="2741613" y="3997325"/>
            <a:ext cx="15509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600" dirty="0"/>
              <a:t>Examined Bins</a:t>
            </a:r>
          </a:p>
        </p:txBody>
      </p:sp>
      <p:sp>
        <p:nvSpPr>
          <p:cNvPr id="36875" name="TextBox 37"/>
          <p:cNvSpPr txBox="1">
            <a:spLocks noChangeArrowheads="1"/>
          </p:cNvSpPr>
          <p:nvPr/>
        </p:nvSpPr>
        <p:spPr bwMode="auto">
          <a:xfrm>
            <a:off x="5505450" y="5826125"/>
            <a:ext cx="1587500"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600"/>
              <a:t>Load Factor (</a:t>
            </a:r>
            <a:r>
              <a:rPr lang="en-CA" altLang="en-US" sz="1600">
                <a:latin typeface="Symbol" pitchFamily="18" charset="2"/>
              </a:rPr>
              <a:t>l</a:t>
            </a:r>
            <a:r>
              <a:rPr lang="en-CA" altLang="en-US" sz="1600"/>
              <a:t>)</a:t>
            </a:r>
          </a:p>
        </p:txBody>
      </p:sp>
    </p:spTree>
    <p:extLst>
      <p:ext uri="{BB962C8B-B14F-4D97-AF65-F5344CB8AC3E}">
        <p14:creationId xmlns:p14="http://schemas.microsoft.com/office/powerpoint/2010/main" val="22514056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dirty="0" smtClean="0">
                <a:latin typeface="Arial" charset="0"/>
                <a:cs typeface="Arial" charset="0"/>
              </a:rPr>
              <a:t>Cache misses</a:t>
            </a:r>
            <a:endParaRPr lang="en-US" altLang="en-US" dirty="0" smtClean="0">
              <a:latin typeface="Arial" charset="0"/>
              <a:cs typeface="Arial" charset="0"/>
            </a:endParaRPr>
          </a:p>
        </p:txBody>
      </p:sp>
      <p:sp>
        <p:nvSpPr>
          <p:cNvPr id="3789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t>
            </a:r>
            <a:r>
              <a:rPr lang="en-US" altLang="en-US" dirty="0" smtClean="0">
                <a:latin typeface="Arial" charset="0"/>
                <a:cs typeface="Arial" charset="0"/>
              </a:rPr>
              <a:t>Double hashing solves the secondary clustering problem</a:t>
            </a:r>
            <a:endParaRPr lang="en-US" altLang="en-US" dirty="0" smtClean="0">
              <a:latin typeface="Arial" charset="0"/>
              <a:cs typeface="Arial" charset="0"/>
            </a:endParaRPr>
          </a:p>
          <a:p>
            <a:pPr lvl="1"/>
            <a:r>
              <a:rPr lang="en-US" altLang="en-US" dirty="0" smtClean="0">
                <a:latin typeface="Arial" charset="0"/>
                <a:cs typeface="Arial" charset="0"/>
              </a:rPr>
              <a:t>Unfortunately, each subsequent probe could be anywhere in the array</a:t>
            </a:r>
            <a:endParaRPr lang="en-US" altLang="en-US" dirty="0" smtClean="0">
              <a:latin typeface="Arial" charset="0"/>
              <a:cs typeface="Arial" charset="0"/>
            </a:endParaRPr>
          </a:p>
          <a:p>
            <a:pPr lvl="1"/>
            <a:r>
              <a:rPr lang="en-US" altLang="en-US" dirty="0" smtClean="0">
                <a:latin typeface="Arial" charset="0"/>
                <a:cs typeface="Arial" charset="0"/>
              </a:rPr>
              <a:t>For large arrays, it is unlikely that block is in the cache</a:t>
            </a:r>
            <a:endParaRPr lang="en-US" altLang="en-US" dirty="0" smtClean="0">
              <a:latin typeface="Arial" charset="0"/>
              <a:cs typeface="Arial" charset="0"/>
            </a:endParaRPr>
          </a:p>
          <a:p>
            <a:pPr lvl="2"/>
            <a:r>
              <a:rPr lang="en-US" altLang="en-US" dirty="0" smtClean="0">
                <a:latin typeface="Arial" charset="0"/>
                <a:cs typeface="Arial" charset="0"/>
              </a:rPr>
              <a:t>This will flag a cache miss and another page will be copied to the cache</a:t>
            </a:r>
            <a:endParaRPr lang="en-US" altLang="en-US" dirty="0" smtClean="0">
              <a:latin typeface="Arial" charset="0"/>
              <a:cs typeface="Arial" charset="0"/>
            </a:endParaRPr>
          </a:p>
          <a:p>
            <a:pPr lvl="1"/>
            <a:r>
              <a:rPr lang="en-US" altLang="en-US" dirty="0" smtClean="0">
                <a:latin typeface="Arial" charset="0"/>
                <a:cs typeface="Arial" charset="0"/>
              </a:rPr>
              <a:t>This is slower than quadratic probing</a:t>
            </a:r>
            <a:endParaRPr lang="en-US" altLang="en-US" dirty="0" smtClean="0">
              <a:latin typeface="Arial" charset="0"/>
              <a:cs typeface="Arial" charset="0"/>
            </a:endParaRPr>
          </a:p>
          <a:p>
            <a:pPr lvl="1"/>
            <a:r>
              <a:rPr lang="en-US" altLang="en-US" dirty="0" smtClean="0">
                <a:latin typeface="Arial" charset="0"/>
                <a:cs typeface="Arial" charset="0"/>
              </a:rPr>
              <a:t>It may also remove another page from the cach</a:t>
            </a:r>
            <a:r>
              <a:rPr lang="en-US" altLang="en-US" dirty="0" smtClean="0">
                <a:latin typeface="Arial" charset="0"/>
                <a:cs typeface="Arial" charset="0"/>
              </a:rPr>
              <a:t>e that is to be called again soon in the future</a:t>
            </a:r>
          </a:p>
          <a:p>
            <a:pPr lvl="2"/>
            <a:r>
              <a:rPr lang="en-US" altLang="en-US" dirty="0" smtClean="0">
                <a:latin typeface="Arial" charset="0"/>
                <a:cs typeface="Arial" charset="0"/>
              </a:rPr>
              <a:t>If a change was made to the page in the cache, it must be copied out</a:t>
            </a:r>
          </a:p>
          <a:p>
            <a:pPr lvl="1"/>
            <a:r>
              <a:rPr lang="en-US" altLang="en-US" dirty="0" smtClean="0">
                <a:latin typeface="Arial" charset="0"/>
                <a:cs typeface="Arial" charset="0"/>
              </a:rPr>
              <a:t>When at all possible, use quadratic probing</a:t>
            </a:r>
            <a:endParaRPr lang="en-US" altLang="en-US" dirty="0" smtClean="0">
              <a:latin typeface="Arial" charset="0"/>
              <a:cs typeface="Arial" charset="0"/>
            </a:endParaRPr>
          </a:p>
        </p:txBody>
      </p:sp>
    </p:spTree>
    <p:extLst>
      <p:ext uri="{BB962C8B-B14F-4D97-AF65-F5344CB8AC3E}">
        <p14:creationId xmlns:p14="http://schemas.microsoft.com/office/powerpoint/2010/main" val="14609503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smtClean="0">
                <a:latin typeface="Arial" charset="0"/>
                <a:cs typeface="Arial" charset="0"/>
              </a:rPr>
              <a:t>Summary</a:t>
            </a:r>
          </a:p>
        </p:txBody>
      </p:sp>
      <p:sp>
        <p:nvSpPr>
          <p:cNvPr id="3789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In this topic, we have looked at double hashing:</a:t>
            </a:r>
          </a:p>
          <a:p>
            <a:pPr lvl="1"/>
            <a:r>
              <a:rPr lang="en-US" altLang="en-US" dirty="0" smtClean="0">
                <a:latin typeface="Arial" charset="0"/>
                <a:cs typeface="Arial" charset="0"/>
              </a:rPr>
              <a:t>An open addressing technique</a:t>
            </a:r>
          </a:p>
          <a:p>
            <a:pPr lvl="1"/>
            <a:r>
              <a:rPr lang="en-US" altLang="en-US" dirty="0" smtClean="0">
                <a:latin typeface="Arial" charset="0"/>
                <a:cs typeface="Arial" charset="0"/>
              </a:rPr>
              <a:t>Uses two hash functions:</a:t>
            </a:r>
          </a:p>
          <a:p>
            <a:pPr lvl="2"/>
            <a:r>
              <a:rPr lang="en-US" altLang="en-US" dirty="0" smtClean="0">
                <a:latin typeface="Arial" charset="0"/>
                <a:cs typeface="Arial" charset="0"/>
              </a:rPr>
              <a:t>The first indicates the bin</a:t>
            </a:r>
          </a:p>
          <a:p>
            <a:pPr lvl="2"/>
            <a:r>
              <a:rPr lang="en-US" altLang="en-US" dirty="0" smtClean="0">
                <a:latin typeface="Arial" charset="0"/>
                <a:cs typeface="Arial" charset="0"/>
              </a:rPr>
              <a:t>The second gives the jump size</a:t>
            </a:r>
          </a:p>
          <a:p>
            <a:pPr lvl="1"/>
            <a:r>
              <a:rPr lang="en-US" altLang="en-US" dirty="0" smtClean="0">
                <a:latin typeface="Arial" charset="0"/>
                <a:cs typeface="Arial" charset="0"/>
              </a:rPr>
              <a:t>Insertions and searching are straight forward</a:t>
            </a:r>
          </a:p>
          <a:p>
            <a:pPr lvl="1"/>
            <a:r>
              <a:rPr lang="en-US" altLang="en-US" dirty="0" smtClean="0">
                <a:latin typeface="Arial" charset="0"/>
                <a:cs typeface="Arial" charset="0"/>
              </a:rPr>
              <a:t>Removing objects is more complicated:  use lazy deletion</a:t>
            </a:r>
          </a:p>
          <a:p>
            <a:pPr lvl="1"/>
            <a:r>
              <a:rPr lang="en-US" altLang="en-US" dirty="0" smtClean="0">
                <a:latin typeface="Arial" charset="0"/>
                <a:cs typeface="Arial" charset="0"/>
              </a:rPr>
              <a:t>It may be useful, on occasion, to clean the </a:t>
            </a:r>
            <a:r>
              <a:rPr lang="en-US" altLang="en-US" dirty="0" smtClean="0">
                <a:latin typeface="Arial" charset="0"/>
                <a:cs typeface="Arial" charset="0"/>
              </a:rPr>
              <a:t>table</a:t>
            </a:r>
          </a:p>
          <a:p>
            <a:pPr lvl="1"/>
            <a:r>
              <a:rPr lang="en-US" altLang="en-US" dirty="0" smtClean="0">
                <a:latin typeface="Arial" charset="0"/>
                <a:cs typeface="Arial" charset="0"/>
              </a:rPr>
              <a:t>Much worse than quadratic probing with respect to cache misses</a:t>
            </a:r>
            <a:endParaRPr lang="en-US" altLang="en-US" dirty="0" smtClean="0">
              <a:latin typeface="Arial" charset="0"/>
              <a:cs typeface="Arial" charset="0"/>
            </a:endParaRPr>
          </a:p>
        </p:txBody>
      </p:sp>
    </p:spTree>
    <p:extLst>
      <p:ext uri="{BB962C8B-B14F-4D97-AF65-F5344CB8AC3E}">
        <p14:creationId xmlns:p14="http://schemas.microsoft.com/office/powerpoint/2010/main" val="2092008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None/>
              <a:defRPr/>
            </a:pPr>
            <a:r>
              <a:rPr lang="en-US" sz="1400" dirty="0" smtClean="0">
                <a:latin typeface="Arial" charset="0"/>
                <a:cs typeface="Arial" charset="0"/>
              </a:rPr>
              <a:t>	Wikipedia, </a:t>
            </a:r>
            <a:r>
              <a:rPr lang="en-US" sz="1400" dirty="0">
                <a:latin typeface="Arial" charset="0"/>
                <a:cs typeface="Arial" charset="0"/>
              </a:rPr>
              <a:t>http://en.wikipedia.org/wiki/Hash_function</a:t>
            </a:r>
            <a:r>
              <a:rPr lang="en-US" sz="1400" dirty="0" smtClean="0">
                <a:latin typeface="Arial" charset="0"/>
                <a:cs typeface="Arial" charset="0"/>
              </a:rPr>
              <a:t/>
            </a:r>
            <a:br>
              <a:rPr lang="en-US" sz="1400" dirty="0" smtClean="0">
                <a:latin typeface="Arial" charset="0"/>
                <a:cs typeface="Arial" charset="0"/>
              </a:rPr>
            </a:br>
            <a:r>
              <a:rPr lang="en-US" sz="1400" dirty="0" smtClean="0">
                <a:latin typeface="Arial" charset="0"/>
                <a:cs typeface="Arial" charset="0"/>
              </a:rPr>
              <a:t>	</a:t>
            </a:r>
          </a:p>
          <a:p>
            <a:pPr marL="533400" indent="-533400">
              <a:buNone/>
            </a:pPr>
            <a:r>
              <a:rPr lang="en-US" altLang="en-US" sz="1400" dirty="0">
                <a:latin typeface="Arial" charset="0"/>
                <a:cs typeface="Arial" charset="0"/>
              </a:rPr>
              <a:t>[1]	</a:t>
            </a:r>
            <a:r>
              <a:rPr lang="en-US" altLang="en-US" sz="1400" dirty="0" err="1">
                <a:latin typeface="Arial" charset="0"/>
                <a:cs typeface="Arial" charset="0"/>
              </a:rPr>
              <a:t>Cormen</a:t>
            </a:r>
            <a:r>
              <a:rPr lang="en-US" altLang="en-US" sz="1400" dirty="0">
                <a:latin typeface="Arial" charset="0"/>
                <a:cs typeface="Arial" charset="0"/>
              </a:rPr>
              <a:t>, </a:t>
            </a:r>
            <a:r>
              <a:rPr lang="en-US" altLang="en-US" sz="1400" dirty="0" err="1">
                <a:latin typeface="Arial" charset="0"/>
                <a:cs typeface="Arial" charset="0"/>
              </a:rPr>
              <a:t>Leiserson</a:t>
            </a:r>
            <a:r>
              <a:rPr lang="en-US" altLang="en-US" sz="1400" dirty="0">
                <a:latin typeface="Arial" charset="0"/>
                <a:cs typeface="Arial" charset="0"/>
              </a:rPr>
              <a:t>, and </a:t>
            </a:r>
            <a:r>
              <a:rPr lang="en-US" altLang="en-US" sz="1400" dirty="0" err="1">
                <a:latin typeface="Arial" charset="0"/>
                <a:cs typeface="Arial" charset="0"/>
              </a:rPr>
              <a:t>Rivest</a:t>
            </a:r>
            <a:r>
              <a:rPr lang="en-US" altLang="en-US" sz="1400" dirty="0">
                <a:latin typeface="Arial" charset="0"/>
                <a:cs typeface="Arial" charset="0"/>
              </a:rPr>
              <a:t>, </a:t>
            </a:r>
            <a:r>
              <a:rPr lang="en-US" altLang="en-US" sz="1400" i="1" dirty="0">
                <a:latin typeface="Arial" charset="0"/>
                <a:cs typeface="Arial" charset="0"/>
              </a:rPr>
              <a:t>Introduction to Algorithms</a:t>
            </a:r>
            <a:r>
              <a:rPr lang="en-US" altLang="en-US" sz="1400" dirty="0">
                <a:latin typeface="Arial" charset="0"/>
                <a:cs typeface="Arial" charset="0"/>
              </a:rPr>
              <a:t>, McGraw Hill, </a:t>
            </a:r>
            <a:r>
              <a:rPr lang="en-US" altLang="en-US" sz="1400" dirty="0" smtClean="0">
                <a:latin typeface="Arial" charset="0"/>
                <a:cs typeface="Arial" charset="0"/>
              </a:rPr>
              <a:t>1990.</a:t>
            </a:r>
          </a:p>
          <a:p>
            <a:pPr marL="533400" indent="-533400">
              <a:buNone/>
            </a:pPr>
            <a:r>
              <a:rPr lang="en-US" altLang="en-US" sz="1400" dirty="0" smtClean="0">
                <a:latin typeface="Arial" charset="0"/>
                <a:cs typeface="Arial" charset="0"/>
              </a:rPr>
              <a:t>[2</a:t>
            </a:r>
            <a:r>
              <a:rPr lang="en-US" altLang="en-US" sz="1400" dirty="0">
                <a:latin typeface="Arial" charset="0"/>
                <a:cs typeface="Arial" charset="0"/>
              </a:rPr>
              <a:t>]	Weiss, Data Structures and Algorithm Analysis in C++, 3</a:t>
            </a:r>
            <a:r>
              <a:rPr lang="en-US" altLang="en-US" sz="1400" baseline="30000" dirty="0">
                <a:latin typeface="Arial" charset="0"/>
                <a:cs typeface="Arial" charset="0"/>
              </a:rPr>
              <a:t>rd</a:t>
            </a:r>
            <a:r>
              <a:rPr lang="en-US" altLang="en-US" sz="1400" dirty="0">
                <a:latin typeface="Arial" charset="0"/>
                <a:cs typeface="Arial" charset="0"/>
              </a:rPr>
              <a:t> Ed., Addison </a:t>
            </a:r>
            <a:r>
              <a:rPr lang="en-US" altLang="en-US" sz="1400" dirty="0" smtClean="0">
                <a:latin typeface="Arial" charset="0"/>
                <a:cs typeface="Arial" charset="0"/>
              </a:rPr>
              <a:t>Wesley.</a:t>
            </a:r>
            <a:endParaRPr lang="en-US" altLang="en-US" sz="1400" dirty="0">
              <a:latin typeface="Arial" charset="0"/>
              <a:cs typeface="Arial" charset="0"/>
            </a:endParaRPr>
          </a:p>
          <a:p>
            <a:pPr marL="533400" indent="-533400">
              <a:buFontTx/>
              <a:buNone/>
              <a:defRPr/>
            </a:pPr>
            <a:endParaRPr lang="en-US" sz="1400" dirty="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descr="C:\Users\dwharder\Desktop\ak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429000"/>
            <a:ext cx="77628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a:spLocks noGrp="1" noChangeArrowheads="1"/>
          </p:cNvSpPr>
          <p:nvPr>
            <p:ph type="title"/>
          </p:nvPr>
        </p:nvSpPr>
        <p:spPr/>
        <p:txBody>
          <a:bodyPr/>
          <a:lstStyle/>
          <a:p>
            <a:r>
              <a:rPr lang="en-US" altLang="en-US" smtClean="0">
                <a:latin typeface="Arial" charset="0"/>
                <a:cs typeface="Arial" charset="0"/>
              </a:rPr>
              <a:t>Background</a:t>
            </a:r>
          </a:p>
        </p:txBody>
      </p:sp>
      <p:sp>
        <p:nvSpPr>
          <p:cNvPr id="9220"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An alternate solution?</a:t>
            </a:r>
          </a:p>
          <a:p>
            <a:pPr lvl="1"/>
            <a:r>
              <a:rPr lang="en-US" altLang="en-US" smtClean="0">
                <a:latin typeface="Arial" charset="0"/>
                <a:cs typeface="Arial" charset="0"/>
              </a:rPr>
              <a:t>Give each object (with high probability) a different jump size</a:t>
            </a:r>
          </a:p>
        </p:txBody>
      </p:sp>
    </p:spTree>
    <p:extLst>
      <p:ext uri="{BB962C8B-B14F-4D97-AF65-F5344CB8AC3E}">
        <p14:creationId xmlns:p14="http://schemas.microsoft.com/office/powerpoint/2010/main" val="2395960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mtClean="0">
                <a:latin typeface="Arial" charset="0"/>
                <a:cs typeface="Arial" charset="0"/>
              </a:rPr>
              <a:t>Description</a:t>
            </a:r>
          </a:p>
        </p:txBody>
      </p:sp>
      <p:sp>
        <p:nvSpPr>
          <p:cNvPr id="1024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Associate with each object an initial bin and a jump size</a:t>
            </a:r>
          </a:p>
          <a:p>
            <a:pPr>
              <a:buFont typeface="Arial" charset="0"/>
              <a:buNone/>
            </a:pPr>
            <a:r>
              <a:rPr lang="en-US" altLang="en-US" dirty="0" smtClean="0">
                <a:latin typeface="Arial" charset="0"/>
                <a:cs typeface="Arial" charset="0"/>
              </a:rPr>
              <a:t>	</a:t>
            </a:r>
          </a:p>
          <a:p>
            <a:pPr>
              <a:buFont typeface="Arial" charset="0"/>
              <a:buNone/>
            </a:pPr>
            <a:r>
              <a:rPr lang="en-US" altLang="en-US" dirty="0" smtClean="0">
                <a:latin typeface="Arial" charset="0"/>
                <a:cs typeface="Arial" charset="0"/>
              </a:rPr>
              <a:t>	For example,</a:t>
            </a:r>
          </a:p>
          <a:p>
            <a:pPr lvl="1">
              <a:buFontTx/>
              <a:buNone/>
            </a:pPr>
            <a:r>
              <a:rPr lang="en-US" altLang="en-US" sz="1600" dirty="0" smtClean="0">
                <a:latin typeface="Consolas" pitchFamily="49" charset="0"/>
                <a:cs typeface="Arial" charset="0"/>
              </a:rPr>
              <a:t>		</a:t>
            </a:r>
            <a:r>
              <a:rPr lang="en-US" altLang="en-US" sz="1600" dirty="0" err="1" smtClean="0">
                <a:latin typeface="Consolas" pitchFamily="49" charset="0"/>
                <a:cs typeface="Arial" charset="0"/>
              </a:rPr>
              <a:t>int</a:t>
            </a:r>
            <a:r>
              <a:rPr lang="en-US" altLang="en-US" sz="1600" dirty="0" smtClean="0">
                <a:latin typeface="Consolas" pitchFamily="49" charset="0"/>
                <a:cs typeface="Arial" charset="0"/>
              </a:rPr>
              <a:t> initial = </a:t>
            </a:r>
            <a:r>
              <a:rPr lang="en-US" altLang="en-US" sz="1600" dirty="0" err="1" smtClean="0">
                <a:latin typeface="Consolas" pitchFamily="49" charset="0"/>
                <a:cs typeface="Arial" charset="0"/>
              </a:rPr>
              <a:t>hash_M</a:t>
            </a:r>
            <a:r>
              <a:rPr lang="en-US" altLang="en-US" sz="1600" dirty="0" smtClean="0">
                <a:latin typeface="Consolas" pitchFamily="49" charset="0"/>
                <a:cs typeface="Arial" charset="0"/>
              </a:rPr>
              <a:t>( </a:t>
            </a:r>
            <a:r>
              <a:rPr lang="en-US" altLang="en-US" sz="1600" dirty="0" err="1" smtClean="0">
                <a:latin typeface="Consolas" pitchFamily="49" charset="0"/>
                <a:cs typeface="Arial" charset="0"/>
              </a:rPr>
              <a:t>x.</a:t>
            </a:r>
            <a:r>
              <a:rPr lang="en-US" altLang="en-US" sz="1600" dirty="0" err="1" smtClean="0">
                <a:solidFill>
                  <a:srgbClr val="FF0000"/>
                </a:solidFill>
                <a:latin typeface="Consolas" pitchFamily="49" charset="0"/>
                <a:cs typeface="Arial" charset="0"/>
              </a:rPr>
              <a:t>hash</a:t>
            </a:r>
            <a:r>
              <a:rPr lang="en-US" altLang="en-US" sz="1600" dirty="0" smtClean="0">
                <a:solidFill>
                  <a:srgbClr val="FF0000"/>
                </a:solidFill>
                <a:latin typeface="Consolas" pitchFamily="49" charset="0"/>
                <a:cs typeface="Arial" charset="0"/>
              </a:rPr>
              <a:t>()</a:t>
            </a:r>
            <a:r>
              <a:rPr lang="en-US" altLang="en-US" sz="1600" dirty="0" smtClean="0">
                <a:latin typeface="Consolas" pitchFamily="49" charset="0"/>
                <a:cs typeface="Arial" charset="0"/>
              </a:rPr>
              <a:t>, M );</a:t>
            </a:r>
          </a:p>
          <a:p>
            <a:pPr lvl="1">
              <a:buFontTx/>
              <a:buNone/>
            </a:pPr>
            <a:r>
              <a:rPr lang="en-US" altLang="en-US" sz="1600" dirty="0" smtClean="0">
                <a:latin typeface="Consolas" pitchFamily="49" charset="0"/>
                <a:cs typeface="Arial" charset="0"/>
              </a:rPr>
              <a:t>		</a:t>
            </a:r>
            <a:r>
              <a:rPr lang="en-US" altLang="en-US" sz="1600" dirty="0" err="1" smtClean="0">
                <a:latin typeface="Consolas" pitchFamily="49" charset="0"/>
                <a:cs typeface="Arial" charset="0"/>
              </a:rPr>
              <a:t>int</a:t>
            </a:r>
            <a:r>
              <a:rPr lang="en-US" altLang="en-US" sz="1600" dirty="0" smtClean="0">
                <a:latin typeface="Consolas" pitchFamily="49" charset="0"/>
                <a:cs typeface="Arial" charset="0"/>
              </a:rPr>
              <a:t> jump    = hash2_M( </a:t>
            </a:r>
            <a:r>
              <a:rPr lang="en-US" altLang="en-US" sz="1600" dirty="0" err="1" smtClean="0">
                <a:latin typeface="Consolas" pitchFamily="49" charset="0"/>
                <a:cs typeface="Arial" charset="0"/>
              </a:rPr>
              <a:t>x.</a:t>
            </a:r>
            <a:r>
              <a:rPr lang="en-US" altLang="en-US" sz="1600" dirty="0" err="1" smtClean="0">
                <a:solidFill>
                  <a:srgbClr val="FF0000"/>
                </a:solidFill>
                <a:latin typeface="Consolas" pitchFamily="49" charset="0"/>
                <a:cs typeface="Arial" charset="0"/>
              </a:rPr>
              <a:t>hash</a:t>
            </a:r>
            <a:r>
              <a:rPr lang="en-US" altLang="en-US" sz="1600" dirty="0" smtClean="0">
                <a:solidFill>
                  <a:srgbClr val="FF0000"/>
                </a:solidFill>
                <a:latin typeface="Consolas" pitchFamily="49" charset="0"/>
                <a:cs typeface="Arial" charset="0"/>
              </a:rPr>
              <a:t>()</a:t>
            </a:r>
            <a:r>
              <a:rPr lang="en-US" altLang="en-US" sz="1600" dirty="0" smtClean="0">
                <a:latin typeface="Consolas" pitchFamily="49" charset="0"/>
                <a:cs typeface="Arial" charset="0"/>
              </a:rPr>
              <a:t>, M );</a:t>
            </a:r>
          </a:p>
          <a:p>
            <a:pPr lvl="1">
              <a:buFontTx/>
              <a:buNone/>
            </a:pPr>
            <a:endParaRPr lang="en-US" altLang="en-US" sz="1600" dirty="0" smtClean="0">
              <a:latin typeface="Consolas" pitchFamily="49" charset="0"/>
              <a:cs typeface="Arial" charset="0"/>
            </a:endParaRPr>
          </a:p>
          <a:p>
            <a:pPr lvl="1">
              <a:buFontTx/>
              <a:buNone/>
            </a:pPr>
            <a:r>
              <a:rPr lang="en-US" altLang="en-US" sz="1600" dirty="0" smtClean="0">
                <a:latin typeface="Consolas" pitchFamily="49" charset="0"/>
                <a:cs typeface="Arial" charset="0"/>
              </a:rPr>
              <a:t>		for ( </a:t>
            </a:r>
            <a:r>
              <a:rPr lang="en-US" altLang="en-US" sz="1600" dirty="0" err="1" smtClean="0">
                <a:latin typeface="Consolas" pitchFamily="49" charset="0"/>
                <a:cs typeface="Arial" charset="0"/>
              </a:rPr>
              <a:t>int</a:t>
            </a:r>
            <a:r>
              <a:rPr lang="en-US" altLang="en-US" sz="1600" dirty="0" smtClean="0">
                <a:latin typeface="Consolas" pitchFamily="49" charset="0"/>
                <a:cs typeface="Arial" charset="0"/>
              </a:rPr>
              <a:t> k = 0; k &lt; M; ++k ) {</a:t>
            </a:r>
          </a:p>
          <a:p>
            <a:pPr lvl="1">
              <a:buFont typeface="Arial" charset="0"/>
              <a:buNone/>
            </a:pPr>
            <a:r>
              <a:rPr lang="en-US" altLang="en-US" sz="1600" dirty="0" smtClean="0">
                <a:latin typeface="Consolas" pitchFamily="49" charset="0"/>
                <a:cs typeface="Arial" charset="0"/>
              </a:rPr>
              <a:t>		    bin = (initial +</a:t>
            </a:r>
            <a:r>
              <a:rPr lang="en-US" altLang="en-US" sz="1600" dirty="0" smtClean="0">
                <a:solidFill>
                  <a:srgbClr val="FF0000"/>
                </a:solidFill>
                <a:latin typeface="Consolas" pitchFamily="49" charset="0"/>
                <a:cs typeface="Arial" charset="0"/>
              </a:rPr>
              <a:t> k*jump</a:t>
            </a:r>
            <a:r>
              <a:rPr lang="en-US" altLang="en-US" sz="1600" dirty="0" smtClean="0">
                <a:latin typeface="Consolas" pitchFamily="49" charset="0"/>
                <a:cs typeface="Arial" charset="0"/>
              </a:rPr>
              <a:t>) % M;</a:t>
            </a:r>
            <a:endParaRPr lang="en-US" altLang="en-US" sz="1600" dirty="0" smtClean="0">
              <a:solidFill>
                <a:srgbClr val="FF0000"/>
              </a:solidFill>
              <a:latin typeface="Consolas" pitchFamily="49" charset="0"/>
              <a:cs typeface="Arial" charset="0"/>
            </a:endParaRPr>
          </a:p>
          <a:p>
            <a:pPr lvl="1">
              <a:buFontTx/>
              <a:buNone/>
            </a:pPr>
            <a:r>
              <a:rPr lang="en-US" altLang="en-US" sz="1600" dirty="0" smtClean="0">
                <a:latin typeface="Consolas" pitchFamily="49" charset="0"/>
                <a:cs typeface="Arial" charset="0"/>
              </a:rPr>
              <a:t>		}</a:t>
            </a:r>
          </a:p>
          <a:p>
            <a:endParaRPr lang="en-US" altLang="en-US" sz="1600" dirty="0" smtClean="0">
              <a:latin typeface="Arial" charset="0"/>
              <a:cs typeface="Arial" charset="0"/>
            </a:endParaRPr>
          </a:p>
          <a:p>
            <a:pPr lvl="1"/>
            <a:endParaRPr lang="en-US" altLang="en-US" sz="1600" dirty="0" smtClean="0">
              <a:latin typeface="Arial" charset="0"/>
              <a:cs typeface="Arial" charset="0"/>
            </a:endParaRPr>
          </a:p>
        </p:txBody>
      </p:sp>
    </p:spTree>
    <p:extLst>
      <p:ext uri="{BB962C8B-B14F-4D97-AF65-F5344CB8AC3E}">
        <p14:creationId xmlns:p14="http://schemas.microsoft.com/office/powerpoint/2010/main" val="41496673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mtClean="0">
                <a:latin typeface="Arial" charset="0"/>
                <a:cs typeface="Arial" charset="0"/>
              </a:rPr>
              <a:t>Description</a:t>
            </a:r>
          </a:p>
        </p:txBody>
      </p:sp>
      <p:sp>
        <p:nvSpPr>
          <p:cNvPr id="1229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Problem:</a:t>
            </a:r>
          </a:p>
          <a:p>
            <a:pPr lvl="1"/>
            <a:r>
              <a:rPr lang="en-US" altLang="en-US" dirty="0">
                <a:latin typeface="Arial" charset="0"/>
                <a:cs typeface="Arial" charset="0"/>
              </a:rPr>
              <a:t>Will </a:t>
            </a:r>
            <a:r>
              <a:rPr lang="en-US" altLang="en-US" dirty="0">
                <a:latin typeface="Consolas" pitchFamily="49" charset="0"/>
                <a:cs typeface="Arial" charset="0"/>
              </a:rPr>
              <a:t>initial + k*jump</a:t>
            </a:r>
            <a:r>
              <a:rPr lang="en-US" altLang="en-US" dirty="0">
                <a:latin typeface="Arial" charset="0"/>
                <a:cs typeface="Arial" charset="0"/>
              </a:rPr>
              <a:t> step through all of the bins?</a:t>
            </a:r>
          </a:p>
          <a:p>
            <a:pPr lvl="1"/>
            <a:r>
              <a:rPr lang="en-US" altLang="en-US" dirty="0" smtClean="0">
                <a:latin typeface="Arial" charset="0"/>
                <a:cs typeface="Arial" charset="0"/>
              </a:rPr>
              <a:t>Here, the jump size is 7:</a:t>
            </a:r>
            <a:endParaRPr lang="en-US" altLang="en-US" dirty="0">
              <a:latin typeface="Arial" charset="0"/>
              <a:cs typeface="Arial" charset="0"/>
            </a:endParaRPr>
          </a:p>
          <a:p>
            <a:pPr lvl="1">
              <a:buFontTx/>
              <a:buNone/>
            </a:pPr>
            <a:r>
              <a:rPr lang="en-US" altLang="en-US" sz="1600" dirty="0" smtClean="0">
                <a:latin typeface="Consolas" pitchFamily="49" charset="0"/>
                <a:cs typeface="Arial" charset="0"/>
              </a:rPr>
              <a:t>			M = 16;</a:t>
            </a:r>
          </a:p>
          <a:p>
            <a:pPr lvl="1">
              <a:buFontTx/>
              <a:buNone/>
            </a:pPr>
            <a:r>
              <a:rPr lang="en-US" altLang="en-US" sz="1600" dirty="0" smtClean="0">
                <a:latin typeface="Consolas" pitchFamily="49" charset="0"/>
                <a:cs typeface="Arial" charset="0"/>
              </a:rPr>
              <a:t>			initial = 5</a:t>
            </a:r>
          </a:p>
          <a:p>
            <a:pPr lvl="1">
              <a:buFontTx/>
              <a:buNone/>
            </a:pPr>
            <a:r>
              <a:rPr lang="en-US" altLang="en-US" sz="1600" dirty="0" smtClean="0">
                <a:latin typeface="Consolas" pitchFamily="49" charset="0"/>
                <a:cs typeface="Arial" charset="0"/>
              </a:rPr>
              <a:t>			jump    = </a:t>
            </a:r>
            <a:r>
              <a:rPr lang="en-US" altLang="en-US" sz="1600" b="1" dirty="0" smtClean="0">
                <a:solidFill>
                  <a:srgbClr val="FF0000"/>
                </a:solidFill>
                <a:latin typeface="Consolas" pitchFamily="49" charset="0"/>
                <a:cs typeface="Arial" charset="0"/>
              </a:rPr>
              <a:t>7</a:t>
            </a:r>
            <a:r>
              <a:rPr lang="en-US" altLang="en-US" sz="1600" dirty="0" smtClean="0">
                <a:latin typeface="Consolas" pitchFamily="49" charset="0"/>
                <a:cs typeface="Arial" charset="0"/>
              </a:rPr>
              <a:t>;</a:t>
            </a:r>
          </a:p>
          <a:p>
            <a:pPr lvl="1">
              <a:buFontTx/>
              <a:buNone/>
            </a:pPr>
            <a:endParaRPr lang="en-US" altLang="en-US" sz="1600" dirty="0" smtClean="0">
              <a:latin typeface="Consolas" pitchFamily="49" charset="0"/>
              <a:cs typeface="Arial" charset="0"/>
            </a:endParaRPr>
          </a:p>
          <a:p>
            <a:pPr lvl="1">
              <a:buFontTx/>
              <a:buNone/>
            </a:pPr>
            <a:r>
              <a:rPr lang="en-US" altLang="en-US" sz="1600" dirty="0" smtClean="0">
                <a:latin typeface="Consolas" pitchFamily="49" charset="0"/>
                <a:cs typeface="Arial" charset="0"/>
              </a:rPr>
              <a:t>			for ( </a:t>
            </a:r>
            <a:r>
              <a:rPr lang="en-US" altLang="en-US" sz="1600" dirty="0" err="1" smtClean="0">
                <a:latin typeface="Consolas" pitchFamily="49" charset="0"/>
                <a:cs typeface="Arial" charset="0"/>
              </a:rPr>
              <a:t>int</a:t>
            </a:r>
            <a:r>
              <a:rPr lang="en-US" altLang="en-US" sz="1600" dirty="0" smtClean="0">
                <a:latin typeface="Consolas" pitchFamily="49" charset="0"/>
                <a:cs typeface="Arial" charset="0"/>
              </a:rPr>
              <a:t> k = 0; k &lt;= M; ++k ) {</a:t>
            </a:r>
          </a:p>
          <a:p>
            <a:pPr lvl="1">
              <a:buFontTx/>
              <a:buNone/>
            </a:pPr>
            <a:r>
              <a:rPr lang="en-US" altLang="en-US" sz="1600" dirty="0" smtClean="0">
                <a:latin typeface="Consolas" pitchFamily="49" charset="0"/>
                <a:cs typeface="Arial" charset="0"/>
              </a:rPr>
              <a:t>			    </a:t>
            </a:r>
            <a:r>
              <a:rPr lang="en-US" altLang="en-US" sz="1600" dirty="0" err="1" smtClean="0">
                <a:latin typeface="Consolas" pitchFamily="49" charset="0"/>
                <a:cs typeface="Arial" charset="0"/>
              </a:rPr>
              <a:t>std</a:t>
            </a:r>
            <a:r>
              <a:rPr lang="en-US" altLang="en-US" sz="1600" dirty="0" smtClean="0">
                <a:latin typeface="Consolas" pitchFamily="49" charset="0"/>
                <a:cs typeface="Arial" charset="0"/>
              </a:rPr>
              <a:t>::</a:t>
            </a:r>
            <a:r>
              <a:rPr lang="en-US" altLang="en-US" sz="1600" dirty="0" err="1" smtClean="0">
                <a:latin typeface="Consolas" pitchFamily="49" charset="0"/>
                <a:cs typeface="Arial" charset="0"/>
              </a:rPr>
              <a:t>cout</a:t>
            </a:r>
            <a:r>
              <a:rPr lang="en-US" altLang="en-US" sz="1600" dirty="0" smtClean="0">
                <a:latin typeface="Consolas" pitchFamily="49" charset="0"/>
                <a:cs typeface="Arial" charset="0"/>
              </a:rPr>
              <a:t> &lt;&lt; (initial + k*jump) % M</a:t>
            </a:r>
            <a:r>
              <a:rPr lang="en-US" altLang="en-US" sz="1600" b="1" dirty="0" smtClean="0">
                <a:latin typeface="Consolas" pitchFamily="49" charset="0"/>
                <a:cs typeface="Arial" charset="0"/>
              </a:rPr>
              <a:t> &lt;&lt; ' ';</a:t>
            </a:r>
          </a:p>
          <a:p>
            <a:pPr lvl="1">
              <a:buFontTx/>
              <a:buNone/>
            </a:pPr>
            <a:r>
              <a:rPr lang="en-US" altLang="en-US" sz="1600" dirty="0" smtClean="0">
                <a:latin typeface="Consolas" pitchFamily="49" charset="0"/>
                <a:cs typeface="Arial" charset="0"/>
              </a:rPr>
              <a:t>			}</a:t>
            </a:r>
          </a:p>
          <a:p>
            <a:pPr lvl="1"/>
            <a:endParaRPr lang="en-US" altLang="en-US" dirty="0" smtClean="0">
              <a:latin typeface="Arial" charset="0"/>
              <a:cs typeface="Arial" charset="0"/>
            </a:endParaRPr>
          </a:p>
          <a:p>
            <a:pPr lvl="1"/>
            <a:r>
              <a:rPr lang="en-US" altLang="en-US" dirty="0" smtClean="0">
                <a:latin typeface="Arial" charset="0"/>
                <a:cs typeface="Arial" charset="0"/>
              </a:rPr>
              <a:t>The output is</a:t>
            </a:r>
            <a:endParaRPr lang="en-US" altLang="en-US" dirty="0" smtClean="0">
              <a:latin typeface="Consolas" pitchFamily="49" charset="0"/>
              <a:cs typeface="Consolas" pitchFamily="49" charset="0"/>
            </a:endParaRPr>
          </a:p>
          <a:p>
            <a:pPr lvl="1">
              <a:buFontTx/>
              <a:buNone/>
            </a:pPr>
            <a:r>
              <a:rPr lang="en-US" altLang="en-US" dirty="0" smtClean="0">
                <a:latin typeface="Consolas" pitchFamily="49" charset="0"/>
                <a:cs typeface="Consolas" pitchFamily="49" charset="0"/>
              </a:rPr>
              <a:t>			 </a:t>
            </a:r>
            <a:r>
              <a:rPr lang="en-US" altLang="en-US" dirty="0" smtClean="0">
                <a:solidFill>
                  <a:srgbClr val="FF0000"/>
                </a:solidFill>
                <a:latin typeface="Consolas" pitchFamily="49" charset="0"/>
                <a:cs typeface="Consolas" pitchFamily="49" charset="0"/>
              </a:rPr>
              <a:t>5</a:t>
            </a:r>
            <a:r>
              <a:rPr lang="en-US" altLang="en-US" dirty="0" smtClean="0">
                <a:latin typeface="Consolas" pitchFamily="49" charset="0"/>
                <a:cs typeface="Consolas" pitchFamily="49" charset="0"/>
              </a:rPr>
              <a:t> 12 3 10 1 8 15 6 13 4 11 2 9 0 7 14 </a:t>
            </a:r>
            <a:r>
              <a:rPr lang="en-US" altLang="en-US" dirty="0" smtClean="0">
                <a:solidFill>
                  <a:srgbClr val="FF0000"/>
                </a:solidFill>
                <a:latin typeface="Consolas" pitchFamily="49" charset="0"/>
                <a:cs typeface="Consolas" pitchFamily="49" charset="0"/>
              </a:rPr>
              <a:t>5</a:t>
            </a:r>
            <a:r>
              <a:rPr lang="en-US" altLang="en-US" dirty="0" smtClean="0">
                <a:latin typeface="Consolas" pitchFamily="49" charset="0"/>
                <a:cs typeface="Consolas" pitchFamily="49" charset="0"/>
              </a:rPr>
              <a:t> </a:t>
            </a:r>
          </a:p>
          <a:p>
            <a:pPr lvl="1">
              <a:buFontTx/>
              <a:buNone/>
            </a:pPr>
            <a:endParaRPr lang="en-US" altLang="en-US" dirty="0" smtClean="0">
              <a:latin typeface="Consolas" pitchFamily="49" charset="0"/>
              <a:cs typeface="Consolas" pitchFamily="49" charset="0"/>
            </a:endParaRPr>
          </a:p>
          <a:p>
            <a:pPr lvl="1"/>
            <a:endParaRPr lang="en-US" altLang="en-US" dirty="0" smtClean="0">
              <a:latin typeface="Consolas" pitchFamily="49" charset="0"/>
              <a:cs typeface="Consolas" pitchFamily="49" charset="0"/>
            </a:endParaRPr>
          </a:p>
        </p:txBody>
      </p:sp>
    </p:spTree>
    <p:extLst>
      <p:ext uri="{BB962C8B-B14F-4D97-AF65-F5344CB8AC3E}">
        <p14:creationId xmlns:p14="http://schemas.microsoft.com/office/powerpoint/2010/main" val="2160747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mtClean="0">
                <a:latin typeface="Arial" charset="0"/>
                <a:cs typeface="Arial" charset="0"/>
              </a:rPr>
              <a:t>Description</a:t>
            </a:r>
          </a:p>
        </p:txBody>
      </p:sp>
      <p:sp>
        <p:nvSpPr>
          <p:cNvPr id="1126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Problem:</a:t>
            </a:r>
          </a:p>
          <a:p>
            <a:pPr lvl="1"/>
            <a:r>
              <a:rPr lang="en-US" altLang="en-US" dirty="0" smtClean="0">
                <a:latin typeface="Arial" charset="0"/>
                <a:cs typeface="Arial" charset="0"/>
              </a:rPr>
              <a:t>Will </a:t>
            </a:r>
            <a:r>
              <a:rPr lang="en-US" altLang="en-US" dirty="0" smtClean="0">
                <a:latin typeface="Consolas" pitchFamily="49" charset="0"/>
                <a:cs typeface="Arial" charset="0"/>
              </a:rPr>
              <a:t>initial + k*jump</a:t>
            </a:r>
            <a:r>
              <a:rPr lang="en-US" altLang="en-US" dirty="0" smtClean="0">
                <a:latin typeface="Arial" charset="0"/>
                <a:cs typeface="Arial" charset="0"/>
              </a:rPr>
              <a:t> step through all of the bins?</a:t>
            </a:r>
          </a:p>
          <a:p>
            <a:pPr lvl="1"/>
            <a:r>
              <a:rPr lang="en-US" altLang="en-US" dirty="0" smtClean="0">
                <a:latin typeface="Arial" charset="0"/>
                <a:cs typeface="Arial" charset="0"/>
              </a:rPr>
              <a:t>Now, </a:t>
            </a:r>
            <a:r>
              <a:rPr lang="en-US" altLang="en-US" dirty="0">
                <a:latin typeface="Arial" charset="0"/>
                <a:cs typeface="Arial" charset="0"/>
              </a:rPr>
              <a:t>the jump size is </a:t>
            </a:r>
            <a:r>
              <a:rPr lang="en-US" altLang="en-US" dirty="0" smtClean="0">
                <a:latin typeface="Arial" charset="0"/>
                <a:cs typeface="Arial" charset="0"/>
              </a:rPr>
              <a:t>12:</a:t>
            </a:r>
            <a:endParaRPr lang="en-US" altLang="en-US" dirty="0">
              <a:latin typeface="Arial" charset="0"/>
              <a:cs typeface="Arial" charset="0"/>
            </a:endParaRPr>
          </a:p>
          <a:p>
            <a:pPr lvl="1">
              <a:buFontTx/>
              <a:buNone/>
            </a:pPr>
            <a:r>
              <a:rPr lang="en-US" altLang="en-US" sz="1600" dirty="0">
                <a:latin typeface="Consolas" pitchFamily="49" charset="0"/>
                <a:cs typeface="Arial" charset="0"/>
              </a:rPr>
              <a:t>	</a:t>
            </a:r>
            <a:r>
              <a:rPr lang="en-US" altLang="en-US" sz="1600" dirty="0" smtClean="0">
                <a:latin typeface="Consolas" pitchFamily="49" charset="0"/>
                <a:cs typeface="Arial" charset="0"/>
              </a:rPr>
              <a:t>		M = 16;</a:t>
            </a:r>
          </a:p>
          <a:p>
            <a:pPr lvl="1">
              <a:buFontTx/>
              <a:buNone/>
            </a:pPr>
            <a:r>
              <a:rPr lang="en-US" altLang="en-US" sz="1600" dirty="0" smtClean="0">
                <a:latin typeface="Consolas" pitchFamily="49" charset="0"/>
                <a:cs typeface="Arial" charset="0"/>
              </a:rPr>
              <a:t>			initial = 5</a:t>
            </a:r>
          </a:p>
          <a:p>
            <a:pPr lvl="1">
              <a:buFontTx/>
              <a:buNone/>
            </a:pPr>
            <a:r>
              <a:rPr lang="en-US" altLang="en-US" sz="1600" dirty="0" smtClean="0">
                <a:latin typeface="Consolas" pitchFamily="49" charset="0"/>
                <a:cs typeface="Arial" charset="0"/>
              </a:rPr>
              <a:t>			jump    = 12;</a:t>
            </a:r>
          </a:p>
          <a:p>
            <a:pPr lvl="1">
              <a:buFontTx/>
              <a:buNone/>
            </a:pPr>
            <a:endParaRPr lang="en-US" altLang="en-US" sz="1600" dirty="0" smtClean="0">
              <a:latin typeface="Consolas" pitchFamily="49" charset="0"/>
              <a:cs typeface="Arial" charset="0"/>
            </a:endParaRPr>
          </a:p>
          <a:p>
            <a:pPr lvl="1">
              <a:buFontTx/>
              <a:buNone/>
            </a:pPr>
            <a:r>
              <a:rPr lang="en-US" altLang="en-US" sz="1600" dirty="0" smtClean="0">
                <a:latin typeface="Consolas" pitchFamily="49" charset="0"/>
                <a:cs typeface="Arial" charset="0"/>
              </a:rPr>
              <a:t>			for ( </a:t>
            </a:r>
            <a:r>
              <a:rPr lang="en-US" altLang="en-US" sz="1600" dirty="0" err="1" smtClean="0">
                <a:latin typeface="Consolas" pitchFamily="49" charset="0"/>
                <a:cs typeface="Arial" charset="0"/>
              </a:rPr>
              <a:t>int</a:t>
            </a:r>
            <a:r>
              <a:rPr lang="en-US" altLang="en-US" sz="1600" dirty="0" smtClean="0">
                <a:latin typeface="Consolas" pitchFamily="49" charset="0"/>
                <a:cs typeface="Arial" charset="0"/>
              </a:rPr>
              <a:t> k = 0; k &lt;= M; ++k ) {</a:t>
            </a:r>
          </a:p>
          <a:p>
            <a:pPr lvl="1">
              <a:buFontTx/>
              <a:buNone/>
            </a:pPr>
            <a:r>
              <a:rPr lang="en-US" altLang="en-US" sz="1600" dirty="0" smtClean="0">
                <a:latin typeface="Consolas" pitchFamily="49" charset="0"/>
                <a:cs typeface="Arial" charset="0"/>
              </a:rPr>
              <a:t>			    </a:t>
            </a:r>
            <a:r>
              <a:rPr lang="en-US" altLang="en-US" sz="1600" dirty="0" err="1" smtClean="0">
                <a:latin typeface="Consolas" pitchFamily="49" charset="0"/>
                <a:cs typeface="Arial" charset="0"/>
              </a:rPr>
              <a:t>std</a:t>
            </a:r>
            <a:r>
              <a:rPr lang="en-US" altLang="en-US" sz="1600" dirty="0" smtClean="0">
                <a:latin typeface="Consolas" pitchFamily="49" charset="0"/>
                <a:cs typeface="Arial" charset="0"/>
              </a:rPr>
              <a:t>::</a:t>
            </a:r>
            <a:r>
              <a:rPr lang="en-US" altLang="en-US" sz="1600" dirty="0" err="1" smtClean="0">
                <a:latin typeface="Consolas" pitchFamily="49" charset="0"/>
                <a:cs typeface="Arial" charset="0"/>
              </a:rPr>
              <a:t>cout</a:t>
            </a:r>
            <a:r>
              <a:rPr lang="en-US" altLang="en-US" sz="1600" dirty="0" smtClean="0">
                <a:latin typeface="Consolas" pitchFamily="49" charset="0"/>
                <a:cs typeface="Arial" charset="0"/>
              </a:rPr>
              <a:t> &lt;&lt; (initial + k*jump) % M</a:t>
            </a:r>
            <a:r>
              <a:rPr lang="en-US" altLang="en-US" sz="1600" b="1" dirty="0" smtClean="0">
                <a:latin typeface="Consolas" pitchFamily="49" charset="0"/>
                <a:cs typeface="Arial" charset="0"/>
              </a:rPr>
              <a:t> &lt;&lt; ' ';</a:t>
            </a:r>
          </a:p>
          <a:p>
            <a:pPr lvl="1">
              <a:buFontTx/>
              <a:buNone/>
            </a:pPr>
            <a:r>
              <a:rPr lang="en-US" altLang="en-US" sz="1600" dirty="0" smtClean="0">
                <a:latin typeface="Consolas" pitchFamily="49" charset="0"/>
                <a:cs typeface="Arial" charset="0"/>
              </a:rPr>
              <a:t>			}</a:t>
            </a:r>
          </a:p>
          <a:p>
            <a:pPr marL="457200" lvl="1" indent="0">
              <a:buNone/>
            </a:pPr>
            <a:r>
              <a:rPr lang="en-US" altLang="en-US" dirty="0" smtClean="0">
                <a:latin typeface="Arial" charset="0"/>
                <a:cs typeface="Arial" charset="0"/>
              </a:rPr>
              <a:t>	</a:t>
            </a:r>
            <a:endParaRPr lang="en-US" altLang="en-US" dirty="0">
              <a:latin typeface="Arial" charset="0"/>
              <a:cs typeface="Arial" charset="0"/>
            </a:endParaRPr>
          </a:p>
          <a:p>
            <a:pPr lvl="1"/>
            <a:r>
              <a:rPr lang="en-US" altLang="en-US" dirty="0">
                <a:latin typeface="Arial" charset="0"/>
                <a:cs typeface="Arial" charset="0"/>
              </a:rPr>
              <a:t>The output </a:t>
            </a:r>
            <a:r>
              <a:rPr lang="en-US" altLang="en-US" dirty="0" smtClean="0">
                <a:latin typeface="Arial" charset="0"/>
                <a:cs typeface="Arial" charset="0"/>
              </a:rPr>
              <a:t>is now</a:t>
            </a:r>
            <a:endParaRPr lang="en-US" altLang="en-US" dirty="0">
              <a:latin typeface="Consolas" pitchFamily="49" charset="0"/>
              <a:cs typeface="Consolas" pitchFamily="49" charset="0"/>
            </a:endParaRPr>
          </a:p>
          <a:p>
            <a:pPr lvl="1">
              <a:buFontTx/>
              <a:buNone/>
            </a:pPr>
            <a:r>
              <a:rPr lang="en-US" altLang="en-US" dirty="0" smtClean="0">
                <a:latin typeface="Consolas" pitchFamily="49" charset="0"/>
                <a:cs typeface="Consolas" pitchFamily="49" charset="0"/>
              </a:rPr>
              <a:t>			 </a:t>
            </a:r>
            <a:r>
              <a:rPr lang="en-US" altLang="en-US" dirty="0" smtClean="0">
                <a:solidFill>
                  <a:srgbClr val="FF0000"/>
                </a:solidFill>
                <a:latin typeface="Consolas" pitchFamily="49" charset="0"/>
                <a:cs typeface="Consolas" pitchFamily="49" charset="0"/>
              </a:rPr>
              <a:t>5</a:t>
            </a:r>
            <a:r>
              <a:rPr lang="en-US" altLang="en-US" dirty="0" smtClean="0">
                <a:latin typeface="Consolas" pitchFamily="49" charset="0"/>
                <a:cs typeface="Consolas" pitchFamily="49" charset="0"/>
              </a:rPr>
              <a:t> 1 13 9 </a:t>
            </a:r>
            <a:r>
              <a:rPr lang="en-US" altLang="en-US" dirty="0" smtClean="0">
                <a:solidFill>
                  <a:srgbClr val="FF0000"/>
                </a:solidFill>
                <a:latin typeface="Consolas" pitchFamily="49" charset="0"/>
                <a:cs typeface="Consolas" pitchFamily="49" charset="0"/>
              </a:rPr>
              <a:t>5 </a:t>
            </a:r>
            <a:r>
              <a:rPr lang="en-US" altLang="en-US" dirty="0" smtClean="0">
                <a:latin typeface="Consolas" pitchFamily="49" charset="0"/>
                <a:cs typeface="Consolas" pitchFamily="49" charset="0"/>
              </a:rPr>
              <a:t>1 13 9 </a:t>
            </a:r>
            <a:r>
              <a:rPr lang="en-US" altLang="en-US" dirty="0" smtClean="0">
                <a:solidFill>
                  <a:srgbClr val="FF0000"/>
                </a:solidFill>
                <a:latin typeface="Consolas" pitchFamily="49" charset="0"/>
                <a:cs typeface="Consolas" pitchFamily="49" charset="0"/>
              </a:rPr>
              <a:t>5</a:t>
            </a:r>
            <a:r>
              <a:rPr lang="en-US" altLang="en-US" dirty="0" smtClean="0">
                <a:latin typeface="Consolas" pitchFamily="49" charset="0"/>
                <a:cs typeface="Consolas" pitchFamily="49" charset="0"/>
              </a:rPr>
              <a:t> 1 13 9 </a:t>
            </a:r>
            <a:r>
              <a:rPr lang="en-US" altLang="en-US" dirty="0" smtClean="0">
                <a:solidFill>
                  <a:srgbClr val="FF0000"/>
                </a:solidFill>
                <a:latin typeface="Consolas" pitchFamily="49" charset="0"/>
                <a:cs typeface="Consolas" pitchFamily="49" charset="0"/>
              </a:rPr>
              <a:t>5 </a:t>
            </a:r>
            <a:r>
              <a:rPr lang="en-US" altLang="en-US" dirty="0" smtClean="0">
                <a:latin typeface="Consolas" pitchFamily="49" charset="0"/>
                <a:cs typeface="Consolas" pitchFamily="49" charset="0"/>
              </a:rPr>
              <a:t>1 13 9 </a:t>
            </a:r>
            <a:r>
              <a:rPr lang="en-US" altLang="en-US" dirty="0">
                <a:solidFill>
                  <a:srgbClr val="FF0000"/>
                </a:solidFill>
                <a:latin typeface="Consolas" pitchFamily="49" charset="0"/>
                <a:cs typeface="Consolas" pitchFamily="49" charset="0"/>
              </a:rPr>
              <a:t>5</a:t>
            </a:r>
            <a:endParaRPr lang="en-US" altLang="en-US" dirty="0" smtClean="0">
              <a:latin typeface="Consolas" pitchFamily="49" charset="0"/>
              <a:cs typeface="Consolas" pitchFamily="49" charset="0"/>
            </a:endParaRPr>
          </a:p>
          <a:p>
            <a:pPr lvl="1">
              <a:buFontTx/>
              <a:buNone/>
            </a:pPr>
            <a:endParaRPr lang="en-US" altLang="en-US" dirty="0" smtClean="0">
              <a:solidFill>
                <a:srgbClr val="FF0000"/>
              </a:solidFill>
              <a:latin typeface="Consolas" pitchFamily="49" charset="0"/>
              <a:cs typeface="Consolas" pitchFamily="49" charset="0"/>
            </a:endParaRPr>
          </a:p>
          <a:p>
            <a:pPr lvl="1"/>
            <a:endParaRPr lang="en-US" altLang="en-US" sz="1600" dirty="0" smtClean="0">
              <a:latin typeface="Consolas" pitchFamily="49" charset="0"/>
              <a:cs typeface="Consolas" pitchFamily="49" charset="0"/>
            </a:endParaRPr>
          </a:p>
        </p:txBody>
      </p:sp>
    </p:spTree>
    <p:extLst>
      <p:ext uri="{BB962C8B-B14F-4D97-AF65-F5344CB8AC3E}">
        <p14:creationId xmlns:p14="http://schemas.microsoft.com/office/powerpoint/2010/main" val="3006185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15725</TotalTime>
  <Words>1155</Words>
  <Application>Microsoft Office PowerPoint</Application>
  <PresentationFormat>On-screen Show (4:3)</PresentationFormat>
  <Paragraphs>1389</Paragraphs>
  <Slides>57</Slides>
  <Notes>56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Custom Design</vt:lpstr>
      <vt:lpstr>Equation</vt:lpstr>
      <vt:lpstr>PowerPoint Presentation</vt:lpstr>
      <vt:lpstr>Outline</vt:lpstr>
      <vt:lpstr>Background</vt:lpstr>
      <vt:lpstr>Background</vt:lpstr>
      <vt:lpstr>Background</vt:lpstr>
      <vt:lpstr>Background</vt:lpstr>
      <vt:lpstr>Description</vt:lpstr>
      <vt:lpstr>Description</vt:lpstr>
      <vt:lpstr>Description</vt:lpstr>
      <vt:lpstr>Description</vt:lpstr>
      <vt:lpstr>Making M Prime</vt:lpstr>
      <vt:lpstr>Using M = 2m</vt:lpstr>
      <vt:lpstr>Using M = 2m</vt:lpstr>
      <vt:lpstr>Using M = 2m</vt:lpstr>
      <vt:lpstr>Using M = 2m</vt:lpstr>
      <vt:lpstr>Using M = 2m</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Resizing the array</vt:lpstr>
      <vt:lpstr>Resizing the array</vt:lpstr>
      <vt:lpstr>Resizing the array</vt:lpstr>
      <vt:lpstr>Resizing the array</vt:lpstr>
      <vt:lpstr>Resizing the array</vt:lpstr>
      <vt:lpstr>Resizing the array</vt:lpstr>
      <vt:lpstr>Erase</vt:lpstr>
      <vt:lpstr>Erase</vt:lpstr>
      <vt:lpstr>Find</vt:lpstr>
      <vt:lpstr>Multiple insertions and erases</vt:lpstr>
      <vt:lpstr>Multiple insertions and erases</vt:lpstr>
      <vt:lpstr>Expected number of probes</vt:lpstr>
      <vt:lpstr>Double hashing versus linear probing</vt:lpstr>
      <vt:lpstr>Cache misses</vt:lpstr>
      <vt:lpstr>Summary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1187</cp:revision>
  <dcterms:created xsi:type="dcterms:W3CDTF">2009-09-11T23:00:44Z</dcterms:created>
  <dcterms:modified xsi:type="dcterms:W3CDTF">2014-11-16T18:08:10Z</dcterms:modified>
</cp:coreProperties>
</file>