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71"/>
  </p:notesMasterIdLst>
  <p:sldIdLst>
    <p:sldId id="256" r:id="rId2"/>
    <p:sldId id="374" r:id="rId3"/>
    <p:sldId id="375" r:id="rId4"/>
    <p:sldId id="376" r:id="rId5"/>
    <p:sldId id="377" r:id="rId6"/>
    <p:sldId id="419" r:id="rId7"/>
    <p:sldId id="420" r:id="rId8"/>
    <p:sldId id="421" r:id="rId9"/>
    <p:sldId id="422" r:id="rId10"/>
    <p:sldId id="423" r:id="rId11"/>
    <p:sldId id="424" r:id="rId12"/>
    <p:sldId id="425" r:id="rId13"/>
    <p:sldId id="426" r:id="rId14"/>
    <p:sldId id="427" r:id="rId15"/>
    <p:sldId id="428" r:id="rId16"/>
    <p:sldId id="429" r:id="rId17"/>
    <p:sldId id="430" r:id="rId18"/>
    <p:sldId id="431" r:id="rId19"/>
    <p:sldId id="432" r:id="rId20"/>
    <p:sldId id="433" r:id="rId21"/>
    <p:sldId id="434" r:id="rId22"/>
    <p:sldId id="435" r:id="rId23"/>
    <p:sldId id="436" r:id="rId24"/>
    <p:sldId id="437" r:id="rId25"/>
    <p:sldId id="439" r:id="rId26"/>
    <p:sldId id="440" r:id="rId27"/>
    <p:sldId id="441" r:id="rId28"/>
    <p:sldId id="442" r:id="rId29"/>
    <p:sldId id="443" r:id="rId30"/>
    <p:sldId id="444" r:id="rId31"/>
    <p:sldId id="416" r:id="rId32"/>
    <p:sldId id="385" r:id="rId33"/>
    <p:sldId id="386" r:id="rId34"/>
    <p:sldId id="446" r:id="rId35"/>
    <p:sldId id="445" r:id="rId36"/>
    <p:sldId id="447" r:id="rId37"/>
    <p:sldId id="387" r:id="rId38"/>
    <p:sldId id="457" r:id="rId39"/>
    <p:sldId id="448" r:id="rId40"/>
    <p:sldId id="449" r:id="rId41"/>
    <p:sldId id="450" r:id="rId42"/>
    <p:sldId id="451" r:id="rId43"/>
    <p:sldId id="452" r:id="rId44"/>
    <p:sldId id="453" r:id="rId45"/>
    <p:sldId id="454" r:id="rId46"/>
    <p:sldId id="455" r:id="rId47"/>
    <p:sldId id="456" r:id="rId48"/>
    <p:sldId id="460" r:id="rId49"/>
    <p:sldId id="458" r:id="rId50"/>
    <p:sldId id="459" r:id="rId51"/>
    <p:sldId id="461" r:id="rId52"/>
    <p:sldId id="462" r:id="rId53"/>
    <p:sldId id="396" r:id="rId54"/>
    <p:sldId id="397" r:id="rId55"/>
    <p:sldId id="398" r:id="rId56"/>
    <p:sldId id="399" r:id="rId57"/>
    <p:sldId id="464" r:id="rId58"/>
    <p:sldId id="400" r:id="rId59"/>
    <p:sldId id="463" r:id="rId60"/>
    <p:sldId id="465" r:id="rId61"/>
    <p:sldId id="466" r:id="rId62"/>
    <p:sldId id="405" r:id="rId63"/>
    <p:sldId id="408" r:id="rId64"/>
    <p:sldId id="409" r:id="rId65"/>
    <p:sldId id="410" r:id="rId66"/>
    <p:sldId id="411" r:id="rId67"/>
    <p:sldId id="412" r:id="rId68"/>
    <p:sldId id="415" r:id="rId69"/>
    <p:sldId id="373"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112" d="100"/>
          <a:sy n="112" d="100"/>
        </p:scale>
        <p:origin x="-888" y="-78"/>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3/13/2014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451D477-A8F2-40D1-B79A-FA0DCE0280DC}"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1DBFF00-EE9D-4550-BC30-E2CBB01A04AA}"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3A55A52-4C74-4297-BECB-6F88E97CAE93}" type="slidenum">
              <a:rPr lang="en-CA" smtClean="0"/>
              <a:pPr>
                <a:defRPr/>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F830E4A-CA26-4F28-BACD-AEB9A6ECFBED}" type="slidenum">
              <a:rPr lang="en-CA" smtClean="0"/>
              <a:pPr>
                <a:defRPr/>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F830E4A-CA26-4F28-BACD-AEB9A6ECFBED}" type="slidenum">
              <a:rPr lang="en-CA" smtClean="0"/>
              <a:pPr>
                <a:defRPr/>
              </a:pPr>
              <a:t>34</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F830E4A-CA26-4F28-BACD-AEB9A6ECFBED}" type="slidenum">
              <a:rPr lang="en-CA" smtClean="0"/>
              <a:pPr>
                <a:defRPr/>
              </a:pPr>
              <a:t>35</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F830E4A-CA26-4F28-BACD-AEB9A6ECFBED}" type="slidenum">
              <a:rPr lang="en-CA" smtClean="0"/>
              <a:pPr>
                <a:defRPr/>
              </a:pPr>
              <a:t>36</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37</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38</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39</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4FEA776-6000-4BF2-BDF4-26490FBC51C1}" type="slidenum">
              <a:rPr lang="en-CA" smtClean="0"/>
              <a:pPr>
                <a:defRPr/>
              </a:pPr>
              <a:t>4</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41</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42</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43</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48</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49</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50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3603B2F-9428-41B1-A7AA-99221650E5B1}" type="slidenum">
              <a:rPr lang="en-CA" smtClean="0"/>
              <a:pPr>
                <a:defRPr/>
              </a:pPr>
              <a:t>5</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51</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96FDB29-C821-4027-9E18-2F3CEE8DDD8A}" type="slidenum">
              <a:rPr lang="en-CA" smtClean="0"/>
              <a:pPr>
                <a:defRPr/>
              </a:pPr>
              <a:t>52</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A478A6F-DC28-441B-BB65-EA9E9F368F27}" type="slidenum">
              <a:rPr lang="en-CA" smtClean="0"/>
              <a:pPr>
                <a:defRPr/>
              </a:pPr>
              <a:t>56</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95CF33-BCE6-444B-B80F-8E8F6087A30A}" type="slidenum">
              <a:rPr lang="en-CA" smtClean="0"/>
              <a:pPr>
                <a:defRPr/>
              </a:pPr>
              <a:t>57</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95CF33-BCE6-444B-B80F-8E8F6087A30A}" type="slidenum">
              <a:rPr lang="en-CA" smtClean="0"/>
              <a:pPr>
                <a:defRPr/>
              </a:pPr>
              <a:t>58</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95CF33-BCE6-444B-B80F-8E8F6087A30A}" type="slidenum">
              <a:rPr lang="en-CA" smtClean="0"/>
              <a:pPr>
                <a:defRPr/>
              </a:pPr>
              <a:t>59</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95CF33-BCE6-444B-B80F-8E8F6087A30A}" type="slidenum">
              <a:rPr lang="en-CA" smtClean="0"/>
              <a:pPr>
                <a:defRPr/>
              </a:pPr>
              <a:t>60</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895CF33-BCE6-444B-B80F-8E8F6087A30A}" type="slidenum">
              <a:rPr lang="en-CA" smtClean="0"/>
              <a:pPr>
                <a:defRPr/>
              </a:pPr>
              <a:t>61</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07FC88D-9893-4BCC-A5CF-DF309756826F}" type="slidenum">
              <a:rPr lang="en-CA" smtClean="0"/>
              <a:pPr>
                <a:defRPr/>
              </a:pPr>
              <a:t>62</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EE174AE-D5C7-455F-8156-2104A66553C8}" type="slidenum">
              <a:rPr lang="en-CA" smtClean="0"/>
              <a:pPr>
                <a:defRPr/>
              </a:pPr>
              <a:t>63</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6</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6467F8B-2A56-4E96-AA89-DFADD54B0B58}" type="slidenum">
              <a:rPr lang="en-CA" smtClean="0"/>
              <a:pPr>
                <a:defRPr/>
              </a:pPr>
              <a:t>64</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D0FDD08-80ED-46CD-8063-9EE7C1CECD2D}" type="slidenum">
              <a:rPr lang="en-CA" smtClean="0"/>
              <a:pPr>
                <a:defRPr/>
              </a:pPr>
              <a:t>65</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27AC29E-C747-418D-A19D-BFCB59BF6B25}" type="slidenum">
              <a:rPr lang="en-CA" smtClean="0"/>
              <a:pPr>
                <a:defRPr/>
              </a:pPr>
              <a:t>66</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B1241A80-9645-460C-8FE0-19280B2A0BC1}" type="slidenum">
              <a:rPr lang="en-CA" smtClean="0"/>
              <a:pPr>
                <a:defRPr/>
              </a:pPr>
              <a:t>67</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2D6F177-0021-416B-8CD5-340B99593E38}" type="slidenum">
              <a:rPr lang="en-CA" smtClean="0"/>
              <a:pPr>
                <a:defRPr/>
              </a:pPr>
              <a:t>68</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69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04602-2411-4E63-9CF8-8B316992DD10}"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Linear probing</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Linear probing</a:t>
            </a:r>
            <a:endParaRPr lang="en-US" sz="4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are adding </a:t>
            </a:r>
            <a:r>
              <a:rPr lang="it-IT" altLang="en-US" dirty="0" smtClean="0">
                <a:latin typeface="Arial" charset="0"/>
                <a:cs typeface="Arial" charset="0"/>
              </a:rPr>
              <a:t>680, 74C, 826</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37010375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5029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are adding </a:t>
            </a:r>
            <a:r>
              <a:rPr lang="it-IT" altLang="en-US" dirty="0" smtClean="0">
                <a:latin typeface="Arial" charset="0"/>
                <a:cs typeface="Arial" charset="0"/>
              </a:rPr>
              <a:t>68</a:t>
            </a:r>
            <a:r>
              <a:rPr lang="it-IT" altLang="en-US" b="1" dirty="0" smtClean="0">
                <a:solidFill>
                  <a:srgbClr val="FF0000"/>
                </a:solidFill>
                <a:latin typeface="Arial" charset="0"/>
                <a:cs typeface="Arial" charset="0"/>
              </a:rPr>
              <a:t>0</a:t>
            </a:r>
            <a:r>
              <a:rPr lang="it-IT" altLang="en-US" dirty="0" smtClean="0">
                <a:latin typeface="Arial" charset="0"/>
                <a:cs typeface="Arial" charset="0"/>
              </a:rPr>
              <a:t>, 74</a:t>
            </a:r>
            <a:r>
              <a:rPr lang="it-IT" altLang="en-US" b="1" dirty="0" smtClean="0">
                <a:solidFill>
                  <a:srgbClr val="FF0000"/>
                </a:solidFill>
                <a:latin typeface="Arial" charset="0"/>
                <a:cs typeface="Arial" charset="0"/>
              </a:rPr>
              <a:t>C</a:t>
            </a:r>
            <a:r>
              <a:rPr lang="it-IT" altLang="en-US" dirty="0" smtClean="0">
                <a:latin typeface="Arial" charset="0"/>
                <a:cs typeface="Arial" charset="0"/>
              </a:rPr>
              <a:t>, 82</a:t>
            </a:r>
            <a:r>
              <a:rPr lang="it-IT" altLang="en-US" b="1" dirty="0" smtClean="0">
                <a:solidFill>
                  <a:srgbClr val="FF0000"/>
                </a:solidFill>
                <a:latin typeface="Arial" charset="0"/>
                <a:cs typeface="Arial" charset="0"/>
              </a:rPr>
              <a:t>6</a:t>
            </a:r>
          </a:p>
          <a:p>
            <a:pPr lvl="1"/>
            <a:r>
              <a:rPr lang="it-IT" altLang="en-US" dirty="0" smtClean="0">
                <a:latin typeface="Arial" charset="0"/>
                <a:cs typeface="Arial" charset="0"/>
              </a:rPr>
              <a:t>All the bins are empty—simply insert them</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97086926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1" dirty="0" smtClean="0">
                          <a:solidFill>
                            <a:srgbClr val="FF0000"/>
                          </a:solidFill>
                        </a:rPr>
                        <a:t>680</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826</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74C</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033259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946</a:t>
            </a:r>
          </a:p>
          <a:p>
            <a:pPr marL="457200" lvl="1" indent="0">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44060762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12424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94</a:t>
            </a:r>
            <a:r>
              <a:rPr lang="it-IT" altLang="en-US" b="1" dirty="0" smtClean="0">
                <a:solidFill>
                  <a:srgbClr val="FF0000"/>
                </a:solidFill>
                <a:latin typeface="Arial" charset="0"/>
                <a:cs typeface="Arial" charset="0"/>
              </a:rPr>
              <a:t>6</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6</a:t>
            </a:r>
            <a:r>
              <a:rPr lang="it-IT" altLang="en-US" dirty="0" smtClean="0">
                <a:latin typeface="Arial" charset="0"/>
                <a:cs typeface="Arial" charset="0"/>
              </a:rPr>
              <a:t> is occupied</a:t>
            </a:r>
          </a:p>
          <a:p>
            <a:pPr lvl="1"/>
            <a:r>
              <a:rPr lang="en-CA" altLang="en-US" dirty="0" smtClean="0">
                <a:latin typeface="Arial" charset="0"/>
                <a:cs typeface="Arial" charset="0"/>
              </a:rPr>
              <a:t>The next empty bin is 9</a:t>
            </a:r>
            <a:endParaRPr lang="en-US" altLang="en-US" dirty="0">
              <a:latin typeface="Arial" charset="0"/>
              <a:cs typeface="Arial" charset="0"/>
            </a:endParaRPr>
          </a:p>
          <a:p>
            <a:pPr marL="457200" lvl="1" indent="0">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632846484"/>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6</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946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9236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ACD</a:t>
            </a: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715357129"/>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94319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must insert </a:t>
            </a:r>
            <a:r>
              <a:rPr lang="it-IT" altLang="en-US" dirty="0" smtClean="0">
                <a:latin typeface="Arial" charset="0"/>
                <a:cs typeface="Arial" charset="0"/>
              </a:rPr>
              <a:t>AC</a:t>
            </a:r>
            <a:r>
              <a:rPr lang="it-IT" altLang="en-US" b="1" dirty="0" smtClean="0">
                <a:solidFill>
                  <a:srgbClr val="FF0000"/>
                </a:solidFill>
                <a:latin typeface="Arial" charset="0"/>
                <a:cs typeface="Arial" charset="0"/>
              </a:rPr>
              <a:t>D</a:t>
            </a: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D</a:t>
            </a:r>
            <a:r>
              <a:rPr lang="it-IT" altLang="en-US" dirty="0" smtClean="0">
                <a:latin typeface="Arial" charset="0"/>
                <a:cs typeface="Arial" charset="0"/>
              </a:rPr>
              <a:t> is occupied</a:t>
            </a:r>
          </a:p>
          <a:p>
            <a:pPr lvl="1"/>
            <a:r>
              <a:rPr lang="it-IT" altLang="en-US" dirty="0" smtClean="0">
                <a:latin typeface="Arial" charset="0"/>
                <a:cs typeface="Arial" charset="0"/>
              </a:rPr>
              <a:t>The next empty bin is E</a:t>
            </a:r>
            <a:endParaRPr lang="it-IT" altLang="en-US" dirty="0">
              <a:latin typeface="Arial" charset="0"/>
              <a:cs typeface="Arial" charset="0"/>
            </a:endParaRPr>
          </a:p>
          <a:p>
            <a:pPr>
              <a:buNone/>
            </a:pP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404144934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D</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ACD</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933782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B32</a:t>
            </a: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94595809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34731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Next, we insert B3</a:t>
            </a:r>
            <a:r>
              <a:rPr lang="en-CA" altLang="en-US" b="1" dirty="0" smtClean="0">
                <a:solidFill>
                  <a:srgbClr val="FF0000"/>
                </a:solidFill>
                <a:latin typeface="Arial" charset="0"/>
                <a:cs typeface="Arial" charset="0"/>
              </a:rPr>
              <a:t>2</a:t>
            </a:r>
          </a:p>
          <a:p>
            <a:pPr lvl="1"/>
            <a:r>
              <a:rPr lang="en-CA" altLang="en-US" dirty="0" smtClean="0">
                <a:latin typeface="Arial" charset="0"/>
                <a:cs typeface="Arial" charset="0"/>
              </a:rPr>
              <a:t>Bin </a:t>
            </a:r>
            <a:r>
              <a:rPr lang="en-CA" altLang="en-US" b="1" dirty="0" smtClean="0">
                <a:solidFill>
                  <a:srgbClr val="FF0000"/>
                </a:solidFill>
                <a:latin typeface="Arial" charset="0"/>
                <a:cs typeface="Arial" charset="0"/>
              </a:rPr>
              <a:t>2</a:t>
            </a:r>
            <a:r>
              <a:rPr lang="en-CA" altLang="en-US" dirty="0" smtClean="0">
                <a:latin typeface="Arial" charset="0"/>
                <a:cs typeface="Arial" charset="0"/>
              </a:rPr>
              <a:t> is unoccupied</a:t>
            </a:r>
            <a:endParaRPr lang="it-IT"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862916264"/>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2</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B32</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09254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Next, we insert </a:t>
            </a:r>
            <a:r>
              <a:rPr lang="it-IT" altLang="en-US" dirty="0">
                <a:latin typeface="Arial" charset="0"/>
                <a:cs typeface="Arial" charset="0"/>
              </a:rPr>
              <a:t>C8B</a:t>
            </a:r>
            <a:endParaRPr lang="en-CA"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74949560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24866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Next, we insert </a:t>
            </a:r>
            <a:r>
              <a:rPr lang="it-IT" altLang="en-US" dirty="0" smtClean="0">
                <a:latin typeface="Arial" charset="0"/>
                <a:cs typeface="Arial" charset="0"/>
              </a:rPr>
              <a:t>C8</a:t>
            </a:r>
            <a:r>
              <a:rPr lang="it-IT" altLang="en-US" b="1" dirty="0" smtClean="0">
                <a:solidFill>
                  <a:srgbClr val="FF0000"/>
                </a:solidFill>
                <a:latin typeface="Arial" charset="0"/>
                <a:cs typeface="Arial" charset="0"/>
              </a:rPr>
              <a:t>B</a:t>
            </a:r>
          </a:p>
          <a:p>
            <a:pPr lvl="1"/>
            <a:r>
              <a:rPr lang="it-IT" altLang="en-US" dirty="0">
                <a:latin typeface="Arial" charset="0"/>
                <a:cs typeface="Arial" charset="0"/>
              </a:rPr>
              <a:t>Bin </a:t>
            </a:r>
            <a:r>
              <a:rPr lang="it-IT" altLang="en-US" b="1" dirty="0" smtClean="0">
                <a:solidFill>
                  <a:srgbClr val="FF0000"/>
                </a:solidFill>
                <a:latin typeface="Arial" charset="0"/>
                <a:cs typeface="Arial" charset="0"/>
              </a:rPr>
              <a:t>B</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The next empty bin is </a:t>
            </a:r>
            <a:r>
              <a:rPr lang="it-IT" altLang="en-US" dirty="0" smtClean="0">
                <a:latin typeface="Arial" charset="0"/>
                <a:cs typeface="Arial" charset="0"/>
              </a:rPr>
              <a:t>F</a:t>
            </a:r>
            <a:endParaRPr lang="it-IT" altLang="en-US" dirty="0">
              <a:latin typeface="Arial" charset="0"/>
              <a:cs typeface="Arial" charset="0"/>
            </a:endParaRPr>
          </a:p>
          <a:p>
            <a:pPr>
              <a:buNone/>
            </a:pPr>
            <a:endParaRPr lang="en-CA"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638691100"/>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B</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C8B</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93060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Outline</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Our first scheme for open addressing:</a:t>
            </a:r>
          </a:p>
          <a:p>
            <a:pPr lvl="1"/>
            <a:r>
              <a:rPr lang="en-US" altLang="en-US" smtClean="0">
                <a:latin typeface="Arial" charset="0"/>
                <a:cs typeface="Arial" charset="0"/>
              </a:rPr>
              <a:t>Linear probing—keep looking ahead one cell at a time</a:t>
            </a:r>
          </a:p>
          <a:p>
            <a:pPr lvl="1"/>
            <a:r>
              <a:rPr lang="en-US" altLang="en-US" smtClean="0">
                <a:latin typeface="Arial" charset="0"/>
                <a:cs typeface="Arial" charset="0"/>
              </a:rPr>
              <a:t>Examples and implementations</a:t>
            </a:r>
          </a:p>
          <a:p>
            <a:pPr lvl="1"/>
            <a:r>
              <a:rPr lang="en-US" altLang="en-US" smtClean="0">
                <a:latin typeface="Arial" charset="0"/>
                <a:cs typeface="Arial" charset="0"/>
              </a:rPr>
              <a:t>Primary clustering</a:t>
            </a:r>
          </a:p>
          <a:p>
            <a:pPr lvl="1"/>
            <a:r>
              <a:rPr lang="en-US" altLang="en-US" smtClean="0">
                <a:latin typeface="Arial" charset="0"/>
                <a:cs typeface="Arial" charset="0"/>
              </a:rPr>
              <a:t>Is it working looking ahead every </a:t>
            </a:r>
            <a:r>
              <a:rPr lang="en-US" altLang="en-US" i="1" smtClean="0">
                <a:latin typeface="Times New Roman" pitchFamily="18" charset="0"/>
                <a:cs typeface="Times New Roman" pitchFamily="18" charset="0"/>
              </a:rPr>
              <a:t>k</a:t>
            </a:r>
            <a:r>
              <a:rPr lang="en-US" altLang="en-US" smtClean="0">
                <a:latin typeface="Arial" charset="0"/>
                <a:cs typeface="Arial" charset="0"/>
              </a:rPr>
              <a:t> entries?</a:t>
            </a:r>
          </a:p>
        </p:txBody>
      </p:sp>
    </p:spTree>
    <p:extLst>
      <p:ext uri="{BB962C8B-B14F-4D97-AF65-F5344CB8AC3E}">
        <p14:creationId xmlns:p14="http://schemas.microsoft.com/office/powerpoint/2010/main" val="888014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Next, we insert </a:t>
            </a:r>
            <a:r>
              <a:rPr lang="it-IT" altLang="en-US" dirty="0" smtClean="0">
                <a:latin typeface="Arial" charset="0"/>
                <a:cs typeface="Arial" charset="0"/>
              </a:rPr>
              <a:t>D59</a:t>
            </a:r>
            <a:endParaRPr lang="it-IT" altLang="en-US" b="1" dirty="0" smtClean="0">
              <a:solidFill>
                <a:srgbClr val="FF0000"/>
              </a:solidFill>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27803974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6153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Next, we insert </a:t>
            </a:r>
            <a:r>
              <a:rPr lang="it-IT" altLang="en-US" dirty="0">
                <a:latin typeface="Arial" charset="0"/>
                <a:cs typeface="Arial" charset="0"/>
              </a:rPr>
              <a:t>D59</a:t>
            </a:r>
            <a:endParaRPr lang="it-IT" altLang="en-US" b="1" dirty="0">
              <a:solidFill>
                <a:srgbClr val="FF0000"/>
              </a:solidFill>
              <a:latin typeface="Arial" charset="0"/>
              <a:cs typeface="Arial" charset="0"/>
            </a:endParaRPr>
          </a:p>
          <a:p>
            <a:pPr lvl="1"/>
            <a:r>
              <a:rPr lang="it-IT" altLang="en-US" dirty="0">
                <a:latin typeface="Arial" charset="0"/>
                <a:cs typeface="Arial" charset="0"/>
              </a:rPr>
              <a:t>Bin </a:t>
            </a:r>
            <a:r>
              <a:rPr lang="it-IT" altLang="en-US" b="1" dirty="0">
                <a:solidFill>
                  <a:srgbClr val="FF0000"/>
                </a:solidFill>
                <a:latin typeface="Arial" charset="0"/>
                <a:cs typeface="Arial" charset="0"/>
              </a:rPr>
              <a:t>9</a:t>
            </a:r>
            <a:r>
              <a:rPr lang="it-IT" altLang="en-US" dirty="0">
                <a:latin typeface="Arial" charset="0"/>
                <a:cs typeface="Arial" charset="0"/>
              </a:rPr>
              <a:t> is occupied</a:t>
            </a:r>
          </a:p>
          <a:p>
            <a:pPr lvl="1"/>
            <a:r>
              <a:rPr lang="it-IT" altLang="en-US" dirty="0">
                <a:latin typeface="Arial" charset="0"/>
                <a:cs typeface="Arial" charset="0"/>
              </a:rPr>
              <a:t>The next empty bin is 1</a:t>
            </a:r>
            <a:endParaRPr lang="it-IT"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25458214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9</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D59</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611524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Finally, insert </a:t>
            </a:r>
            <a:r>
              <a:rPr lang="en-CA" dirty="0" smtClean="0"/>
              <a:t>E9C</a:t>
            </a:r>
            <a:endParaRPr lang="it-IT"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111498875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81017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Finally, insert </a:t>
            </a:r>
            <a:r>
              <a:rPr lang="en-CA" dirty="0"/>
              <a:t>E9C</a:t>
            </a:r>
            <a:endParaRPr lang="en-US" altLang="en-US" sz="1200" dirty="0">
              <a:latin typeface="Arial" charset="0"/>
              <a:cs typeface="Arial" charset="0"/>
            </a:endParaRPr>
          </a:p>
          <a:p>
            <a:pPr lvl="1"/>
            <a:r>
              <a:rPr lang="it-IT" altLang="en-US" dirty="0" smtClean="0">
                <a:latin typeface="Arial" charset="0"/>
                <a:cs typeface="Arial" charset="0"/>
              </a:rPr>
              <a:t>Bin </a:t>
            </a:r>
            <a:r>
              <a:rPr lang="it-IT" altLang="en-US" b="1" dirty="0" smtClean="0">
                <a:solidFill>
                  <a:srgbClr val="FF0000"/>
                </a:solidFill>
                <a:latin typeface="Arial" charset="0"/>
                <a:cs typeface="Arial" charset="0"/>
              </a:rPr>
              <a:t>C</a:t>
            </a:r>
            <a:r>
              <a:rPr lang="it-IT" altLang="en-US" dirty="0" smtClean="0">
                <a:latin typeface="Arial" charset="0"/>
                <a:cs typeface="Arial" charset="0"/>
              </a:rPr>
              <a:t> </a:t>
            </a:r>
            <a:r>
              <a:rPr lang="it-IT" altLang="en-US" dirty="0">
                <a:latin typeface="Arial" charset="0"/>
                <a:cs typeface="Arial" charset="0"/>
              </a:rPr>
              <a:t>is occupied</a:t>
            </a:r>
          </a:p>
          <a:p>
            <a:pPr lvl="1"/>
            <a:r>
              <a:rPr lang="it-IT" altLang="en-US" dirty="0">
                <a:latin typeface="Arial" charset="0"/>
                <a:cs typeface="Arial" charset="0"/>
              </a:rPr>
              <a:t>The next empty bin is </a:t>
            </a:r>
            <a:r>
              <a:rPr lang="it-IT" altLang="en-US" dirty="0" smtClean="0">
                <a:latin typeface="Arial" charset="0"/>
                <a:cs typeface="Arial" charset="0"/>
              </a:rPr>
              <a:t>3</a:t>
            </a:r>
            <a:endParaRPr lang="it-IT"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84354174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C</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E9C</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826</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74C</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38370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Having completed these insertions:</a:t>
            </a:r>
            <a:endParaRPr lang="it-IT" altLang="en-US" dirty="0">
              <a:latin typeface="Arial" charset="0"/>
              <a:cs typeface="Arial" charset="0"/>
            </a:endParaRPr>
          </a:p>
          <a:p>
            <a:pPr lvl="1"/>
            <a:r>
              <a:rPr lang="en-CA" dirty="0" smtClean="0"/>
              <a:t>The load factor is </a:t>
            </a:r>
            <a:r>
              <a:rPr lang="en-CA" i="1" dirty="0" smtClean="0">
                <a:latin typeface="Symbol" panose="05050102010706020507" pitchFamily="18" charset="2"/>
              </a:rPr>
              <a:t>l</a:t>
            </a:r>
            <a:r>
              <a:rPr lang="en-CA" dirty="0" smtClean="0"/>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14/16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0.875</a:t>
            </a:r>
          </a:p>
          <a:p>
            <a:pPr lvl="1"/>
            <a:r>
              <a:rPr lang="en-CA" dirty="0" smtClean="0"/>
              <a:t>The average number of probes is </a:t>
            </a:r>
            <a:r>
              <a:rPr lang="en-CA" dirty="0" smtClean="0">
                <a:latin typeface="Times New Roman" panose="02020603050405020304" pitchFamily="18" charset="0"/>
                <a:cs typeface="Times New Roman" panose="02020603050405020304" pitchFamily="18" charset="0"/>
              </a:rPr>
              <a:t>38/14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2.71</a:t>
            </a: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Example</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09676449"/>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6310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680, </a:t>
            </a:r>
            <a:r>
              <a:rPr lang="en-CA" dirty="0" smtClean="0"/>
              <a:t>B32, ACD, 5BA, 826, 207, 488, D59 may be immediately placed</a:t>
            </a:r>
          </a:p>
          <a:p>
            <a:pPr lvl="2"/>
            <a:r>
              <a:rPr lang="en-CA" altLang="en-US" dirty="0" smtClean="0">
                <a:latin typeface="Arial" charset="0"/>
                <a:cs typeface="Arial" charset="0"/>
              </a:rPr>
              <a:t>We use the least-significant five bits for the initial bin</a:t>
            </a: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endParaRPr lang="en-US" altLang="en-US" dirty="0" smtClean="0">
              <a:latin typeface="Arial" charset="0"/>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137096576"/>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044083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19A resulted in a collision</a:t>
            </a:r>
            <a:endParaRPr lang="it-IT"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66776298"/>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1A</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1" kern="1200" dirty="0" smtClean="0">
                          <a:solidFill>
                            <a:srgbClr val="FF0000"/>
                          </a:solidFill>
                          <a:latin typeface="+mn-lt"/>
                          <a:ea typeface="+mn-ea"/>
                          <a:cs typeface="Arial" charset="0"/>
                        </a:rPr>
                        <a:t>19A </a:t>
                      </a:r>
                      <a:endParaRPr lang="en-CA" sz="1200" b="1" kern="1200" dirty="0" smtClean="0">
                        <a:solidFill>
                          <a:srgbClr val="FF0000"/>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167554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it-IT" altLang="en-US" dirty="0" smtClean="0">
                <a:latin typeface="Arial" charset="0"/>
                <a:cs typeface="Arial" charset="0"/>
              </a:rPr>
              <a:t>946 resulted in a collision</a:t>
            </a: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87240166"/>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6</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1" dirty="0" smtClean="0">
                          <a:solidFill>
                            <a:srgbClr val="FF0000"/>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716155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en-CA" dirty="0" smtClean="0"/>
              <a:t>74C </a:t>
            </a:r>
            <a:r>
              <a:rPr lang="it-IT" altLang="en-US" dirty="0" smtClean="0">
                <a:latin typeface="Arial" charset="0"/>
                <a:cs typeface="Arial" charset="0"/>
              </a:rPr>
              <a:t>fits into its bin</a:t>
            </a:r>
            <a:endParaRPr lang="it-IT" altLang="en-US" dirty="0">
              <a:latin typeface="Arial" charset="0"/>
              <a:cs typeface="Arial" charset="0"/>
            </a:endParaRPr>
          </a:p>
          <a:p>
            <a:pPr lvl="1"/>
            <a:endParaRPr lang="en-US" altLang="en-US" dirty="0">
              <a:latin typeface="Arial" charset="0"/>
              <a:cs typeface="Arial" charset="0"/>
            </a:endParaRPr>
          </a:p>
          <a:p>
            <a:pPr>
              <a:buNone/>
            </a:pPr>
            <a:endParaRPr lang="it-IT" altLang="en-US" dirty="0">
              <a:latin typeface="Arial" charset="0"/>
              <a:cs typeface="Arial" charset="0"/>
            </a:endParaRPr>
          </a:p>
          <a:p>
            <a:pPr>
              <a:buNone/>
            </a:pPr>
            <a:endParaRPr lang="en-US" altLang="en-US" sz="12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20268025"/>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C</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74C</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946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4554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a:latin typeface="Arial" charset="0"/>
                <a:cs typeface="Arial" charset="0"/>
              </a:rPr>
              <a:t>To double the capacity of the array, each value must be rehashed</a:t>
            </a:r>
            <a:endParaRPr lang="it-IT" altLang="en-US" dirty="0">
              <a:latin typeface="Arial" charset="0"/>
              <a:cs typeface="Arial" charset="0"/>
            </a:endParaRPr>
          </a:p>
          <a:p>
            <a:pPr lvl="1"/>
            <a:r>
              <a:rPr lang="en-CA" dirty="0" smtClean="0"/>
              <a:t>3AD </a:t>
            </a:r>
            <a:r>
              <a:rPr lang="it-IT" altLang="en-US" dirty="0" smtClean="0">
                <a:latin typeface="Arial" charset="0"/>
                <a:cs typeface="Arial" charset="0"/>
              </a:rPr>
              <a:t>resulted in a collision</a:t>
            </a:r>
            <a:endParaRPr lang="it-IT" altLang="en-US" dirty="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382396754"/>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1" dirty="0" smtClean="0">
                          <a:solidFill>
                            <a:srgbClr val="FF0000"/>
                          </a:solidFill>
                        </a:rPr>
                        <a:t>D</a:t>
                      </a:r>
                      <a:endParaRPr lang="en-CA" sz="105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74C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946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757677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Linear Probing</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easiest method to probe the bins of the hash table is to search forward linearly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Assume we are inserting into bin </a:t>
            </a:r>
            <a:r>
              <a:rPr lang="en-US" altLang="en-US" i="1" smtClean="0">
                <a:latin typeface="Times New Roman" pitchFamily="18" charset="0"/>
                <a:cs typeface="Arial" charset="0"/>
              </a:rPr>
              <a:t>k</a:t>
            </a:r>
            <a:r>
              <a:rPr lang="en-US" altLang="en-US" smtClean="0">
                <a:latin typeface="Arial" charset="0"/>
                <a:cs typeface="Arial" charset="0"/>
              </a:rPr>
              <a:t>:</a:t>
            </a:r>
          </a:p>
          <a:p>
            <a:pPr lvl="1"/>
            <a:r>
              <a:rPr lang="en-US" altLang="en-US" smtClean="0">
                <a:latin typeface="Arial" charset="0"/>
                <a:cs typeface="Arial" charset="0"/>
              </a:rPr>
              <a:t>If bin </a:t>
            </a:r>
            <a:r>
              <a:rPr lang="en-US" altLang="en-US" i="1" smtClean="0">
                <a:latin typeface="Times New Roman" pitchFamily="18" charset="0"/>
                <a:cs typeface="Arial" charset="0"/>
              </a:rPr>
              <a:t>k</a:t>
            </a:r>
            <a:r>
              <a:rPr lang="en-US" altLang="en-US" smtClean="0">
                <a:latin typeface="Arial" charset="0"/>
                <a:cs typeface="Arial" charset="0"/>
              </a:rPr>
              <a:t> is empty, we occupy it</a:t>
            </a:r>
          </a:p>
          <a:p>
            <a:pPr lvl="1"/>
            <a:r>
              <a:rPr lang="en-US" altLang="en-US" smtClean="0">
                <a:latin typeface="Arial" charset="0"/>
                <a:cs typeface="Arial" charset="0"/>
              </a:rPr>
              <a:t>Otherwise, check bin </a:t>
            </a:r>
            <a:r>
              <a:rPr lang="en-US" altLang="en-US" i="1" smtClean="0">
                <a:latin typeface="Times New Roman" pitchFamily="18" charset="0"/>
                <a:cs typeface="Arial" charset="0"/>
              </a:rPr>
              <a:t>k</a:t>
            </a:r>
            <a:r>
              <a:rPr lang="en-US" altLang="en-US" smtClean="0">
                <a:latin typeface="Times New Roman" pitchFamily="18" charset="0"/>
                <a:cs typeface="Arial" charset="0"/>
              </a:rPr>
              <a:t> + 1</a:t>
            </a:r>
            <a:r>
              <a:rPr lang="en-US" altLang="en-US" smtClean="0">
                <a:latin typeface="Arial" charset="0"/>
                <a:cs typeface="Arial" charset="0"/>
              </a:rPr>
              <a:t>, </a:t>
            </a:r>
            <a:r>
              <a:rPr lang="en-US" altLang="en-US" i="1" smtClean="0">
                <a:latin typeface="Times New Roman" pitchFamily="18" charset="0"/>
                <a:cs typeface="Arial" charset="0"/>
              </a:rPr>
              <a:t>k</a:t>
            </a:r>
            <a:r>
              <a:rPr lang="en-US" altLang="en-US" smtClean="0">
                <a:latin typeface="Times New Roman" pitchFamily="18" charset="0"/>
                <a:cs typeface="Arial" charset="0"/>
              </a:rPr>
              <a:t> + 2</a:t>
            </a:r>
            <a:r>
              <a:rPr lang="en-US" altLang="en-US" smtClean="0">
                <a:latin typeface="Arial" charset="0"/>
                <a:cs typeface="Arial" charset="0"/>
              </a:rPr>
              <a:t>, and so on, until an empty bin is found</a:t>
            </a:r>
          </a:p>
          <a:p>
            <a:pPr lvl="2"/>
            <a:r>
              <a:rPr lang="en-US" altLang="en-US" smtClean="0">
                <a:latin typeface="Arial" charset="0"/>
                <a:cs typeface="Arial" charset="0"/>
              </a:rPr>
              <a:t>If we reach the end of the array, we start at the front (bin 0)</a:t>
            </a:r>
          </a:p>
        </p:txBody>
      </p:sp>
    </p:spTree>
    <p:extLst>
      <p:ext uri="{BB962C8B-B14F-4D97-AF65-F5344CB8AC3E}">
        <p14:creationId xmlns:p14="http://schemas.microsoft.com/office/powerpoint/2010/main" val="37086703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CA" altLang="en-US" dirty="0" smtClean="0">
                <a:latin typeface="Arial" charset="0"/>
                <a:cs typeface="Arial" charset="0"/>
              </a:rPr>
              <a:t>To double the capacity of the array, each value must be rehashed</a:t>
            </a:r>
            <a:endParaRPr lang="it-IT" altLang="en-US" dirty="0">
              <a:latin typeface="Arial" charset="0"/>
              <a:cs typeface="Arial" charset="0"/>
            </a:endParaRPr>
          </a:p>
          <a:p>
            <a:pPr lvl="1"/>
            <a:r>
              <a:rPr lang="en-CA" dirty="0" smtClean="0"/>
              <a:t>Both E9C and C8B fit without a collision</a:t>
            </a:r>
          </a:p>
          <a:p>
            <a:pPr lvl="1"/>
            <a:r>
              <a:rPr lang="en-CA" dirty="0" smtClean="0"/>
              <a:t>The load factor is </a:t>
            </a:r>
            <a:r>
              <a:rPr lang="en-CA" i="1" dirty="0" smtClean="0">
                <a:latin typeface="Symbol" panose="05050102010706020507" pitchFamily="18" charset="2"/>
              </a:rPr>
              <a:t>l</a:t>
            </a:r>
            <a:r>
              <a:rPr lang="en-CA" dirty="0" smtClean="0"/>
              <a:t> </a:t>
            </a:r>
            <a:r>
              <a:rPr lang="en-CA" dirty="0">
                <a:latin typeface="Times New Roman" panose="02020603050405020304" pitchFamily="18" charset="0"/>
                <a:cs typeface="Times New Roman" panose="02020603050405020304" pitchFamily="18" charset="0"/>
              </a:rPr>
              <a:t>= 14/32 = 0.4375</a:t>
            </a:r>
            <a:endParaRPr lang="en-CA" dirty="0" smtClean="0">
              <a:latin typeface="Times New Roman" panose="02020603050405020304" pitchFamily="18" charset="0"/>
              <a:cs typeface="Times New Roman" panose="02020603050405020304" pitchFamily="18" charset="0"/>
            </a:endParaRPr>
          </a:p>
          <a:p>
            <a:pPr lvl="1"/>
            <a:r>
              <a:rPr lang="en-CA" dirty="0" smtClean="0"/>
              <a:t>The average number of probes is </a:t>
            </a:r>
            <a:r>
              <a:rPr lang="en-CA" dirty="0" smtClean="0">
                <a:latin typeface="Times New Roman" panose="02020603050405020304" pitchFamily="18" charset="0"/>
                <a:cs typeface="Times New Roman" panose="02020603050405020304" pitchFamily="18" charset="0"/>
              </a:rPr>
              <a:t>18/14 </a:t>
            </a:r>
            <a:r>
              <a:rPr lang="en-CA" dirty="0">
                <a:latin typeface="Times New Roman" panose="02020603050405020304" pitchFamily="18" charset="0"/>
                <a:cs typeface="Times New Roman" panose="02020603050405020304" pitchFamily="18" charset="0"/>
              </a:rPr>
              <a:t>≈</a:t>
            </a:r>
            <a:r>
              <a:rPr lang="en-CA" dirty="0" smtClean="0">
                <a:latin typeface="Times New Roman" panose="02020603050405020304" pitchFamily="18" charset="0"/>
                <a:cs typeface="Times New Roman" panose="02020603050405020304" pitchFamily="18" charset="0"/>
              </a:rPr>
              <a:t> 1.29</a:t>
            </a:r>
          </a:p>
        </p:txBody>
      </p:sp>
      <p:sp>
        <p:nvSpPr>
          <p:cNvPr id="21536" name="Rectangle 2"/>
          <p:cNvSpPr>
            <a:spLocks noGrp="1" noChangeArrowheads="1"/>
          </p:cNvSpPr>
          <p:nvPr>
            <p:ph type="title"/>
          </p:nvPr>
        </p:nvSpPr>
        <p:spPr/>
        <p:txBody>
          <a:bodyPr/>
          <a:lstStyle/>
          <a:p>
            <a:r>
              <a:rPr lang="en-US" altLang="en-US" dirty="0" smtClean="0">
                <a:latin typeface="Arial" charset="0"/>
                <a:cs typeface="Arial" charset="0"/>
              </a:rPr>
              <a:t>Resizing the array</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762597549"/>
              </p:ext>
            </p:extLst>
          </p:nvPr>
        </p:nvGraphicFramePr>
        <p:xfrm>
          <a:off x="62238" y="3212976"/>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C8B</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74C</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ACD</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946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B32</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5BA</a:t>
                      </a:r>
                      <a:endParaRPr lang="en-CA" sz="1200" b="1"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E9C</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9931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Marking bins occupied</a:t>
            </a:r>
            <a:endParaRPr lang="en-CA" dirty="0"/>
          </a:p>
        </p:txBody>
      </p:sp>
      <p:sp>
        <p:nvSpPr>
          <p:cNvPr id="3" name="Content Placeholder 2"/>
          <p:cNvSpPr>
            <a:spLocks noGrp="1"/>
          </p:cNvSpPr>
          <p:nvPr>
            <p:ph idx="1"/>
          </p:nvPr>
        </p:nvSpPr>
        <p:spPr/>
        <p:txBody>
          <a:bodyPr/>
          <a:lstStyle/>
          <a:p>
            <a:pPr marL="360363" indent="-360363">
              <a:buNone/>
            </a:pPr>
            <a:r>
              <a:rPr lang="en-CA" dirty="0" smtClean="0"/>
              <a:t>	How can we mark a bin as occupied?</a:t>
            </a:r>
          </a:p>
          <a:p>
            <a:pPr marL="360363" indent="-360363">
              <a:buNone/>
            </a:pPr>
            <a:endParaRPr lang="en-CA" dirty="0"/>
          </a:p>
          <a:p>
            <a:pPr marL="360363" indent="-360363">
              <a:buNone/>
            </a:pPr>
            <a:endParaRPr lang="en-CA" dirty="0" smtClean="0"/>
          </a:p>
          <a:p>
            <a:pPr marL="360363" indent="-360363">
              <a:buNone/>
            </a:pPr>
            <a:endParaRPr lang="en-CA" dirty="0"/>
          </a:p>
          <a:p>
            <a:pPr marL="360363" indent="-360363">
              <a:buNone/>
            </a:pPr>
            <a:endParaRPr lang="en-CA" dirty="0" smtClean="0"/>
          </a:p>
          <a:p>
            <a:pPr marL="360363" indent="-360363">
              <a:buNone/>
            </a:pPr>
            <a:endParaRPr lang="en-CA" dirty="0"/>
          </a:p>
          <a:p>
            <a:pPr marL="360363" indent="-360363">
              <a:buNone/>
            </a:pPr>
            <a:r>
              <a:rPr lang="en-CA" dirty="0" smtClean="0"/>
              <a:t>	Suppose we’re storing arbitrary integers?</a:t>
            </a:r>
          </a:p>
          <a:p>
            <a:pPr lvl="1"/>
            <a:r>
              <a:rPr lang="en-CA" dirty="0" smtClean="0"/>
              <a:t>Should we store </a:t>
            </a:r>
            <a:r>
              <a:rPr lang="en-CA" dirty="0" smtClean="0">
                <a:latin typeface="Consolas" panose="020B0609020204030204" pitchFamily="49" charset="0"/>
                <a:cs typeface="Consolas" panose="020B0609020204030204" pitchFamily="49" charset="0"/>
              </a:rPr>
              <a:t>–1938275734</a:t>
            </a:r>
            <a:r>
              <a:rPr lang="en-CA" dirty="0" smtClean="0"/>
              <a:t> </a:t>
            </a:r>
            <a:r>
              <a:rPr lang="en-CA" dirty="0" smtClean="0"/>
              <a:t>in the hopes that it will never be inserted into the hash table?</a:t>
            </a:r>
          </a:p>
          <a:p>
            <a:pPr lvl="1"/>
            <a:r>
              <a:rPr lang="en-CA" dirty="0" smtClean="0"/>
              <a:t>In general, </a:t>
            </a:r>
            <a:r>
              <a:rPr lang="en-CA" i="1" dirty="0" smtClean="0"/>
              <a:t>magic numbers</a:t>
            </a:r>
            <a:r>
              <a:rPr lang="en-CA" dirty="0" smtClean="0"/>
              <a:t> are bad—they lead to spurious errors</a:t>
            </a:r>
          </a:p>
          <a:p>
            <a:pPr lvl="1"/>
            <a:endParaRPr lang="en-CA" dirty="0"/>
          </a:p>
          <a:p>
            <a:pPr marL="355600" indent="-355600">
              <a:buNone/>
            </a:pPr>
            <a:r>
              <a:rPr lang="en-CA" dirty="0" smtClean="0"/>
              <a:t>	A better solution:</a:t>
            </a:r>
          </a:p>
          <a:p>
            <a:pPr lvl="1"/>
            <a:r>
              <a:rPr lang="en-CA" dirty="0" smtClean="0"/>
              <a:t>Create a bit vector where the </a:t>
            </a:r>
            <a:r>
              <a:rPr lang="en-CA" i="1" dirty="0" err="1" smtClean="0">
                <a:latin typeface="Times New Roman" panose="02020603050405020304" pitchFamily="18" charset="0"/>
                <a:cs typeface="Times New Roman" panose="02020603050405020304" pitchFamily="18" charset="0"/>
              </a:rPr>
              <a:t>k</a:t>
            </a:r>
            <a:r>
              <a:rPr lang="en-CA" baseline="30000" dirty="0" err="1" smtClean="0"/>
              <a:t>th</a:t>
            </a:r>
            <a:r>
              <a:rPr lang="en-CA" dirty="0" smtClean="0"/>
              <a:t> entry is marked</a:t>
            </a:r>
            <a:br>
              <a:rPr lang="en-CA" dirty="0" smtClean="0"/>
            </a:br>
            <a:r>
              <a:rPr lang="en-CA" dirty="0" smtClean="0"/>
              <a:t>true if the </a:t>
            </a:r>
            <a:r>
              <a:rPr lang="en-CA" i="1" dirty="0" err="1" smtClean="0">
                <a:latin typeface="Times New Roman" panose="02020603050405020304" pitchFamily="18" charset="0"/>
                <a:cs typeface="Times New Roman" panose="02020603050405020304" pitchFamily="18" charset="0"/>
              </a:rPr>
              <a:t>k</a:t>
            </a:r>
            <a:r>
              <a:rPr lang="en-CA" baseline="30000" dirty="0" err="1" smtClean="0"/>
              <a:t>th</a:t>
            </a:r>
            <a:r>
              <a:rPr lang="en-CA" dirty="0" smtClean="0"/>
              <a:t> entry of the hash table is occupied</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2061172403"/>
              </p:ext>
            </p:extLst>
          </p:nvPr>
        </p:nvGraphicFramePr>
        <p:xfrm>
          <a:off x="1043608" y="1988840"/>
          <a:ext cx="7632848" cy="1752600"/>
        </p:xfrm>
        <a:graphic>
          <a:graphicData uri="http://schemas.openxmlformats.org/drawingml/2006/table">
            <a:tbl>
              <a:tblPr firstRow="1" bandRow="1">
                <a:tableStyleId>{2D5ABB26-0587-4C30-8999-92F81FD0307C}</a:tableStyleId>
              </a:tblPr>
              <a:tblGrid>
                <a:gridCol w="2448272"/>
                <a:gridCol w="5184576"/>
              </a:tblGrid>
              <a:tr h="370840">
                <a:tc>
                  <a:txBody>
                    <a:bodyPr/>
                    <a:lstStyle/>
                    <a:p>
                      <a:r>
                        <a:rPr lang="en-CA" dirty="0" smtClean="0"/>
                        <a:t>Pointers</a:t>
                      </a:r>
                      <a:endParaRPr lang="en-CA" dirty="0"/>
                    </a:p>
                  </a:txBody>
                  <a:tcPr/>
                </a:tc>
                <a:tc>
                  <a:txBody>
                    <a:bodyPr/>
                    <a:lstStyle/>
                    <a:p>
                      <a:r>
                        <a:rPr lang="en-CA" dirty="0" err="1" smtClean="0">
                          <a:latin typeface="Consolas" panose="020B0609020204030204" pitchFamily="49" charset="0"/>
                          <a:cs typeface="Consolas" panose="020B0609020204030204" pitchFamily="49" charset="0"/>
                        </a:rPr>
                        <a:t>nullptr</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Positive integers</a:t>
                      </a:r>
                      <a:endParaRPr lang="en-CA" dirty="0"/>
                    </a:p>
                  </a:txBody>
                  <a:tcPr/>
                </a:tc>
                <a:tc>
                  <a:txBody>
                    <a:bodyPr/>
                    <a:lstStyle/>
                    <a:p>
                      <a:r>
                        <a:rPr lang="en-CA" dirty="0" smtClean="0">
                          <a:latin typeface="Consolas" panose="020B0609020204030204" pitchFamily="49" charset="0"/>
                          <a:cs typeface="Consolas" panose="020B0609020204030204" pitchFamily="49" charset="0"/>
                        </a:rPr>
                        <a:t>-1</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Floating-point numbers</a:t>
                      </a:r>
                      <a:endParaRPr lang="en-CA" dirty="0"/>
                    </a:p>
                  </a:txBody>
                  <a:tcPr/>
                </a:tc>
                <a:tc>
                  <a:txBody>
                    <a:bodyPr/>
                    <a:lstStyle/>
                    <a:p>
                      <a:r>
                        <a:rPr lang="en-CA" dirty="0" err="1" smtClean="0">
                          <a:latin typeface="Consolas" panose="020B0609020204030204" pitchFamily="49" charset="0"/>
                          <a:cs typeface="Consolas" panose="020B0609020204030204" pitchFamily="49" charset="0"/>
                        </a:rPr>
                        <a:t>NaN</a:t>
                      </a:r>
                      <a:endParaRPr lang="en-CA" dirty="0">
                        <a:latin typeface="Consolas" panose="020B0609020204030204" pitchFamily="49" charset="0"/>
                        <a:cs typeface="Consolas" panose="020B0609020204030204" pitchFamily="49" charset="0"/>
                      </a:endParaRPr>
                    </a:p>
                  </a:txBody>
                  <a:tcPr/>
                </a:tc>
              </a:tr>
              <a:tr h="370840">
                <a:tc>
                  <a:txBody>
                    <a:bodyPr/>
                    <a:lstStyle/>
                    <a:p>
                      <a:r>
                        <a:rPr lang="en-CA" dirty="0" smtClean="0"/>
                        <a:t>Objects</a:t>
                      </a:r>
                      <a:endParaRPr lang="en-CA" dirty="0"/>
                    </a:p>
                  </a:txBody>
                  <a:tcPr anchor="ctr"/>
                </a:tc>
                <a:tc>
                  <a:txBody>
                    <a:bodyPr/>
                    <a:lstStyle/>
                    <a:p>
                      <a:r>
                        <a:rPr lang="en-CA" dirty="0" smtClean="0"/>
                        <a:t>Create a privately</a:t>
                      </a:r>
                      <a:r>
                        <a:rPr lang="en-CA" baseline="0" dirty="0" smtClean="0"/>
                        <a:t> stored static object that does not compare to any other instances of that class</a:t>
                      </a:r>
                      <a:endParaRPr lang="en-CA" dirty="0"/>
                    </a:p>
                  </a:txBody>
                  <a:tcPr/>
                </a:tc>
              </a:tr>
            </a:tbl>
          </a:graphicData>
        </a:graphic>
      </p:graphicFrame>
    </p:spTree>
    <p:extLst>
      <p:ext uri="{BB962C8B-B14F-4D97-AF65-F5344CB8AC3E}">
        <p14:creationId xmlns:p14="http://schemas.microsoft.com/office/powerpoint/2010/main" val="41115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Searching</a:t>
            </a:r>
          </a:p>
        </p:txBody>
      </p:sp>
      <p:sp>
        <p:nvSpPr>
          <p:cNvPr id="1945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Testing for membership is similar to </a:t>
            </a:r>
            <a:r>
              <a:rPr lang="en-US" altLang="en-US" dirty="0" smtClean="0">
                <a:latin typeface="Arial" charset="0"/>
                <a:cs typeface="Arial" charset="0"/>
              </a:rPr>
              <a:t>insertions:</a:t>
            </a:r>
          </a:p>
          <a:p>
            <a:pPr>
              <a:buFont typeface="Arial" charset="0"/>
              <a:buNone/>
            </a:pPr>
            <a:r>
              <a:rPr lang="en-US" altLang="en-US" dirty="0">
                <a:latin typeface="Arial" charset="0"/>
                <a:cs typeface="Arial" charset="0"/>
              </a:rPr>
              <a:t>	</a:t>
            </a:r>
            <a:r>
              <a:rPr lang="en-US" altLang="en-US" dirty="0" smtClean="0">
                <a:latin typeface="Arial" charset="0"/>
                <a:cs typeface="Arial" charset="0"/>
              </a:rPr>
              <a:t>	</a:t>
            </a:r>
            <a:r>
              <a:rPr lang="en-US" altLang="en-US" dirty="0" smtClean="0">
                <a:latin typeface="Arial" charset="0"/>
                <a:cs typeface="Arial" charset="0"/>
              </a:rPr>
              <a:t>Start </a:t>
            </a:r>
            <a:r>
              <a:rPr lang="en-US" altLang="en-US" dirty="0" smtClean="0">
                <a:latin typeface="Arial" charset="0"/>
                <a:cs typeface="Arial" charset="0"/>
              </a:rPr>
              <a:t>at the appropriate bin, and searching forward </a:t>
            </a:r>
            <a:r>
              <a:rPr lang="en-US" altLang="en-US" dirty="0" smtClean="0">
                <a:latin typeface="Arial" charset="0"/>
                <a:cs typeface="Arial" charset="0"/>
              </a:rPr>
              <a:t>until</a:t>
            </a:r>
            <a:endParaRPr lang="en-US" altLang="en-US" dirty="0" smtClean="0">
              <a:latin typeface="Arial" charset="0"/>
              <a:cs typeface="Arial" charset="0"/>
            </a:endParaRPr>
          </a:p>
          <a:p>
            <a:pPr marL="1714500" lvl="3" indent="-342900">
              <a:buFont typeface="+mj-lt"/>
              <a:buAutoNum type="arabicPeriod"/>
            </a:pPr>
            <a:r>
              <a:rPr lang="en-US" altLang="en-US" sz="1600" dirty="0" smtClean="0">
                <a:latin typeface="Arial" charset="0"/>
                <a:cs typeface="Arial" charset="0"/>
              </a:rPr>
              <a:t>The item is found,</a:t>
            </a:r>
          </a:p>
          <a:p>
            <a:pPr marL="1714500" lvl="3" indent="-342900">
              <a:buFont typeface="+mj-lt"/>
              <a:buAutoNum type="arabicPeriod"/>
            </a:pPr>
            <a:r>
              <a:rPr lang="en-US" altLang="en-US" sz="1600" dirty="0" smtClean="0">
                <a:latin typeface="Arial" charset="0"/>
                <a:cs typeface="Arial" charset="0"/>
              </a:rPr>
              <a:t>An empty bin is found, or</a:t>
            </a:r>
          </a:p>
          <a:p>
            <a:pPr marL="1714500" lvl="3" indent="-342900">
              <a:buFont typeface="+mj-lt"/>
              <a:buAutoNum type="arabicPeriod"/>
            </a:pPr>
            <a:r>
              <a:rPr lang="en-US" altLang="en-US" sz="1600" dirty="0" smtClean="0">
                <a:latin typeface="Arial" charset="0"/>
                <a:cs typeface="Arial" charset="0"/>
              </a:rPr>
              <a:t>We have traversed the entire </a:t>
            </a:r>
            <a:r>
              <a:rPr lang="en-US" altLang="en-US" sz="1600" dirty="0" smtClean="0">
                <a:latin typeface="Arial" charset="0"/>
                <a:cs typeface="Arial" charset="0"/>
              </a:rPr>
              <a:t>array</a:t>
            </a:r>
          </a:p>
          <a:p>
            <a:pPr lvl="1"/>
            <a:endParaRPr lang="en-US" altLang="en-US" dirty="0">
              <a:latin typeface="Arial" charset="0"/>
              <a:cs typeface="Arial" charset="0"/>
            </a:endParaRPr>
          </a:p>
          <a:p>
            <a:pPr lvl="1"/>
            <a:endParaRPr lang="en-US" altLang="en-US" dirty="0" smtClean="0">
              <a:latin typeface="Arial" charset="0"/>
              <a:cs typeface="Arial" charset="0"/>
            </a:endParaRPr>
          </a:p>
          <a:p>
            <a:pPr lvl="1"/>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The </a:t>
            </a:r>
            <a:r>
              <a:rPr lang="en-US" altLang="en-US" dirty="0" smtClean="0">
                <a:latin typeface="Arial" charset="0"/>
                <a:cs typeface="Arial" charset="0"/>
              </a:rPr>
              <a:t>third case </a:t>
            </a:r>
            <a:r>
              <a:rPr lang="en-US" altLang="en-US" dirty="0" smtClean="0">
                <a:latin typeface="Arial" charset="0"/>
                <a:cs typeface="Arial" charset="0"/>
              </a:rPr>
              <a:t>will only occur if the hash table is </a:t>
            </a:r>
            <a:r>
              <a:rPr lang="en-US" altLang="en-US" dirty="0" smtClean="0">
                <a:latin typeface="Arial" charset="0"/>
                <a:cs typeface="Arial" charset="0"/>
              </a:rPr>
              <a:t>full (load factor of 1)</a:t>
            </a:r>
            <a:endParaRPr lang="en-US" alt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21784778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0578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Searching</a:t>
            </a: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Searching for </a:t>
            </a:r>
            <a:r>
              <a:rPr lang="en-US" altLang="en-US" dirty="0" smtClean="0">
                <a:latin typeface="Arial" charset="0"/>
                <a:cs typeface="Arial" charset="0"/>
              </a:rPr>
              <a:t>C8B</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0244494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57265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Searching</a:t>
            </a: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Searching for </a:t>
            </a:r>
            <a:r>
              <a:rPr lang="en-US" altLang="en-US" dirty="0" smtClean="0">
                <a:latin typeface="Arial" charset="0"/>
                <a:cs typeface="Arial" charset="0"/>
              </a:rPr>
              <a:t>C8</a:t>
            </a:r>
            <a:r>
              <a:rPr lang="en-US" altLang="en-US" b="1" dirty="0" smtClean="0">
                <a:solidFill>
                  <a:srgbClr val="FF0000"/>
                </a:solidFill>
                <a:latin typeface="Arial" charset="0"/>
                <a:cs typeface="Arial" charset="0"/>
              </a:rPr>
              <a:t>B</a:t>
            </a:r>
            <a:endParaRPr lang="en-US" altLang="en-US" b="1" dirty="0" smtClean="0">
              <a:solidFill>
                <a:srgbClr val="FF0000"/>
              </a:solidFill>
              <a:latin typeface="Arial" charset="0"/>
              <a:cs typeface="Arial" charset="0"/>
            </a:endParaRPr>
          </a:p>
          <a:p>
            <a:pPr lvl="1"/>
            <a:r>
              <a:rPr lang="en-US" altLang="en-US" dirty="0" smtClean="0">
                <a:latin typeface="Arial" charset="0"/>
                <a:cs typeface="Arial" charset="0"/>
              </a:rPr>
              <a:t>Examine bins </a:t>
            </a:r>
            <a:r>
              <a:rPr lang="en-US" altLang="en-US" dirty="0" smtClean="0">
                <a:latin typeface="Arial" charset="0"/>
                <a:cs typeface="Arial" charset="0"/>
              </a:rPr>
              <a:t>B, C, D, E</a:t>
            </a:r>
            <a:r>
              <a:rPr lang="en-US" altLang="en-US" dirty="0">
                <a:latin typeface="Arial" charset="0"/>
                <a:cs typeface="Arial" charset="0"/>
              </a:rPr>
              <a:t>, </a:t>
            </a:r>
            <a:r>
              <a:rPr lang="en-US" altLang="en-US" dirty="0" smtClean="0">
                <a:latin typeface="Arial" charset="0"/>
                <a:cs typeface="Arial" charset="0"/>
              </a:rPr>
              <a:t>F</a:t>
            </a:r>
          </a:p>
          <a:p>
            <a:pPr lvl="1"/>
            <a:r>
              <a:rPr lang="en-US" altLang="en-US" dirty="0" smtClean="0">
                <a:latin typeface="Arial" charset="0"/>
                <a:cs typeface="Arial" charset="0"/>
              </a:rPr>
              <a:t>The value is found in Bin F</a:t>
            </a:r>
            <a:endParaRPr lang="en-US" altLang="en-US" dirty="0">
              <a:latin typeface="Arial" charset="0"/>
              <a:cs typeface="Arial" charset="0"/>
            </a:endParaRPr>
          </a:p>
          <a:p>
            <a:pPr lvl="1"/>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5686852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B</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C8B</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435988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Searching</a:t>
            </a: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Searching </a:t>
            </a:r>
            <a:r>
              <a:rPr lang="en-US" altLang="en-US" dirty="0" smtClean="0">
                <a:latin typeface="Arial" charset="0"/>
                <a:cs typeface="Arial" charset="0"/>
              </a:rPr>
              <a:t>for </a:t>
            </a:r>
            <a:r>
              <a:rPr lang="en-US" altLang="en-US" dirty="0" smtClean="0">
                <a:latin typeface="Arial" charset="0"/>
                <a:cs typeface="Arial" charset="0"/>
              </a:rPr>
              <a:t>23E</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34612620"/>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230661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Searching</a:t>
            </a:r>
          </a:p>
        </p:txBody>
      </p:sp>
      <p:sp>
        <p:nvSpPr>
          <p:cNvPr id="2048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Searching </a:t>
            </a:r>
            <a:r>
              <a:rPr lang="en-US" altLang="en-US" dirty="0" smtClean="0">
                <a:latin typeface="Arial" charset="0"/>
                <a:cs typeface="Arial" charset="0"/>
              </a:rPr>
              <a:t>for </a:t>
            </a:r>
            <a:r>
              <a:rPr lang="en-US" altLang="en-US" dirty="0" smtClean="0">
                <a:latin typeface="Arial" charset="0"/>
                <a:cs typeface="Arial" charset="0"/>
              </a:rPr>
              <a:t>23E</a:t>
            </a:r>
            <a:endParaRPr lang="en-US" altLang="en-US" dirty="0" smtClean="0">
              <a:latin typeface="Arial" charset="0"/>
              <a:cs typeface="Arial" charset="0"/>
            </a:endParaRPr>
          </a:p>
          <a:p>
            <a:pPr lvl="1"/>
            <a:r>
              <a:rPr lang="en-US" altLang="en-US" dirty="0" smtClean="0">
                <a:latin typeface="Arial" charset="0"/>
                <a:cs typeface="Arial" charset="0"/>
              </a:rPr>
              <a:t>Search bins </a:t>
            </a:r>
            <a:r>
              <a:rPr lang="en-US" altLang="en-US" dirty="0" smtClean="0">
                <a:latin typeface="Arial" charset="0"/>
                <a:cs typeface="Arial" charset="0"/>
              </a:rPr>
              <a:t>E, F, 0, 1, 2, 3, 4</a:t>
            </a:r>
          </a:p>
          <a:p>
            <a:pPr lvl="1"/>
            <a:r>
              <a:rPr lang="en-US" altLang="en-US" dirty="0" smtClean="0">
                <a:latin typeface="Arial" charset="0"/>
                <a:cs typeface="Arial" charset="0"/>
              </a:rPr>
              <a:t>The last bin is empty; therefore, 23E is not in the table</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88524835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E</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52835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cannot simply </a:t>
            </a:r>
            <a:r>
              <a:rPr lang="en-US" altLang="en-US" dirty="0" smtClean="0">
                <a:latin typeface="Arial" charset="0"/>
                <a:cs typeface="Arial" charset="0"/>
              </a:rPr>
              <a:t>remove elements </a:t>
            </a:r>
            <a:r>
              <a:rPr lang="en-US" altLang="en-US" dirty="0" smtClean="0">
                <a:latin typeface="Arial" charset="0"/>
                <a:cs typeface="Arial" charset="0"/>
              </a:rPr>
              <a:t>from the hash </a:t>
            </a:r>
            <a:r>
              <a:rPr lang="en-US" altLang="en-US" dirty="0" smtClean="0">
                <a:latin typeface="Arial" charset="0"/>
                <a:cs typeface="Arial" charset="0"/>
              </a:rPr>
              <a:t>table</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1194735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863376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cannot simply </a:t>
            </a:r>
            <a:r>
              <a:rPr lang="en-US" altLang="en-US" dirty="0" smtClean="0">
                <a:latin typeface="Arial" charset="0"/>
                <a:cs typeface="Arial" charset="0"/>
              </a:rPr>
              <a:t>remove elements </a:t>
            </a:r>
            <a:r>
              <a:rPr lang="en-US" altLang="en-US" dirty="0" smtClean="0">
                <a:latin typeface="Arial" charset="0"/>
                <a:cs typeface="Arial" charset="0"/>
              </a:rPr>
              <a:t>from the hash table</a:t>
            </a:r>
          </a:p>
          <a:p>
            <a:pPr lvl="1"/>
            <a:r>
              <a:rPr lang="en-US" altLang="en-US" dirty="0" smtClean="0">
                <a:latin typeface="Arial" charset="0"/>
                <a:cs typeface="Arial" charset="0"/>
              </a:rPr>
              <a:t>For example, consider erasing </a:t>
            </a:r>
            <a:r>
              <a:rPr lang="en-US" altLang="en-US" dirty="0" smtClean="0">
                <a:latin typeface="Arial" charset="0"/>
                <a:cs typeface="Arial" charset="0"/>
              </a:rPr>
              <a:t>3AD</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99985778"/>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bg1">
                              <a:lumMod val="50000"/>
                            </a:schemeClr>
                          </a:solidFill>
                        </a:rPr>
                        <a:t>3AD</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638785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cannot simply </a:t>
            </a:r>
            <a:r>
              <a:rPr lang="en-US" altLang="en-US" dirty="0" smtClean="0">
                <a:latin typeface="Arial" charset="0"/>
                <a:cs typeface="Arial" charset="0"/>
              </a:rPr>
              <a:t>remove elements </a:t>
            </a:r>
            <a:r>
              <a:rPr lang="en-US" altLang="en-US" dirty="0" smtClean="0">
                <a:latin typeface="Arial" charset="0"/>
                <a:cs typeface="Arial" charset="0"/>
              </a:rPr>
              <a:t>from the hash table</a:t>
            </a:r>
          </a:p>
          <a:p>
            <a:pPr lvl="1"/>
            <a:r>
              <a:rPr lang="en-US" altLang="en-US" dirty="0" smtClean="0">
                <a:latin typeface="Arial" charset="0"/>
                <a:cs typeface="Arial" charset="0"/>
              </a:rPr>
              <a:t>For example, consider erasing </a:t>
            </a:r>
            <a:r>
              <a:rPr lang="en-US" altLang="en-US" dirty="0" smtClean="0">
                <a:latin typeface="Arial" charset="0"/>
                <a:cs typeface="Arial" charset="0"/>
              </a:rPr>
              <a:t>3AD</a:t>
            </a:r>
          </a:p>
          <a:p>
            <a:pPr lvl="1"/>
            <a:r>
              <a:rPr lang="en-US" altLang="en-US" dirty="0" smtClean="0">
                <a:latin typeface="Arial" charset="0"/>
                <a:cs typeface="Arial" charset="0"/>
              </a:rPr>
              <a:t>If we just erase it, it is now an empty bin</a:t>
            </a:r>
          </a:p>
          <a:p>
            <a:pPr lvl="2"/>
            <a:r>
              <a:rPr lang="en-US" altLang="en-US" dirty="0" smtClean="0">
                <a:latin typeface="Arial" charset="0"/>
                <a:cs typeface="Arial" charset="0"/>
              </a:rPr>
              <a:t>By our algorithm, we cannot find ACD, C8B and D59</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2515107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D59</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ACD</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C8B</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6" name="Oval 5"/>
          <p:cNvSpPr/>
          <p:nvPr/>
        </p:nvSpPr>
        <p:spPr>
          <a:xfrm>
            <a:off x="7371845"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23684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Linear Probing</a:t>
            </a:r>
          </a:p>
        </p:txBody>
      </p:sp>
      <p:sp>
        <p:nvSpPr>
          <p:cNvPr id="10243" name="Rectangle 3"/>
          <p:cNvSpPr>
            <a:spLocks noGrp="1" noChangeArrowheads="1"/>
          </p:cNvSpPr>
          <p:nvPr>
            <p:ph type="body" idx="1"/>
          </p:nvPr>
        </p:nvSpPr>
        <p:spPr/>
        <p:txBody>
          <a:bodyPr/>
          <a:lstStyle/>
          <a:p>
            <a:pPr>
              <a:buNone/>
            </a:pPr>
            <a:r>
              <a:rPr lang="en-US" altLang="en-US" dirty="0" smtClean="0">
                <a:latin typeface="Arial" charset="0"/>
                <a:cs typeface="Arial" charset="0"/>
              </a:rPr>
              <a:t>	Consider </a:t>
            </a:r>
            <a:r>
              <a:rPr lang="en-US" altLang="en-US" dirty="0">
                <a:latin typeface="Arial" charset="0"/>
                <a:cs typeface="Arial" charset="0"/>
              </a:rPr>
              <a:t>a hash table with </a:t>
            </a:r>
            <a:r>
              <a:rPr lang="en-US" altLang="en-US" i="1" dirty="0">
                <a:latin typeface="Times New Roman" pitchFamily="18" charset="0"/>
                <a:cs typeface="Arial" charset="0"/>
              </a:rPr>
              <a:t>M</a:t>
            </a:r>
            <a:r>
              <a:rPr lang="en-US" altLang="en-US" dirty="0">
                <a:latin typeface="Times New Roman" pitchFamily="18" charset="0"/>
                <a:cs typeface="Arial" charset="0"/>
              </a:rPr>
              <a:t> = 16</a:t>
            </a:r>
            <a:r>
              <a:rPr lang="en-US" altLang="en-US" dirty="0">
                <a:latin typeface="Arial" charset="0"/>
                <a:cs typeface="Arial" charset="0"/>
              </a:rPr>
              <a:t> bins</a:t>
            </a:r>
          </a:p>
          <a:p>
            <a:pPr>
              <a:buNone/>
            </a:pPr>
            <a:endParaRPr lang="en-US" altLang="en-US" dirty="0">
              <a:latin typeface="Arial" charset="0"/>
              <a:cs typeface="Arial" charset="0"/>
            </a:endParaRPr>
          </a:p>
          <a:p>
            <a:pPr>
              <a:buNone/>
            </a:pPr>
            <a:r>
              <a:rPr lang="en-US" altLang="en-US" dirty="0">
                <a:latin typeface="Arial" charset="0"/>
                <a:cs typeface="Arial" charset="0"/>
              </a:rPr>
              <a:t>	Given a 3-digit hexadecimal number:</a:t>
            </a:r>
          </a:p>
          <a:p>
            <a:pPr lvl="1"/>
            <a:r>
              <a:rPr lang="en-US" altLang="en-US" dirty="0">
                <a:latin typeface="Arial" charset="0"/>
                <a:cs typeface="Arial" charset="0"/>
              </a:rPr>
              <a:t>The least-significant digit is the primary hash function (bin)</a:t>
            </a:r>
          </a:p>
          <a:p>
            <a:pPr lvl="1"/>
            <a:r>
              <a:rPr lang="en-US" altLang="en-US" dirty="0" smtClean="0">
                <a:latin typeface="Arial" charset="0"/>
                <a:cs typeface="Arial" charset="0"/>
              </a:rPr>
              <a:t>Example</a:t>
            </a:r>
            <a:r>
              <a:rPr lang="en-US" altLang="en-US" dirty="0">
                <a:latin typeface="Arial" charset="0"/>
                <a:cs typeface="Arial" charset="0"/>
              </a:rPr>
              <a:t>: for 6B7</a:t>
            </a:r>
            <a:r>
              <a:rPr lang="en-US" altLang="en-US" b="1" dirty="0">
                <a:solidFill>
                  <a:srgbClr val="00B0F0"/>
                </a:solidFill>
                <a:latin typeface="Arial" charset="0"/>
                <a:cs typeface="Arial" charset="0"/>
              </a:rPr>
              <a:t>2</a:t>
            </a:r>
            <a:r>
              <a:rPr lang="en-US" altLang="en-US" b="1" dirty="0">
                <a:solidFill>
                  <a:srgbClr val="FF0000"/>
                </a:solidFill>
                <a:latin typeface="Arial" charset="0"/>
                <a:cs typeface="Arial" charset="0"/>
              </a:rPr>
              <a:t>A</a:t>
            </a:r>
            <a:r>
              <a:rPr lang="en-US" altLang="en-US" baseline="-25000" dirty="0">
                <a:latin typeface="Arial" charset="0"/>
                <a:cs typeface="Arial" charset="0"/>
              </a:rPr>
              <a:t>16 </a:t>
            </a:r>
            <a:r>
              <a:rPr lang="en-US" altLang="en-US" dirty="0">
                <a:latin typeface="Arial" charset="0"/>
                <a:cs typeface="Arial" charset="0"/>
              </a:rPr>
              <a:t>, the initial bin is </a:t>
            </a:r>
            <a:r>
              <a:rPr lang="en-US" altLang="en-US" b="1" dirty="0">
                <a:solidFill>
                  <a:srgbClr val="FF0000"/>
                </a:solidFill>
                <a:latin typeface="Arial" charset="0"/>
                <a:cs typeface="Arial" charset="0"/>
              </a:rPr>
              <a:t>A</a:t>
            </a:r>
            <a:r>
              <a:rPr lang="en-US" altLang="en-US" dirty="0">
                <a:latin typeface="Arial" charset="0"/>
                <a:cs typeface="Arial" charset="0"/>
              </a:rPr>
              <a:t> and the jump size is </a:t>
            </a:r>
            <a:r>
              <a:rPr lang="en-US" altLang="en-US" b="1" dirty="0">
                <a:solidFill>
                  <a:srgbClr val="00B0F0"/>
                </a:solidFill>
                <a:latin typeface="Arial" charset="0"/>
                <a:cs typeface="Arial" charset="0"/>
              </a:rPr>
              <a:t>3</a:t>
            </a:r>
            <a:endParaRPr lang="en-US" altLang="en-US" dirty="0">
              <a:latin typeface="Arial" charset="0"/>
              <a:cs typeface="Arial" charset="0"/>
            </a:endParaRPr>
          </a:p>
        </p:txBody>
      </p:sp>
    </p:spTree>
    <p:extLst>
      <p:ext uri="{BB962C8B-B14F-4D97-AF65-F5344CB8AC3E}">
        <p14:creationId xmlns:p14="http://schemas.microsoft.com/office/powerpoint/2010/main" val="152918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Instead, we must attempt to fill the empty bin</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24446051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6" name="Oval 5"/>
          <p:cNvSpPr/>
          <p:nvPr/>
        </p:nvSpPr>
        <p:spPr>
          <a:xfrm>
            <a:off x="7371845"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73028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Instead, we must attempt to fill the empty bin</a:t>
            </a:r>
          </a:p>
          <a:p>
            <a:pPr lvl="1"/>
            <a:r>
              <a:rPr lang="en-US" altLang="en-US" dirty="0" smtClean="0">
                <a:latin typeface="Arial" charset="0"/>
                <a:cs typeface="Arial" charset="0"/>
              </a:rPr>
              <a:t>We can move ACD into the location</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8487849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ACD</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bg1">
                              <a:lumMod val="50000"/>
                            </a:schemeClr>
                          </a:solidFill>
                        </a:rPr>
                        <a:t>ACD</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6" name="Line 44"/>
          <p:cNvSpPr>
            <a:spLocks noChangeShapeType="1"/>
          </p:cNvSpPr>
          <p:nvPr/>
        </p:nvSpPr>
        <p:spPr bwMode="auto">
          <a:xfrm flipH="1">
            <a:off x="7781465" y="3763639"/>
            <a:ext cx="22998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76303649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Now we have another bin to fill</a:t>
            </a:r>
          </a:p>
        </p:txBody>
      </p:sp>
      <p:graphicFrame>
        <p:nvGraphicFramePr>
          <p:cNvPr id="5" name="Table 4"/>
          <p:cNvGraphicFramePr>
            <a:graphicFrameLocks noGrp="1"/>
          </p:cNvGraphicFramePr>
          <p:nvPr>
            <p:extLst>
              <p:ext uri="{D42A27DB-BD31-4B8C-83A1-F6EECF244321}">
                <p14:modId xmlns:p14="http://schemas.microsoft.com/office/powerpoint/2010/main" val="82020385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7" name="Oval 6"/>
          <p:cNvSpPr/>
          <p:nvPr/>
        </p:nvSpPr>
        <p:spPr>
          <a:xfrm>
            <a:off x="7930975"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709268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Now we have another bin </a:t>
            </a:r>
            <a:r>
              <a:rPr lang="en-US" altLang="en-US" dirty="0">
                <a:latin typeface="Arial" charset="0"/>
                <a:cs typeface="Arial" charset="0"/>
              </a:rPr>
              <a:t>to fill</a:t>
            </a:r>
          </a:p>
          <a:p>
            <a:pPr lvl="1"/>
            <a:r>
              <a:rPr lang="en-US" altLang="en-US" dirty="0">
                <a:latin typeface="Arial" charset="0"/>
                <a:cs typeface="Arial" charset="0"/>
              </a:rPr>
              <a:t>We can move ACD into the location</a:t>
            </a:r>
          </a:p>
          <a:p>
            <a:pPr>
              <a:buFont typeface="Arial" charset="0"/>
              <a:buNone/>
            </a:pP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35785305"/>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C8B</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bg1">
                              <a:lumMod val="50000"/>
                            </a:schemeClr>
                          </a:solidFill>
                        </a:rPr>
                        <a:t>C8B</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6" name="Line 44"/>
          <p:cNvSpPr>
            <a:spLocks noChangeShapeType="1"/>
          </p:cNvSpPr>
          <p:nvPr/>
        </p:nvSpPr>
        <p:spPr bwMode="auto">
          <a:xfrm flipH="1">
            <a:off x="8388424" y="3763639"/>
            <a:ext cx="229985"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8331554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Now we must attempt to fill the bin at F</a:t>
            </a:r>
            <a:endParaRPr lang="en-US" altLang="en-US" dirty="0">
              <a:latin typeface="Arial" charset="0"/>
              <a:cs typeface="Arial" charset="0"/>
            </a:endParaRPr>
          </a:p>
          <a:p>
            <a:pPr lvl="1"/>
            <a:r>
              <a:rPr lang="en-US" altLang="en-US" dirty="0" smtClean="0">
                <a:latin typeface="Arial" charset="0"/>
                <a:cs typeface="Arial" charset="0"/>
              </a:rPr>
              <a:t>We cannot move 680</a:t>
            </a: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1023660"/>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7" name="Oval 6"/>
          <p:cNvSpPr/>
          <p:nvPr/>
        </p:nvSpPr>
        <p:spPr>
          <a:xfrm>
            <a:off x="8498572"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751679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Now we must attempt to fill the bin at F</a:t>
            </a:r>
            <a:endParaRPr lang="en-US" altLang="en-US" dirty="0">
              <a:latin typeface="Arial" charset="0"/>
              <a:cs typeface="Arial" charset="0"/>
            </a:endParaRPr>
          </a:p>
          <a:p>
            <a:pPr lvl="1"/>
            <a:r>
              <a:rPr lang="en-US" altLang="en-US" dirty="0" smtClean="0">
                <a:latin typeface="Arial" charset="0"/>
                <a:cs typeface="Arial" charset="0"/>
              </a:rPr>
              <a:t>We cannot move 680</a:t>
            </a:r>
          </a:p>
          <a:p>
            <a:pPr lvl="1"/>
            <a:r>
              <a:rPr lang="en-US" altLang="en-US" dirty="0" smtClean="0">
                <a:latin typeface="Arial" charset="0"/>
                <a:cs typeface="Arial" charset="0"/>
              </a:rPr>
              <a:t>We can, however, move D59</a:t>
            </a: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67934843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bg1">
                              <a:lumMod val="50000"/>
                            </a:schemeClr>
                          </a:solidFill>
                        </a:rPr>
                        <a:t>D59</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D59</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6" name="Line 44"/>
          <p:cNvSpPr>
            <a:spLocks noChangeShapeType="1"/>
          </p:cNvSpPr>
          <p:nvPr/>
        </p:nvSpPr>
        <p:spPr bwMode="auto">
          <a:xfrm>
            <a:off x="1115616" y="3763639"/>
            <a:ext cx="7488832"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7582921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At this point, we cannot move B32 or E93 and the next bin is empty</a:t>
            </a:r>
          </a:p>
          <a:p>
            <a:pPr lvl="1"/>
            <a:r>
              <a:rPr lang="en-US" altLang="en-US" dirty="0" smtClean="0">
                <a:latin typeface="Arial" charset="0"/>
                <a:cs typeface="Arial" charset="0"/>
              </a:rPr>
              <a:t>We are finished</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3897614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207</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7" name="Oval 6"/>
          <p:cNvSpPr/>
          <p:nvPr/>
        </p:nvSpPr>
        <p:spPr>
          <a:xfrm>
            <a:off x="611560"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781176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Suppose we delete 207</a:t>
            </a:r>
          </a:p>
        </p:txBody>
      </p:sp>
      <p:graphicFrame>
        <p:nvGraphicFramePr>
          <p:cNvPr id="5" name="Table 4"/>
          <p:cNvGraphicFramePr>
            <a:graphicFrameLocks noGrp="1"/>
          </p:cNvGraphicFramePr>
          <p:nvPr>
            <p:extLst>
              <p:ext uri="{D42A27DB-BD31-4B8C-83A1-F6EECF244321}">
                <p14:modId xmlns:p14="http://schemas.microsoft.com/office/powerpoint/2010/main" val="3827825240"/>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bg1">
                              <a:lumMod val="50000"/>
                            </a:schemeClr>
                          </a:solidFill>
                        </a:rPr>
                        <a:t>207</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948400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Suppose we delete 207</a:t>
            </a:r>
          </a:p>
          <a:p>
            <a:pPr lvl="1"/>
            <a:r>
              <a:rPr lang="en-US" altLang="en-US" dirty="0" smtClean="0">
                <a:latin typeface="Arial" charset="0"/>
                <a:cs typeface="Arial" charset="0"/>
              </a:rPr>
              <a:t>Cannot move 488</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0187275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rgbClr val="FF0000"/>
                          </a:solidFill>
                        </a:rPr>
                        <a:t>488</a:t>
                      </a:r>
                      <a:endParaRPr lang="en-CA" sz="2400" b="0"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2" name="Oval 1"/>
          <p:cNvSpPr/>
          <p:nvPr/>
        </p:nvSpPr>
        <p:spPr>
          <a:xfrm>
            <a:off x="3995936"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247167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Suppose we delete 207</a:t>
            </a:r>
          </a:p>
          <a:p>
            <a:pPr lvl="1"/>
            <a:r>
              <a:rPr lang="en-US" altLang="en-US" dirty="0" smtClean="0">
                <a:latin typeface="Arial" charset="0"/>
                <a:cs typeface="Arial" charset="0"/>
              </a:rPr>
              <a:t>We could move 946 into Bin 7</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13651777"/>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946</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lumMod val="50000"/>
                              <a:lumOff val="50000"/>
                            </a:schemeClr>
                          </a:solidFill>
                        </a:rPr>
                        <a:t>946</a:t>
                      </a:r>
                      <a:endParaRPr lang="en-CA" sz="2400" b="0" dirty="0">
                        <a:solidFill>
                          <a:schemeClr val="tx1">
                            <a:lumMod val="50000"/>
                            <a:lumOff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ACD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C8B</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7" name="Oval 6"/>
          <p:cNvSpPr/>
          <p:nvPr/>
        </p:nvSpPr>
        <p:spPr>
          <a:xfrm>
            <a:off x="3995936"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ine 44"/>
          <p:cNvSpPr>
            <a:spLocks noChangeShapeType="1"/>
          </p:cNvSpPr>
          <p:nvPr/>
        </p:nvSpPr>
        <p:spPr bwMode="auto">
          <a:xfrm flipH="1">
            <a:off x="4469096" y="3763639"/>
            <a:ext cx="734041"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839806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Insertion</a:t>
            </a:r>
          </a:p>
        </p:txBody>
      </p:sp>
      <p:sp>
        <p:nvSpPr>
          <p:cNvPr id="11267" name="Rectangle 3"/>
          <p:cNvSpPr>
            <a:spLocks noGrp="1" noChangeArrowheads="1"/>
          </p:cNvSpPr>
          <p:nvPr>
            <p:ph type="body" idx="1"/>
          </p:nvPr>
        </p:nvSpPr>
        <p:spPr/>
        <p:txBody>
          <a:bodyPr/>
          <a:lstStyle/>
          <a:p>
            <a:pPr>
              <a:buNone/>
            </a:pPr>
            <a:r>
              <a:rPr lang="en-US" altLang="en-US" dirty="0">
                <a:latin typeface="Arial" charset="0"/>
                <a:cs typeface="Arial" charset="0"/>
              </a:rPr>
              <a:t>	Insert </a:t>
            </a:r>
            <a:r>
              <a:rPr lang="en-US" altLang="en-US" dirty="0" smtClean="0">
                <a:latin typeface="Arial" charset="0"/>
                <a:cs typeface="Arial" charset="0"/>
              </a:rPr>
              <a:t>these numbers </a:t>
            </a:r>
            <a:r>
              <a:rPr lang="en-US" altLang="en-US" dirty="0">
                <a:latin typeface="Arial" charset="0"/>
                <a:cs typeface="Arial" charset="0"/>
              </a:rPr>
              <a:t>into this initially empty hash </a:t>
            </a:r>
            <a:r>
              <a:rPr lang="en-US" altLang="en-US" dirty="0" smtClean="0">
                <a:latin typeface="Arial" charset="0"/>
                <a:cs typeface="Arial" charset="0"/>
              </a:rPr>
              <a:t>table:</a:t>
            </a:r>
            <a:endParaRPr lang="en-US" altLang="en-US" dirty="0">
              <a:latin typeface="Arial" charset="0"/>
              <a:cs typeface="Arial" charset="0"/>
            </a:endParaRPr>
          </a:p>
          <a:p>
            <a:pPr lvl="1" algn="ctr">
              <a:buFontTx/>
              <a:buNone/>
            </a:pPr>
            <a:r>
              <a:rPr lang="it-IT" altLang="en-US" dirty="0">
                <a:latin typeface="Arial" charset="0"/>
                <a:cs typeface="Arial" charset="0"/>
              </a:rPr>
              <a:t>19A, 207, 3AD, 488, 5BA, 680, 74C, 826, 946, ACD, B32, C8B, DBE, E9C</a:t>
            </a:r>
            <a:endParaRPr lang="en-US" altLang="en-US" sz="1400" dirty="0">
              <a:latin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75538416"/>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17767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Suppose we delete 207</a:t>
            </a:r>
          </a:p>
          <a:p>
            <a:pPr lvl="1"/>
            <a:r>
              <a:rPr lang="en-US" altLang="en-US" dirty="0" smtClean="0">
                <a:latin typeface="Arial" charset="0"/>
                <a:cs typeface="Arial" charset="0"/>
              </a:rPr>
              <a:t>We cannot move either the next five entries</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2342745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lumMod val="50000"/>
                            <a:lumOff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smtClean="0">
                          <a:solidFill>
                            <a:srgbClr val="FF0000"/>
                          </a:solidFill>
                        </a:rPr>
                        <a:t>19A</a:t>
                      </a:r>
                      <a:endParaRPr lang="en-CA" sz="2400" b="0"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rgbClr val="FF0000"/>
                          </a:solidFill>
                        </a:rPr>
                        <a:t>5BA</a:t>
                      </a:r>
                      <a:endParaRPr lang="en-CA" sz="2400" b="0"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rgbClr val="FF0000"/>
                          </a:solidFill>
                        </a:rPr>
                        <a:t>74C</a:t>
                      </a:r>
                      <a:endParaRPr lang="en-CA" sz="2400" b="0"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rgbClr val="FF0000"/>
                          </a:solidFill>
                        </a:rPr>
                        <a:t>ACD</a:t>
                      </a:r>
                      <a:endParaRPr lang="en-CA" sz="2400" b="0"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rgbClr val="FF0000"/>
                          </a:solidFill>
                        </a:rPr>
                        <a:t>C8B</a:t>
                      </a:r>
                      <a:endParaRPr lang="en-CA" sz="2400" b="0"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7" name="Oval 6"/>
          <p:cNvSpPr/>
          <p:nvPr/>
        </p:nvSpPr>
        <p:spPr>
          <a:xfrm>
            <a:off x="5122663"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9461538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Suppose we delete 207</a:t>
            </a:r>
          </a:p>
          <a:p>
            <a:pPr lvl="1"/>
            <a:r>
              <a:rPr lang="en-US" altLang="en-US" dirty="0" smtClean="0">
                <a:latin typeface="Arial" charset="0"/>
                <a:cs typeface="Arial" charset="0"/>
              </a:rPr>
              <a:t>We cannot move either the next five entries</a:t>
            </a:r>
            <a:endParaRPr lang="en-US" altLang="en-US" dirty="0" smtClean="0">
              <a:latin typeface="Arial" charset="0"/>
              <a:cs typeface="Arial"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5433510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D59</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ACD</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C8B</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lumMod val="50000"/>
                              <a:lumOff val="50000"/>
                            </a:schemeClr>
                          </a:solidFill>
                        </a:rPr>
                        <a:t>D59</a:t>
                      </a:r>
                      <a:endParaRPr lang="en-CA" sz="2400" b="0" dirty="0">
                        <a:solidFill>
                          <a:schemeClr val="tx1">
                            <a:lumMod val="50000"/>
                            <a:lumOff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7" name="Oval 6"/>
          <p:cNvSpPr/>
          <p:nvPr/>
        </p:nvSpPr>
        <p:spPr>
          <a:xfrm>
            <a:off x="5122663"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Line 44"/>
          <p:cNvSpPr>
            <a:spLocks noChangeShapeType="1"/>
          </p:cNvSpPr>
          <p:nvPr/>
        </p:nvSpPr>
        <p:spPr bwMode="auto">
          <a:xfrm flipH="1">
            <a:off x="5580111" y="3763639"/>
            <a:ext cx="2952328"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8512731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Erasing</a:t>
            </a:r>
          </a:p>
        </p:txBody>
      </p:sp>
      <p:sp>
        <p:nvSpPr>
          <p:cNvPr id="2150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Suppose we delete 207</a:t>
            </a:r>
          </a:p>
          <a:p>
            <a:pPr lvl="1"/>
            <a:r>
              <a:rPr lang="en-US" altLang="en-US" dirty="0" smtClean="0">
                <a:latin typeface="Arial" charset="0"/>
                <a:cs typeface="Arial" charset="0"/>
              </a:rPr>
              <a:t>We cannot fill this bin with 680, and the next bin is empty</a:t>
            </a:r>
          </a:p>
          <a:p>
            <a:pPr lvl="1"/>
            <a:r>
              <a:rPr lang="en-US" altLang="en-US" dirty="0" smtClean="0">
                <a:latin typeface="Arial" charset="0"/>
                <a:cs typeface="Arial" charset="0"/>
              </a:rPr>
              <a:t>We are finished</a:t>
            </a:r>
          </a:p>
        </p:txBody>
      </p:sp>
      <p:graphicFrame>
        <p:nvGraphicFramePr>
          <p:cNvPr id="5" name="Table 4"/>
          <p:cNvGraphicFramePr>
            <a:graphicFrameLocks noGrp="1"/>
          </p:cNvGraphicFramePr>
          <p:nvPr>
            <p:extLst>
              <p:ext uri="{D42A27DB-BD31-4B8C-83A1-F6EECF244321}">
                <p14:modId xmlns:p14="http://schemas.microsoft.com/office/powerpoint/2010/main" val="3598492232"/>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2</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3</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4</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5</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6</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7</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8</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9</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A</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B</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solidFill>
                            <a:schemeClr val="tx1"/>
                          </a:solidFill>
                        </a:rPr>
                        <a:t>C</a:t>
                      </a:r>
                      <a:endParaRPr lang="en-CA" sz="1800" b="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r>
                        <a:rPr lang="en-CA" sz="2400" b="0" dirty="0" smtClean="0"/>
                        <a:t>680</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bg1">
                            <a:lumMod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B32</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E93</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826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946</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488</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D59</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19A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5BA</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74C</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ACD</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solidFill>
                            <a:schemeClr val="tx1"/>
                          </a:solidFill>
                        </a:rPr>
                        <a:t>C8B</a:t>
                      </a:r>
                      <a:endParaRPr lang="en-CA" sz="24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solidFill>
                          <a:schemeClr val="tx1">
                            <a:lumMod val="50000"/>
                            <a:lumOff val="50000"/>
                          </a:schemeClr>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7" name="Oval 6"/>
          <p:cNvSpPr/>
          <p:nvPr/>
        </p:nvSpPr>
        <p:spPr>
          <a:xfrm>
            <a:off x="8485833" y="3501008"/>
            <a:ext cx="576064" cy="504056"/>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555811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pPr>
              <a:buFont typeface="Arial" charset="0"/>
              <a:buNone/>
            </a:pPr>
            <a:r>
              <a:rPr lang="en-CA" altLang="en-US" smtClean="0">
                <a:latin typeface="Arial" charset="0"/>
                <a:cs typeface="Arial" charset="0"/>
              </a:rPr>
              <a:t>	In general, assume:</a:t>
            </a:r>
          </a:p>
          <a:p>
            <a:pPr lvl="1"/>
            <a:r>
              <a:rPr lang="en-CA" altLang="en-US" smtClean="0">
                <a:latin typeface="Arial" charset="0"/>
                <a:cs typeface="Arial" charset="0"/>
              </a:rPr>
              <a:t>The currently removed object has created a hole at index </a:t>
            </a:r>
            <a:r>
              <a:rPr lang="en-CA" altLang="en-US" smtClean="0">
                <a:solidFill>
                  <a:srgbClr val="00B0F0"/>
                </a:solidFill>
                <a:latin typeface="Consolas" pitchFamily="49" charset="0"/>
                <a:cs typeface="Consolas" pitchFamily="49" charset="0"/>
              </a:rPr>
              <a:t>hole</a:t>
            </a:r>
            <a:endParaRPr lang="en-CA" altLang="en-US" smtClean="0">
              <a:solidFill>
                <a:srgbClr val="00B0F0"/>
              </a:solidFill>
              <a:latin typeface="Arial" charset="0"/>
              <a:cs typeface="Arial" charset="0"/>
            </a:endParaRPr>
          </a:p>
          <a:p>
            <a:pPr lvl="1"/>
            <a:r>
              <a:rPr lang="en-CA" altLang="en-US" smtClean="0">
                <a:latin typeface="Arial" charset="0"/>
                <a:cs typeface="Arial" charset="0"/>
              </a:rPr>
              <a:t>The object we are checking is located at the position </a:t>
            </a:r>
            <a:r>
              <a:rPr lang="en-CA" altLang="en-US" smtClean="0">
                <a:solidFill>
                  <a:srgbClr val="FF0000"/>
                </a:solidFill>
                <a:latin typeface="Consolas" pitchFamily="49" charset="0"/>
                <a:cs typeface="Consolas" pitchFamily="49" charset="0"/>
              </a:rPr>
              <a:t>index</a:t>
            </a:r>
            <a:r>
              <a:rPr lang="en-CA" altLang="en-US" smtClean="0">
                <a:latin typeface="Arial" charset="0"/>
                <a:cs typeface="Arial" charset="0"/>
              </a:rPr>
              <a:t> and has a hash value of </a:t>
            </a:r>
            <a:r>
              <a:rPr lang="en-CA" altLang="en-US" smtClean="0">
                <a:latin typeface="Consolas" pitchFamily="49" charset="0"/>
                <a:cs typeface="Consolas" pitchFamily="49" charset="0"/>
              </a:rPr>
              <a:t>hash</a:t>
            </a:r>
            <a:endParaRPr lang="en-CA" altLang="en-US" smtClean="0">
              <a:latin typeface="Arial" charset="0"/>
              <a:cs typeface="Arial" charset="0"/>
            </a:endParaRPr>
          </a:p>
        </p:txBody>
      </p:sp>
      <p:pic>
        <p:nvPicPr>
          <p:cNvPr id="30723" name="Picture 6" descr="C:\Users\dwharder\Desktop\Pisdfc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429000"/>
            <a:ext cx="56403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itle 1"/>
          <p:cNvSpPr>
            <a:spLocks noGrp="1"/>
          </p:cNvSpPr>
          <p:nvPr>
            <p:ph type="title"/>
          </p:nvPr>
        </p:nvSpPr>
        <p:spPr/>
        <p:txBody>
          <a:bodyPr/>
          <a:lstStyle/>
          <a:p>
            <a:r>
              <a:rPr lang="en-US" altLang="en-US" smtClean="0">
                <a:latin typeface="Arial" charset="0"/>
                <a:cs typeface="Arial" charset="0"/>
              </a:rPr>
              <a:t>Erasing</a:t>
            </a:r>
            <a:endParaRPr lang="en-CA" altLang="en-US" smtClean="0">
              <a:latin typeface="Arial" charset="0"/>
              <a:cs typeface="Arial" charset="0"/>
            </a:endParaRPr>
          </a:p>
        </p:txBody>
      </p:sp>
    </p:spTree>
    <p:extLst>
      <p:ext uri="{BB962C8B-B14F-4D97-AF65-F5344CB8AC3E}">
        <p14:creationId xmlns:p14="http://schemas.microsoft.com/office/powerpoint/2010/main" val="38936082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smtClean="0">
                <a:latin typeface="Arial" charset="0"/>
                <a:cs typeface="Arial" charset="0"/>
              </a:rPr>
              <a:t>Erasing</a:t>
            </a:r>
            <a:endParaRPr lang="en-CA" altLang="en-US" smtClean="0">
              <a:latin typeface="Arial" charset="0"/>
              <a:cs typeface="Arial" charset="0"/>
            </a:endParaRPr>
          </a:p>
        </p:txBody>
      </p:sp>
      <p:sp>
        <p:nvSpPr>
          <p:cNvPr id="31747"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first possibility is that </a:t>
            </a:r>
            <a:r>
              <a:rPr lang="en-CA" altLang="en-US" smtClean="0">
                <a:latin typeface="Consolas" pitchFamily="49" charset="0"/>
                <a:cs typeface="Consolas" pitchFamily="49" charset="0"/>
              </a:rPr>
              <a:t>hole &lt; index</a:t>
            </a:r>
          </a:p>
          <a:p>
            <a:pPr lvl="1"/>
            <a:r>
              <a:rPr lang="en-CA" altLang="en-US" smtClean="0">
                <a:latin typeface="Arial" charset="0"/>
                <a:cs typeface="Arial" charset="0"/>
              </a:rPr>
              <a:t>In this case, the hash value of the object at </a:t>
            </a:r>
            <a:r>
              <a:rPr lang="en-CA" altLang="en-US" smtClean="0">
                <a:latin typeface="Consolas" pitchFamily="49" charset="0"/>
                <a:cs typeface="Consolas" pitchFamily="49" charset="0"/>
              </a:rPr>
              <a:t>index</a:t>
            </a:r>
            <a:r>
              <a:rPr lang="en-CA" altLang="en-US" smtClean="0">
                <a:latin typeface="Arial" charset="0"/>
                <a:cs typeface="Arial" charset="0"/>
              </a:rPr>
              <a:t> must either</a:t>
            </a:r>
          </a:p>
          <a:p>
            <a:pPr lvl="2"/>
            <a:r>
              <a:rPr lang="en-CA" altLang="en-US" smtClean="0">
                <a:latin typeface="Arial" charset="0"/>
                <a:cs typeface="Arial" charset="0"/>
              </a:rPr>
              <a:t>equal to or less than the </a:t>
            </a:r>
            <a:r>
              <a:rPr lang="en-CA" altLang="en-US" smtClean="0">
                <a:latin typeface="Consolas" pitchFamily="49" charset="0"/>
                <a:cs typeface="Consolas" pitchFamily="49" charset="0"/>
              </a:rPr>
              <a:t>hole</a:t>
            </a:r>
            <a:r>
              <a:rPr lang="en-CA" altLang="en-US" smtClean="0">
                <a:latin typeface="Arial" charset="0"/>
                <a:cs typeface="Arial" charset="0"/>
              </a:rPr>
              <a:t> </a:t>
            </a:r>
            <a:r>
              <a:rPr lang="en-CA" altLang="en-US" b="1" smtClean="0">
                <a:latin typeface="Arial" charset="0"/>
                <a:cs typeface="Arial" charset="0"/>
              </a:rPr>
              <a:t>or</a:t>
            </a:r>
          </a:p>
          <a:p>
            <a:pPr lvl="2"/>
            <a:r>
              <a:rPr lang="en-CA" altLang="en-US" smtClean="0">
                <a:latin typeface="Arial" charset="0"/>
                <a:cs typeface="Arial" charset="0"/>
              </a:rPr>
              <a:t>it must be greater than the </a:t>
            </a:r>
            <a:r>
              <a:rPr lang="en-CA" altLang="en-US" smtClean="0">
                <a:latin typeface="Consolas" pitchFamily="49" charset="0"/>
                <a:cs typeface="Consolas" pitchFamily="49" charset="0"/>
              </a:rPr>
              <a:t>index</a:t>
            </a:r>
            <a:r>
              <a:rPr lang="en-CA" altLang="en-US" smtClean="0">
                <a:latin typeface="Arial" charset="0"/>
                <a:cs typeface="Arial" charset="0"/>
              </a:rPr>
              <a:t> of the potential candidate</a:t>
            </a: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lvl="1"/>
            <a:r>
              <a:rPr lang="en-CA" altLang="en-US" smtClean="0">
                <a:latin typeface="Arial" charset="0"/>
                <a:cs typeface="Arial" charset="0"/>
              </a:rPr>
              <a:t>Remember:  if we are checking the object </a:t>
            </a:r>
            <a:r>
              <a:rPr lang="en-CA" altLang="en-US" smtClean="0">
                <a:solidFill>
                  <a:srgbClr val="FF0000"/>
                </a:solidFill>
                <a:latin typeface="Consolas" pitchFamily="49" charset="0"/>
                <a:cs typeface="Consolas" pitchFamily="49" charset="0"/>
              </a:rPr>
              <a:t>?</a:t>
            </a:r>
            <a:r>
              <a:rPr lang="en-CA" altLang="en-US" smtClean="0">
                <a:latin typeface="Arial" charset="0"/>
                <a:cs typeface="Arial" charset="0"/>
              </a:rPr>
              <a:t> at location </a:t>
            </a:r>
            <a:r>
              <a:rPr lang="en-CA" altLang="en-US" smtClean="0">
                <a:latin typeface="Consolas" pitchFamily="49" charset="0"/>
                <a:cs typeface="Consolas" pitchFamily="49" charset="0"/>
              </a:rPr>
              <a:t>index</a:t>
            </a:r>
            <a:r>
              <a:rPr lang="en-CA" altLang="en-US" smtClean="0">
                <a:latin typeface="Arial" charset="0"/>
                <a:cs typeface="Arial" charset="0"/>
              </a:rPr>
              <a:t>, this means that all entries between </a:t>
            </a:r>
            <a:r>
              <a:rPr lang="en-CA" altLang="en-US" smtClean="0">
                <a:latin typeface="Consolas" pitchFamily="49" charset="0"/>
                <a:cs typeface="Consolas" pitchFamily="49" charset="0"/>
              </a:rPr>
              <a:t>hole</a:t>
            </a:r>
            <a:r>
              <a:rPr lang="en-CA" altLang="en-US" smtClean="0">
                <a:latin typeface="Arial" charset="0"/>
                <a:cs typeface="Arial" charset="0"/>
              </a:rPr>
              <a:t> and </a:t>
            </a:r>
            <a:r>
              <a:rPr lang="en-CA" altLang="en-US" smtClean="0">
                <a:latin typeface="Consolas" pitchFamily="49" charset="0"/>
                <a:cs typeface="Consolas" pitchFamily="49" charset="0"/>
              </a:rPr>
              <a:t>index </a:t>
            </a:r>
            <a:r>
              <a:rPr lang="en-CA" altLang="en-US" smtClean="0">
                <a:latin typeface="Arial" charset="0"/>
                <a:cs typeface="Arial" charset="0"/>
              </a:rPr>
              <a:t>are both occupied and could not have been copied into the hole</a:t>
            </a:r>
          </a:p>
        </p:txBody>
      </p:sp>
      <p:pic>
        <p:nvPicPr>
          <p:cNvPr id="31748" name="Picture 2" descr="C:\Users\dwharder\Desktop\h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429000"/>
            <a:ext cx="56403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39590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latin typeface="Arial" charset="0"/>
                <a:cs typeface="Arial" charset="0"/>
              </a:rPr>
              <a:t>Erasing</a:t>
            </a:r>
            <a:endParaRPr lang="en-CA" altLang="en-US" smtClean="0">
              <a:latin typeface="Arial" charset="0"/>
              <a:cs typeface="Arial" charset="0"/>
            </a:endParaRPr>
          </a:p>
        </p:txBody>
      </p:sp>
      <p:sp>
        <p:nvSpPr>
          <p:cNvPr id="32771"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The other possibility is we wrapped around the end of the array, that is, </a:t>
            </a:r>
            <a:r>
              <a:rPr lang="en-CA" altLang="en-US" smtClean="0">
                <a:latin typeface="Consolas" pitchFamily="49" charset="0"/>
                <a:cs typeface="Consolas" pitchFamily="49" charset="0"/>
              </a:rPr>
              <a:t>hole &gt; index</a:t>
            </a:r>
          </a:p>
          <a:p>
            <a:pPr lvl="1"/>
            <a:r>
              <a:rPr lang="en-CA" altLang="en-US" smtClean="0">
                <a:latin typeface="Arial" charset="0"/>
                <a:cs typeface="Arial" charset="0"/>
              </a:rPr>
              <a:t>In this case, the hash value of the object at </a:t>
            </a:r>
            <a:r>
              <a:rPr lang="en-CA" altLang="en-US" smtClean="0">
                <a:latin typeface="Consolas" pitchFamily="49" charset="0"/>
                <a:cs typeface="Consolas" pitchFamily="49" charset="0"/>
              </a:rPr>
              <a:t>index</a:t>
            </a:r>
            <a:r>
              <a:rPr lang="en-CA" altLang="en-US" smtClean="0">
                <a:latin typeface="Arial" charset="0"/>
                <a:cs typeface="Arial" charset="0"/>
              </a:rPr>
              <a:t> must be both</a:t>
            </a:r>
          </a:p>
          <a:p>
            <a:pPr lvl="2"/>
            <a:r>
              <a:rPr lang="en-CA" altLang="en-US" smtClean="0">
                <a:latin typeface="Arial" charset="0"/>
                <a:cs typeface="Arial" charset="0"/>
              </a:rPr>
              <a:t>greater than the index of the potential candidate </a:t>
            </a:r>
            <a:r>
              <a:rPr lang="en-CA" altLang="en-US" b="1" smtClean="0">
                <a:latin typeface="Arial" charset="0"/>
                <a:cs typeface="Arial" charset="0"/>
              </a:rPr>
              <a:t>and</a:t>
            </a:r>
          </a:p>
          <a:p>
            <a:pPr lvl="2"/>
            <a:r>
              <a:rPr lang="en-CA" altLang="en-US" smtClean="0">
                <a:latin typeface="Arial" charset="0"/>
                <a:cs typeface="Arial" charset="0"/>
              </a:rPr>
              <a:t>it must be less than or equal to the hole</a:t>
            </a:r>
          </a:p>
          <a:p>
            <a:pPr lvl="1"/>
            <a:endParaRPr lang="en-CA" altLang="en-US" smtClean="0">
              <a:latin typeface="Arial" charset="0"/>
              <a:cs typeface="Arial" charset="0"/>
            </a:endParaRPr>
          </a:p>
          <a:p>
            <a:pPr lvl="1"/>
            <a:endParaRPr lang="en-CA" altLang="en-US" smtClean="0">
              <a:latin typeface="Arial" charset="0"/>
              <a:cs typeface="Arial" charset="0"/>
            </a:endParaRPr>
          </a:p>
          <a:p>
            <a:pPr lvl="1"/>
            <a:endParaRPr lang="en-CA" altLang="en-US" smtClean="0">
              <a:latin typeface="Arial" charset="0"/>
              <a:cs typeface="Arial" charset="0"/>
            </a:endParaRPr>
          </a:p>
          <a:p>
            <a:pPr lvl="1">
              <a:buFont typeface="Arial" charset="0"/>
              <a:buNone/>
            </a:pPr>
            <a:endParaRPr lang="en-CA" altLang="en-US" smtClean="0">
              <a:latin typeface="Arial" charset="0"/>
              <a:cs typeface="Arial" charset="0"/>
            </a:endParaRPr>
          </a:p>
          <a:p>
            <a:pPr>
              <a:buFont typeface="Arial" charset="0"/>
              <a:buNone/>
            </a:pPr>
            <a:endParaRPr lang="en-CA" altLang="en-US" smtClean="0">
              <a:latin typeface="Arial" charset="0"/>
              <a:cs typeface="Arial" charset="0"/>
            </a:endParaRPr>
          </a:p>
          <a:p>
            <a:pPr>
              <a:buFont typeface="Arial" charset="0"/>
              <a:buNone/>
            </a:pPr>
            <a:endParaRPr lang="en-CA" altLang="en-US" smtClean="0">
              <a:latin typeface="Arial" charset="0"/>
              <a:cs typeface="Arial" charset="0"/>
            </a:endParaRPr>
          </a:p>
          <a:p>
            <a:pPr>
              <a:buFont typeface="Arial" charset="0"/>
              <a:buNone/>
            </a:pPr>
            <a:r>
              <a:rPr lang="en-CA" altLang="en-US" smtClean="0">
                <a:latin typeface="Arial" charset="0"/>
                <a:cs typeface="Arial" charset="0"/>
              </a:rPr>
              <a:t>	In either case, if the move is successful, the </a:t>
            </a:r>
            <a:r>
              <a:rPr lang="en-CA" altLang="en-US" b="1" smtClean="0">
                <a:solidFill>
                  <a:srgbClr val="FF0000"/>
                </a:solidFill>
                <a:latin typeface="Arial" charset="0"/>
                <a:cs typeface="Arial" charset="0"/>
              </a:rPr>
              <a:t>?</a:t>
            </a:r>
            <a:r>
              <a:rPr lang="en-CA" altLang="en-US" smtClean="0">
                <a:latin typeface="Arial" charset="0"/>
                <a:cs typeface="Arial" charset="0"/>
              </a:rPr>
              <a:t> Now becomes the new hole to be filled</a:t>
            </a:r>
          </a:p>
        </p:txBody>
      </p:sp>
      <p:pic>
        <p:nvPicPr>
          <p:cNvPr id="32772" name="Picture 3" descr="C:\Users\dwharder\Desktop\h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3429000"/>
            <a:ext cx="5640388"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6347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smtClean="0">
                <a:latin typeface="Arial" charset="0"/>
                <a:cs typeface="Arial" charset="0"/>
              </a:rPr>
              <a:t>Black Board Example</a:t>
            </a:r>
          </a:p>
        </p:txBody>
      </p:sp>
      <p:sp>
        <p:nvSpPr>
          <p:cNvPr id="337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Using the last digit as our hash function—insert these nine numbers into a hash table of size </a:t>
            </a:r>
            <a:r>
              <a:rPr lang="en-US" altLang="en-US" i="1" smtClean="0">
                <a:latin typeface="Times New Roman" pitchFamily="18" charset="0"/>
                <a:cs typeface="Times New Roman" pitchFamily="18" charset="0"/>
              </a:rPr>
              <a:t>M</a:t>
            </a:r>
            <a:r>
              <a:rPr lang="en-US" altLang="en-US" smtClean="0">
                <a:latin typeface="Times New Roman" pitchFamily="18" charset="0"/>
                <a:cs typeface="Times New Roman" pitchFamily="18" charset="0"/>
              </a:rPr>
              <a:t> = 10</a:t>
            </a:r>
            <a:r>
              <a:rPr lang="en-US" altLang="en-US" smtClean="0">
                <a:latin typeface="Arial" charset="0"/>
                <a:cs typeface="Arial" charset="0"/>
              </a:rPr>
              <a:t> </a:t>
            </a:r>
          </a:p>
          <a:p>
            <a:pPr lvl="1" algn="ctr">
              <a:buFont typeface="Arial" charset="0"/>
              <a:buNone/>
            </a:pPr>
            <a:r>
              <a:rPr lang="en-US" altLang="en-US" sz="2400" smtClean="0">
                <a:latin typeface="Times New Roman" pitchFamily="18" charset="0"/>
                <a:cs typeface="Times New Roman" pitchFamily="18" charset="0"/>
              </a:rPr>
              <a:t>31, 15, 79, 55, 42, 99, 60, 80, 23</a:t>
            </a:r>
            <a:r>
              <a:rPr lang="en-US" altLang="en-US" sz="2400" smtClean="0">
                <a:latin typeface="Arial" charset="0"/>
                <a:cs typeface="Arial" charset="0"/>
              </a:rPr>
              <a:t>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Then, remove </a:t>
            </a:r>
            <a:r>
              <a:rPr lang="en-US" altLang="en-US" smtClean="0">
                <a:latin typeface="Times New Roman" pitchFamily="18" charset="0"/>
                <a:cs typeface="Times New Roman" pitchFamily="18" charset="0"/>
              </a:rPr>
              <a:t>79</a:t>
            </a:r>
            <a:r>
              <a:rPr lang="en-US" altLang="en-US" smtClean="0">
                <a:latin typeface="Arial" charset="0"/>
                <a:cs typeface="Arial" charset="0"/>
              </a:rPr>
              <a:t>, </a:t>
            </a:r>
            <a:r>
              <a:rPr lang="en-US" altLang="en-US" smtClean="0">
                <a:latin typeface="Times New Roman" pitchFamily="18" charset="0"/>
                <a:cs typeface="Times New Roman" pitchFamily="18" charset="0"/>
              </a:rPr>
              <a:t>31</a:t>
            </a:r>
            <a:r>
              <a:rPr lang="en-US" altLang="en-US" smtClean="0">
                <a:latin typeface="Arial" charset="0"/>
                <a:cs typeface="Arial" charset="0"/>
              </a:rPr>
              <a:t>, </a:t>
            </a:r>
            <a:r>
              <a:rPr lang="en-US" altLang="en-US" smtClean="0">
                <a:latin typeface="Times New Roman" pitchFamily="18" charset="0"/>
                <a:cs typeface="Times New Roman" pitchFamily="18" charset="0"/>
              </a:rPr>
              <a:t>42</a:t>
            </a:r>
            <a:r>
              <a:rPr lang="en-US" altLang="en-US" smtClean="0">
                <a:latin typeface="Arial" charset="0"/>
                <a:cs typeface="Arial" charset="0"/>
              </a:rPr>
              <a:t>, and </a:t>
            </a:r>
            <a:r>
              <a:rPr lang="en-US" altLang="en-US" smtClean="0">
                <a:latin typeface="Times New Roman" pitchFamily="18" charset="0"/>
                <a:cs typeface="Times New Roman" pitchFamily="18" charset="0"/>
              </a:rPr>
              <a:t>60</a:t>
            </a:r>
            <a:r>
              <a:rPr lang="en-US" altLang="en-US" smtClean="0">
                <a:latin typeface="Arial" charset="0"/>
                <a:cs typeface="Arial" charset="0"/>
              </a:rPr>
              <a:t>, in that order</a:t>
            </a:r>
            <a:endParaRPr lang="en-US" altLang="en-US" smtClean="0">
              <a:latin typeface="Times New Roman" pitchFamily="18" charset="0"/>
              <a:cs typeface="Times New Roman" pitchFamily="18" charset="0"/>
            </a:endParaRPr>
          </a:p>
        </p:txBody>
      </p:sp>
    </p:spTree>
    <p:extLst>
      <p:ext uri="{BB962C8B-B14F-4D97-AF65-F5344CB8AC3E}">
        <p14:creationId xmlns:p14="http://schemas.microsoft.com/office/powerpoint/2010/main" val="34378348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Primary Clustering</a:t>
            </a:r>
          </a:p>
        </p:txBody>
      </p:sp>
      <p:sp>
        <p:nvSpPr>
          <p:cNvPr id="348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have already observed the following phenomenon:</a:t>
            </a:r>
          </a:p>
          <a:p>
            <a:pPr lvl="1"/>
            <a:r>
              <a:rPr lang="en-US" altLang="en-US" dirty="0" smtClean="0">
                <a:latin typeface="Arial" charset="0"/>
                <a:cs typeface="Arial" charset="0"/>
              </a:rPr>
              <a:t>With more insertions, </a:t>
            </a:r>
            <a:r>
              <a:rPr lang="en-US" altLang="en-US" dirty="0" smtClean="0">
                <a:latin typeface="Arial" charset="0"/>
                <a:cs typeface="Arial" charset="0"/>
              </a:rPr>
              <a:t>the contiguous </a:t>
            </a:r>
            <a:r>
              <a:rPr lang="en-US" altLang="en-US" dirty="0" smtClean="0">
                <a:latin typeface="Arial" charset="0"/>
                <a:cs typeface="Arial" charset="0"/>
              </a:rPr>
              <a:t>regions (or </a:t>
            </a:r>
            <a:r>
              <a:rPr lang="en-US" altLang="en-US" i="1" dirty="0" smtClean="0">
                <a:latin typeface="Arial" charset="0"/>
                <a:cs typeface="Arial" charset="0"/>
              </a:rPr>
              <a:t>clusters</a:t>
            </a:r>
            <a:r>
              <a:rPr lang="en-US" altLang="en-US" dirty="0" smtClean="0">
                <a:latin typeface="Arial" charset="0"/>
                <a:cs typeface="Arial" charset="0"/>
              </a:rPr>
              <a:t>) </a:t>
            </a:r>
            <a:r>
              <a:rPr lang="en-US" altLang="en-US" dirty="0" smtClean="0">
                <a:latin typeface="Arial" charset="0"/>
                <a:cs typeface="Arial" charset="0"/>
              </a:rPr>
              <a:t>get larger</a:t>
            </a: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This results in longer search times</a:t>
            </a:r>
          </a:p>
        </p:txBody>
      </p:sp>
      <p:graphicFrame>
        <p:nvGraphicFramePr>
          <p:cNvPr id="4" name="Table 3"/>
          <p:cNvGraphicFramePr>
            <a:graphicFrameLocks noGrp="1"/>
          </p:cNvGraphicFramePr>
          <p:nvPr>
            <p:extLst>
              <p:ext uri="{D42A27DB-BD31-4B8C-83A1-F6EECF244321}">
                <p14:modId xmlns:p14="http://schemas.microsoft.com/office/powerpoint/2010/main" val="1143301360"/>
              </p:ext>
            </p:extLst>
          </p:nvPr>
        </p:nvGraphicFramePr>
        <p:xfrm>
          <a:off x="62238" y="2564904"/>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C8B</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ACD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B32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5BA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E9C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781300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Primary Clustering</a:t>
            </a:r>
          </a:p>
        </p:txBody>
      </p:sp>
      <p:sp>
        <p:nvSpPr>
          <p:cNvPr id="348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We currently have three clusters of length four</a:t>
            </a:r>
            <a:endParaRPr lang="en-US" alt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12512016"/>
              </p:ext>
            </p:extLst>
          </p:nvPr>
        </p:nvGraphicFramePr>
        <p:xfrm>
          <a:off x="62238" y="2564904"/>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C8B</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ACD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B32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5BA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E9C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5" name="Line 44"/>
          <p:cNvSpPr>
            <a:spLocks noChangeShapeType="1"/>
          </p:cNvSpPr>
          <p:nvPr/>
        </p:nvSpPr>
        <p:spPr bwMode="auto">
          <a:xfrm flipH="1">
            <a:off x="1763688"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 name="Line 44"/>
          <p:cNvSpPr>
            <a:spLocks noChangeShapeType="1"/>
          </p:cNvSpPr>
          <p:nvPr/>
        </p:nvSpPr>
        <p:spPr bwMode="auto">
          <a:xfrm flipH="1">
            <a:off x="3195381"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 name="Line 44"/>
          <p:cNvSpPr>
            <a:spLocks noChangeShapeType="1"/>
          </p:cNvSpPr>
          <p:nvPr/>
        </p:nvSpPr>
        <p:spPr bwMode="auto">
          <a:xfrm flipH="1">
            <a:off x="7117681"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28222560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Primary Clustering</a:t>
            </a:r>
          </a:p>
        </p:txBody>
      </p:sp>
      <p:sp>
        <p:nvSpPr>
          <p:cNvPr id="34819"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There is a </a:t>
            </a:r>
            <a:r>
              <a:rPr lang="en-US" altLang="en-US" dirty="0">
                <a:latin typeface="Times New Roman" panose="02020603050405020304" pitchFamily="18" charset="0"/>
                <a:cs typeface="Times New Roman" panose="02020603050405020304" pitchFamily="18" charset="0"/>
              </a:rPr>
              <a:t>5/32 </a:t>
            </a:r>
            <a:r>
              <a:rPr lang="en-CA"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16 %</a:t>
            </a:r>
            <a:r>
              <a:rPr lang="en-US" altLang="en-US" dirty="0">
                <a:latin typeface="Arial" charset="0"/>
                <a:cs typeface="Arial" charset="0"/>
              </a:rPr>
              <a:t> chance that an insertion will fill Bin A</a:t>
            </a:r>
          </a:p>
          <a:p>
            <a:pPr>
              <a:buFont typeface="Arial" charset="0"/>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923697233"/>
              </p:ext>
            </p:extLst>
          </p:nvPr>
        </p:nvGraphicFramePr>
        <p:xfrm>
          <a:off x="62238" y="2564904"/>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rgbClr val="00B0F0"/>
                    </a:solidFill>
                  </a:tcPr>
                </a:tc>
                <a:tc>
                  <a:txBody>
                    <a:bodyPr/>
                    <a:lstStyle/>
                    <a:p>
                      <a:pPr algn="ctr"/>
                      <a:r>
                        <a:rPr lang="en-CA" sz="1200" b="0" dirty="0" smtClean="0">
                          <a:solidFill>
                            <a:schemeClr val="tx1"/>
                          </a:solidFill>
                        </a:rPr>
                        <a:t>C8B</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ACD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B32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5BA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E9C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5" name="Line 44"/>
          <p:cNvSpPr>
            <a:spLocks noChangeShapeType="1"/>
          </p:cNvSpPr>
          <p:nvPr/>
        </p:nvSpPr>
        <p:spPr bwMode="auto">
          <a:xfrm flipH="1">
            <a:off x="1763688"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 name="Line 44"/>
          <p:cNvSpPr>
            <a:spLocks noChangeShapeType="1"/>
          </p:cNvSpPr>
          <p:nvPr/>
        </p:nvSpPr>
        <p:spPr bwMode="auto">
          <a:xfrm flipH="1">
            <a:off x="3195381"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 name="Line 44"/>
          <p:cNvSpPr>
            <a:spLocks noChangeShapeType="1"/>
          </p:cNvSpPr>
          <p:nvPr/>
        </p:nvSpPr>
        <p:spPr bwMode="auto">
          <a:xfrm flipH="1">
            <a:off x="7117681"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4001965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Start with the first four values:</a:t>
            </a:r>
          </a:p>
          <a:p>
            <a:pPr lvl="1" algn="ctr">
              <a:buFontTx/>
              <a:buNone/>
            </a:pPr>
            <a:r>
              <a:rPr lang="it-IT" altLang="en-US" sz="2000" dirty="0" smtClean="0">
                <a:latin typeface="Arial" charset="0"/>
                <a:cs typeface="Arial" charset="0"/>
              </a:rPr>
              <a:t>19A, 207, 3AD, 488</a:t>
            </a:r>
            <a:endParaRPr lang="en-US" altLang="en-US" sz="1600"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645406164"/>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35991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Primary Clustering</a:t>
            </a:r>
          </a:p>
        </p:txBody>
      </p:sp>
      <p:sp>
        <p:nvSpPr>
          <p:cNvPr id="34819"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There is a </a:t>
            </a:r>
            <a:r>
              <a:rPr lang="en-US" altLang="en-US" dirty="0">
                <a:latin typeface="Times New Roman" panose="02020603050405020304" pitchFamily="18" charset="0"/>
                <a:cs typeface="Times New Roman" panose="02020603050405020304" pitchFamily="18" charset="0"/>
              </a:rPr>
              <a:t>5/32 </a:t>
            </a:r>
            <a:r>
              <a:rPr lang="en-CA"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16 </a:t>
            </a:r>
            <a:r>
              <a:rPr lang="en-US" altLang="en-US" dirty="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chance that an insertion will fill Bin A</a:t>
            </a:r>
          </a:p>
          <a:p>
            <a:pPr lvl="1"/>
            <a:r>
              <a:rPr lang="en-US" altLang="en-US" dirty="0" smtClean="0">
                <a:latin typeface="Arial" charset="0"/>
                <a:cs typeface="Arial" charset="0"/>
              </a:rPr>
              <a:t>This causes two clusters to </a:t>
            </a:r>
            <a:r>
              <a:rPr lang="en-US" altLang="en-US" i="1" dirty="0" smtClean="0">
                <a:latin typeface="Arial" charset="0"/>
                <a:cs typeface="Arial" charset="0"/>
              </a:rPr>
              <a:t>coalesce</a:t>
            </a:r>
            <a:r>
              <a:rPr lang="en-US" altLang="en-US" dirty="0" smtClean="0">
                <a:latin typeface="Arial" charset="0"/>
                <a:cs typeface="Arial" charset="0"/>
              </a:rPr>
              <a:t> into one larger cluster of length 9</a:t>
            </a:r>
            <a:endParaRPr lang="en-US" altLang="en-US" dirty="0" smtClean="0">
              <a:latin typeface="Arial" charset="0"/>
              <a:cs typeface="Arial" charset="0"/>
            </a:endParaRPr>
          </a:p>
          <a:p>
            <a:pPr>
              <a:buNone/>
            </a:pPr>
            <a:endParaRPr lang="en-US" altLang="en-US" dirty="0" smtClean="0">
              <a:latin typeface="Arial" charset="0"/>
              <a:cs typeface="Arial" charset="0"/>
            </a:endParaRPr>
          </a:p>
          <a:p>
            <a:pPr>
              <a:buFont typeface="Arial" charset="0"/>
              <a:buNone/>
            </a:pPr>
            <a:endParaRPr lang="en-US" altLang="en-US" dirty="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10330554"/>
              </p:ext>
            </p:extLst>
          </p:nvPr>
        </p:nvGraphicFramePr>
        <p:xfrm>
          <a:off x="62238" y="2564904"/>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1" dirty="0" smtClean="0">
                          <a:solidFill>
                            <a:srgbClr val="FF0000"/>
                          </a:solidFill>
                        </a:rPr>
                        <a:t>747</a:t>
                      </a:r>
                      <a:endParaRPr lang="en-CA" sz="12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CA" sz="1200" b="0" dirty="0" smtClean="0">
                          <a:solidFill>
                            <a:schemeClr val="tx1"/>
                          </a:solidFill>
                        </a:rPr>
                        <a:t>C8B</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ACD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B32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5BA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E9C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5" name="Line 44"/>
          <p:cNvSpPr>
            <a:spLocks noChangeShapeType="1"/>
          </p:cNvSpPr>
          <p:nvPr/>
        </p:nvSpPr>
        <p:spPr bwMode="auto">
          <a:xfrm flipH="1">
            <a:off x="1763688" y="2996952"/>
            <a:ext cx="252028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 name="Line 44"/>
          <p:cNvSpPr>
            <a:spLocks noChangeShapeType="1"/>
          </p:cNvSpPr>
          <p:nvPr/>
        </p:nvSpPr>
        <p:spPr bwMode="auto">
          <a:xfrm flipH="1">
            <a:off x="7117681"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319224972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smtClean="0">
                <a:latin typeface="Arial" charset="0"/>
                <a:cs typeface="Arial" charset="0"/>
              </a:rPr>
              <a:t>Primary Clustering</a:t>
            </a:r>
          </a:p>
        </p:txBody>
      </p:sp>
      <p:sp>
        <p:nvSpPr>
          <p:cNvPr id="34819"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smtClean="0">
                <a:latin typeface="Arial" charset="0"/>
                <a:cs typeface="Arial" charset="0"/>
              </a:rPr>
              <a:t>There is now a </a:t>
            </a:r>
            <a:r>
              <a:rPr lang="en-US" altLang="en-US" dirty="0" smtClean="0">
                <a:latin typeface="Times New Roman" panose="02020603050405020304" pitchFamily="18" charset="0"/>
                <a:cs typeface="Times New Roman" panose="02020603050405020304" pitchFamily="18" charset="0"/>
              </a:rPr>
              <a:t>11/32 </a:t>
            </a:r>
            <a:r>
              <a:rPr lang="en-CA" dirty="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 34 % </a:t>
            </a:r>
            <a:r>
              <a:rPr lang="en-US" altLang="en-US" dirty="0" smtClean="0">
                <a:latin typeface="Arial" charset="0"/>
                <a:cs typeface="Arial" charset="0"/>
              </a:rPr>
              <a:t>chance that the next insertion will increase the length of this cluster</a:t>
            </a:r>
            <a:endParaRPr lang="en-US" alt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74897615"/>
              </p:ext>
            </p:extLst>
          </p:nvPr>
        </p:nvGraphicFramePr>
        <p:xfrm>
          <a:off x="62238" y="2564904"/>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747</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CA" sz="1200" b="0" dirty="0" smtClean="0">
                          <a:solidFill>
                            <a:schemeClr val="tx1"/>
                          </a:solidFill>
                        </a:rPr>
                        <a:t>C8B</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ACD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B32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5BA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E9C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5" name="Line 44"/>
          <p:cNvSpPr>
            <a:spLocks noChangeShapeType="1"/>
          </p:cNvSpPr>
          <p:nvPr/>
        </p:nvSpPr>
        <p:spPr bwMode="auto">
          <a:xfrm flipH="1">
            <a:off x="1763688" y="2996952"/>
            <a:ext cx="252028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7" name="Line 44"/>
          <p:cNvSpPr>
            <a:spLocks noChangeShapeType="1"/>
          </p:cNvSpPr>
          <p:nvPr/>
        </p:nvSpPr>
        <p:spPr bwMode="auto">
          <a:xfrm flipH="1">
            <a:off x="7117681"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33686798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smtClean="0">
                <a:latin typeface="Arial" charset="0"/>
                <a:cs typeface="Arial" charset="0"/>
              </a:rPr>
              <a:t>Primary Clustering</a:t>
            </a:r>
          </a:p>
        </p:txBody>
      </p:sp>
      <p:sp>
        <p:nvSpPr>
          <p:cNvPr id="399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As the </a:t>
            </a:r>
            <a:r>
              <a:rPr lang="en-US" altLang="en-US" dirty="0" smtClean="0">
                <a:latin typeface="Arial" charset="0"/>
                <a:cs typeface="Arial" charset="0"/>
              </a:rPr>
              <a:t>cluster length increases, the probability of further increasing the length increases</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t>
            </a:r>
            <a:r>
              <a:rPr lang="en-US" altLang="en-US" dirty="0" smtClean="0">
                <a:latin typeface="Arial" charset="0"/>
                <a:cs typeface="Arial" charset="0"/>
              </a:rPr>
              <a:t>In general:</a:t>
            </a:r>
            <a:endParaRPr lang="en-US" altLang="en-US" dirty="0" smtClean="0">
              <a:latin typeface="Arial" charset="0"/>
              <a:cs typeface="Arial" charset="0"/>
            </a:endParaRPr>
          </a:p>
          <a:p>
            <a:pPr lvl="1"/>
            <a:r>
              <a:rPr lang="en-US" altLang="en-US" dirty="0" smtClean="0">
                <a:latin typeface="Arial" charset="0"/>
                <a:cs typeface="Arial" charset="0"/>
              </a:rPr>
              <a:t>Suppose that a </a:t>
            </a:r>
            <a:r>
              <a:rPr lang="en-US" altLang="en-US" dirty="0" smtClean="0">
                <a:latin typeface="Arial" charset="0"/>
                <a:cs typeface="Arial" charset="0"/>
              </a:rPr>
              <a:t>cluster </a:t>
            </a:r>
            <a:r>
              <a:rPr lang="en-US" altLang="en-US" dirty="0" smtClean="0">
                <a:latin typeface="Arial" charset="0"/>
                <a:cs typeface="Arial" charset="0"/>
              </a:rPr>
              <a:t>is of length </a:t>
            </a:r>
            <a:r>
              <a:rPr lang="en-US" altLang="en-US" i="1" dirty="0" smtClean="0">
                <a:latin typeface="Times New Roman" pitchFamily="18" charset="0"/>
                <a:cs typeface="Times New Roman" pitchFamily="18" charset="0"/>
              </a:rPr>
              <a:t>ℓ</a:t>
            </a:r>
            <a:endParaRPr lang="en-US" altLang="en-US" i="1" dirty="0" smtClean="0">
              <a:latin typeface="Times New Roman" pitchFamily="18" charset="0"/>
              <a:cs typeface="Times New Roman" pitchFamily="18" charset="0"/>
            </a:endParaRPr>
          </a:p>
          <a:p>
            <a:pPr lvl="1"/>
            <a:r>
              <a:rPr lang="en-US" altLang="en-US" dirty="0" smtClean="0">
                <a:latin typeface="Arial" charset="0"/>
                <a:cs typeface="Arial" charset="0"/>
              </a:rPr>
              <a:t>An insertion either into any bin occupied by the chain or into the locations immediately before or after it will increase the length of the </a:t>
            </a:r>
            <a:r>
              <a:rPr lang="en-US" altLang="en-US" dirty="0" smtClean="0">
                <a:latin typeface="Arial" charset="0"/>
                <a:cs typeface="Arial" charset="0"/>
              </a:rPr>
              <a:t>chain</a:t>
            </a:r>
          </a:p>
          <a:p>
            <a:pPr lvl="1"/>
            <a:r>
              <a:rPr lang="en-US" altLang="en-US" dirty="0" smtClean="0">
                <a:latin typeface="Arial" charset="0"/>
                <a:cs typeface="Arial" charset="0"/>
              </a:rPr>
              <a:t>This gives a probability of </a:t>
            </a:r>
            <a:endParaRPr lang="en-US" alt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01339425"/>
              </p:ext>
            </p:extLst>
          </p:nvPr>
        </p:nvGraphicFramePr>
        <p:xfrm>
          <a:off x="62238" y="2564904"/>
          <a:ext cx="9002400" cy="360040"/>
        </p:xfrm>
        <a:graphic>
          <a:graphicData uri="http://schemas.openxmlformats.org/drawingml/2006/table">
            <a:tbl>
              <a:tblPr firstRow="1" bandRow="1">
                <a:tableStyleId>{2D5ABB26-0587-4C30-8999-92F81FD0307C}</a:tableStyleId>
              </a:tblPr>
              <a:tblGrid>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gridCol w="281325"/>
              </a:tblGrid>
              <a:tr h="144016">
                <a:tc>
                  <a:txBody>
                    <a:bodyPr/>
                    <a:lstStyle/>
                    <a:p>
                      <a:pPr algn="l"/>
                      <a:r>
                        <a:rPr lang="en-CA" sz="1050" b="0" dirty="0" smtClean="0"/>
                        <a:t>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10</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11</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12</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13</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14</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15</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16</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17</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18</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19</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1A</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1B</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1C</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1D</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1E</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050" b="0" dirty="0" smtClean="0"/>
                        <a:t>1F</a:t>
                      </a:r>
                      <a:endParaRPr lang="en-CA" sz="105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200020">
                <a:tc>
                  <a:txBody>
                    <a:bodyPr/>
                    <a:lstStyle/>
                    <a:p>
                      <a:pPr algn="ctr"/>
                      <a:r>
                        <a:rPr lang="en-CA" sz="1200" b="0" dirty="0" smtClean="0"/>
                        <a:t>680</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826</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207</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t>488</a:t>
                      </a: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200" b="0" dirty="0" smtClean="0">
                          <a:solidFill>
                            <a:schemeClr val="tx1"/>
                          </a:solidFill>
                        </a:rPr>
                        <a:t>946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747</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algn="ctr"/>
                      <a:r>
                        <a:rPr lang="en-CA" sz="1200" b="0" dirty="0" smtClean="0">
                          <a:solidFill>
                            <a:schemeClr val="tx1"/>
                          </a:solidFill>
                        </a:rPr>
                        <a:t>C8B</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74C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ACD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3AD</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946</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B32</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latin typeface="+mj-lt"/>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D59</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5BA</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altLang="en-US" sz="1200" b="0" kern="1200" dirty="0" smtClean="0">
                          <a:solidFill>
                            <a:schemeClr val="tx1"/>
                          </a:solidFill>
                          <a:latin typeface="+mn-lt"/>
                          <a:ea typeface="+mn-ea"/>
                          <a:cs typeface="Arial" charset="0"/>
                        </a:rPr>
                        <a:t>19A </a:t>
                      </a:r>
                      <a:endParaRPr lang="en-CA" sz="1200" b="0" kern="1200" dirty="0" smtClean="0">
                        <a:solidFill>
                          <a:schemeClr val="tx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1200" b="0" dirty="0" smtClean="0">
                          <a:solidFill>
                            <a:schemeClr val="tx1"/>
                          </a:solidFill>
                        </a:rPr>
                        <a:t>E9C</a:t>
                      </a: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solidFill>
                          <a:schemeClr val="tx1"/>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
        <p:nvSpPr>
          <p:cNvPr id="5" name="Line 44"/>
          <p:cNvSpPr>
            <a:spLocks noChangeShapeType="1"/>
          </p:cNvSpPr>
          <p:nvPr/>
        </p:nvSpPr>
        <p:spPr bwMode="auto">
          <a:xfrm flipH="1">
            <a:off x="1467189" y="2827535"/>
            <a:ext cx="3096344" cy="0"/>
          </a:xfrm>
          <a:prstGeom prst="line">
            <a:avLst/>
          </a:prstGeom>
          <a:noFill/>
          <a:ln w="28575">
            <a:solidFill>
              <a:srgbClr val="FFC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
        <p:nvSpPr>
          <p:cNvPr id="6" name="Line 44"/>
          <p:cNvSpPr>
            <a:spLocks noChangeShapeType="1"/>
          </p:cNvSpPr>
          <p:nvPr/>
        </p:nvSpPr>
        <p:spPr bwMode="auto">
          <a:xfrm flipH="1">
            <a:off x="7117681" y="2996952"/>
            <a:ext cx="108012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graphicFrame>
        <p:nvGraphicFramePr>
          <p:cNvPr id="2" name="Object 1"/>
          <p:cNvGraphicFramePr>
            <a:graphicFrameLocks noChangeAspect="1"/>
          </p:cNvGraphicFramePr>
          <p:nvPr>
            <p:extLst>
              <p:ext uri="{D42A27DB-BD31-4B8C-83A1-F6EECF244321}">
                <p14:modId xmlns:p14="http://schemas.microsoft.com/office/powerpoint/2010/main" val="4278664937"/>
              </p:ext>
            </p:extLst>
          </p:nvPr>
        </p:nvGraphicFramePr>
        <p:xfrm>
          <a:off x="3993191" y="4783237"/>
          <a:ext cx="598487" cy="661987"/>
        </p:xfrm>
        <a:graphic>
          <a:graphicData uri="http://schemas.openxmlformats.org/presentationml/2006/ole">
            <mc:AlternateContent xmlns:mc="http://schemas.openxmlformats.org/markup-compatibility/2006">
              <mc:Choice xmlns:v="urn:schemas-microsoft-com:vml" Requires="v">
                <p:oleObj spid="_x0000_s151558" name="Equation" r:id="rId4" imgW="355320" imgH="393480" progId="Equation.DSMT4">
                  <p:embed/>
                </p:oleObj>
              </mc:Choice>
              <mc:Fallback>
                <p:oleObj name="Equation" r:id="rId4" imgW="355320" imgH="393480" progId="Equation.DSMT4">
                  <p:embed/>
                  <p:pic>
                    <p:nvPicPr>
                      <p:cNvPr id="0" name="Object 2"/>
                      <p:cNvPicPr>
                        <a:picLocks noChangeAspect="1" noChangeArrowheads="1"/>
                      </p:cNvPicPr>
                      <p:nvPr/>
                    </p:nvPicPr>
                    <p:blipFill>
                      <a:blip r:embed="rId5"/>
                      <a:srcRect/>
                      <a:stretch>
                        <a:fillRect/>
                      </a:stretch>
                    </p:blipFill>
                    <p:spPr bwMode="auto">
                      <a:xfrm>
                        <a:off x="3993191" y="4783237"/>
                        <a:ext cx="598487" cy="661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Line 44"/>
          <p:cNvSpPr>
            <a:spLocks noChangeShapeType="1"/>
          </p:cNvSpPr>
          <p:nvPr/>
        </p:nvSpPr>
        <p:spPr bwMode="auto">
          <a:xfrm flipH="1">
            <a:off x="1763688" y="2996952"/>
            <a:ext cx="2520280" cy="0"/>
          </a:xfrm>
          <a:prstGeom prst="line">
            <a:avLst/>
          </a:prstGeom>
          <a:noFill/>
          <a:ln w="28575">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CA"/>
          </a:p>
        </p:txBody>
      </p:sp>
    </p:spTree>
    <p:extLst>
      <p:ext uri="{BB962C8B-B14F-4D97-AF65-F5344CB8AC3E}">
        <p14:creationId xmlns:p14="http://schemas.microsoft.com/office/powerpoint/2010/main" val="185734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93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939">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93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dirty="0" smtClean="0">
                <a:latin typeface="Arial" charset="0"/>
                <a:cs typeface="Arial" charset="0"/>
              </a:rPr>
              <a:t>Run-time analysis</a:t>
            </a:r>
            <a:endParaRPr lang="en-US" altLang="en-US" dirty="0" smtClean="0">
              <a:latin typeface="Arial" charset="0"/>
              <a:cs typeface="Arial" charset="0"/>
            </a:endParaRPr>
          </a:p>
        </p:txBody>
      </p:sp>
      <p:sp>
        <p:nvSpPr>
          <p:cNvPr id="2052"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length of these chains will affect the number of probes required to perform insertions, accesses, or removals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It is possible to estimate the average number of probes for a successful search, where </a:t>
            </a:r>
            <a:r>
              <a:rPr lang="en-US" altLang="en-US" i="1" smtClean="0">
                <a:latin typeface="Symbol" pitchFamily="18" charset="2"/>
                <a:cs typeface="Arial" charset="0"/>
              </a:rPr>
              <a:t>l</a:t>
            </a:r>
            <a:r>
              <a:rPr lang="en-US" altLang="en-US" smtClean="0">
                <a:latin typeface="Arial" charset="0"/>
                <a:cs typeface="Arial" charset="0"/>
              </a:rPr>
              <a:t> is the load factor:</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For example: if </a:t>
            </a:r>
            <a:r>
              <a:rPr lang="en-US" altLang="en-US" i="1" smtClean="0">
                <a:latin typeface="Symbol" pitchFamily="18" charset="2"/>
                <a:cs typeface="Arial" charset="0"/>
              </a:rPr>
              <a:t>l</a:t>
            </a:r>
            <a:r>
              <a:rPr lang="en-US" altLang="en-US" smtClean="0">
                <a:latin typeface="Times New Roman" pitchFamily="18" charset="0"/>
                <a:cs typeface="Arial" charset="0"/>
              </a:rPr>
              <a:t> = 0.5</a:t>
            </a:r>
            <a:r>
              <a:rPr lang="en-US" altLang="en-US" smtClean="0">
                <a:latin typeface="Arial" charset="0"/>
                <a:cs typeface="Arial" charset="0"/>
              </a:rPr>
              <a:t>, we require </a:t>
            </a:r>
            <a:r>
              <a:rPr lang="en-US" altLang="en-US" smtClean="0">
                <a:latin typeface="Times New Roman" pitchFamily="18" charset="0"/>
                <a:cs typeface="Arial" charset="0"/>
              </a:rPr>
              <a:t>1.5</a:t>
            </a:r>
            <a:r>
              <a:rPr lang="en-US" altLang="en-US" smtClean="0">
                <a:latin typeface="Arial" charset="0"/>
                <a:cs typeface="Arial" charset="0"/>
              </a:rPr>
              <a:t> probes on average</a:t>
            </a:r>
          </a:p>
        </p:txBody>
      </p:sp>
      <p:graphicFrame>
        <p:nvGraphicFramePr>
          <p:cNvPr id="2050" name="Object 2"/>
          <p:cNvGraphicFramePr>
            <a:graphicFrameLocks noChangeAspect="1"/>
          </p:cNvGraphicFramePr>
          <p:nvPr/>
        </p:nvGraphicFramePr>
        <p:xfrm>
          <a:off x="3995738" y="3495675"/>
          <a:ext cx="1368425" cy="725488"/>
        </p:xfrm>
        <a:graphic>
          <a:graphicData uri="http://schemas.openxmlformats.org/presentationml/2006/ole">
            <mc:AlternateContent xmlns:mc="http://schemas.openxmlformats.org/markup-compatibility/2006">
              <mc:Choice xmlns:v="urn:schemas-microsoft-com:vml" Requires="v">
                <p:oleObj spid="_x0000_s149514" name="Equation" r:id="rId4" imgW="812520" imgH="431640" progId="Equation.3">
                  <p:embed/>
                </p:oleObj>
              </mc:Choice>
              <mc:Fallback>
                <p:oleObj name="Equation" r:id="rId4" imgW="812520" imgH="43164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3495675"/>
                        <a:ext cx="1368425" cy="725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3" name="Text Box 6"/>
          <p:cNvSpPr txBox="1">
            <a:spLocks noChangeArrowheads="1"/>
          </p:cNvSpPr>
          <p:nvPr/>
        </p:nvSpPr>
        <p:spPr bwMode="auto">
          <a:xfrm>
            <a:off x="827088" y="5659438"/>
            <a:ext cx="8075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Reference:  Knuth, The Art of Computer Programming, Vol. 3, 2</a:t>
            </a:r>
            <a:r>
              <a:rPr lang="en-US" altLang="en-US" sz="1400" baseline="30000"/>
              <a:t>nd</a:t>
            </a:r>
            <a:r>
              <a:rPr lang="en-US" altLang="en-US" sz="1400"/>
              <a:t> Ed., Addison Wesley, 1998, p.528.</a:t>
            </a:r>
          </a:p>
        </p:txBody>
      </p:sp>
    </p:spTree>
    <p:extLst>
      <p:ext uri="{BB962C8B-B14F-4D97-AF65-F5344CB8AC3E}">
        <p14:creationId xmlns:p14="http://schemas.microsoft.com/office/powerpoint/2010/main" val="1031581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r>
              <a:rPr lang="en-US" altLang="en-US" dirty="0">
                <a:latin typeface="Arial" charset="0"/>
                <a:cs typeface="Arial" charset="0"/>
              </a:rPr>
              <a:t>Run-time analysis</a:t>
            </a:r>
            <a:endParaRPr lang="en-US" altLang="en-US" dirty="0" smtClean="0">
              <a:latin typeface="Arial" charset="0"/>
              <a:cs typeface="Arial" charset="0"/>
            </a:endParaRPr>
          </a:p>
        </p:txBody>
      </p:sp>
      <p:sp>
        <p:nvSpPr>
          <p:cNvPr id="3076"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number of probes for an unsuccessful search or for an insertion is higher:</a:t>
            </a: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endParaRPr lang="en-US" altLang="en-US" smtClean="0">
              <a:latin typeface="Arial" charset="0"/>
              <a:cs typeface="Arial" charset="0"/>
            </a:endParaRPr>
          </a:p>
          <a:p>
            <a:pPr>
              <a:buFont typeface="Arial" charset="0"/>
              <a:buNone/>
            </a:pPr>
            <a:r>
              <a:rPr lang="en-US" altLang="en-US" smtClean="0">
                <a:latin typeface="Arial" charset="0"/>
                <a:cs typeface="Arial" charset="0"/>
              </a:rPr>
              <a:t>	For </a:t>
            </a:r>
            <a:r>
              <a:rPr lang="en-US" altLang="en-US" smtClean="0">
                <a:latin typeface="Times New Roman" pitchFamily="18" charset="0"/>
                <a:cs typeface="Arial" charset="0"/>
              </a:rPr>
              <a:t>0 ≤ </a:t>
            </a:r>
            <a:r>
              <a:rPr lang="en-US" altLang="en-US" i="1" smtClean="0">
                <a:latin typeface="Symbol" pitchFamily="18" charset="2"/>
                <a:cs typeface="Arial" charset="0"/>
              </a:rPr>
              <a:t>l</a:t>
            </a:r>
            <a:r>
              <a:rPr lang="en-US" altLang="en-US" smtClean="0">
                <a:latin typeface="Times New Roman" pitchFamily="18" charset="0"/>
                <a:cs typeface="Arial" charset="0"/>
              </a:rPr>
              <a:t>  ≤  1</a:t>
            </a:r>
            <a:r>
              <a:rPr lang="en-US" altLang="en-US" smtClean="0">
                <a:latin typeface="Arial" charset="0"/>
                <a:cs typeface="Arial" charset="0"/>
              </a:rPr>
              <a:t>, then </a:t>
            </a:r>
            <a:r>
              <a:rPr lang="en-US" altLang="en-US" smtClean="0">
                <a:latin typeface="Times New Roman" pitchFamily="18" charset="0"/>
                <a:cs typeface="Arial" charset="0"/>
              </a:rPr>
              <a:t>(1 – </a:t>
            </a:r>
            <a:r>
              <a:rPr lang="en-US" altLang="en-US" i="1" smtClean="0">
                <a:latin typeface="Symbol" pitchFamily="18" charset="2"/>
                <a:cs typeface="Arial" charset="0"/>
              </a:rPr>
              <a:t>l</a:t>
            </a:r>
            <a:r>
              <a:rPr lang="en-US" altLang="en-US" smtClean="0">
                <a:latin typeface="Times New Roman" pitchFamily="18" charset="0"/>
                <a:cs typeface="Arial" charset="0"/>
              </a:rPr>
              <a:t>)</a:t>
            </a:r>
            <a:r>
              <a:rPr lang="en-US" altLang="en-US" baseline="30000" smtClean="0">
                <a:latin typeface="Times New Roman" pitchFamily="18" charset="0"/>
                <a:cs typeface="Arial" charset="0"/>
              </a:rPr>
              <a:t>2</a:t>
            </a:r>
            <a:r>
              <a:rPr lang="en-US" altLang="en-US" smtClean="0">
                <a:latin typeface="Times New Roman" pitchFamily="18" charset="0"/>
                <a:cs typeface="Arial" charset="0"/>
              </a:rPr>
              <a:t> ≤ 1 – </a:t>
            </a:r>
            <a:r>
              <a:rPr lang="en-US" altLang="en-US" i="1" smtClean="0">
                <a:latin typeface="Symbol" pitchFamily="18" charset="2"/>
                <a:cs typeface="Arial" charset="0"/>
              </a:rPr>
              <a:t>l</a:t>
            </a:r>
            <a:r>
              <a:rPr lang="en-US" altLang="en-US" smtClean="0">
                <a:latin typeface="Arial" charset="0"/>
                <a:cs typeface="Arial" charset="0"/>
              </a:rPr>
              <a:t>, and therefore the reciprocal will be larger</a:t>
            </a:r>
          </a:p>
          <a:p>
            <a:pPr lvl="1"/>
            <a:r>
              <a:rPr lang="en-US" altLang="en-US" smtClean="0">
                <a:latin typeface="Arial" charset="0"/>
                <a:cs typeface="Arial" charset="0"/>
              </a:rPr>
              <a:t>Again, if </a:t>
            </a:r>
            <a:r>
              <a:rPr lang="en-US" altLang="en-US" i="1" smtClean="0">
                <a:latin typeface="Symbol" pitchFamily="18" charset="2"/>
                <a:cs typeface="Arial" charset="0"/>
              </a:rPr>
              <a:t>l</a:t>
            </a:r>
            <a:r>
              <a:rPr lang="en-US" altLang="en-US" smtClean="0">
                <a:latin typeface="Symbol" pitchFamily="18" charset="2"/>
                <a:cs typeface="Arial" charset="0"/>
              </a:rPr>
              <a:t> </a:t>
            </a:r>
            <a:r>
              <a:rPr lang="en-US" altLang="en-US" smtClean="0">
                <a:latin typeface="Times New Roman" pitchFamily="18" charset="0"/>
                <a:cs typeface="Arial" charset="0"/>
              </a:rPr>
              <a:t>= 0.5</a:t>
            </a:r>
            <a:r>
              <a:rPr lang="en-US" altLang="en-US" smtClean="0">
                <a:latin typeface="Arial" charset="0"/>
                <a:cs typeface="Arial" charset="0"/>
              </a:rPr>
              <a:t> then we require 2.5 probes on average</a:t>
            </a:r>
          </a:p>
        </p:txBody>
      </p:sp>
      <p:graphicFrame>
        <p:nvGraphicFramePr>
          <p:cNvPr id="3074" name="Object 2"/>
          <p:cNvGraphicFramePr>
            <a:graphicFrameLocks noChangeAspect="1"/>
          </p:cNvGraphicFramePr>
          <p:nvPr/>
        </p:nvGraphicFramePr>
        <p:xfrm>
          <a:off x="3276600" y="2420938"/>
          <a:ext cx="2339975" cy="1214437"/>
        </p:xfrm>
        <a:graphic>
          <a:graphicData uri="http://schemas.openxmlformats.org/presentationml/2006/ole">
            <mc:AlternateContent xmlns:mc="http://schemas.openxmlformats.org/markup-compatibility/2006">
              <mc:Choice xmlns:v="urn:schemas-microsoft-com:vml" Requires="v">
                <p:oleObj spid="_x0000_s150538" name="Equation" r:id="rId4" imgW="977760" imgH="507960" progId="Equation.3">
                  <p:embed/>
                </p:oleObj>
              </mc:Choice>
              <mc:Fallback>
                <p:oleObj name="Equation" r:id="rId4" imgW="977760" imgH="5079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420938"/>
                        <a:ext cx="2339975" cy="1214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ext Box 6"/>
          <p:cNvSpPr txBox="1">
            <a:spLocks noChangeArrowheads="1"/>
          </p:cNvSpPr>
          <p:nvPr/>
        </p:nvSpPr>
        <p:spPr bwMode="auto">
          <a:xfrm>
            <a:off x="827088" y="5659438"/>
            <a:ext cx="80756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400"/>
              <a:t>Reference:  Knuth, The Art of Computer Programming, Vol. 3, 2</a:t>
            </a:r>
            <a:r>
              <a:rPr lang="en-US" altLang="en-US" sz="1400" baseline="30000"/>
              <a:t>nd</a:t>
            </a:r>
            <a:r>
              <a:rPr lang="en-US" altLang="en-US" sz="1400"/>
              <a:t> Ed., Addison Wesley, 1998, p.528.</a:t>
            </a:r>
          </a:p>
        </p:txBody>
      </p:sp>
    </p:spTree>
    <p:extLst>
      <p:ext uri="{BB962C8B-B14F-4D97-AF65-F5344CB8AC3E}">
        <p14:creationId xmlns:p14="http://schemas.microsoft.com/office/powerpoint/2010/main" val="37516193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a:latin typeface="Arial" charset="0"/>
                <a:cs typeface="Arial" charset="0"/>
              </a:rPr>
              <a:t>Run-time analysis</a:t>
            </a:r>
            <a:endParaRPr lang="en-US" altLang="en-US" dirty="0" smtClean="0">
              <a:latin typeface="Arial" charset="0"/>
              <a:cs typeface="Arial" charset="0"/>
            </a:endParaRPr>
          </a:p>
        </p:txBody>
      </p:sp>
      <p:sp>
        <p:nvSpPr>
          <p:cNvPr id="419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following plot shows how the number of required probes increases</a:t>
            </a:r>
          </a:p>
        </p:txBody>
      </p:sp>
      <p:pic>
        <p:nvPicPr>
          <p:cNvPr id="41988" name="Picture 6" descr="line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5" y="2600325"/>
            <a:ext cx="5800725" cy="403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86903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dirty="0">
                <a:latin typeface="Arial" charset="0"/>
                <a:cs typeface="Arial" charset="0"/>
              </a:rPr>
              <a:t>Run-time analysis</a:t>
            </a:r>
            <a:endParaRPr lang="en-US" altLang="en-US" dirty="0" smtClean="0">
              <a:latin typeface="Arial" charset="0"/>
              <a:cs typeface="Arial" charset="0"/>
            </a:endParaRPr>
          </a:p>
        </p:txBody>
      </p:sp>
      <p:sp>
        <p:nvSpPr>
          <p:cNvPr id="430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Our goal was to keep all operations </a:t>
            </a:r>
            <a:r>
              <a:rPr lang="en-US" altLang="en-US" b="1" dirty="0" smtClean="0">
                <a:latin typeface="Symbol" panose="05050102010706020507" pitchFamily="18" charset="2"/>
                <a:cs typeface="Arial" charset="0"/>
              </a:rPr>
              <a:t>Q</a:t>
            </a:r>
            <a:r>
              <a:rPr lang="en-US" altLang="en-US" dirty="0" smtClean="0">
                <a:latin typeface="Times New Roman" pitchFamily="18" charset="0"/>
                <a:cs typeface="Arial" charset="0"/>
              </a:rPr>
              <a:t>(1</a:t>
            </a:r>
            <a:r>
              <a:rPr lang="en-US" altLang="en-US" dirty="0" smtClean="0">
                <a:latin typeface="Times New Roman" pitchFamily="18" charset="0"/>
                <a:cs typeface="Arial" charset="0"/>
              </a:rPr>
              <a:t>)</a:t>
            </a:r>
          </a:p>
          <a:p>
            <a:pPr>
              <a:buFont typeface="Arial" charset="0"/>
              <a:buNone/>
            </a:pPr>
            <a:r>
              <a:rPr lang="en-US" altLang="en-US" dirty="0" smtClean="0">
                <a:latin typeface="Arial" charset="0"/>
                <a:cs typeface="Arial" charset="0"/>
              </a:rPr>
              <a:t>	Unfortunate, as </a:t>
            </a:r>
            <a:r>
              <a:rPr lang="en-US" altLang="en-US" i="1" dirty="0" smtClean="0">
                <a:latin typeface="Symbol" pitchFamily="18" charset="2"/>
                <a:cs typeface="Arial" charset="0"/>
              </a:rPr>
              <a:t>l </a:t>
            </a:r>
            <a:r>
              <a:rPr lang="en-US" altLang="en-US" dirty="0" smtClean="0">
                <a:latin typeface="Arial" charset="0"/>
                <a:cs typeface="Arial" charset="0"/>
              </a:rPr>
              <a:t>grows, so does the run time</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One solution is to keep the load factor under a given bound</a:t>
            </a:r>
          </a:p>
          <a:p>
            <a:pPr>
              <a:buFont typeface="Arial" charset="0"/>
              <a:buNone/>
            </a:pPr>
            <a:r>
              <a:rPr lang="en-US" altLang="en-US" dirty="0" smtClean="0">
                <a:latin typeface="Arial" charset="0"/>
                <a:cs typeface="Arial" charset="0"/>
              </a:rPr>
              <a:t>	If we choose </a:t>
            </a:r>
            <a:r>
              <a:rPr lang="en-US" altLang="en-US" i="1" dirty="0" smtClean="0">
                <a:latin typeface="Symbol" pitchFamily="18" charset="2"/>
                <a:cs typeface="Arial" charset="0"/>
              </a:rPr>
              <a:t>l</a:t>
            </a:r>
            <a:r>
              <a:rPr lang="en-US" altLang="en-US" dirty="0" smtClean="0">
                <a:latin typeface="Times New Roman" pitchFamily="18" charset="0"/>
                <a:cs typeface="Arial" charset="0"/>
              </a:rPr>
              <a:t> = 2/3</a:t>
            </a:r>
            <a:r>
              <a:rPr lang="en-US" altLang="en-US" dirty="0" smtClean="0">
                <a:latin typeface="Arial" charset="0"/>
                <a:cs typeface="Arial" charset="0"/>
              </a:rPr>
              <a:t>, then the number of probes for either a successful or unsuccessful search is 2 and 5, respectively</a:t>
            </a:r>
          </a:p>
        </p:txBody>
      </p:sp>
    </p:spTree>
    <p:extLst>
      <p:ext uri="{BB962C8B-B14F-4D97-AF65-F5344CB8AC3E}">
        <p14:creationId xmlns:p14="http://schemas.microsoft.com/office/powerpoint/2010/main" val="39902258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dirty="0">
                <a:latin typeface="Arial" charset="0"/>
                <a:cs typeface="Arial" charset="0"/>
              </a:rPr>
              <a:t>Run-time analysis</a:t>
            </a:r>
            <a:endParaRPr lang="en-US" altLang="en-US" dirty="0" smtClean="0">
              <a:latin typeface="Arial" charset="0"/>
              <a:cs typeface="Arial" charset="0"/>
            </a:endParaRPr>
          </a:p>
        </p:txBody>
      </p:sp>
      <p:sp>
        <p:nvSpPr>
          <p:cNvPr id="4403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Therefore, we have three choices:</a:t>
            </a:r>
          </a:p>
          <a:p>
            <a:pPr lvl="1"/>
            <a:r>
              <a:rPr lang="en-US" altLang="en-US" dirty="0" smtClean="0">
                <a:latin typeface="Arial" charset="0"/>
                <a:cs typeface="Arial" charset="0"/>
              </a:rPr>
              <a:t>Choose </a:t>
            </a:r>
            <a:r>
              <a:rPr lang="en-US" altLang="en-US" i="1" dirty="0" smtClean="0">
                <a:latin typeface="Times New Roman" pitchFamily="18" charset="0"/>
                <a:cs typeface="Arial" charset="0"/>
              </a:rPr>
              <a:t>M</a:t>
            </a:r>
            <a:r>
              <a:rPr lang="en-US" altLang="en-US" dirty="0" smtClean="0">
                <a:latin typeface="Arial" charset="0"/>
                <a:cs typeface="Arial" charset="0"/>
              </a:rPr>
              <a:t> large enough so that we will not pass this load </a:t>
            </a:r>
            <a:r>
              <a:rPr lang="en-US" altLang="en-US" dirty="0" smtClean="0">
                <a:latin typeface="Arial" charset="0"/>
                <a:cs typeface="Arial" charset="0"/>
              </a:rPr>
              <a:t>factor</a:t>
            </a:r>
          </a:p>
          <a:p>
            <a:pPr lvl="2"/>
            <a:r>
              <a:rPr lang="en-US" altLang="en-US" dirty="0" smtClean="0">
                <a:latin typeface="Arial" charset="0"/>
                <a:cs typeface="Arial" charset="0"/>
              </a:rPr>
              <a:t>This could waste memory</a:t>
            </a:r>
            <a:endParaRPr lang="en-US" altLang="en-US" dirty="0" smtClean="0">
              <a:latin typeface="Arial" charset="0"/>
              <a:cs typeface="Arial" charset="0"/>
            </a:endParaRPr>
          </a:p>
          <a:p>
            <a:pPr lvl="1"/>
            <a:r>
              <a:rPr lang="en-US" altLang="en-US" dirty="0" smtClean="0">
                <a:latin typeface="Arial" charset="0"/>
                <a:cs typeface="Arial" charset="0"/>
              </a:rPr>
              <a:t>Double the number of bins if the chosen load factor is </a:t>
            </a:r>
            <a:r>
              <a:rPr lang="en-US" altLang="en-US" dirty="0" smtClean="0">
                <a:latin typeface="Arial" charset="0"/>
                <a:cs typeface="Arial" charset="0"/>
              </a:rPr>
              <a:t>reached</a:t>
            </a:r>
          </a:p>
          <a:p>
            <a:pPr lvl="2"/>
            <a:r>
              <a:rPr lang="en-US" altLang="en-US" dirty="0" smtClean="0">
                <a:latin typeface="Arial" charset="0"/>
                <a:cs typeface="Arial" charset="0"/>
              </a:rPr>
              <a:t>Not available if dynamic memory allocation is not available</a:t>
            </a:r>
            <a:endParaRPr lang="en-US" altLang="en-US" dirty="0" smtClean="0">
              <a:latin typeface="Arial" charset="0"/>
              <a:cs typeface="Arial" charset="0"/>
            </a:endParaRPr>
          </a:p>
          <a:p>
            <a:pPr lvl="1"/>
            <a:r>
              <a:rPr lang="en-US" altLang="en-US" dirty="0" smtClean="0">
                <a:latin typeface="Arial" charset="0"/>
                <a:cs typeface="Arial" charset="0"/>
              </a:rPr>
              <a:t>Choose a different strategy from linear </a:t>
            </a:r>
            <a:r>
              <a:rPr lang="en-US" altLang="en-US" dirty="0" smtClean="0">
                <a:latin typeface="Arial" charset="0"/>
                <a:cs typeface="Arial" charset="0"/>
              </a:rPr>
              <a:t>probing</a:t>
            </a:r>
          </a:p>
          <a:p>
            <a:pPr lvl="2"/>
            <a:r>
              <a:rPr lang="en-US" altLang="en-US" dirty="0" smtClean="0">
                <a:latin typeface="Arial" charset="0"/>
                <a:cs typeface="Arial" charset="0"/>
              </a:rPr>
              <a:t>Two possibilities are quadratic probing and double hashing</a:t>
            </a:r>
            <a:endParaRPr lang="en-US" altLang="en-US" dirty="0" smtClean="0">
              <a:latin typeface="Arial" charset="0"/>
              <a:cs typeface="Arial" charset="0"/>
            </a:endParaRPr>
          </a:p>
        </p:txBody>
      </p:sp>
    </p:spTree>
    <p:extLst>
      <p:ext uri="{BB962C8B-B14F-4D97-AF65-F5344CB8AC3E}">
        <p14:creationId xmlns:p14="http://schemas.microsoft.com/office/powerpoint/2010/main" val="37665157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4710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introduced linear problem</a:t>
            </a:r>
          </a:p>
          <a:p>
            <a:pPr lvl="1"/>
            <a:r>
              <a:rPr lang="en-US" altLang="en-US" smtClean="0">
                <a:latin typeface="Arial" charset="0"/>
                <a:cs typeface="Arial" charset="0"/>
              </a:rPr>
              <a:t>Continue looking forward until an empty cell is found</a:t>
            </a:r>
          </a:p>
          <a:p>
            <a:pPr lvl="1"/>
            <a:r>
              <a:rPr lang="en-US" altLang="en-US" smtClean="0">
                <a:latin typeface="Arial" charset="0"/>
                <a:cs typeface="Arial" charset="0"/>
              </a:rPr>
              <a:t>Searching follows the same rule</a:t>
            </a:r>
          </a:p>
          <a:p>
            <a:pPr lvl="1"/>
            <a:r>
              <a:rPr lang="en-US" altLang="en-US" smtClean="0">
                <a:latin typeface="Arial" charset="0"/>
                <a:cs typeface="Arial" charset="0"/>
              </a:rPr>
              <a:t>Removing an object is more difficult</a:t>
            </a:r>
          </a:p>
          <a:p>
            <a:pPr lvl="1"/>
            <a:r>
              <a:rPr lang="en-US" altLang="en-US" smtClean="0">
                <a:latin typeface="Arial" charset="0"/>
                <a:cs typeface="Arial" charset="0"/>
              </a:rPr>
              <a:t>Primary clustering is an issue</a:t>
            </a:r>
          </a:p>
          <a:p>
            <a:pPr lvl="1"/>
            <a:r>
              <a:rPr lang="en-US" altLang="en-US" smtClean="0">
                <a:latin typeface="Arial" charset="0"/>
                <a:cs typeface="Arial" charset="0"/>
              </a:rPr>
              <a:t>Keep the load factor </a:t>
            </a:r>
            <a:r>
              <a:rPr lang="en-US" altLang="en-US" i="1" smtClean="0">
                <a:latin typeface="Symbol" pitchFamily="18" charset="2"/>
                <a:cs typeface="Arial" charset="0"/>
              </a:rPr>
              <a:t>l</a:t>
            </a:r>
            <a:r>
              <a:rPr lang="en-US" altLang="en-US" smtClean="0">
                <a:latin typeface="Symbol" pitchFamily="18" charset="2"/>
                <a:cs typeface="Arial" charset="0"/>
              </a:rPr>
              <a:t> </a:t>
            </a:r>
            <a:r>
              <a:rPr lang="en-US" altLang="en-US" smtClean="0">
                <a:latin typeface="Times New Roman" pitchFamily="18" charset="0"/>
                <a:cs typeface="Arial" charset="0"/>
              </a:rPr>
              <a:t> ≤  2/3</a:t>
            </a:r>
            <a:endParaRPr lang="en-US" altLang="en-US" smtClean="0">
              <a:latin typeface="Arial" charset="0"/>
              <a:cs typeface="Arial" charset="0"/>
            </a:endParaRPr>
          </a:p>
        </p:txBody>
      </p:sp>
    </p:spTree>
    <p:extLst>
      <p:ext uri="{BB962C8B-B14F-4D97-AF65-F5344CB8AC3E}">
        <p14:creationId xmlns:p14="http://schemas.microsoft.com/office/powerpoint/2010/main" val="133989995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http://en.wikipedia.org/wiki/Hash_function</a:t>
            </a:r>
            <a:r>
              <a:rPr lang="en-US" sz="1400" dirty="0" smtClean="0">
                <a:latin typeface="Arial" charset="0"/>
                <a:cs typeface="Arial" charset="0"/>
              </a:rPr>
              <a:t/>
            </a:r>
            <a:br>
              <a:rPr lang="en-US" sz="1400" dirty="0" smtClean="0">
                <a:latin typeface="Arial" charset="0"/>
                <a:cs typeface="Arial" charset="0"/>
              </a:rPr>
            </a:br>
            <a:r>
              <a:rPr lang="en-US" sz="1400" dirty="0" smtClean="0">
                <a:latin typeface="Arial" charset="0"/>
                <a:cs typeface="Arial" charset="0"/>
              </a:rPr>
              <a:t>	</a:t>
            </a:r>
          </a:p>
          <a:p>
            <a:pPr marL="533400" indent="-533400">
              <a:buNone/>
            </a:pPr>
            <a:r>
              <a:rPr lang="en-US" altLang="en-US" sz="1400" dirty="0">
                <a:latin typeface="Arial" charset="0"/>
                <a:cs typeface="Arial" charset="0"/>
              </a:rPr>
              <a:t>[1]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a:t>
            </a:r>
            <a:r>
              <a:rPr lang="en-US" altLang="en-US" sz="1400" dirty="0" smtClean="0">
                <a:latin typeface="Arial" charset="0"/>
                <a:cs typeface="Arial" charset="0"/>
              </a:rPr>
              <a:t>1990.</a:t>
            </a:r>
          </a:p>
          <a:p>
            <a:pPr marL="533400" indent="-533400">
              <a:buNone/>
            </a:pPr>
            <a:r>
              <a:rPr lang="en-US" altLang="en-US" sz="1400" dirty="0" smtClean="0">
                <a:latin typeface="Arial" charset="0"/>
                <a:cs typeface="Arial" charset="0"/>
              </a:rPr>
              <a:t>[2</a:t>
            </a:r>
            <a:r>
              <a:rPr lang="en-US" altLang="en-US" sz="1400" dirty="0">
                <a:latin typeface="Arial" charset="0"/>
                <a:cs typeface="Arial" charset="0"/>
              </a:rPr>
              <a:t>]	Weiss, Data Structures and Algorithm Analysis in C++, 3</a:t>
            </a:r>
            <a:r>
              <a:rPr lang="en-US" altLang="en-US" sz="1400" baseline="30000" dirty="0">
                <a:latin typeface="Arial" charset="0"/>
                <a:cs typeface="Arial" charset="0"/>
              </a:rPr>
              <a:t>rd</a:t>
            </a:r>
            <a:r>
              <a:rPr lang="en-US" altLang="en-US" sz="1400" dirty="0">
                <a:latin typeface="Arial" charset="0"/>
                <a:cs typeface="Arial" charset="0"/>
              </a:rPr>
              <a:t> Ed., Addison </a:t>
            </a:r>
            <a:r>
              <a:rPr lang="en-US" altLang="en-US" sz="1400" dirty="0" smtClean="0">
                <a:latin typeface="Arial" charset="0"/>
                <a:cs typeface="Arial" charset="0"/>
              </a:rPr>
              <a:t>Wesley.</a:t>
            </a:r>
            <a:endParaRPr lang="en-US" altLang="en-US" sz="1400" dirty="0">
              <a:latin typeface="Arial" charset="0"/>
              <a:cs typeface="Arial" charset="0"/>
            </a:endParaRP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Start with the first four values:</a:t>
            </a:r>
          </a:p>
          <a:p>
            <a:pPr lvl="1" algn="ctr">
              <a:buFontTx/>
              <a:buNone/>
            </a:pPr>
            <a:r>
              <a:rPr lang="it-IT" altLang="en-US" sz="2000" dirty="0" smtClean="0">
                <a:latin typeface="Arial" charset="0"/>
                <a:cs typeface="Arial" charset="0"/>
              </a:rPr>
              <a:t>19</a:t>
            </a:r>
            <a:r>
              <a:rPr lang="it-IT" altLang="en-US" sz="2000" b="1" dirty="0" smtClean="0">
                <a:solidFill>
                  <a:srgbClr val="FF0000"/>
                </a:solidFill>
                <a:latin typeface="Arial" charset="0"/>
                <a:cs typeface="Arial" charset="0"/>
              </a:rPr>
              <a:t>A</a:t>
            </a:r>
            <a:r>
              <a:rPr lang="it-IT" altLang="en-US" sz="2000" dirty="0" smtClean="0">
                <a:latin typeface="Arial" charset="0"/>
                <a:cs typeface="Arial" charset="0"/>
              </a:rPr>
              <a:t>, 20</a:t>
            </a:r>
            <a:r>
              <a:rPr lang="it-IT" altLang="en-US" sz="2000" b="1" dirty="0" smtClean="0">
                <a:solidFill>
                  <a:srgbClr val="FF0000"/>
                </a:solidFill>
                <a:latin typeface="Arial" charset="0"/>
                <a:cs typeface="Arial" charset="0"/>
              </a:rPr>
              <a:t>7</a:t>
            </a:r>
            <a:r>
              <a:rPr lang="it-IT" altLang="en-US" sz="2000" dirty="0" smtClean="0">
                <a:latin typeface="Arial" charset="0"/>
                <a:cs typeface="Arial" charset="0"/>
              </a:rPr>
              <a:t>, 3A</a:t>
            </a:r>
            <a:r>
              <a:rPr lang="it-IT" altLang="en-US" sz="2000" b="1" dirty="0" smtClean="0">
                <a:solidFill>
                  <a:srgbClr val="FF0000"/>
                </a:solidFill>
                <a:latin typeface="Arial" charset="0"/>
                <a:cs typeface="Arial" charset="0"/>
              </a:rPr>
              <a:t>D</a:t>
            </a:r>
            <a:r>
              <a:rPr lang="it-IT" altLang="en-US" sz="2000" dirty="0" smtClean="0">
                <a:latin typeface="Arial" charset="0"/>
                <a:cs typeface="Arial" charset="0"/>
              </a:rPr>
              <a:t>, 48</a:t>
            </a:r>
            <a:r>
              <a:rPr lang="it-IT" altLang="en-US" sz="2000" b="1" dirty="0" smtClean="0">
                <a:solidFill>
                  <a:srgbClr val="FF0000"/>
                </a:solidFill>
                <a:latin typeface="Arial" charset="0"/>
                <a:cs typeface="Arial" charset="0"/>
              </a:rPr>
              <a:t>8</a:t>
            </a:r>
            <a:endParaRPr lang="en-US" altLang="en-US" sz="1600" b="1" dirty="0" smtClean="0">
              <a:solidFill>
                <a:srgbClr val="FF0000"/>
              </a:solidFill>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3416736851"/>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207</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488</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19A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3AD</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00619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Next we must insert </a:t>
            </a:r>
            <a:r>
              <a:rPr lang="it-IT" altLang="en-US" dirty="0" smtClean="0">
                <a:latin typeface="Arial" charset="0"/>
                <a:cs typeface="Arial" charset="0"/>
              </a:rPr>
              <a:t>5BA</a:t>
            </a:r>
            <a:endParaRPr lang="en-US" altLang="en-US" b="1" dirty="0" smtClean="0">
              <a:solidFill>
                <a:srgbClr val="FF0000"/>
              </a:solidFill>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2140909453"/>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A</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26289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p:txBody>
          <a:bodyPr/>
          <a:lstStyle/>
          <a:p>
            <a:pPr>
              <a:buNone/>
            </a:pPr>
            <a:r>
              <a:rPr lang="en-US" altLang="en-US" dirty="0" smtClean="0">
                <a:latin typeface="Arial" charset="0"/>
                <a:cs typeface="Arial" charset="0"/>
              </a:rPr>
              <a:t>	Next we must insert </a:t>
            </a:r>
            <a:r>
              <a:rPr lang="it-IT" altLang="en-US" dirty="0" smtClean="0">
                <a:latin typeface="Arial" charset="0"/>
                <a:cs typeface="Arial" charset="0"/>
              </a:rPr>
              <a:t>5B</a:t>
            </a:r>
            <a:r>
              <a:rPr lang="it-IT" altLang="en-US" b="1" dirty="0" smtClean="0">
                <a:solidFill>
                  <a:srgbClr val="FF0000"/>
                </a:solidFill>
                <a:latin typeface="Arial" charset="0"/>
                <a:cs typeface="Arial" charset="0"/>
              </a:rPr>
              <a:t>A</a:t>
            </a:r>
          </a:p>
          <a:p>
            <a:pPr lvl="1"/>
            <a:r>
              <a:rPr lang="it-IT" altLang="en-US" dirty="0">
                <a:latin typeface="Arial" charset="0"/>
                <a:cs typeface="Arial" charset="0"/>
              </a:rPr>
              <a:t>Bin </a:t>
            </a:r>
            <a:r>
              <a:rPr lang="it-IT" altLang="en-US" b="1" dirty="0">
                <a:solidFill>
                  <a:srgbClr val="FF0000"/>
                </a:solidFill>
                <a:latin typeface="Arial" charset="0"/>
                <a:cs typeface="Arial" charset="0"/>
              </a:rPr>
              <a:t>A</a:t>
            </a:r>
            <a:r>
              <a:rPr lang="it-IT" altLang="en-US" dirty="0">
                <a:latin typeface="Arial" charset="0"/>
                <a:cs typeface="Arial" charset="0"/>
              </a:rPr>
              <a:t> is occupied</a:t>
            </a:r>
          </a:p>
          <a:p>
            <a:pPr lvl="1"/>
            <a:r>
              <a:rPr lang="it-IT" altLang="en-US" dirty="0" smtClean="0">
                <a:latin typeface="Arial" charset="0"/>
                <a:cs typeface="Arial" charset="0"/>
              </a:rPr>
              <a:t>We search forward for the next empty bin</a:t>
            </a:r>
            <a:endParaRPr lang="en-US" altLang="en-US" dirty="0" smtClean="0">
              <a:latin typeface="Arial" charset="0"/>
              <a:cs typeface="Arial" charset="0"/>
            </a:endParaRPr>
          </a:p>
        </p:txBody>
      </p:sp>
      <p:sp>
        <p:nvSpPr>
          <p:cNvPr id="21536" name="Rectangle 2"/>
          <p:cNvSpPr>
            <a:spLocks noGrp="1" noChangeArrowheads="1"/>
          </p:cNvSpPr>
          <p:nvPr>
            <p:ph type="title"/>
          </p:nvPr>
        </p:nvSpPr>
        <p:spPr/>
        <p:txBody>
          <a:bodyPr/>
          <a:lstStyle/>
          <a:p>
            <a:r>
              <a:rPr lang="en-US" altLang="en-US" smtClean="0">
                <a:latin typeface="Arial" charset="0"/>
                <a:cs typeface="Arial" charset="0"/>
              </a:rPr>
              <a:t>Example</a:t>
            </a:r>
          </a:p>
        </p:txBody>
      </p:sp>
      <p:graphicFrame>
        <p:nvGraphicFramePr>
          <p:cNvPr id="5" name="Table 4"/>
          <p:cNvGraphicFramePr>
            <a:graphicFrameLocks noGrp="1"/>
          </p:cNvGraphicFramePr>
          <p:nvPr>
            <p:extLst>
              <p:ext uri="{D42A27DB-BD31-4B8C-83A1-F6EECF244321}">
                <p14:modId xmlns:p14="http://schemas.microsoft.com/office/powerpoint/2010/main" val="4174244850"/>
              </p:ext>
            </p:extLst>
          </p:nvPr>
        </p:nvGraphicFramePr>
        <p:xfrm>
          <a:off x="62238" y="3212976"/>
          <a:ext cx="9002400" cy="792088"/>
        </p:xfrm>
        <a:graphic>
          <a:graphicData uri="http://schemas.openxmlformats.org/drawingml/2006/table">
            <a:tbl>
              <a:tblPr firstRow="1" bandRow="1">
                <a:tableStyleId>{2D5ABB26-0587-4C30-8999-92F81FD0307C}</a:tableStyleId>
              </a:tblPr>
              <a:tblGrid>
                <a:gridCol w="562650"/>
                <a:gridCol w="562650"/>
                <a:gridCol w="562650"/>
                <a:gridCol w="562650"/>
                <a:gridCol w="562650"/>
                <a:gridCol w="562650"/>
                <a:gridCol w="562650"/>
                <a:gridCol w="562650"/>
                <a:gridCol w="562650"/>
                <a:gridCol w="562650"/>
                <a:gridCol w="562650"/>
                <a:gridCol w="562650"/>
                <a:gridCol w="562650"/>
                <a:gridCol w="562650"/>
                <a:gridCol w="562650"/>
                <a:gridCol w="562650"/>
              </a:tblGrid>
              <a:tr h="301656">
                <a:tc>
                  <a:txBody>
                    <a:bodyPr/>
                    <a:lstStyle/>
                    <a:p>
                      <a:pPr algn="l"/>
                      <a:r>
                        <a:rPr lang="en-CA" sz="1800" b="0" dirty="0" smtClean="0"/>
                        <a:t>0</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1</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2</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3</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4</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5</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6</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7</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8</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9</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1" dirty="0" smtClean="0">
                          <a:solidFill>
                            <a:srgbClr val="FF0000"/>
                          </a:solidFill>
                        </a:rPr>
                        <a:t>A</a:t>
                      </a:r>
                      <a:endParaRPr lang="en-CA" sz="1800" b="1" dirty="0">
                        <a:solidFill>
                          <a:srgbClr val="FF0000"/>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B</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C</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D</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E</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800" b="0" dirty="0" smtClean="0"/>
                        <a:t>F</a:t>
                      </a:r>
                      <a:endParaRPr lang="en-CA" sz="18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tcPr>
                </a:tc>
              </a:tr>
              <a:tr h="490432">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207</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488</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19A</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1" dirty="0" smtClean="0">
                          <a:solidFill>
                            <a:srgbClr val="FF0000"/>
                          </a:solidFill>
                        </a:rPr>
                        <a:t>5BA</a:t>
                      </a:r>
                      <a:endParaRPr lang="en-CA" sz="2400" b="1" dirty="0">
                        <a:solidFill>
                          <a:srgbClr val="FF0000"/>
                        </a:solidFill>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CA" sz="2400" b="0" dirty="0" smtClean="0"/>
                        <a:t>3AD</a:t>
                      </a: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CA" sz="24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87056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15769</TotalTime>
  <Words>1892</Words>
  <Application>Microsoft Office PowerPoint</Application>
  <PresentationFormat>On-screen Show (4:3)</PresentationFormat>
  <Paragraphs>2017</Paragraphs>
  <Slides>69</Slides>
  <Notes>65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2" baseType="lpstr">
      <vt:lpstr>Custom Design</vt:lpstr>
      <vt:lpstr>Equation</vt:lpstr>
      <vt:lpstr>MathType 6.0 Equation</vt:lpstr>
      <vt:lpstr>PowerPoint Presentation</vt:lpstr>
      <vt:lpstr>Outline</vt:lpstr>
      <vt:lpstr>Linear Probing</vt:lpstr>
      <vt:lpstr>Linear Probing</vt:lpstr>
      <vt:lpstr>Insertion</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Resizing the array</vt:lpstr>
      <vt:lpstr>Resizing the array</vt:lpstr>
      <vt:lpstr>Resizing the array</vt:lpstr>
      <vt:lpstr>Resizing the array</vt:lpstr>
      <vt:lpstr>Resizing the array</vt:lpstr>
      <vt:lpstr>Resizing the array</vt:lpstr>
      <vt:lpstr>Marking bins occupied</vt:lpstr>
      <vt:lpstr>Searching</vt:lpstr>
      <vt:lpstr>Searching</vt:lpstr>
      <vt:lpstr>Searching</vt:lpstr>
      <vt:lpstr>Searching</vt:lpstr>
      <vt:lpstr>Searching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Erasing</vt:lpstr>
      <vt:lpstr>Black Board Example</vt:lpstr>
      <vt:lpstr>Primary Clustering</vt:lpstr>
      <vt:lpstr>Primary Clustering</vt:lpstr>
      <vt:lpstr>Primary Clustering</vt:lpstr>
      <vt:lpstr>Primary Clustering</vt:lpstr>
      <vt:lpstr>Primary Clustering</vt:lpstr>
      <vt:lpstr>Primary Clustering</vt:lpstr>
      <vt:lpstr>Run-time analysis</vt:lpstr>
      <vt:lpstr>Run-time analysis</vt:lpstr>
      <vt:lpstr>Run-time analysis</vt:lpstr>
      <vt:lpstr>Run-time analysis</vt:lpstr>
      <vt:lpstr>Run-time analysis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1174</cp:revision>
  <dcterms:created xsi:type="dcterms:W3CDTF">2009-09-11T23:00:44Z</dcterms:created>
  <dcterms:modified xsi:type="dcterms:W3CDTF">2014-03-13T16:55:08Z</dcterms:modified>
</cp:coreProperties>
</file>