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sldIdLst>
    <p:sldId id="256" r:id="rId2"/>
    <p:sldId id="470"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90" r:id="rId17"/>
    <p:sldId id="492" r:id="rId18"/>
    <p:sldId id="493" r:id="rId19"/>
    <p:sldId id="491" r:id="rId20"/>
    <p:sldId id="486" r:id="rId21"/>
    <p:sldId id="487" r:id="rId22"/>
    <p:sldId id="37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1178390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41D4CEF-91A6-4A06-882B-263C4A93C8A4}"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50C35A-3F33-470C-A08A-17B7F53422E3}"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ACC59CA-312E-483F-9B81-67074389B9E6}"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F91B3C-8BF0-4277-A92C-E33F39C752E4}"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CBCFA2B-DF77-4B15-B4FE-4F005C0FC161}"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BCD3CAE-8CF2-4B69-876B-A9F9A00E9ECA}"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EB838D-B9A1-4F73-B16B-F51B1F4EA03B}"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EB838D-B9A1-4F73-B16B-F51B1F4EA03B}"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EB838D-B9A1-4F73-B16B-F51B1F4EA03B}"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FE799B6-18F5-4AE8-8FDA-E58BAAEE3BF0}"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DF497C9-5FD1-440A-A78C-BD0B1036FB9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EF33075-3D73-46FA-99E0-3F17492190C7}"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67F3F54-013F-4B28-8E04-7949F9C6FEC5}"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B4B9622-908C-4BF4-A757-9C4F163F3BE0}"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3C9081-773E-4A16-9AD9-A7316A2445EA}"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142588A-F8D8-45E7-BAE7-BD8180451D4E}"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6B65CCC-5E5B-4B7D-BBD0-C6593CA20496}"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7664DB8-2F9E-4A3C-82E3-CE482AC1FC48}"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09D290D-F21B-4762-833D-D6F0CC38DA5D}"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External Sorting</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External Sorting</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43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Now, perform an </a:t>
            </a:r>
            <a:r>
              <a:rPr lang="en-US" i="1" smtClean="0">
                <a:latin typeface="Times New Roman" pitchFamily="18" charset="0"/>
                <a:cs typeface="Times New Roman" pitchFamily="18" charset="0"/>
              </a:rPr>
              <a:t>N</a:t>
            </a:r>
            <a:r>
              <a:rPr lang="en-US" smtClean="0">
                <a:latin typeface="Arial" charset="0"/>
                <a:cs typeface="Arial" charset="0"/>
              </a:rPr>
              <a:t>-way merge of these </a:t>
            </a:r>
            <a:r>
              <a:rPr lang="en-US" i="1" smtClean="0">
                <a:latin typeface="Times New Roman" pitchFamily="18" charset="0"/>
                <a:cs typeface="Times New Roman" pitchFamily="18" charset="0"/>
              </a:rPr>
              <a:t>N</a:t>
            </a:r>
            <a:r>
              <a:rPr lang="en-US" i="1" smtClean="0">
                <a:latin typeface="Arial" charset="0"/>
                <a:cs typeface="Arial" charset="0"/>
              </a:rPr>
              <a:t> </a:t>
            </a:r>
            <a:r>
              <a:rPr lang="en-US" smtClean="0">
                <a:latin typeface="Arial" charset="0"/>
                <a:cs typeface="Arial" charset="0"/>
              </a:rPr>
              <a:t>sorted blocks into a single block-sized output buffer</a:t>
            </a:r>
          </a:p>
        </p:txBody>
      </p:sp>
      <p:pic>
        <p:nvPicPr>
          <p:cNvPr id="14340" name="Picture 5" descr="C:\Users\dwharder\Desktop\i5.png"/>
          <p:cNvPicPr>
            <a:picLocks noChangeAspect="1" noChangeArrowheads="1"/>
          </p:cNvPicPr>
          <p:nvPr/>
        </p:nvPicPr>
        <p:blipFill>
          <a:blip r:embed="rId3" cstate="print"/>
          <a:srcRect/>
          <a:stretch>
            <a:fillRect/>
          </a:stretch>
        </p:blipFill>
        <p:spPr bwMode="auto">
          <a:xfrm>
            <a:off x="179388" y="3500438"/>
            <a:ext cx="8869362" cy="2016125"/>
          </a:xfrm>
          <a:prstGeom prst="rect">
            <a:avLst/>
          </a:prstGeom>
          <a:noFill/>
          <a:ln w="9525">
            <a:noFill/>
            <a:miter lim="800000"/>
            <a:headEnd/>
            <a:tailEnd/>
          </a:ln>
        </p:spPr>
      </p:pic>
      <p:sp>
        <p:nvSpPr>
          <p:cNvPr id="14341"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dwharder\Desktop\i2.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
        <p:nvSpPr>
          <p:cNvPr id="15363"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5364"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When this output buffer is full, we will write it into secondary memory and start again with an empty buffer</a:t>
            </a:r>
          </a:p>
          <a:p>
            <a:pPr lvl="1"/>
            <a:r>
              <a:rPr lang="en-US" smtClean="0">
                <a:latin typeface="Arial" charset="0"/>
                <a:cs typeface="Arial" charset="0"/>
              </a:rPr>
              <a:t>Because we are using merging, we cannot do this in-place on secondary memory—we will require </a:t>
            </a:r>
            <a:r>
              <a:rPr lang="en-US" smtClean="0">
                <a:latin typeface="Symbol" pitchFamily="18" charset="2"/>
                <a:cs typeface="Times New Roman" pitchFamily="18" charset="0"/>
              </a:rPr>
              <a:t>Q</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additional secondary memory</a:t>
            </a:r>
          </a:p>
        </p:txBody>
      </p:sp>
      <p:sp>
        <p:nvSpPr>
          <p:cNvPr id="15365"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Users\dwharder\Desktop\i10.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6388"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Whenever one of the </a:t>
            </a:r>
            <a:r>
              <a:rPr lang="en-US" i="1" smtClean="0">
                <a:latin typeface="Times New Roman" pitchFamily="18" charset="0"/>
                <a:cs typeface="Times New Roman" pitchFamily="18" charset="0"/>
              </a:rPr>
              <a:t>N</a:t>
            </a:r>
            <a:r>
              <a:rPr lang="en-US" smtClean="0">
                <a:latin typeface="Arial" charset="0"/>
                <a:cs typeface="Arial" charset="0"/>
              </a:rPr>
              <a:t> input buffers is entirely merged, we load the next block from the corresponding section into the input buffer</a:t>
            </a:r>
          </a:p>
        </p:txBody>
      </p:sp>
      <p:sp>
        <p:nvSpPr>
          <p:cNvPr id="16389"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74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continue this process of storing the merged block into secondary memory and reading subsequent blocks into main memory</a:t>
            </a:r>
          </a:p>
        </p:txBody>
      </p:sp>
      <p:sp>
        <p:nvSpPr>
          <p:cNvPr id="17412"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pic>
        <p:nvPicPr>
          <p:cNvPr id="17413" name="Picture 5" descr="C:\Users\dwharder\Desktop\i10.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dwharder\Desktop\i2.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8436"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continue this process of storing the merged block into secondary memory and reading subsequent blocks into main memory</a:t>
            </a:r>
          </a:p>
          <a:p>
            <a:pPr lvl="1"/>
            <a:r>
              <a:rPr lang="en-US" smtClean="0">
                <a:latin typeface="Arial" charset="0"/>
                <a:cs typeface="Arial" charset="0"/>
              </a:rPr>
              <a:t>At some point we will be merging the last blocks of each of the sections</a:t>
            </a:r>
          </a:p>
        </p:txBody>
      </p:sp>
      <p:sp>
        <p:nvSpPr>
          <p:cNvPr id="18437"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dwharder\Desktop\i1.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
        <p:nvSpPr>
          <p:cNvPr id="19459"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9460"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When the last block is written out, the collection of </a:t>
            </a:r>
            <a:r>
              <a:rPr lang="en-US" i="1" smtClean="0">
                <a:latin typeface="Times New Roman" pitchFamily="18" charset="0"/>
                <a:cs typeface="Times New Roman" pitchFamily="18" charset="0"/>
              </a:rPr>
              <a:t>MN</a:t>
            </a:r>
            <a:r>
              <a:rPr lang="en-US" smtClean="0">
                <a:latin typeface="Arial" charset="0"/>
                <a:cs typeface="Arial" charset="0"/>
              </a:rPr>
              <a:t> blocks now contain a sorted list of the initial </a:t>
            </a:r>
            <a:r>
              <a:rPr lang="en-US" i="1" smtClean="0">
                <a:latin typeface="Times New Roman" pitchFamily="18" charset="0"/>
                <a:cs typeface="Times New Roman" pitchFamily="18" charset="0"/>
              </a:rPr>
              <a:t>n</a:t>
            </a:r>
            <a:r>
              <a:rPr lang="en-US" smtClean="0">
                <a:latin typeface="Arial" charset="0"/>
                <a:cs typeface="Arial" charset="0"/>
              </a:rPr>
              <a:t> entries</a:t>
            </a:r>
          </a:p>
          <a:p>
            <a:pPr>
              <a:buFont typeface="Arial" charset="0"/>
              <a:buNone/>
            </a:pPr>
            <a:endParaRPr lang="en-US" smtClean="0">
              <a:latin typeface="Arial" charset="0"/>
              <a:cs typeface="Arial" charset="0"/>
            </a:endParaRPr>
          </a:p>
        </p:txBody>
      </p:sp>
      <p:sp>
        <p:nvSpPr>
          <p:cNvPr id="19461"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Run-time Analysis</a:t>
            </a:r>
          </a:p>
        </p:txBody>
      </p:sp>
      <p:sp>
        <p:nvSpPr>
          <p:cNvPr id="204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With merge sort, we saw that merging was an </a:t>
            </a: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 n</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dirty="0" smtClean="0">
                <a:latin typeface="Arial" charset="0"/>
                <a:cs typeface="Arial" charset="0"/>
              </a:rPr>
              <a:t> operation when merging lists of size </a:t>
            </a:r>
            <a:r>
              <a:rPr lang="en-US" i="1"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1</a:t>
            </a:r>
            <a:r>
              <a:rPr lang="en-US" dirty="0" smtClean="0">
                <a:latin typeface="Arial" charset="0"/>
                <a:cs typeface="Arial" charset="0"/>
              </a:rPr>
              <a:t> and </a:t>
            </a:r>
            <a:r>
              <a:rPr lang="en-US" i="1"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2</a:t>
            </a:r>
            <a:r>
              <a:rPr lang="en-US" dirty="0" smtClean="0">
                <a:latin typeface="Arial" charset="0"/>
                <a:cs typeface="Arial" charset="0"/>
              </a:rPr>
              <a:t> </a:t>
            </a:r>
          </a:p>
          <a:p>
            <a:pPr lvl="1"/>
            <a:r>
              <a:rPr lang="en-US" dirty="0" smtClean="0">
                <a:latin typeface="Arial" charset="0"/>
                <a:cs typeface="Arial" charset="0"/>
              </a:rPr>
              <a:t>From slide 8, this suggests the run time is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r>
              <a:rPr lang="en-US" dirty="0" smtClean="0">
                <a:latin typeface="Arial" charset="0"/>
                <a:cs typeface="Arial" charset="0"/>
              </a:rPr>
              <a:t> </a:t>
            </a:r>
          </a:p>
          <a:p>
            <a:pPr lvl="1"/>
            <a:r>
              <a:rPr lang="en-US" dirty="0" smtClean="0">
                <a:latin typeface="Arial" charset="0"/>
                <a:cs typeface="Arial" charset="0"/>
              </a:rPr>
              <a:t>If </a:t>
            </a:r>
            <a:r>
              <a:rPr lang="en-US" i="1" dirty="0" smtClean="0">
                <a:latin typeface="Times New Roman" pitchFamily="18" charset="0"/>
                <a:cs typeface="Times New Roman" pitchFamily="18" charset="0"/>
              </a:rPr>
              <a:t>m</a:t>
            </a:r>
            <a:r>
              <a:rPr lang="en-US" dirty="0" smtClean="0">
                <a:latin typeface="Arial" charset="0"/>
                <a:cs typeface="Arial" charset="0"/>
              </a:rPr>
              <a:t> is sufficiently small, this suggests the run-time is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latin typeface="Arial" charset="0"/>
                <a:cs typeface="Arial" charset="0"/>
              </a:rPr>
              <a:t> !!!</a:t>
            </a:r>
          </a:p>
        </p:txBody>
      </p:sp>
      <p:sp>
        <p:nvSpPr>
          <p:cNvPr id="20484"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8.10.3</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Run-time Analysis</a:t>
            </a:r>
          </a:p>
        </p:txBody>
      </p:sp>
      <p:sp>
        <p:nvSpPr>
          <p:cNvPr id="20483" name="Rectangle 3"/>
          <p:cNvSpPr>
            <a:spLocks noGrp="1" noChangeArrowheads="1"/>
          </p:cNvSpPr>
          <p:nvPr>
            <p:ph type="body" idx="1"/>
          </p:nvPr>
        </p:nvSpPr>
        <p:spPr/>
        <p:txBody>
          <a:bodyPr/>
          <a:lstStyle/>
          <a:p>
            <a:pPr>
              <a:buNone/>
            </a:pPr>
            <a:r>
              <a:rPr lang="en-US" dirty="0" smtClean="0">
                <a:latin typeface="Arial" charset="0"/>
                <a:cs typeface="Arial" charset="0"/>
              </a:rPr>
              <a:t>	This, however, is a mathematical fallacy…</a:t>
            </a:r>
          </a:p>
          <a:p>
            <a:pPr lvl="1"/>
            <a:r>
              <a:rPr lang="en-US" dirty="0" smtClean="0">
                <a:latin typeface="Arial" charset="0"/>
                <a:cs typeface="Arial" charset="0"/>
              </a:rPr>
              <a:t>A binary merge can be performed in linear time, an </a:t>
            </a:r>
            <a:r>
              <a:rPr lang="en-US" i="1" dirty="0" smtClean="0">
                <a:latin typeface="Times New Roman" pitchFamily="18" charset="0"/>
                <a:cs typeface="Times New Roman" pitchFamily="18" charset="0"/>
              </a:rPr>
              <a:t>N</a:t>
            </a:r>
            <a:r>
              <a:rPr lang="en-US" dirty="0" smtClean="0">
                <a:latin typeface="Arial" charset="0"/>
                <a:cs typeface="Arial" charset="0"/>
              </a:rPr>
              <a:t>-way merge cannot</a:t>
            </a:r>
          </a:p>
          <a:p>
            <a:pPr lvl="1"/>
            <a:r>
              <a:rPr lang="en-US" dirty="0" smtClean="0">
                <a:latin typeface="Arial" charset="0"/>
                <a:cs typeface="Arial" charset="0"/>
              </a:rPr>
              <a:t>The best we can hope for is using a binary min-heap</a:t>
            </a:r>
          </a:p>
          <a:p>
            <a:pPr lvl="2"/>
            <a:r>
              <a:rPr lang="en-US" dirty="0" smtClean="0">
                <a:latin typeface="Arial" charset="0"/>
                <a:cs typeface="Arial" charset="0"/>
              </a:rPr>
              <a:t>Each will require </a:t>
            </a:r>
            <a:r>
              <a:rPr lang="en-US" dirty="0"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latin typeface="Arial" charset="0"/>
                <a:cs typeface="Arial" charset="0"/>
              </a:rPr>
              <a:t> time for a total of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smtClean="0">
                <a:latin typeface="Arial" charset="0"/>
                <a:cs typeface="Arial" charset="0"/>
              </a:rPr>
              <a:t> </a:t>
            </a:r>
          </a:p>
          <a:p>
            <a:pPr lvl="2"/>
            <a:endParaRPr lang="en-US" dirty="0" smtClean="0">
              <a:latin typeface="Arial" charset="0"/>
              <a:cs typeface="Arial" charset="0"/>
            </a:endParaRPr>
          </a:p>
          <a:p>
            <a:pPr>
              <a:buNone/>
            </a:pPr>
            <a:r>
              <a:rPr lang="en-US" dirty="0" smtClean="0">
                <a:latin typeface="Arial" charset="0"/>
                <a:cs typeface="Arial" charset="0"/>
              </a:rPr>
              <a:t>	Thus, the total run time is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smtClean="0">
                <a:latin typeface="Arial" charset="0"/>
                <a:cs typeface="Arial" charset="0"/>
              </a:rPr>
              <a:t> =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mN</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latin typeface="Arial" charset="0"/>
                <a:cs typeface="Arial" charset="0"/>
              </a:rPr>
              <a:t> =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smtClean="0">
              <a:latin typeface="Arial" charset="0"/>
              <a:cs typeface="Arial" charset="0"/>
            </a:endParaRPr>
          </a:p>
        </p:txBody>
      </p:sp>
      <p:sp>
        <p:nvSpPr>
          <p:cNvPr id="20484"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8.10.3</a:t>
            </a:r>
            <a:endParaRPr lang="en-CA" dirty="0"/>
          </a:p>
        </p:txBody>
      </p:sp>
      <p:sp>
        <p:nvSpPr>
          <p:cNvPr id="5" name="Rectangle 4"/>
          <p:cNvSpPr/>
          <p:nvPr/>
        </p:nvSpPr>
        <p:spPr>
          <a:xfrm>
            <a:off x="4283968" y="4437112"/>
            <a:ext cx="2254143" cy="400110"/>
          </a:xfrm>
          <a:prstGeom prst="rect">
            <a:avLst/>
          </a:prstGeom>
        </p:spPr>
        <p:txBody>
          <a:bodyPr wrap="none">
            <a:spAutoFit/>
          </a:bodyPr>
          <a:lstStyle/>
          <a:p>
            <a:r>
              <a:rPr lang="en-US" sz="2000" dirty="0" smtClean="0"/>
              <a:t>Recall that </a:t>
            </a:r>
            <a:r>
              <a:rPr lang="en-US" sz="2000" i="1" dirty="0" smtClean="0">
                <a:latin typeface="Times New Roman" pitchFamily="18" charset="0"/>
                <a:cs typeface="Times New Roman" pitchFamily="18" charset="0"/>
              </a:rPr>
              <a:t>n = </a:t>
            </a:r>
            <a:r>
              <a:rPr lang="en-US" sz="2000" i="1" dirty="0" err="1" smtClean="0">
                <a:latin typeface="Times New Roman" pitchFamily="18" charset="0"/>
                <a:cs typeface="Times New Roman" pitchFamily="18" charset="0"/>
              </a:rPr>
              <a:t>mN</a:t>
            </a:r>
            <a:endParaRPr lang="en-C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Run-time Analysis</a:t>
            </a:r>
          </a:p>
        </p:txBody>
      </p:sp>
      <p:sp>
        <p:nvSpPr>
          <p:cNvPr id="20483" name="Rectangle 3"/>
          <p:cNvSpPr>
            <a:spLocks noGrp="1" noChangeArrowheads="1"/>
          </p:cNvSpPr>
          <p:nvPr>
            <p:ph type="body" idx="1"/>
          </p:nvPr>
        </p:nvSpPr>
        <p:spPr/>
        <p:txBody>
          <a:bodyPr/>
          <a:lstStyle/>
          <a:p>
            <a:pPr>
              <a:buNone/>
            </a:pPr>
            <a:r>
              <a:rPr lang="en-US" dirty="0" smtClean="0">
                <a:latin typeface="Arial" charset="0"/>
                <a:cs typeface="Arial" charset="0"/>
              </a:rPr>
              <a:t>	To be complete, we should also consider the run time associated with loading and saving data to the disk:</a:t>
            </a:r>
          </a:p>
          <a:p>
            <a:pPr lvl="1"/>
            <a:r>
              <a:rPr lang="en-US" dirty="0" smtClean="0">
                <a:latin typeface="Arial" charset="0"/>
                <a:cs typeface="Arial" charset="0"/>
              </a:rPr>
              <a:t>Each item of data is copied from or to the external disk four times</a:t>
            </a:r>
          </a:p>
          <a:p>
            <a:pPr lvl="1"/>
            <a:r>
              <a:rPr lang="en-US" dirty="0" smtClean="0">
                <a:latin typeface="Arial" charset="0"/>
                <a:cs typeface="Arial" charset="0"/>
              </a:rPr>
              <a:t>We will assume the memory size of each item is fixed and reasonable</a:t>
            </a:r>
          </a:p>
          <a:p>
            <a:pPr lvl="1"/>
            <a:r>
              <a:rPr lang="en-US" dirty="0" smtClean="0">
                <a:latin typeface="Arial" charset="0"/>
                <a:cs typeface="Arial" charset="0"/>
              </a:rPr>
              <a:t>Thus, the run time of these operations is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p>
          <a:p>
            <a:pPr lvl="1"/>
            <a:r>
              <a:rPr lang="en-US" dirty="0" smtClean="0">
                <a:latin typeface="Arial" charset="0"/>
                <a:cs typeface="Arial" charset="0"/>
              </a:rPr>
              <a:t>If we are considering the size of the objects to be variable, say </a:t>
            </a:r>
            <a:r>
              <a:rPr lang="en-US" i="1" dirty="0" smtClean="0">
                <a:latin typeface="Times New Roman" pitchFamily="18" charset="0"/>
                <a:cs typeface="Times New Roman" pitchFamily="18" charset="0"/>
              </a:rPr>
              <a:t>k</a:t>
            </a:r>
            <a:r>
              <a:rPr lang="en-US" dirty="0" smtClean="0">
                <a:latin typeface="Arial" charset="0"/>
                <a:cs typeface="Arial" charset="0"/>
              </a:rPr>
              <a:t> bytes, we would have to revise our run time to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nk</a:t>
            </a:r>
            <a:r>
              <a:rPr lang="en-US" dirty="0" smtClean="0">
                <a:latin typeface="Times New Roman" pitchFamily="18" charset="0"/>
                <a:cs typeface="Times New Roman" pitchFamily="18" charset="0"/>
              </a:rPr>
              <a:t> )</a:t>
            </a:r>
            <a:endParaRPr lang="en-US" dirty="0" smtClean="0">
              <a:latin typeface="Arial" charset="0"/>
              <a:cs typeface="Arial" charset="0"/>
            </a:endParaRPr>
          </a:p>
          <a:p>
            <a:pPr lvl="1"/>
            <a:endParaRPr lang="en-US" dirty="0" smtClean="0">
              <a:latin typeface="Times New Roman" pitchFamily="18" charset="0"/>
              <a:cs typeface="Times New Roman" pitchFamily="18" charset="0"/>
            </a:endParaRPr>
          </a:p>
        </p:txBody>
      </p:sp>
      <p:sp>
        <p:nvSpPr>
          <p:cNvPr id="20484"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8.10.3</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r>
              <a:rPr lang="en-US" dirty="0" smtClean="0">
                <a:latin typeface="Arial" charset="0"/>
                <a:cs typeface="Arial" charset="0"/>
              </a:rPr>
              <a:t>Additional Remarks</a:t>
            </a:r>
          </a:p>
        </p:txBody>
      </p:sp>
      <p:sp>
        <p:nvSpPr>
          <p:cNvPr id="103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With </a:t>
            </a: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KiB</a:t>
            </a:r>
            <a:r>
              <a:rPr lang="en-US" dirty="0" smtClean="0">
                <a:latin typeface="Arial" charset="0"/>
                <a:cs typeface="Arial" charset="0"/>
              </a:rPr>
              <a:t> blocks and </a:t>
            </a: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GiB</a:t>
            </a:r>
            <a:r>
              <a:rPr lang="en-US" dirty="0" smtClean="0">
                <a:latin typeface="Arial" charset="0"/>
                <a:cs typeface="Arial" charset="0"/>
              </a:rPr>
              <a:t> of available main memory, we determined we could sort up to </a:t>
            </a: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EiB</a:t>
            </a:r>
            <a:r>
              <a:rPr lang="en-US" dirty="0" smtClean="0">
                <a:latin typeface="Arial" charset="0"/>
                <a:cs typeface="Arial" charset="0"/>
              </a:rPr>
              <a:t> of data</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What if our available memory was smaller, say </a:t>
            </a: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MiB</a:t>
            </a:r>
            <a:r>
              <a:rPr lang="en-US" dirty="0" smtClean="0">
                <a:latin typeface="Arial" charset="0"/>
                <a:cs typeface="Arial" charset="0"/>
              </a:rPr>
              <a:t>?</a:t>
            </a:r>
          </a:p>
          <a:p>
            <a:pPr>
              <a:buFont typeface="Arial" charset="0"/>
              <a:buNone/>
            </a:pP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Solution?</a:t>
            </a:r>
          </a:p>
          <a:p>
            <a:pPr lvl="1"/>
            <a:r>
              <a:rPr lang="en-US" dirty="0" smtClean="0">
                <a:latin typeface="Arial" charset="0"/>
                <a:cs typeface="Arial" charset="0"/>
              </a:rPr>
              <a:t>Divide the data into </a:t>
            </a:r>
            <a:r>
              <a:rPr lang="en-US" dirty="0" smtClean="0">
                <a:latin typeface="Times New Roman" pitchFamily="18" charset="0"/>
                <a:cs typeface="Times New Roman" pitchFamily="18" charset="0"/>
              </a:rPr>
              <a:t>256 </a:t>
            </a:r>
            <a:r>
              <a:rPr lang="en-US" dirty="0" err="1" smtClean="0">
                <a:latin typeface="Times New Roman" pitchFamily="18" charset="0"/>
                <a:cs typeface="Times New Roman" pitchFamily="18" charset="0"/>
              </a:rPr>
              <a:t>MiB</a:t>
            </a:r>
            <a:r>
              <a:rPr lang="en-US" dirty="0" smtClean="0">
                <a:latin typeface="Arial" charset="0"/>
                <a:cs typeface="Arial" charset="0"/>
              </a:rPr>
              <a:t> blocks</a:t>
            </a:r>
          </a:p>
          <a:p>
            <a:pPr lvl="1"/>
            <a:r>
              <a:rPr lang="en-US" dirty="0" smtClean="0">
                <a:latin typeface="Arial" charset="0"/>
                <a:cs typeface="Arial" charset="0"/>
              </a:rPr>
              <a:t>Sort each of these individually use external sorting</a:t>
            </a:r>
          </a:p>
          <a:p>
            <a:pPr lvl="1"/>
            <a:r>
              <a:rPr lang="en-US" dirty="0" smtClean="0">
                <a:latin typeface="Arial" charset="0"/>
                <a:cs typeface="Arial" charset="0"/>
              </a:rPr>
              <a:t>Now merge these using the same strategy</a:t>
            </a:r>
          </a:p>
          <a:p>
            <a:pPr lvl="2"/>
            <a:r>
              <a:rPr lang="en-US" dirty="0" smtClean="0">
                <a:latin typeface="Arial" charset="0"/>
                <a:cs typeface="Arial" charset="0"/>
              </a:rPr>
              <a:t>We are restricted by the number of blocks we can merge</a:t>
            </a:r>
          </a:p>
          <a:p>
            <a:pPr lvl="1"/>
            <a:r>
              <a:rPr lang="en-US" dirty="0" smtClean="0">
                <a:latin typeface="Arial" charset="0"/>
                <a:cs typeface="Arial" charset="0"/>
              </a:rPr>
              <a:t>This process can be repeated arbitrarily often—doing so </a:t>
            </a:r>
            <a:r>
              <a:rPr lang="en-US" i="1" dirty="0" smtClean="0">
                <a:latin typeface="Times New Roman" pitchFamily="18" charset="0"/>
                <a:cs typeface="Times New Roman" pitchFamily="18" charset="0"/>
              </a:rPr>
              <a:t>K</a:t>
            </a:r>
            <a:r>
              <a:rPr lang="en-US" dirty="0" smtClean="0">
                <a:latin typeface="Arial" charset="0"/>
                <a:cs typeface="Arial" charset="0"/>
              </a:rPr>
              <a:t> times allows us to sort </a:t>
            </a:r>
          </a:p>
        </p:txBody>
      </p:sp>
      <p:graphicFrame>
        <p:nvGraphicFramePr>
          <p:cNvPr id="479240" name="Object 8"/>
          <p:cNvGraphicFramePr>
            <a:graphicFrameLocks noChangeAspect="1"/>
          </p:cNvGraphicFramePr>
          <p:nvPr/>
        </p:nvGraphicFramePr>
        <p:xfrm>
          <a:off x="2123728" y="2996952"/>
          <a:ext cx="4622800" cy="703263"/>
        </p:xfrm>
        <a:graphic>
          <a:graphicData uri="http://schemas.openxmlformats.org/presentationml/2006/ole">
            <mc:AlternateContent xmlns:mc="http://schemas.openxmlformats.org/markup-compatibility/2006">
              <mc:Choice xmlns:v="urn:schemas-microsoft-com:vml" Requires="v">
                <p:oleObj spid="_x0000_s479242" name="Equation" r:id="rId4" imgW="2755800" imgH="419040" progId="Equation.DSMT4">
                  <p:embed/>
                </p:oleObj>
              </mc:Choice>
              <mc:Fallback>
                <p:oleObj name="Equation" r:id="rId4" imgW="2755800" imgH="41904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996952"/>
                        <a:ext cx="462280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9241" name="Object 9"/>
          <p:cNvGraphicFramePr>
            <a:graphicFrameLocks noChangeAspect="1"/>
          </p:cNvGraphicFramePr>
          <p:nvPr/>
        </p:nvGraphicFramePr>
        <p:xfrm>
          <a:off x="2483768" y="5736356"/>
          <a:ext cx="4259262" cy="788988"/>
        </p:xfrm>
        <a:graphic>
          <a:graphicData uri="http://schemas.openxmlformats.org/presentationml/2006/ole">
            <mc:AlternateContent xmlns:mc="http://schemas.openxmlformats.org/markup-compatibility/2006">
              <mc:Choice xmlns:v="urn:schemas-microsoft-com:vml" Requires="v">
                <p:oleObj spid="_x0000_s479243" name="Equation" r:id="rId6" imgW="2539800" imgH="469800" progId="Equation.DSMT4">
                  <p:embed/>
                </p:oleObj>
              </mc:Choice>
              <mc:Fallback>
                <p:oleObj name="Equation" r:id="rId6" imgW="2539800" imgH="4698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5736356"/>
                        <a:ext cx="4259262"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3"/>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8.10.4</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this topic we will look at external sorting:</a:t>
            </a:r>
          </a:p>
          <a:p>
            <a:pPr lvl="1"/>
            <a:r>
              <a:rPr lang="en-US" dirty="0" smtClean="0">
                <a:latin typeface="Arial" charset="0"/>
                <a:cs typeface="Arial" charset="0"/>
              </a:rPr>
              <a:t>Suppose we are sorting entries stored in secondary memory</a:t>
            </a:r>
          </a:p>
          <a:p>
            <a:pPr lvl="1"/>
            <a:r>
              <a:rPr lang="en-US" dirty="0" smtClean="0">
                <a:latin typeface="Arial" charset="0"/>
                <a:cs typeface="Arial" charset="0"/>
              </a:rPr>
              <a:t>What if we can’t load everything into main memory?</a:t>
            </a:r>
          </a:p>
          <a:p>
            <a:pPr lvl="1"/>
            <a:r>
              <a:rPr lang="en-US" dirty="0" smtClean="0">
                <a:latin typeface="Arial" charset="0"/>
                <a:cs typeface="Arial" charset="0"/>
              </a:rPr>
              <a:t>Can we sort sections of the unsorted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smtClean="0">
                <a:latin typeface="Arial" charset="0"/>
                <a:cs typeface="Arial" charset="0"/>
              </a:rPr>
              <a:t>Additional Remarks</a:t>
            </a:r>
          </a:p>
        </p:txBody>
      </p:sp>
      <p:sp>
        <p:nvSpPr>
          <p:cNvPr id="21507" name="Content Placeholder 2"/>
          <p:cNvSpPr>
            <a:spLocks noGrp="1"/>
          </p:cNvSpPr>
          <p:nvPr>
            <p:ph idx="1"/>
          </p:nvPr>
        </p:nvSpPr>
        <p:spPr/>
        <p:txBody>
          <a:bodyPr/>
          <a:lstStyle/>
          <a:p>
            <a:pPr>
              <a:buFont typeface="Arial" charset="0"/>
              <a:buNone/>
            </a:pPr>
            <a:r>
              <a:rPr lang="en-CA" smtClean="0">
                <a:latin typeface="Arial" charset="0"/>
                <a:cs typeface="Arial" charset="0"/>
              </a:rPr>
              <a:t>	We have focused on one implementation of using block-sized buffers—optimizations, however, are always possible:</a:t>
            </a:r>
          </a:p>
          <a:p>
            <a:pPr lvl="1"/>
            <a:r>
              <a:rPr lang="en-CA" smtClean="0">
                <a:latin typeface="Arial" charset="0"/>
                <a:cs typeface="Arial" charset="0"/>
              </a:rPr>
              <a:t>Performing the initial sorting (quick sort) in parallel</a:t>
            </a:r>
          </a:p>
          <a:p>
            <a:pPr lvl="1"/>
            <a:r>
              <a:rPr lang="en-CA" smtClean="0">
                <a:latin typeface="Arial" charset="0"/>
                <a:cs typeface="Arial" charset="0"/>
              </a:rPr>
              <a:t>Storing at least a portion of the data in solid-state drives</a:t>
            </a:r>
          </a:p>
          <a:p>
            <a:pPr lvl="1"/>
            <a:r>
              <a:rPr lang="en-CA" smtClean="0">
                <a:latin typeface="Arial" charset="0"/>
                <a:cs typeface="Arial" charset="0"/>
              </a:rPr>
              <a:t>Using larger input and output buffers (useful if the data is contiguous on the hard drive)</a:t>
            </a:r>
          </a:p>
        </p:txBody>
      </p:sp>
      <p:sp>
        <p:nvSpPr>
          <p:cNvPr id="5" name="TextBox 3"/>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8.10.4</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225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This topic covered external sorting</a:t>
            </a:r>
          </a:p>
          <a:p>
            <a:pPr lvl="1"/>
            <a:r>
              <a:rPr lang="en-US" smtClean="0">
                <a:latin typeface="Arial" charset="0"/>
                <a:cs typeface="Arial" charset="0"/>
              </a:rPr>
              <a:t>Divide the </a:t>
            </a:r>
            <a:r>
              <a:rPr lang="en-US" i="1" smtClean="0">
                <a:latin typeface="Times New Roman" pitchFamily="18" charset="0"/>
                <a:cs typeface="Times New Roman" pitchFamily="18" charset="0"/>
              </a:rPr>
              <a:t>n </a:t>
            </a:r>
            <a:r>
              <a:rPr lang="en-US" smtClean="0">
                <a:latin typeface="Arial" charset="0"/>
                <a:cs typeface="Arial" charset="0"/>
              </a:rPr>
              <a:t>entries being sorted into </a:t>
            </a:r>
            <a:r>
              <a:rPr lang="en-US" i="1" smtClean="0">
                <a:latin typeface="Times New Roman" pitchFamily="18" charset="0"/>
                <a:cs typeface="Times New Roman" pitchFamily="18" charset="0"/>
              </a:rPr>
              <a:t>N</a:t>
            </a:r>
            <a:r>
              <a:rPr lang="en-US" smtClean="0">
                <a:latin typeface="Arial" charset="0"/>
                <a:cs typeface="Arial" charset="0"/>
              </a:rPr>
              <a:t> sections that fit in main memory</a:t>
            </a:r>
          </a:p>
          <a:p>
            <a:pPr lvl="1"/>
            <a:r>
              <a:rPr lang="en-US" smtClean="0">
                <a:latin typeface="Arial" charset="0"/>
                <a:cs typeface="Arial" charset="0"/>
              </a:rPr>
              <a:t>Sort each of the </a:t>
            </a:r>
            <a:r>
              <a:rPr lang="en-US" i="1" smtClean="0">
                <a:latin typeface="Times New Roman" pitchFamily="18" charset="0"/>
                <a:cs typeface="Times New Roman" pitchFamily="18" charset="0"/>
              </a:rPr>
              <a:t>N</a:t>
            </a:r>
            <a:r>
              <a:rPr lang="en-US" smtClean="0">
                <a:latin typeface="Arial" charset="0"/>
                <a:cs typeface="Arial" charset="0"/>
              </a:rPr>
              <a:t> section and write to secondary memory</a:t>
            </a:r>
          </a:p>
          <a:p>
            <a:pPr lvl="1"/>
            <a:r>
              <a:rPr lang="en-US" smtClean="0">
                <a:latin typeface="Arial" charset="0"/>
                <a:cs typeface="Arial" charset="0"/>
              </a:rPr>
              <a:t>Load blocks from each section as necessary into main memory</a:t>
            </a:r>
          </a:p>
          <a:p>
            <a:pPr lvl="1"/>
            <a:r>
              <a:rPr lang="en-US" smtClean="0">
                <a:latin typeface="Arial" charset="0"/>
                <a:cs typeface="Arial" charset="0"/>
              </a:rPr>
              <a:t>Merge the sections using an </a:t>
            </a:r>
            <a:r>
              <a:rPr lang="en-US" i="1" smtClean="0">
                <a:latin typeface="Times New Roman" pitchFamily="18" charset="0"/>
                <a:cs typeface="Times New Roman" pitchFamily="18" charset="0"/>
              </a:rPr>
              <a:t>N</a:t>
            </a:r>
            <a:r>
              <a:rPr lang="en-US" smtClean="0">
                <a:latin typeface="Arial" charset="0"/>
                <a:cs typeface="Arial" charset="0"/>
              </a:rPr>
              <a:t>-way merge</a:t>
            </a:r>
          </a:p>
          <a:p>
            <a:pPr lvl="1"/>
            <a:r>
              <a:rPr lang="en-US" smtClean="0">
                <a:latin typeface="Arial" charset="0"/>
                <a:cs typeface="Arial" charset="0"/>
              </a:rPr>
              <a:t>Write the merged blocks to secondary memory</a:t>
            </a:r>
          </a:p>
          <a:p>
            <a:pPr lvl="1"/>
            <a:r>
              <a:rPr lang="en-US" smtClean="0">
                <a:latin typeface="Arial" charset="0"/>
                <a:cs typeface="Arial" charset="0"/>
              </a:rPr>
              <a:t>The run time is </a:t>
            </a:r>
            <a:r>
              <a:rPr lang="en-US" smtClean="0">
                <a:latin typeface="Symbol" pitchFamily="18" charset="2"/>
                <a:cs typeface="Times New Roman" pitchFamily="18" charset="0"/>
              </a:rPr>
              <a:t>Q</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n </a:t>
            </a:r>
            <a:r>
              <a:rPr lang="en-US" smtClean="0">
                <a:latin typeface="Times New Roman" pitchFamily="18" charset="0"/>
                <a:cs typeface="Times New Roman" pitchFamily="18" charset="0"/>
              </a:rPr>
              <a:t>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3:  Sorting and Searching</a:t>
            </a:r>
            <a:r>
              <a:rPr lang="en-US" sz="1400" dirty="0" smtClean="0">
                <a:latin typeface="Arial" charset="0"/>
                <a:cs typeface="Arial" charset="0"/>
              </a:rPr>
              <a:t>, 2</a:t>
            </a:r>
            <a:r>
              <a:rPr lang="en-US" sz="1400" baseline="30000" dirty="0" smtClean="0">
                <a:latin typeface="Arial" charset="0"/>
                <a:cs typeface="Arial" charset="0"/>
              </a:rPr>
              <a:t>nd</a:t>
            </a:r>
            <a:r>
              <a:rPr lang="en-US" sz="1400" dirty="0" smtClean="0">
                <a:latin typeface="Arial" charset="0"/>
                <a:cs typeface="Arial" charset="0"/>
              </a:rPr>
              <a:t> Ed., Addison Wesley, 1998, §5.4, pp.</a:t>
            </a:r>
            <a:r>
              <a:rPr lang="en-CA" sz="1400" dirty="0" smtClean="0">
                <a:latin typeface="Arial" charset="0"/>
                <a:cs typeface="Arial" charset="0"/>
              </a:rPr>
              <a:t>248-379</a:t>
            </a:r>
            <a:r>
              <a:rPr lang="en-US" sz="1400" dirty="0" smtClean="0">
                <a:latin typeface="Arial" charset="0"/>
                <a:cs typeface="Arial" charset="0"/>
              </a:rPr>
              <a:t>. </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https://en.wikipedia.org/wiki/External_sorting</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Special thanks to Prof. </a:t>
            </a:r>
            <a:r>
              <a:rPr lang="en-CA" sz="1400" dirty="0" smtClean="0"/>
              <a:t>Ran </a:t>
            </a:r>
            <a:r>
              <a:rPr lang="en-CA" sz="1400" dirty="0" err="1" smtClean="0"/>
              <a:t>Ginosar</a:t>
            </a:r>
            <a:r>
              <a:rPr lang="en-CA" sz="1400" dirty="0" smtClean="0"/>
              <a:t> who made some observations and suggestions and who led me to finding an error in my calculations</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dwharder\Desktop\i1.png"/>
          <p:cNvPicPr>
            <a:picLocks noChangeAspect="1" noChangeArrowheads="1"/>
          </p:cNvPicPr>
          <p:nvPr/>
        </p:nvPicPr>
        <p:blipFill>
          <a:blip r:embed="rId3" cstate="print"/>
          <a:srcRect/>
          <a:stretch>
            <a:fillRect/>
          </a:stretch>
        </p:blipFill>
        <p:spPr bwMode="auto">
          <a:xfrm>
            <a:off x="174625" y="3505200"/>
            <a:ext cx="8870950" cy="2016125"/>
          </a:xfrm>
          <a:prstGeom prst="rect">
            <a:avLst/>
          </a:prstGeom>
          <a:noFill/>
          <a:ln w="9525">
            <a:noFill/>
            <a:miter lim="800000"/>
            <a:headEnd/>
            <a:tailEnd/>
          </a:ln>
        </p:spPr>
      </p:pic>
      <p:sp>
        <p:nvSpPr>
          <p:cNvPr id="7171" name="Rectangle 2"/>
          <p:cNvSpPr>
            <a:spLocks noGrp="1" noChangeArrowheads="1"/>
          </p:cNvSpPr>
          <p:nvPr>
            <p:ph type="title"/>
          </p:nvPr>
        </p:nvSpPr>
        <p:spPr/>
        <p:txBody>
          <a:bodyPr/>
          <a:lstStyle/>
          <a:p>
            <a:r>
              <a:rPr lang="en-US" smtClean="0">
                <a:latin typeface="Arial" charset="0"/>
                <a:cs typeface="Arial" charset="0"/>
              </a:rPr>
              <a:t>Situation</a:t>
            </a:r>
          </a:p>
        </p:txBody>
      </p:sp>
      <p:sp>
        <p:nvSpPr>
          <p:cNvPr id="7172"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Suppose we are sorting </a:t>
            </a:r>
            <a:r>
              <a:rPr lang="en-US" i="1" dirty="0" smtClean="0">
                <a:latin typeface="Times New Roman" pitchFamily="18" charset="0"/>
                <a:cs typeface="Times New Roman" pitchFamily="18" charset="0"/>
              </a:rPr>
              <a:t>n</a:t>
            </a:r>
            <a:r>
              <a:rPr lang="en-US" dirty="0" smtClean="0">
                <a:latin typeface="Arial" charset="0"/>
                <a:cs typeface="Arial" charset="0"/>
              </a:rPr>
              <a:t> entries stored in secondary memory (a hard drive or tape drive) than cannot be loaded into main memory</a:t>
            </a:r>
          </a:p>
          <a:p>
            <a:pPr lvl="1"/>
            <a:r>
              <a:rPr lang="en-US" dirty="0" smtClean="0">
                <a:latin typeface="Arial" charset="0"/>
                <a:cs typeface="Arial" charset="0"/>
              </a:rPr>
              <a:t>These secondary storages are block addressable</a:t>
            </a:r>
          </a:p>
          <a:p>
            <a:pPr lvl="1"/>
            <a:r>
              <a:rPr lang="en-US" dirty="0" smtClean="0">
                <a:latin typeface="Arial" charset="0"/>
                <a:cs typeface="Arial" charset="0"/>
              </a:rPr>
              <a:t>Assume each block is </a:t>
            </a: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KiB</a:t>
            </a:r>
            <a:r>
              <a:rPr lang="en-US" dirty="0" smtClean="0">
                <a:latin typeface="Arial" charset="0"/>
                <a:cs typeface="Arial" charset="0"/>
              </a:rPr>
              <a:t> and there are </a:t>
            </a:r>
            <a:r>
              <a:rPr lang="en-US" i="1" dirty="0" smtClean="0">
                <a:latin typeface="Times New Roman" pitchFamily="18" charset="0"/>
                <a:cs typeface="Times New Roman" pitchFamily="18" charset="0"/>
              </a:rPr>
              <a:t>b</a:t>
            </a:r>
            <a:r>
              <a:rPr lang="en-US" dirty="0" smtClean="0">
                <a:latin typeface="Arial" charset="0"/>
                <a:cs typeface="Arial" charset="0"/>
              </a:rPr>
              <a:t> entries per block</a:t>
            </a:r>
          </a:p>
          <a:p>
            <a:pPr lvl="1"/>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a:p>
            <a:pPr lvl="1"/>
            <a:r>
              <a:rPr lang="en-US" dirty="0" smtClean="0">
                <a:latin typeface="Arial" charset="0"/>
                <a:cs typeface="Arial" charset="0"/>
              </a:rPr>
              <a:t>Note, </a:t>
            </a: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KiB</a:t>
            </a:r>
            <a:r>
              <a:rPr lang="en-US" dirty="0" smtClean="0">
                <a:latin typeface="Times New Roman" pitchFamily="18" charset="0"/>
                <a:cs typeface="Times New Roman" pitchFamily="18" charset="0"/>
              </a:rPr>
              <a:t> </a:t>
            </a:r>
            <a:r>
              <a:rPr lang="en-US" dirty="0" smtClean="0">
                <a:latin typeface="Arial" charset="0"/>
                <a:cs typeface="Arial" charset="0"/>
              </a:rPr>
              <a:t>blocks are a common division of both hard drives and of main memory pages</a:t>
            </a:r>
            <a:endParaRPr lang="en-US" dirty="0" smtClean="0">
              <a:latin typeface="Times New Roman" pitchFamily="18" charset="0"/>
              <a:cs typeface="Times New Roman" pitchFamily="18" charset="0"/>
            </a:endParaRPr>
          </a:p>
        </p:txBody>
      </p:sp>
      <p:sp>
        <p:nvSpPr>
          <p:cNvPr id="7173" name="TextBox 6"/>
          <p:cNvSpPr txBox="1">
            <a:spLocks noChangeArrowheads="1"/>
          </p:cNvSpPr>
          <p:nvPr/>
        </p:nvSpPr>
        <p:spPr bwMode="auto">
          <a:xfrm>
            <a:off x="179388" y="754857"/>
            <a:ext cx="633412" cy="369887"/>
          </a:xfrm>
          <a:prstGeom prst="rect">
            <a:avLst/>
          </a:prstGeom>
          <a:noFill/>
          <a:ln w="9525">
            <a:noFill/>
            <a:miter lim="800000"/>
            <a:headEnd/>
            <a:tailEnd/>
          </a:ln>
        </p:spPr>
        <p:txBody>
          <a:bodyPr wrap="none">
            <a:spAutoFit/>
          </a:bodyPr>
          <a:lstStyle/>
          <a:p>
            <a:r>
              <a:rPr lang="en-CA" dirty="0" smtClean="0"/>
              <a:t>8.10</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dwharder\Desktop\i1.png"/>
          <p:cNvPicPr>
            <a:picLocks noChangeAspect="1" noChangeArrowheads="1"/>
          </p:cNvPicPr>
          <p:nvPr/>
        </p:nvPicPr>
        <p:blipFill>
          <a:blip r:embed="rId3" cstate="print"/>
          <a:srcRect/>
          <a:stretch>
            <a:fillRect/>
          </a:stretch>
        </p:blipFill>
        <p:spPr bwMode="auto">
          <a:xfrm>
            <a:off x="174625" y="3505200"/>
            <a:ext cx="8870950" cy="20161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r>
              <a:rPr lang="en-US" smtClean="0">
                <a:latin typeface="Arial" charset="0"/>
                <a:cs typeface="Arial" charset="0"/>
              </a:rPr>
              <a:t>Naming Convention</a:t>
            </a:r>
          </a:p>
        </p:txBody>
      </p:sp>
      <p:sp>
        <p:nvSpPr>
          <p:cNvPr id="8196"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Convention:</a:t>
            </a:r>
          </a:p>
          <a:p>
            <a:pPr lvl="1"/>
            <a:r>
              <a:rPr lang="en-US" smtClean="0">
                <a:latin typeface="Arial" charset="0"/>
                <a:cs typeface="Arial" charset="0"/>
              </a:rPr>
              <a:t>Lower-case variables will sort the number of entries being sorted</a:t>
            </a:r>
          </a:p>
          <a:p>
            <a:pPr lvl="2"/>
            <a:r>
              <a:rPr lang="en-US" smtClean="0">
                <a:latin typeface="Arial" charset="0"/>
                <a:cs typeface="Arial" charset="0"/>
              </a:rPr>
              <a:t>Entries being sorted, entries per block, </a:t>
            </a:r>
            <a:r>
              <a:rPr lang="en-US" i="1" smtClean="0">
                <a:latin typeface="Arial" charset="0"/>
                <a:cs typeface="Arial" charset="0"/>
              </a:rPr>
              <a:t>etc</a:t>
            </a:r>
            <a:r>
              <a:rPr lang="en-US" smtClean="0">
                <a:latin typeface="Arial" charset="0"/>
                <a:cs typeface="Arial" charset="0"/>
              </a:rPr>
              <a:t>.</a:t>
            </a:r>
          </a:p>
          <a:p>
            <a:pPr lvl="1"/>
            <a:r>
              <a:rPr lang="en-US" smtClean="0">
                <a:latin typeface="Arial" charset="0"/>
                <a:cs typeface="Arial" charset="0"/>
              </a:rPr>
              <a:t>Upper-case variables will store the size of larger structures</a:t>
            </a:r>
            <a:endParaRPr lang="en-US" smtClean="0">
              <a:latin typeface="Times New Roman" pitchFamily="18" charset="0"/>
              <a:cs typeface="Times New Roman" pitchFamily="18" charset="0"/>
            </a:endParaRPr>
          </a:p>
        </p:txBody>
      </p:sp>
      <p:sp>
        <p:nvSpPr>
          <p:cNvPr id="8197"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8.10.1</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9219" name="Rectangle 3"/>
          <p:cNvSpPr>
            <a:spLocks noGrp="1" noChangeArrowheads="1"/>
          </p:cNvSpPr>
          <p:nvPr>
            <p:ph type="body" idx="1"/>
          </p:nvPr>
        </p:nvSpPr>
        <p:spPr>
          <a:xfrm>
            <a:off x="457200" y="1600200"/>
            <a:ext cx="8435975" cy="4525963"/>
          </a:xfrm>
        </p:spPr>
        <p:txBody>
          <a:bodyPr/>
          <a:lstStyle/>
          <a:p>
            <a:pPr>
              <a:buFont typeface="Arial" charset="0"/>
              <a:buNone/>
            </a:pPr>
            <a:r>
              <a:rPr lang="en-US" smtClean="0">
                <a:latin typeface="Arial" charset="0"/>
                <a:cs typeface="Arial" charset="0"/>
              </a:rPr>
              <a:t>	First, assume we can load </a:t>
            </a:r>
            <a:r>
              <a:rPr lang="en-US" i="1" smtClean="0">
                <a:latin typeface="Times New Roman" pitchFamily="18" charset="0"/>
                <a:cs typeface="Times New Roman" pitchFamily="18" charset="0"/>
              </a:rPr>
              <a:t>M</a:t>
            </a:r>
            <a:r>
              <a:rPr lang="en-US" smtClean="0">
                <a:latin typeface="Arial" charset="0"/>
                <a:cs typeface="Arial" charset="0"/>
              </a:rPr>
              <a:t> blocks at a time into main memory</a:t>
            </a:r>
          </a:p>
          <a:p>
            <a:pPr lvl="1"/>
            <a:r>
              <a:rPr lang="en-US" smtClean="0">
                <a:latin typeface="Arial" charset="0"/>
                <a:cs typeface="Arial" charset="0"/>
              </a:rPr>
              <a:t>Divide the data we are sorting into </a:t>
            </a:r>
            <a:r>
              <a:rPr lang="en-US" i="1" smtClean="0">
                <a:latin typeface="Times New Roman" pitchFamily="18" charset="0"/>
                <a:cs typeface="Times New Roman" pitchFamily="18" charset="0"/>
              </a:rPr>
              <a:t>N</a:t>
            </a:r>
            <a:r>
              <a:rPr lang="en-US" smtClean="0">
                <a:latin typeface="Arial" charset="0"/>
                <a:cs typeface="Arial" charset="0"/>
              </a:rPr>
              <a:t> sections of </a:t>
            </a:r>
            <a:r>
              <a:rPr lang="en-US" i="1" smtClean="0">
                <a:latin typeface="Times New Roman" pitchFamily="18" charset="0"/>
                <a:cs typeface="Times New Roman" pitchFamily="18" charset="0"/>
              </a:rPr>
              <a:t>M</a:t>
            </a:r>
            <a:r>
              <a:rPr lang="en-US" smtClean="0">
                <a:latin typeface="Arial" charset="0"/>
                <a:cs typeface="Arial" charset="0"/>
              </a:rPr>
              <a:t> blocks</a:t>
            </a:r>
          </a:p>
          <a:p>
            <a:pPr lvl="1"/>
            <a:r>
              <a:rPr lang="en-US" smtClean="0">
                <a:latin typeface="Arial" charset="0"/>
                <a:cs typeface="Arial" charset="0"/>
              </a:rPr>
              <a:t>Each section has </a:t>
            </a:r>
            <a:r>
              <a:rPr lang="en-US" i="1" smtClean="0">
                <a:latin typeface="Times New Roman" pitchFamily="18" charset="0"/>
                <a:cs typeface="Times New Roman" pitchFamily="18" charset="0"/>
              </a:rPr>
              <a:t>m = Mb</a:t>
            </a:r>
            <a:r>
              <a:rPr lang="en-US" smtClean="0">
                <a:latin typeface="Arial" charset="0"/>
                <a:cs typeface="Arial" charset="0"/>
              </a:rPr>
              <a:t> entries and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a:t>
            </a:r>
            <a:r>
              <a:rPr lang="en-US" i="1" smtClean="0">
                <a:latin typeface="Times New Roman" pitchFamily="18" charset="0"/>
                <a:cs typeface="Times New Roman" pitchFamily="18" charset="0"/>
              </a:rPr>
              <a:t>NMb</a:t>
            </a:r>
            <a:endParaRPr lang="en-US" smtClean="0">
              <a:latin typeface="Arial" charset="0"/>
              <a:cs typeface="Arial" charset="0"/>
            </a:endParaRPr>
          </a:p>
          <a:p>
            <a:pPr lvl="1"/>
            <a:r>
              <a:rPr lang="en-US" smtClean="0">
                <a:latin typeface="Arial" charset="0"/>
                <a:cs typeface="Arial" charset="0"/>
              </a:rPr>
              <a:t>Here, we are loading the first </a:t>
            </a:r>
            <a:r>
              <a:rPr lang="en-US" i="1" smtClean="0">
                <a:latin typeface="Times New Roman" pitchFamily="18" charset="0"/>
                <a:cs typeface="Times New Roman" pitchFamily="18" charset="0"/>
              </a:rPr>
              <a:t>M</a:t>
            </a:r>
            <a:r>
              <a:rPr lang="en-US" smtClean="0">
                <a:latin typeface="Times New Roman" pitchFamily="18" charset="0"/>
                <a:cs typeface="Times New Roman" pitchFamily="18" charset="0"/>
              </a:rPr>
              <a:t> = 10 </a:t>
            </a:r>
            <a:r>
              <a:rPr lang="en-US" smtClean="0">
                <a:latin typeface="Arial" charset="0"/>
                <a:cs typeface="Arial" charset="0"/>
              </a:rPr>
              <a:t>blocks into main memory</a:t>
            </a:r>
          </a:p>
        </p:txBody>
      </p:sp>
      <p:pic>
        <p:nvPicPr>
          <p:cNvPr id="9220" name="Picture 2" descr="C:\Users\dwharder\Desktop\i1.png"/>
          <p:cNvPicPr>
            <a:picLocks noChangeAspect="1" noChangeArrowheads="1"/>
          </p:cNvPicPr>
          <p:nvPr/>
        </p:nvPicPr>
        <p:blipFill>
          <a:blip r:embed="rId3" cstate="print"/>
          <a:srcRect/>
          <a:stretch>
            <a:fillRect/>
          </a:stretch>
        </p:blipFill>
        <p:spPr bwMode="auto">
          <a:xfrm>
            <a:off x="174625" y="3500438"/>
            <a:ext cx="8870950" cy="2016125"/>
          </a:xfrm>
          <a:prstGeom prst="rect">
            <a:avLst/>
          </a:prstGeom>
          <a:noFill/>
          <a:ln w="9525">
            <a:noFill/>
            <a:miter lim="800000"/>
            <a:headEnd/>
            <a:tailEnd/>
          </a:ln>
        </p:spPr>
      </p:pic>
      <p:sp>
        <p:nvSpPr>
          <p:cNvPr id="9221"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024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On these </a:t>
            </a:r>
            <a:r>
              <a:rPr lang="en-US" i="1" dirty="0" smtClean="0">
                <a:latin typeface="Times New Roman" pitchFamily="18" charset="0"/>
                <a:cs typeface="Times New Roman" pitchFamily="18" charset="0"/>
              </a:rPr>
              <a:t>m = Mb</a:t>
            </a:r>
            <a:r>
              <a:rPr lang="en-US" dirty="0" smtClean="0">
                <a:latin typeface="Arial" charset="0"/>
                <a:cs typeface="Arial" charset="0"/>
              </a:rPr>
              <a:t> entries, apply an in-place sorting algorithm such as quicksort or merge sort</a:t>
            </a:r>
          </a:p>
          <a:p>
            <a:pPr lvl="1"/>
            <a:r>
              <a:rPr lang="en-US" dirty="0" smtClean="0">
                <a:latin typeface="Arial" charset="0"/>
                <a:cs typeface="Arial" charset="0"/>
              </a:rPr>
              <a:t>The run time is </a:t>
            </a:r>
            <a:r>
              <a:rPr lang="en-US" dirty="0" smtClean="0">
                <a:latin typeface="Symbol" pitchFamily="18" charset="2"/>
                <a:cs typeface="Times New Roman" pitchFamily="18" charset="0"/>
              </a:rPr>
              <a:t>Q</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p>
        </p:txBody>
      </p:sp>
      <p:pic>
        <p:nvPicPr>
          <p:cNvPr id="10244" name="Picture 3" descr="C:\Users\dwharder\Desktop\i2.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
        <p:nvSpPr>
          <p:cNvPr id="10245"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126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Write these </a:t>
            </a:r>
            <a:r>
              <a:rPr lang="en-US" i="1" smtClean="0">
                <a:latin typeface="Times New Roman" pitchFamily="18" charset="0"/>
                <a:cs typeface="Times New Roman" pitchFamily="18" charset="0"/>
              </a:rPr>
              <a:t>M</a:t>
            </a:r>
            <a:r>
              <a:rPr lang="en-US" smtClean="0">
                <a:latin typeface="Arial" charset="0"/>
                <a:cs typeface="Arial" charset="0"/>
              </a:rPr>
              <a:t> sorted blocks back into secondary memory</a:t>
            </a:r>
          </a:p>
        </p:txBody>
      </p:sp>
      <p:pic>
        <p:nvPicPr>
          <p:cNvPr id="11268" name="Picture 7" descr="C:\Users\dwharder\Desktop\i3.png"/>
          <p:cNvPicPr>
            <a:picLocks noChangeAspect="1" noChangeArrowheads="1"/>
          </p:cNvPicPr>
          <p:nvPr/>
        </p:nvPicPr>
        <p:blipFill>
          <a:blip r:embed="rId3" cstate="print"/>
          <a:srcRect/>
          <a:stretch>
            <a:fillRect/>
          </a:stretch>
        </p:blipFill>
        <p:spPr bwMode="auto">
          <a:xfrm>
            <a:off x="179388" y="3500438"/>
            <a:ext cx="8869362" cy="2016125"/>
          </a:xfrm>
          <a:prstGeom prst="rect">
            <a:avLst/>
          </a:prstGeom>
          <a:noFill/>
          <a:ln w="9525">
            <a:noFill/>
            <a:miter lim="800000"/>
            <a:headEnd/>
            <a:tailEnd/>
          </a:ln>
        </p:spPr>
      </p:pic>
      <p:sp>
        <p:nvSpPr>
          <p:cNvPr id="11269"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wharder\Desktop\i1.png"/>
          <p:cNvPicPr>
            <a:picLocks noChangeAspect="1" noChangeArrowheads="1"/>
          </p:cNvPicPr>
          <p:nvPr/>
        </p:nvPicPr>
        <p:blipFill>
          <a:blip r:embed="rId3" cstate="print"/>
          <a:srcRect/>
          <a:stretch>
            <a:fillRect/>
          </a:stretch>
        </p:blipFill>
        <p:spPr bwMode="auto">
          <a:xfrm>
            <a:off x="179388" y="3500438"/>
            <a:ext cx="8870950" cy="2016125"/>
          </a:xfrm>
          <a:prstGeom prst="rect">
            <a:avLst/>
          </a:prstGeom>
          <a:noFill/>
          <a:ln w="9525">
            <a:noFill/>
            <a:miter lim="800000"/>
            <a:headEnd/>
            <a:tailEnd/>
          </a:ln>
        </p:spPr>
      </p:pic>
      <p:sp>
        <p:nvSpPr>
          <p:cNvPr id="12291"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229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Repeat this process for all </a:t>
            </a:r>
            <a:r>
              <a:rPr lang="en-US" i="1" smtClean="0">
                <a:latin typeface="Times New Roman" pitchFamily="18" charset="0"/>
                <a:cs typeface="Times New Roman" pitchFamily="18" charset="0"/>
              </a:rPr>
              <a:t>N</a:t>
            </a:r>
            <a:r>
              <a:rPr lang="en-US" smtClean="0">
                <a:latin typeface="Arial" charset="0"/>
                <a:cs typeface="Arial" charset="0"/>
              </a:rPr>
              <a:t> blocks</a:t>
            </a:r>
          </a:p>
          <a:p>
            <a:pPr lvl="1"/>
            <a:r>
              <a:rPr lang="en-US" smtClean="0">
                <a:latin typeface="Arial" charset="0"/>
                <a:cs typeface="Arial" charset="0"/>
              </a:rPr>
              <a:t>The run time is </a:t>
            </a:r>
            <a:r>
              <a:rPr lang="en-US" smtClean="0">
                <a:latin typeface="Symbol" pitchFamily="18" charset="2"/>
                <a:cs typeface="Times New Roman" pitchFamily="18" charset="0"/>
              </a:rPr>
              <a:t>Q</a:t>
            </a: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Nm </a:t>
            </a:r>
            <a:r>
              <a:rPr lang="en-US" smtClean="0">
                <a:latin typeface="Times New Roman" pitchFamily="18" charset="0"/>
                <a:cs typeface="Times New Roman" pitchFamily="18" charset="0"/>
              </a:rPr>
              <a:t>ln(</a:t>
            </a:r>
            <a:r>
              <a:rPr lang="en-US" i="1" smtClean="0">
                <a:latin typeface="Times New Roman" pitchFamily="18" charset="0"/>
                <a:cs typeface="Times New Roman" pitchFamily="18" charset="0"/>
              </a:rPr>
              <a:t>m</a:t>
            </a:r>
            <a:r>
              <a:rPr lang="en-US" smtClean="0">
                <a:latin typeface="Times New Roman" pitchFamily="18" charset="0"/>
                <a:cs typeface="Times New Roman" pitchFamily="18" charset="0"/>
              </a:rPr>
              <a:t>) ) = </a:t>
            </a:r>
            <a:r>
              <a:rPr lang="en-US" smtClean="0">
                <a:latin typeface="Symbol" pitchFamily="18" charset="2"/>
                <a:cs typeface="Times New Roman" pitchFamily="18" charset="0"/>
              </a:rPr>
              <a:t>Q</a:t>
            </a: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n </a:t>
            </a:r>
            <a:r>
              <a:rPr lang="en-US" smtClean="0">
                <a:latin typeface="Times New Roman" pitchFamily="18" charset="0"/>
                <a:cs typeface="Times New Roman" pitchFamily="18" charset="0"/>
              </a:rPr>
              <a:t>ln(</a:t>
            </a:r>
            <a:r>
              <a:rPr lang="en-US" i="1" smtClean="0">
                <a:latin typeface="Times New Roman" pitchFamily="18" charset="0"/>
                <a:cs typeface="Times New Roman" pitchFamily="18" charset="0"/>
              </a:rPr>
              <a:t>m</a:t>
            </a:r>
            <a:r>
              <a:rPr lang="en-US" smtClean="0">
                <a:latin typeface="Times New Roman" pitchFamily="18" charset="0"/>
                <a:cs typeface="Times New Roman" pitchFamily="18" charset="0"/>
              </a:rPr>
              <a:t>) ) </a:t>
            </a:r>
          </a:p>
          <a:p>
            <a:endParaRPr lang="en-US" smtClean="0">
              <a:latin typeface="Arial" charset="0"/>
              <a:cs typeface="Arial" charset="0"/>
            </a:endParaRPr>
          </a:p>
        </p:txBody>
      </p:sp>
      <p:sp>
        <p:nvSpPr>
          <p:cNvPr id="12293"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wharder\Desktop\i1.png"/>
          <p:cNvPicPr>
            <a:picLocks noChangeAspect="1" noChangeArrowheads="1"/>
          </p:cNvPicPr>
          <p:nvPr/>
        </p:nvPicPr>
        <p:blipFill>
          <a:blip r:embed="rId4" cstate="print"/>
          <a:srcRect/>
          <a:stretch>
            <a:fillRect/>
          </a:stretch>
        </p:blipFill>
        <p:spPr bwMode="auto">
          <a:xfrm>
            <a:off x="179388" y="3500438"/>
            <a:ext cx="8870950" cy="2016125"/>
          </a:xfrm>
          <a:prstGeom prst="rect">
            <a:avLst/>
          </a:prstGeom>
          <a:noFill/>
          <a:ln w="9525">
            <a:noFill/>
            <a:miter lim="800000"/>
            <a:headEnd/>
            <a:tailEnd/>
          </a:ln>
        </p:spPr>
      </p:pic>
      <p:sp>
        <p:nvSpPr>
          <p:cNvPr id="13315" name="Rectangle 2"/>
          <p:cNvSpPr>
            <a:spLocks noGrp="1" noChangeArrowheads="1"/>
          </p:cNvSpPr>
          <p:nvPr>
            <p:ph type="title"/>
          </p:nvPr>
        </p:nvSpPr>
        <p:spPr/>
        <p:txBody>
          <a:bodyPr/>
          <a:lstStyle/>
          <a:p>
            <a:r>
              <a:rPr lang="en-US" smtClean="0">
                <a:latin typeface="Arial" charset="0"/>
                <a:cs typeface="Arial" charset="0"/>
              </a:rPr>
              <a:t>Strategy</a:t>
            </a:r>
          </a:p>
        </p:txBody>
      </p:sp>
      <p:sp>
        <p:nvSpPr>
          <p:cNvPr id="13316"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Next, load the first block of each of the </a:t>
            </a:r>
            <a:r>
              <a:rPr lang="en-US" i="1" dirty="0" smtClean="0">
                <a:latin typeface="Times New Roman" pitchFamily="18" charset="0"/>
                <a:cs typeface="Times New Roman" pitchFamily="18" charset="0"/>
              </a:rPr>
              <a:t>N</a:t>
            </a:r>
            <a:r>
              <a:rPr lang="en-US" i="1" dirty="0" smtClean="0">
                <a:latin typeface="Arial" charset="0"/>
                <a:cs typeface="Arial" charset="0"/>
              </a:rPr>
              <a:t> </a:t>
            </a:r>
            <a:r>
              <a:rPr lang="en-US" dirty="0" smtClean="0">
                <a:latin typeface="Arial" charset="0"/>
                <a:cs typeface="Arial" charset="0"/>
              </a:rPr>
              <a:t>sections into corresponding input buffers allocated in main memory</a:t>
            </a:r>
          </a:p>
          <a:p>
            <a:pPr lvl="1"/>
            <a:r>
              <a:rPr lang="en-US" dirty="0" smtClean="0">
                <a:latin typeface="Arial" charset="0"/>
                <a:cs typeface="Arial" charset="0"/>
              </a:rPr>
              <a:t>If we had </a:t>
            </a: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GiB</a:t>
            </a:r>
            <a:r>
              <a:rPr lang="en-US" dirty="0" smtClean="0">
                <a:latin typeface="Times New Roman" pitchFamily="18" charset="0"/>
                <a:cs typeface="Times New Roman" pitchFamily="18" charset="0"/>
              </a:rPr>
              <a:t> </a:t>
            </a:r>
            <a:r>
              <a:rPr lang="en-US" dirty="0" smtClean="0">
                <a:latin typeface="Arial" charset="0"/>
                <a:cs typeface="Arial" charset="0"/>
              </a:rPr>
              <a:t>of main memory, we could load 512 such input buffers</a:t>
            </a:r>
          </a:p>
          <a:p>
            <a:pPr lvl="1"/>
            <a:r>
              <a:rPr lang="en-US" dirty="0" smtClean="0">
                <a:latin typeface="Arial" charset="0"/>
                <a:cs typeface="Arial" charset="0"/>
              </a:rPr>
              <a:t>We would need to sort more than </a:t>
            </a: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EiB</a:t>
            </a:r>
            <a:r>
              <a:rPr lang="en-US" dirty="0" smtClean="0">
                <a:latin typeface="Times New Roman" pitchFamily="18" charset="0"/>
                <a:cs typeface="Times New Roman" pitchFamily="18" charset="0"/>
              </a:rPr>
              <a:t> </a:t>
            </a:r>
            <a:r>
              <a:rPr lang="en-US" dirty="0" smtClean="0">
                <a:latin typeface="Arial" charset="0"/>
                <a:cs typeface="Arial" charset="0"/>
              </a:rPr>
              <a:t>before this was not possible</a:t>
            </a: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buNone/>
            </a:pPr>
            <a:endParaRPr lang="en-US" dirty="0" smtClean="0">
              <a:latin typeface="Arial" charset="0"/>
              <a:cs typeface="Arial" charset="0"/>
            </a:endParaRPr>
          </a:p>
          <a:p>
            <a:pPr lvl="1"/>
            <a:r>
              <a:rPr lang="en-US" dirty="0" smtClean="0">
                <a:latin typeface="Arial" charset="0"/>
                <a:cs typeface="Arial" charset="0"/>
              </a:rPr>
              <a:t>The math:</a:t>
            </a:r>
          </a:p>
        </p:txBody>
      </p:sp>
      <p:sp>
        <p:nvSpPr>
          <p:cNvPr id="13317" name="TextBox 6"/>
          <p:cNvSpPr txBox="1">
            <a:spLocks noChangeArrowheads="1"/>
          </p:cNvSpPr>
          <p:nvPr/>
        </p:nvSpPr>
        <p:spPr bwMode="auto">
          <a:xfrm>
            <a:off x="179388" y="754857"/>
            <a:ext cx="825500" cy="369887"/>
          </a:xfrm>
          <a:prstGeom prst="rect">
            <a:avLst/>
          </a:prstGeom>
          <a:noFill/>
          <a:ln w="9525">
            <a:noFill/>
            <a:miter lim="800000"/>
            <a:headEnd/>
            <a:tailEnd/>
          </a:ln>
        </p:spPr>
        <p:txBody>
          <a:bodyPr wrap="none">
            <a:spAutoFit/>
          </a:bodyPr>
          <a:lstStyle/>
          <a:p>
            <a:r>
              <a:rPr lang="en-CA" dirty="0" smtClean="0"/>
              <a:t>8.10.2</a:t>
            </a:r>
            <a:endParaRPr lang="en-CA" dirty="0"/>
          </a:p>
        </p:txBody>
      </p:sp>
      <p:graphicFrame>
        <p:nvGraphicFramePr>
          <p:cNvPr id="6" name="Object 5"/>
          <p:cNvGraphicFramePr>
            <a:graphicFrameLocks noChangeAspect="1"/>
          </p:cNvGraphicFramePr>
          <p:nvPr/>
        </p:nvGraphicFramePr>
        <p:xfrm>
          <a:off x="2406655" y="5780142"/>
          <a:ext cx="4325585" cy="703174"/>
        </p:xfrm>
        <a:graphic>
          <a:graphicData uri="http://schemas.openxmlformats.org/presentationml/2006/ole">
            <mc:AlternateContent xmlns:mc="http://schemas.openxmlformats.org/markup-compatibility/2006">
              <mc:Choice xmlns:v="urn:schemas-microsoft-com:vml" Requires="v">
                <p:oleObj spid="_x0000_s480259" name="Equation" r:id="rId5" imgW="2577960" imgH="419040" progId="Equation.DSMT4">
                  <p:embed/>
                </p:oleObj>
              </mc:Choice>
              <mc:Fallback>
                <p:oleObj name="Equation" r:id="rId5" imgW="2577960" imgH="419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655" y="5780142"/>
                        <a:ext cx="4325585" cy="70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16828</TotalTime>
  <Words>73</Words>
  <Application>Microsoft Office PowerPoint</Application>
  <PresentationFormat>On-screen Show (4:3)</PresentationFormat>
  <Paragraphs>155</Paragraphs>
  <Slides>22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Custom Design</vt:lpstr>
      <vt:lpstr>Equation</vt:lpstr>
      <vt:lpstr>PowerPoint Presentation</vt:lpstr>
      <vt:lpstr>Outline</vt:lpstr>
      <vt:lpstr>Situation</vt:lpstr>
      <vt:lpstr>Naming Convention</vt:lpstr>
      <vt:lpstr>Strategy</vt:lpstr>
      <vt:lpstr>Strategy</vt:lpstr>
      <vt:lpstr>Strategy</vt:lpstr>
      <vt:lpstr>Strategy</vt:lpstr>
      <vt:lpstr>Strategy</vt:lpstr>
      <vt:lpstr>Strategy</vt:lpstr>
      <vt:lpstr>Strategy</vt:lpstr>
      <vt:lpstr>Strategy</vt:lpstr>
      <vt:lpstr>Strategy</vt:lpstr>
      <vt:lpstr>Strategy</vt:lpstr>
      <vt:lpstr>Strategy</vt:lpstr>
      <vt:lpstr>Run-time Analysis</vt:lpstr>
      <vt:lpstr>Run-time Analysis</vt:lpstr>
      <vt:lpstr>Run-time Analysis</vt:lpstr>
      <vt:lpstr>Additional Remarks</vt:lpstr>
      <vt:lpstr>Additional Remarks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1294</cp:revision>
  <dcterms:created xsi:type="dcterms:W3CDTF">2009-09-11T23:00:44Z</dcterms:created>
  <dcterms:modified xsi:type="dcterms:W3CDTF">2014-03-03T18:15:30Z</dcterms:modified>
</cp:coreProperties>
</file>