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1"/>
  </p:notesMasterIdLst>
  <p:sldIdLst>
    <p:sldId id="256" r:id="rId2"/>
    <p:sldId id="374" r:id="rId3"/>
    <p:sldId id="375" r:id="rId4"/>
    <p:sldId id="376" r:id="rId5"/>
    <p:sldId id="397" r:id="rId6"/>
    <p:sldId id="398" r:id="rId7"/>
    <p:sldId id="399" r:id="rId8"/>
    <p:sldId id="400"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7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79" d="100"/>
          <a:sy n="79" d="100"/>
        </p:scale>
        <p:origin x="-102" y="-25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3/4/2014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988C5A0-CF3F-4CAE-9430-58DFA2DB1832}"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411D74F-77B2-44ED-B216-3FF5D8E9944A}"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CDD075F-B197-416C-BB43-A4877E141D8A}"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368E963-CBFC-4231-9E32-95489E5B290F}"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64FD8C4-E3BF-49E8-9454-A8BEAEC13A8B}" type="slidenum">
              <a:rPr lang="en-CA" smtClean="0"/>
              <a:pPr>
                <a:defRPr/>
              </a:pPr>
              <a:t>22</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F89C4EF-CB77-4539-9F1E-FA6F39485914}" type="slidenum">
              <a:rPr lang="en-CA" smtClean="0"/>
              <a:pPr>
                <a:defRPr/>
              </a:pPr>
              <a:t>23</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2C7C8EA-CF1B-401C-84F0-491E3B76A2EC}" type="slidenum">
              <a:rPr lang="en-CA" smtClean="0"/>
              <a:pPr>
                <a:defRPr/>
              </a:pPr>
              <a:t>24</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5335AF2-8D71-4E1B-A647-CEBE8E81258A}" type="slidenum">
              <a:rPr lang="en-CA" smtClean="0"/>
              <a:pPr>
                <a:defRPr/>
              </a:pPr>
              <a:t>25</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17FB16E-15D5-489F-8BDC-8F45413ED656}" type="slidenum">
              <a:rPr lang="en-CA" smtClean="0"/>
              <a:pPr>
                <a:defRPr/>
              </a:pPr>
              <a:t>26</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143A794-D03E-4A6B-83FC-DD6106C0956A}" type="slidenum">
              <a:rPr lang="en-CA" smtClean="0"/>
              <a:pPr>
                <a:defRPr/>
              </a:pPr>
              <a:t>27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318AF30-597C-4A1C-B325-0A479834FF98}"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66A3135-CED1-47EB-A54C-C0D18921D94C}" type="slidenum">
              <a:rPr lang="en-CA" smtClean="0"/>
              <a:pPr>
                <a:defRPr/>
              </a:pPr>
              <a:t>28</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63C2AC4-D4AC-494C-A198-1314F326F57F}"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2783D90-F26D-4703-978F-524CE3A7BDE0}"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7524B00-B21C-46B4-8BA9-C6077611F3A1}"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BAAF3AA-42B7-4CE4-9166-BDA1D486AF4A}"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F938A29-BE75-4BD5-BFB1-CD17622FB3A1}"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E116D03-727A-490C-8FDA-4DCAC80777C5}"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6FE41E8-0683-49FD-AD27-9BB4F3EE43C9}"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Inversions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Inversions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Counting Inversions</a:t>
            </a:r>
          </a:p>
        </p:txBody>
      </p:sp>
      <p:sp>
        <p:nvSpPr>
          <p:cNvPr id="102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algorithm does exactly that:  compare all pairs and test whether or not they are out of order</a:t>
            </a:r>
          </a:p>
          <a:p>
            <a:pPr>
              <a:buFont typeface="Arial" charset="0"/>
              <a:buNone/>
            </a:pPr>
            <a:endParaRPr lang="en-US" altLang="en-US" sz="1600" dirty="0" smtClean="0">
              <a:latin typeface="Consolas" pitchFamily="49" charset="0"/>
              <a:cs typeface="Consolas" pitchFamily="49" charset="0"/>
            </a:endParaRPr>
          </a:p>
          <a:p>
            <a:pPr>
              <a:buFont typeface="Arial" charset="0"/>
              <a:buNone/>
            </a:pPr>
            <a:r>
              <a:rPr lang="en-US" altLang="en-US" sz="1400" dirty="0" smtClean="0">
                <a:latin typeface="Consolas" pitchFamily="49" charset="0"/>
                <a:cs typeface="Consolas" pitchFamily="49" charset="0"/>
              </a:rPr>
              <a:t>		template &lt;typename Type&gt;</a:t>
            </a:r>
            <a:br>
              <a:rPr lang="en-US" altLang="en-US" sz="1400" dirty="0" smtClean="0">
                <a:latin typeface="Consolas" pitchFamily="49" charset="0"/>
                <a:cs typeface="Consolas" pitchFamily="49" charset="0"/>
              </a:rPr>
            </a:b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inversions( Type *array,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n ) </a:t>
            </a:r>
            <a:r>
              <a:rPr lang="en-US" altLang="en-US" sz="1400" dirty="0" err="1" smtClean="0">
                <a:latin typeface="Consolas" pitchFamily="49" charset="0"/>
                <a:cs typeface="Consolas" pitchFamily="49" charset="0"/>
              </a:rPr>
              <a:t>const</a:t>
            </a:r>
            <a:r>
              <a:rPr lang="en-US" altLang="en-US" sz="1400" dirty="0" smtClean="0">
                <a:latin typeface="Consolas" pitchFamily="49" charset="0"/>
                <a:cs typeface="Consolas" pitchFamily="49" charset="0"/>
              </a:rPr>
              <a:t> {</a:t>
            </a:r>
          </a:p>
          <a:p>
            <a:pPr>
              <a:buFont typeface="Arial" charset="0"/>
              <a:buNone/>
            </a:pP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count = 0;</a:t>
            </a:r>
          </a:p>
          <a:p>
            <a:pPr>
              <a:buFont typeface="Arial" charset="0"/>
              <a:buNone/>
            </a:pPr>
            <a:endParaRPr lang="en-US" altLang="en-US" sz="1400" dirty="0" smtClean="0">
              <a:latin typeface="Consolas" pitchFamily="49" charset="0"/>
              <a:cs typeface="Consolas" pitchFamily="49" charset="0"/>
            </a:endParaRPr>
          </a:p>
          <a:p>
            <a:pPr>
              <a:buFont typeface="Arial" charset="0"/>
              <a:buNone/>
            </a:pP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0;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&lt; (n - 1);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a:t>
            </a:r>
          </a:p>
          <a:p>
            <a:pPr>
              <a:buFont typeface="Arial" charset="0"/>
              <a:buNone/>
            </a:pP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j =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+ 1); j &lt; n; ++j ) {</a:t>
            </a:r>
          </a:p>
          <a:p>
            <a:pPr>
              <a:buFont typeface="Arial" charset="0"/>
              <a:buNone/>
            </a:pPr>
            <a:r>
              <a:rPr lang="en-US" altLang="en-US" sz="1400" dirty="0" smtClean="0">
                <a:latin typeface="Consolas" pitchFamily="49" charset="0"/>
                <a:cs typeface="Consolas" pitchFamily="49" charset="0"/>
              </a:rPr>
              <a:t>		            if ( array[</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&gt; array[j] ) {</a:t>
            </a:r>
          </a:p>
          <a:p>
            <a:pPr>
              <a:buFont typeface="Arial" charset="0"/>
              <a:buNone/>
            </a:pPr>
            <a:r>
              <a:rPr lang="en-US" altLang="en-US" sz="1400" dirty="0" smtClean="0">
                <a:latin typeface="Consolas" pitchFamily="49" charset="0"/>
                <a:cs typeface="Consolas" pitchFamily="49" charset="0"/>
              </a:rPr>
              <a:t>		                ++count;</a:t>
            </a:r>
          </a:p>
          <a:p>
            <a:pPr>
              <a:buFont typeface="Arial" charset="0"/>
              <a:buNone/>
            </a:pPr>
            <a:r>
              <a:rPr lang="en-US" altLang="en-US" sz="1400" dirty="0" smtClean="0">
                <a:latin typeface="Consolas" pitchFamily="49" charset="0"/>
                <a:cs typeface="Consolas" pitchFamily="49" charset="0"/>
              </a:rPr>
              <a:t>		            }</a:t>
            </a:r>
          </a:p>
          <a:p>
            <a:pPr>
              <a:buFont typeface="Arial" charset="0"/>
              <a:buNone/>
            </a:pPr>
            <a:r>
              <a:rPr lang="en-US" altLang="en-US" sz="1400" dirty="0" smtClean="0">
                <a:latin typeface="Consolas" pitchFamily="49" charset="0"/>
                <a:cs typeface="Consolas" pitchFamily="49" charset="0"/>
              </a:rPr>
              <a:t>		        }</a:t>
            </a:r>
          </a:p>
          <a:p>
            <a:pPr>
              <a:buFont typeface="Arial" charset="0"/>
              <a:buNone/>
            </a:pPr>
            <a:r>
              <a:rPr lang="en-US" altLang="en-US" sz="1400" dirty="0" smtClean="0">
                <a:latin typeface="Consolas" pitchFamily="49" charset="0"/>
                <a:cs typeface="Consolas" pitchFamily="49" charset="0"/>
              </a:rPr>
              <a:t>		    }</a:t>
            </a:r>
          </a:p>
          <a:p>
            <a:pPr>
              <a:buFont typeface="Arial" charset="0"/>
              <a:buNone/>
            </a:pPr>
            <a:endParaRPr lang="en-US" altLang="en-US" sz="1400" dirty="0" smtClean="0">
              <a:latin typeface="Consolas" pitchFamily="49" charset="0"/>
              <a:cs typeface="Consolas" pitchFamily="49" charset="0"/>
            </a:endParaRPr>
          </a:p>
          <a:p>
            <a:pPr>
              <a:buFont typeface="Arial" charset="0"/>
              <a:buNone/>
            </a:pPr>
            <a:r>
              <a:rPr lang="en-US" altLang="en-US" sz="1400" dirty="0" smtClean="0">
                <a:latin typeface="Consolas" pitchFamily="49" charset="0"/>
                <a:cs typeface="Consolas" pitchFamily="49" charset="0"/>
              </a:rPr>
              <a:t>		    return count;</a:t>
            </a:r>
          </a:p>
          <a:p>
            <a:pPr>
              <a:buFont typeface="Arial" charset="0"/>
              <a:buNone/>
            </a:pPr>
            <a:r>
              <a:rPr lang="en-US" altLang="en-US" sz="1400" dirty="0" smtClean="0">
                <a:latin typeface="Consolas" pitchFamily="49" charset="0"/>
                <a:cs typeface="Consolas" pitchFamily="49" charset="0"/>
              </a:rPr>
              <a:t>		}</a:t>
            </a:r>
          </a:p>
        </p:txBody>
      </p:sp>
      <p:sp>
        <p:nvSpPr>
          <p:cNvPr id="4" name="TextBox 4"/>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8.9.3.1</a:t>
            </a:r>
            <a:endParaRPr lang="en-CA" altLang="en-US" dirty="0"/>
          </a:p>
        </p:txBody>
      </p:sp>
    </p:spTree>
    <p:extLst>
      <p:ext uri="{BB962C8B-B14F-4D97-AF65-F5344CB8AC3E}">
        <p14:creationId xmlns:p14="http://schemas.microsoft.com/office/powerpoint/2010/main" val="65511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latin typeface="Arial" charset="0"/>
                <a:cs typeface="Arial" charset="0"/>
              </a:rPr>
              <a:t>Counting Inversions</a:t>
            </a:r>
          </a:p>
        </p:txBody>
      </p:sp>
      <p:sp>
        <p:nvSpPr>
          <p:cNvPr id="112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run time, however, is clearly </a:t>
            </a:r>
            <a:r>
              <a:rPr lang="en-US" altLang="en-US" dirty="0" smtClean="0">
                <a:latin typeface="Symbol" pitchFamily="18" charset="2"/>
                <a:cs typeface="Arial"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baseline="30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a:t>
            </a:r>
            <a:r>
              <a:rPr lang="en-US" altLang="en-US" dirty="0" smtClean="0">
                <a:latin typeface="Arial" charset="0"/>
                <a:cs typeface="Arial" charset="0"/>
              </a:rPr>
              <a:t> </a:t>
            </a:r>
            <a:br>
              <a:rPr lang="en-US" altLang="en-US" dirty="0" smtClean="0">
                <a:latin typeface="Arial" charset="0"/>
                <a:cs typeface="Arial" charset="0"/>
              </a:rPr>
            </a:br>
            <a:endParaRPr lang="en-US" altLang="en-US" dirty="0" smtClean="0">
              <a:latin typeface="Arial" charset="0"/>
              <a:cs typeface="Arial" charset="0"/>
            </a:endParaRPr>
          </a:p>
          <a:p>
            <a:pPr>
              <a:buFont typeface="Arial" charset="0"/>
              <a:buNone/>
            </a:pPr>
            <a:endParaRPr lang="en-US" altLang="en-US" sz="1600" dirty="0" smtClean="0">
              <a:latin typeface="Consolas" pitchFamily="49" charset="0"/>
              <a:cs typeface="Consolas" pitchFamily="49" charset="0"/>
            </a:endParaRPr>
          </a:p>
          <a:p>
            <a:pPr>
              <a:buFont typeface="Arial" charset="0"/>
              <a:buNone/>
            </a:pPr>
            <a:r>
              <a:rPr lang="en-US" altLang="en-US" sz="1400" dirty="0" smtClean="0">
                <a:latin typeface="Consolas" pitchFamily="49" charset="0"/>
                <a:cs typeface="Consolas" pitchFamily="49" charset="0"/>
              </a:rPr>
              <a:t>		template &lt;typename Type&gt;</a:t>
            </a:r>
            <a:br>
              <a:rPr lang="en-US" altLang="en-US" sz="1400" dirty="0" smtClean="0">
                <a:latin typeface="Consolas" pitchFamily="49" charset="0"/>
                <a:cs typeface="Consolas" pitchFamily="49" charset="0"/>
              </a:rPr>
            </a:b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inversions( Type *array,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n ) </a:t>
            </a:r>
            <a:r>
              <a:rPr lang="en-US" altLang="en-US" sz="1400" dirty="0" err="1" smtClean="0">
                <a:latin typeface="Consolas" pitchFamily="49" charset="0"/>
                <a:cs typeface="Consolas" pitchFamily="49" charset="0"/>
              </a:rPr>
              <a:t>const</a:t>
            </a:r>
            <a:r>
              <a:rPr lang="en-US" altLang="en-US" sz="1400" dirty="0" smtClean="0">
                <a:latin typeface="Consolas" pitchFamily="49" charset="0"/>
                <a:cs typeface="Consolas" pitchFamily="49" charset="0"/>
              </a:rPr>
              <a:t> {</a:t>
            </a:r>
          </a:p>
          <a:p>
            <a:pPr>
              <a:buFont typeface="Arial" charset="0"/>
              <a:buNone/>
            </a:pP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count = 0;</a:t>
            </a:r>
          </a:p>
          <a:p>
            <a:pPr>
              <a:buFont typeface="Arial" charset="0"/>
              <a:buNone/>
            </a:pPr>
            <a:endParaRPr lang="en-US" altLang="en-US" sz="1400" dirty="0" smtClean="0">
              <a:latin typeface="Consolas" pitchFamily="49" charset="0"/>
              <a:cs typeface="Consolas" pitchFamily="49" charset="0"/>
            </a:endParaRPr>
          </a:p>
          <a:p>
            <a:pPr>
              <a:buFont typeface="Arial" charset="0"/>
              <a:buNone/>
            </a:pP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0;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&lt; (n - 1);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a:t>
            </a:r>
          </a:p>
          <a:p>
            <a:pPr>
              <a:buFont typeface="Arial" charset="0"/>
              <a:buNone/>
            </a:pP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j =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+ 1); j &lt; n; ++j ) {</a:t>
            </a:r>
          </a:p>
          <a:p>
            <a:pPr>
              <a:buFont typeface="Arial" charset="0"/>
              <a:buNone/>
            </a:pPr>
            <a:r>
              <a:rPr lang="en-US" altLang="en-US" sz="1400" dirty="0" smtClean="0">
                <a:latin typeface="Consolas" pitchFamily="49" charset="0"/>
                <a:cs typeface="Consolas" pitchFamily="49" charset="0"/>
              </a:rPr>
              <a:t>		            if ( array[</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&gt; array[j] ) {</a:t>
            </a:r>
          </a:p>
          <a:p>
            <a:pPr>
              <a:buFont typeface="Arial" charset="0"/>
              <a:buNone/>
            </a:pPr>
            <a:r>
              <a:rPr lang="en-US" altLang="en-US" sz="1400" dirty="0" smtClean="0">
                <a:latin typeface="Consolas" pitchFamily="49" charset="0"/>
                <a:cs typeface="Consolas" pitchFamily="49" charset="0"/>
              </a:rPr>
              <a:t>		                ++count;</a:t>
            </a:r>
          </a:p>
          <a:p>
            <a:pPr>
              <a:buFont typeface="Arial" charset="0"/>
              <a:buNone/>
            </a:pPr>
            <a:r>
              <a:rPr lang="en-US" altLang="en-US" sz="1400" dirty="0" smtClean="0">
                <a:latin typeface="Consolas" pitchFamily="49" charset="0"/>
                <a:cs typeface="Consolas" pitchFamily="49" charset="0"/>
              </a:rPr>
              <a:t>		            }</a:t>
            </a:r>
          </a:p>
          <a:p>
            <a:pPr>
              <a:buFont typeface="Arial" charset="0"/>
              <a:buNone/>
            </a:pPr>
            <a:r>
              <a:rPr lang="en-US" altLang="en-US" sz="1400" dirty="0" smtClean="0">
                <a:latin typeface="Consolas" pitchFamily="49" charset="0"/>
                <a:cs typeface="Consolas" pitchFamily="49" charset="0"/>
              </a:rPr>
              <a:t>		        }</a:t>
            </a:r>
          </a:p>
          <a:p>
            <a:pPr>
              <a:buFont typeface="Arial" charset="0"/>
              <a:buNone/>
            </a:pPr>
            <a:r>
              <a:rPr lang="en-US" altLang="en-US" sz="1400" dirty="0" smtClean="0">
                <a:latin typeface="Consolas" pitchFamily="49" charset="0"/>
                <a:cs typeface="Consolas" pitchFamily="49" charset="0"/>
              </a:rPr>
              <a:t>		    }</a:t>
            </a:r>
          </a:p>
          <a:p>
            <a:pPr>
              <a:buFont typeface="Arial" charset="0"/>
              <a:buNone/>
            </a:pPr>
            <a:endParaRPr lang="en-US" altLang="en-US" sz="1400" dirty="0" smtClean="0">
              <a:latin typeface="Consolas" pitchFamily="49" charset="0"/>
              <a:cs typeface="Consolas" pitchFamily="49" charset="0"/>
            </a:endParaRPr>
          </a:p>
          <a:p>
            <a:pPr>
              <a:buFont typeface="Arial" charset="0"/>
              <a:buNone/>
            </a:pPr>
            <a:r>
              <a:rPr lang="en-US" altLang="en-US" sz="1400" dirty="0" smtClean="0">
                <a:latin typeface="Consolas" pitchFamily="49" charset="0"/>
                <a:cs typeface="Consolas" pitchFamily="49" charset="0"/>
              </a:rPr>
              <a:t>		    return count;</a:t>
            </a:r>
          </a:p>
          <a:p>
            <a:pPr>
              <a:buFont typeface="Arial" charset="0"/>
              <a:buNone/>
            </a:pPr>
            <a:r>
              <a:rPr lang="en-US" altLang="en-US" sz="1400" dirty="0" smtClean="0">
                <a:latin typeface="Consolas" pitchFamily="49" charset="0"/>
                <a:cs typeface="Consolas" pitchFamily="49" charset="0"/>
              </a:rPr>
              <a:t>		}</a:t>
            </a:r>
          </a:p>
        </p:txBody>
      </p:sp>
      <p:sp>
        <p:nvSpPr>
          <p:cNvPr id="4" name="TextBox 4"/>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8.9.3.1</a:t>
            </a:r>
            <a:endParaRPr lang="en-CA" altLang="en-US" dirty="0"/>
          </a:p>
        </p:txBody>
      </p:sp>
    </p:spTree>
    <p:extLst>
      <p:ext uri="{BB962C8B-B14F-4D97-AF65-F5344CB8AC3E}">
        <p14:creationId xmlns:p14="http://schemas.microsoft.com/office/powerpoint/2010/main" val="420670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smtClean="0">
                <a:latin typeface="Arial" charset="0"/>
                <a:cs typeface="Arial" charset="0"/>
              </a:rPr>
              <a:t>The Algorithm</a:t>
            </a:r>
          </a:p>
        </p:txBody>
      </p:sp>
      <p:sp>
        <p:nvSpPr>
          <p:cNvPr id="30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Can we reduce this to something faster?</a:t>
            </a:r>
          </a:p>
          <a:p>
            <a:pPr lvl="1"/>
            <a:r>
              <a:rPr lang="en-US" altLang="en-US" smtClean="0">
                <a:latin typeface="Arial" charset="0"/>
                <a:cs typeface="Arial" charset="0"/>
              </a:rPr>
              <a:t>Let’s go back to merge sort</a:t>
            </a:r>
          </a:p>
          <a:p>
            <a:pPr lvl="1"/>
            <a:r>
              <a:rPr lang="en-US" altLang="en-US" smtClean="0">
                <a:latin typeface="Arial" charset="0"/>
                <a:cs typeface="Arial" charset="0"/>
              </a:rPr>
              <a:t>The following unsorted list has 58 inversions</a:t>
            </a:r>
            <a:endParaRPr lang="en-US" altLang="en-US" sz="700" smtClean="0">
              <a:latin typeface="Arial" charset="0"/>
              <a:cs typeface="Arial" charset="0"/>
            </a:endParaRPr>
          </a:p>
          <a:p>
            <a:pPr lvl="1"/>
            <a:endParaRPr lang="en-US" altLang="en-US" sz="700" smtClean="0">
              <a:latin typeface="Arial" charset="0"/>
              <a:cs typeface="Arial" charset="0"/>
            </a:endParaRPr>
          </a:p>
          <a:p>
            <a:pPr lvl="1"/>
            <a:r>
              <a:rPr lang="en-US" altLang="en-US" smtClean="0">
                <a:latin typeface="Arial" charset="0"/>
                <a:cs typeface="Arial" charset="0"/>
              </a:rPr>
              <a:t>With</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16</a:t>
            </a:r>
            <a:r>
              <a:rPr lang="en-US" altLang="en-US" smtClean="0">
                <a:latin typeface="Arial" charset="0"/>
                <a:cs typeface="Arial" charset="0"/>
              </a:rPr>
              <a:t>, we expect, on average                                 inversions</a:t>
            </a:r>
          </a:p>
        </p:txBody>
      </p:sp>
      <p:pic>
        <p:nvPicPr>
          <p:cNvPr id="3077" name="Picture 4" descr="C:\Users\dwharder\Deskto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700" y="3357563"/>
            <a:ext cx="67294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4"/>
          <p:cNvGraphicFramePr>
            <a:graphicFrameLocks noChangeAspect="1"/>
          </p:cNvGraphicFramePr>
          <p:nvPr/>
        </p:nvGraphicFramePr>
        <p:xfrm>
          <a:off x="4922838" y="2608263"/>
          <a:ext cx="1952625" cy="703262"/>
        </p:xfrm>
        <a:graphic>
          <a:graphicData uri="http://schemas.openxmlformats.org/presentationml/2006/ole">
            <mc:AlternateContent xmlns:mc="http://schemas.openxmlformats.org/markup-compatibility/2006">
              <mc:Choice xmlns:v="urn:schemas-microsoft-com:vml" Requires="v">
                <p:oleObj spid="_x0000_s138249" name="Equation" r:id="rId5" imgW="1269720" imgH="457200" progId="Equation.DSMT4">
                  <p:embed/>
                </p:oleObj>
              </mc:Choice>
              <mc:Fallback>
                <p:oleObj name="Equation" r:id="rId5" imgW="126972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2838" y="2608263"/>
                        <a:ext cx="1952625"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4965700" y="5661025"/>
            <a:ext cx="2846388" cy="307975"/>
          </a:xfrm>
          <a:prstGeom prst="rect">
            <a:avLst/>
          </a:prstGeom>
          <a:noFill/>
        </p:spPr>
        <p:txBody>
          <a:bodyPr wrap="none">
            <a:spAutoFit/>
          </a:bodyPr>
          <a:lstStyle/>
          <a:p>
            <a:pPr>
              <a:defRPr/>
            </a:pPr>
            <a:r>
              <a:rPr lang="en-CA" sz="1400" dirty="0">
                <a:solidFill>
                  <a:schemeClr val="tx1">
                    <a:lumMod val="50000"/>
                    <a:lumOff val="50000"/>
                  </a:schemeClr>
                </a:solidFill>
              </a:rPr>
              <a:t>Reference:  Kleinberg and </a:t>
            </a:r>
            <a:r>
              <a:rPr lang="en-CA" sz="1400" dirty="0" err="1">
                <a:solidFill>
                  <a:schemeClr val="tx1">
                    <a:lumMod val="50000"/>
                    <a:lumOff val="50000"/>
                  </a:schemeClr>
                </a:solidFill>
              </a:rPr>
              <a:t>Tardos</a:t>
            </a:r>
            <a:endParaRPr lang="en-CA" sz="1400" dirty="0">
              <a:solidFill>
                <a:schemeClr val="tx1">
                  <a:lumMod val="50000"/>
                  <a:lumOff val="50000"/>
                </a:schemeClr>
              </a:solidFill>
            </a:endParaRPr>
          </a:p>
        </p:txBody>
      </p:sp>
      <p:sp>
        <p:nvSpPr>
          <p:cNvPr id="7" name="TextBox 4"/>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8.9.3.2</a:t>
            </a:r>
            <a:endParaRPr lang="en-CA" altLang="en-US" dirty="0"/>
          </a:p>
        </p:txBody>
      </p:sp>
    </p:spTree>
    <p:extLst>
      <p:ext uri="{BB962C8B-B14F-4D97-AF65-F5344CB8AC3E}">
        <p14:creationId xmlns:p14="http://schemas.microsoft.com/office/powerpoint/2010/main" val="219779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The Algorithm</a:t>
            </a: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Start with an unsorted list and go through the motions of merge sort</a:t>
            </a:r>
          </a:p>
        </p:txBody>
      </p:sp>
      <p:pic>
        <p:nvPicPr>
          <p:cNvPr id="12292" name="Picture 4" descr="C:\Users\dwharder\Deskto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700" y="3357563"/>
            <a:ext cx="67294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8.9.3.2</a:t>
            </a:r>
            <a:endParaRPr lang="en-CA" altLang="en-US" dirty="0"/>
          </a:p>
        </p:txBody>
      </p:sp>
    </p:spTree>
    <p:extLst>
      <p:ext uri="{BB962C8B-B14F-4D97-AF65-F5344CB8AC3E}">
        <p14:creationId xmlns:p14="http://schemas.microsoft.com/office/powerpoint/2010/main" val="408367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latin typeface="Arial" charset="0"/>
                <a:cs typeface="Arial" charset="0"/>
              </a:rPr>
              <a:t>The Algorithm</a:t>
            </a:r>
            <a:endParaRPr lang="en-CA" altLang="en-US" smtClean="0">
              <a:latin typeface="Arial" charset="0"/>
              <a:cs typeface="Arial" charset="0"/>
            </a:endParaRPr>
          </a:p>
        </p:txBody>
      </p:sp>
      <p:sp>
        <p:nvSpPr>
          <p:cNvPr id="13315" name="Content Placeholder 2"/>
          <p:cNvSpPr>
            <a:spLocks noGrp="1"/>
          </p:cNvSpPr>
          <p:nvPr>
            <p:ph idx="1"/>
          </p:nvPr>
        </p:nvSpPr>
        <p:spPr/>
        <p:txBody>
          <a:bodyPr/>
          <a:lstStyle/>
          <a:p>
            <a:pPr>
              <a:buFont typeface="Arial" charset="0"/>
              <a:buNone/>
            </a:pPr>
            <a:r>
              <a:rPr lang="en-CA" altLang="en-US" smtClean="0">
                <a:latin typeface="Arial" charset="0"/>
                <a:cs typeface="Arial" charset="0"/>
              </a:rPr>
              <a:t>	Split the list into two and assume we have recursively found the number of inversions in both the left and right halves</a:t>
            </a:r>
          </a:p>
        </p:txBody>
      </p:sp>
      <p:pic>
        <p:nvPicPr>
          <p:cNvPr id="13316" name="Picture 5" descr="C:\Users\dwharder\Desktop\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3357563"/>
            <a:ext cx="6731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8.9.3.2</a:t>
            </a:r>
            <a:endParaRPr lang="en-CA" altLang="en-US" dirty="0"/>
          </a:p>
        </p:txBody>
      </p:sp>
    </p:spTree>
    <p:extLst>
      <p:ext uri="{BB962C8B-B14F-4D97-AF65-F5344CB8AC3E}">
        <p14:creationId xmlns:p14="http://schemas.microsoft.com/office/powerpoint/2010/main" val="19461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latin typeface="Arial" charset="0"/>
                <a:cs typeface="Arial" charset="0"/>
              </a:rPr>
              <a:t>The Algorithm</a:t>
            </a:r>
            <a:endParaRPr lang="en-CA" altLang="en-US" smtClean="0">
              <a:latin typeface="Arial" charset="0"/>
              <a:cs typeface="Arial" charset="0"/>
            </a:endParaRPr>
          </a:p>
        </p:txBody>
      </p:sp>
      <p:sp>
        <p:nvSpPr>
          <p:cNvPr id="14339" name="Content Placeholder 2"/>
          <p:cNvSpPr>
            <a:spLocks noGrp="1"/>
          </p:cNvSpPr>
          <p:nvPr>
            <p:ph idx="1"/>
          </p:nvPr>
        </p:nvSpPr>
        <p:spPr/>
        <p:txBody>
          <a:bodyPr/>
          <a:lstStyle/>
          <a:p>
            <a:pPr>
              <a:buFont typeface="Arial" charset="0"/>
              <a:buNone/>
            </a:pPr>
            <a:r>
              <a:rPr lang="en-CA" altLang="en-US" smtClean="0">
                <a:latin typeface="Arial" charset="0"/>
                <a:cs typeface="Arial" charset="0"/>
              </a:rPr>
              <a:t>	For example, suppose in the process of sorting these two halves, we also determined the number of inversions in each:</a:t>
            </a:r>
          </a:p>
          <a:p>
            <a:pPr lvl="1"/>
            <a:r>
              <a:rPr lang="en-CA" altLang="en-US" smtClean="0">
                <a:latin typeface="Arial" charset="0"/>
                <a:cs typeface="Arial" charset="0"/>
              </a:rPr>
              <a:t>In this case, 19 in the left half and 9 in the right half</a:t>
            </a:r>
          </a:p>
          <a:p>
            <a:pPr lvl="1">
              <a:buFont typeface="Arial" charset="0"/>
              <a:buNone/>
            </a:pPr>
            <a:endParaRPr lang="en-CA" altLang="en-US" smtClean="0">
              <a:latin typeface="Arial" charset="0"/>
              <a:cs typeface="Arial" charset="0"/>
            </a:endParaRPr>
          </a:p>
        </p:txBody>
      </p:sp>
      <p:pic>
        <p:nvPicPr>
          <p:cNvPr id="14340" name="Picture 6" descr="C:\Users\dwharder\Desktop\v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3357563"/>
            <a:ext cx="6731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8.9.3.2</a:t>
            </a:r>
            <a:endParaRPr lang="en-CA" altLang="en-US" dirty="0"/>
          </a:p>
        </p:txBody>
      </p:sp>
    </p:spTree>
    <p:extLst>
      <p:ext uri="{BB962C8B-B14F-4D97-AF65-F5344CB8AC3E}">
        <p14:creationId xmlns:p14="http://schemas.microsoft.com/office/powerpoint/2010/main" val="192447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latin typeface="Arial" charset="0"/>
                <a:cs typeface="Arial" charset="0"/>
              </a:rPr>
              <a:t>The Algorithm</a:t>
            </a:r>
            <a:endParaRPr lang="en-CA" altLang="en-US" smtClean="0">
              <a:latin typeface="Arial" charset="0"/>
              <a:cs typeface="Arial" charset="0"/>
            </a:endParaRPr>
          </a:p>
        </p:txBody>
      </p:sp>
      <p:sp>
        <p:nvSpPr>
          <p:cNvPr id="15363" name="Content Placeholder 2"/>
          <p:cNvSpPr>
            <a:spLocks noGrp="1"/>
          </p:cNvSpPr>
          <p:nvPr>
            <p:ph idx="1"/>
          </p:nvPr>
        </p:nvSpPr>
        <p:spPr/>
        <p:txBody>
          <a:bodyPr/>
          <a:lstStyle/>
          <a:p>
            <a:pPr>
              <a:buFont typeface="Arial" charset="0"/>
              <a:buNone/>
            </a:pPr>
            <a:r>
              <a:rPr lang="en-CA" altLang="en-US" smtClean="0">
                <a:latin typeface="Arial" charset="0"/>
                <a:cs typeface="Arial" charset="0"/>
              </a:rPr>
              <a:t>	In merging them, we begin by copying 0 to the full array</a:t>
            </a:r>
          </a:p>
        </p:txBody>
      </p:sp>
      <p:pic>
        <p:nvPicPr>
          <p:cNvPr id="15364" name="Picture 7" descr="C:\Users\dwharder\Desktop\v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3357563"/>
            <a:ext cx="6731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8.9.3.2</a:t>
            </a:r>
            <a:endParaRPr lang="en-CA" altLang="en-US" dirty="0"/>
          </a:p>
        </p:txBody>
      </p:sp>
    </p:spTree>
    <p:extLst>
      <p:ext uri="{BB962C8B-B14F-4D97-AF65-F5344CB8AC3E}">
        <p14:creationId xmlns:p14="http://schemas.microsoft.com/office/powerpoint/2010/main" val="95360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latin typeface="Arial" charset="0"/>
                <a:cs typeface="Arial" charset="0"/>
              </a:rPr>
              <a:t>The Algorithm</a:t>
            </a:r>
            <a:endParaRPr lang="en-CA" altLang="en-US" smtClean="0">
              <a:latin typeface="Arial" charset="0"/>
              <a:cs typeface="Arial" charset="0"/>
            </a:endParaRPr>
          </a:p>
        </p:txBody>
      </p:sp>
      <p:sp>
        <p:nvSpPr>
          <p:cNvPr id="16387" name="Content Placeholder 2"/>
          <p:cNvSpPr>
            <a:spLocks noGrp="1"/>
          </p:cNvSpPr>
          <p:nvPr>
            <p:ph idx="1"/>
          </p:nvPr>
        </p:nvSpPr>
        <p:spPr/>
        <p:txBody>
          <a:bodyPr/>
          <a:lstStyle/>
          <a:p>
            <a:pPr>
              <a:buFont typeface="Arial" charset="0"/>
              <a:buNone/>
            </a:pPr>
            <a:r>
              <a:rPr lang="en-CA" altLang="en-US" smtClean="0">
                <a:latin typeface="Arial" charset="0"/>
                <a:cs typeface="Arial" charset="0"/>
              </a:rPr>
              <a:t>	Next, we copy two, also from the left half</a:t>
            </a:r>
          </a:p>
        </p:txBody>
      </p:sp>
      <p:pic>
        <p:nvPicPr>
          <p:cNvPr id="16388" name="Picture 8" descr="C:\Users\dwharder\Desktop\v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3357563"/>
            <a:ext cx="6731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8.9.3.2</a:t>
            </a:r>
            <a:endParaRPr lang="en-CA" altLang="en-US" dirty="0"/>
          </a:p>
        </p:txBody>
      </p:sp>
    </p:spTree>
    <p:extLst>
      <p:ext uri="{BB962C8B-B14F-4D97-AF65-F5344CB8AC3E}">
        <p14:creationId xmlns:p14="http://schemas.microsoft.com/office/powerpoint/2010/main" val="99102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sers\dwharder\Desktop\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4941888"/>
            <a:ext cx="67294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p:txBody>
          <a:bodyPr/>
          <a:lstStyle/>
          <a:p>
            <a:r>
              <a:rPr lang="en-US" altLang="en-US" smtClean="0">
                <a:latin typeface="Arial" charset="0"/>
                <a:cs typeface="Arial" charset="0"/>
              </a:rPr>
              <a:t>The Algorithm</a:t>
            </a:r>
            <a:endParaRPr lang="en-CA" altLang="en-US" smtClean="0">
              <a:latin typeface="Arial" charset="0"/>
              <a:cs typeface="Arial" charset="0"/>
            </a:endParaRPr>
          </a:p>
        </p:txBody>
      </p:sp>
      <p:sp>
        <p:nvSpPr>
          <p:cNvPr id="17412" name="Content Placeholder 2"/>
          <p:cNvSpPr>
            <a:spLocks noGrp="1"/>
          </p:cNvSpPr>
          <p:nvPr>
            <p:ph idx="1"/>
          </p:nvPr>
        </p:nvSpPr>
        <p:spPr/>
        <p:txBody>
          <a:bodyPr/>
          <a:lstStyle/>
          <a:p>
            <a:pPr>
              <a:buFont typeface="Arial" charset="0"/>
              <a:buNone/>
            </a:pPr>
            <a:r>
              <a:rPr lang="en-CA" altLang="en-US" smtClean="0">
                <a:latin typeface="Arial" charset="0"/>
                <a:cs typeface="Arial" charset="0"/>
              </a:rPr>
              <a:t>	However, when we copy 3, notice that 3 was moved in front of</a:t>
            </a:r>
          </a:p>
          <a:p>
            <a:pPr algn="ctr">
              <a:buFont typeface="Arial" charset="0"/>
              <a:buNone/>
            </a:pPr>
            <a:r>
              <a:rPr lang="en-CA" altLang="en-US" smtClean="0">
                <a:latin typeface="Arial" charset="0"/>
                <a:cs typeface="Arial" charset="0"/>
              </a:rPr>
              <a:t>5, 9, 10, 14, 15 and 19</a:t>
            </a:r>
          </a:p>
          <a:p>
            <a:pPr>
              <a:buFont typeface="Arial" charset="0"/>
              <a:buNone/>
            </a:pPr>
            <a:r>
              <a:rPr lang="en-CA" altLang="en-US" smtClean="0">
                <a:latin typeface="Arial" charset="0"/>
                <a:cs typeface="Arial" charset="0"/>
              </a:rPr>
              <a:t>	In the original list, this formed six inversions</a:t>
            </a:r>
          </a:p>
        </p:txBody>
      </p:sp>
      <p:pic>
        <p:nvPicPr>
          <p:cNvPr id="17413" name="Picture 9" descr="C:\Users\dwharder\Desktop\v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3357563"/>
            <a:ext cx="6731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887538" y="4949825"/>
            <a:ext cx="360362"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Oval 15"/>
          <p:cNvSpPr/>
          <p:nvPr/>
        </p:nvSpPr>
        <p:spPr>
          <a:xfrm>
            <a:off x="2178050" y="4949825"/>
            <a:ext cx="3603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9" name="Oval 18"/>
          <p:cNvSpPr/>
          <p:nvPr/>
        </p:nvSpPr>
        <p:spPr>
          <a:xfrm>
            <a:off x="2476500" y="4956175"/>
            <a:ext cx="360363"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 name="Oval 19"/>
          <p:cNvSpPr/>
          <p:nvPr/>
        </p:nvSpPr>
        <p:spPr>
          <a:xfrm>
            <a:off x="2767013" y="4953000"/>
            <a:ext cx="360362"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1" name="Oval 20"/>
          <p:cNvSpPr/>
          <p:nvPr/>
        </p:nvSpPr>
        <p:spPr>
          <a:xfrm>
            <a:off x="3057525" y="4949825"/>
            <a:ext cx="3603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4" name="Oval 23"/>
          <p:cNvSpPr/>
          <p:nvPr/>
        </p:nvSpPr>
        <p:spPr>
          <a:xfrm>
            <a:off x="3927475" y="4949825"/>
            <a:ext cx="3603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TextBox 11"/>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8.9.3.2</a:t>
            </a:r>
            <a:endParaRPr lang="en-CA" altLang="en-US" dirty="0"/>
          </a:p>
        </p:txBody>
      </p:sp>
    </p:spTree>
    <p:extLst>
      <p:ext uri="{BB962C8B-B14F-4D97-AF65-F5344CB8AC3E}">
        <p14:creationId xmlns:p14="http://schemas.microsoft.com/office/powerpoint/2010/main" val="369530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latin typeface="Arial" charset="0"/>
                <a:cs typeface="Arial" charset="0"/>
              </a:rPr>
              <a:t>The Algorithm</a:t>
            </a:r>
            <a:endParaRPr lang="en-CA" altLang="en-US" smtClean="0">
              <a:latin typeface="Arial" charset="0"/>
              <a:cs typeface="Arial" charset="0"/>
            </a:endParaRPr>
          </a:p>
        </p:txBody>
      </p:sp>
      <p:sp>
        <p:nvSpPr>
          <p:cNvPr id="18435" name="Content Placeholder 2"/>
          <p:cNvSpPr>
            <a:spLocks noGrp="1"/>
          </p:cNvSpPr>
          <p:nvPr>
            <p:ph idx="1"/>
          </p:nvPr>
        </p:nvSpPr>
        <p:spPr/>
        <p:txBody>
          <a:bodyPr/>
          <a:lstStyle/>
          <a:p>
            <a:pPr>
              <a:buFont typeface="Arial" charset="0"/>
              <a:buNone/>
            </a:pPr>
            <a:r>
              <a:rPr lang="en-CA" altLang="en-US" smtClean="0">
                <a:latin typeface="Arial" charset="0"/>
                <a:cs typeface="Arial" charset="0"/>
              </a:rPr>
              <a:t>	Similarly, in merging 4, it is moved in front of another 6 entries</a:t>
            </a:r>
          </a:p>
        </p:txBody>
      </p:sp>
      <p:pic>
        <p:nvPicPr>
          <p:cNvPr id="18436" name="Picture 10" descr="C:\Users\dwharder\Desktop\v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3357563"/>
            <a:ext cx="6731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C:\Users\dwharder\Desktop\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4941888"/>
            <a:ext cx="67294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887538" y="4949825"/>
            <a:ext cx="360362"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Oval 7"/>
          <p:cNvSpPr/>
          <p:nvPr/>
        </p:nvSpPr>
        <p:spPr>
          <a:xfrm>
            <a:off x="2178050" y="4949825"/>
            <a:ext cx="3603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Oval 8"/>
          <p:cNvSpPr/>
          <p:nvPr/>
        </p:nvSpPr>
        <p:spPr>
          <a:xfrm>
            <a:off x="2476500" y="4956175"/>
            <a:ext cx="360363"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Oval 9"/>
          <p:cNvSpPr/>
          <p:nvPr/>
        </p:nvSpPr>
        <p:spPr>
          <a:xfrm>
            <a:off x="2767013" y="4953000"/>
            <a:ext cx="360362"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Oval 10"/>
          <p:cNvSpPr/>
          <p:nvPr/>
        </p:nvSpPr>
        <p:spPr>
          <a:xfrm>
            <a:off x="3057525" y="4949825"/>
            <a:ext cx="3603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Oval 11"/>
          <p:cNvSpPr/>
          <p:nvPr/>
        </p:nvSpPr>
        <p:spPr>
          <a:xfrm>
            <a:off x="3927475" y="4949825"/>
            <a:ext cx="3603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TextBox 12"/>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8.9.3.2</a:t>
            </a:r>
            <a:endParaRPr lang="en-CA" altLang="en-US" dirty="0"/>
          </a:p>
        </p:txBody>
      </p:sp>
    </p:spTree>
    <p:extLst>
      <p:ext uri="{BB962C8B-B14F-4D97-AF65-F5344CB8AC3E}">
        <p14:creationId xmlns:p14="http://schemas.microsoft.com/office/powerpoint/2010/main" val="323417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819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Given an unsorted list, one measure of </a:t>
            </a:r>
            <a:r>
              <a:rPr lang="en-US" altLang="en-US" i="1" dirty="0" err="1" smtClean="0">
                <a:latin typeface="Arial" charset="0"/>
                <a:cs typeface="Arial" charset="0"/>
              </a:rPr>
              <a:t>unsortedness</a:t>
            </a:r>
            <a:r>
              <a:rPr lang="en-US" altLang="en-US" dirty="0" smtClean="0">
                <a:latin typeface="Arial" charset="0"/>
                <a:cs typeface="Arial" charset="0"/>
              </a:rPr>
              <a:t> is the number of inversions</a:t>
            </a:r>
          </a:p>
          <a:p>
            <a:pPr lvl="1"/>
            <a:r>
              <a:rPr lang="en-US" altLang="en-US" dirty="0" smtClean="0">
                <a:latin typeface="Arial" charset="0"/>
                <a:cs typeface="Arial" charset="0"/>
              </a:rPr>
              <a:t>Review of inversions</a:t>
            </a:r>
          </a:p>
          <a:p>
            <a:pPr lvl="1"/>
            <a:r>
              <a:rPr lang="en-US" altLang="en-US" dirty="0" smtClean="0">
                <a:latin typeface="Arial" charset="0"/>
                <a:cs typeface="Arial" charset="0"/>
              </a:rPr>
              <a:t>Distribution of inversions for randomly generated lists</a:t>
            </a:r>
          </a:p>
          <a:p>
            <a:pPr lvl="1"/>
            <a:r>
              <a:rPr lang="en-US" altLang="en-US" dirty="0" smtClean="0">
                <a:latin typeface="Arial" charset="0"/>
                <a:cs typeface="Arial" charset="0"/>
              </a:rPr>
              <a:t>Counting inversions:</a:t>
            </a:r>
          </a:p>
          <a:p>
            <a:pPr lvl="2"/>
            <a:r>
              <a:rPr lang="en-US" altLang="en-US" dirty="0" smtClean="0">
                <a:latin typeface="Arial" charset="0"/>
                <a:cs typeface="Arial" charset="0"/>
              </a:rPr>
              <a:t>Straight-forward algorithm is has a </a:t>
            </a:r>
            <a:r>
              <a:rPr lang="en-US" altLang="en-US" dirty="0" smtClean="0">
                <a:latin typeface="Symbol" pitchFamily="18" charset="2"/>
                <a:cs typeface="Arial"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baseline="30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a:t>
            </a:r>
            <a:r>
              <a:rPr lang="en-US" altLang="en-US" dirty="0" smtClean="0">
                <a:latin typeface="Arial" charset="0"/>
                <a:cs typeface="Arial" charset="0"/>
              </a:rPr>
              <a:t> run time</a:t>
            </a:r>
          </a:p>
          <a:p>
            <a:pPr lvl="2"/>
            <a:r>
              <a:rPr lang="en-US" altLang="en-US" dirty="0" smtClean="0">
                <a:latin typeface="Arial" charset="0"/>
                <a:cs typeface="Arial" charset="0"/>
              </a:rPr>
              <a:t>Using ideas from merge sort, we can reduce this to a </a:t>
            </a:r>
            <a:r>
              <a:rPr lang="en-US" altLang="en-US" dirty="0" smtClean="0">
                <a:latin typeface="Symbol" pitchFamily="18" charset="2"/>
                <a:cs typeface="Arial"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 </a:t>
            </a:r>
            <a:r>
              <a:rPr lang="en-US" altLang="en-US" dirty="0" err="1" smtClean="0">
                <a:latin typeface="Times New Roman" pitchFamily="18" charset="0"/>
                <a:cs typeface="Times New Roman" pitchFamily="18" charset="0"/>
              </a:rPr>
              <a:t>ln</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a:t>
            </a:r>
            <a:r>
              <a:rPr lang="en-US" altLang="en-US" dirty="0" smtClean="0">
                <a:latin typeface="Arial" charset="0"/>
                <a:cs typeface="Arial" charset="0"/>
              </a:rPr>
              <a:t> run time</a:t>
            </a:r>
            <a:endParaRPr lang="en-US" altLang="en-US" dirty="0" smtClean="0">
              <a:latin typeface="Times New Roman" pitchFamily="18" charset="0"/>
              <a:cs typeface="Arial" charset="0"/>
            </a:endParaRPr>
          </a:p>
          <a:p>
            <a:pPr lvl="1"/>
            <a:endParaRPr lang="en-US" altLang="en-US" dirty="0" smtClean="0">
              <a:latin typeface="Times New Roman" pitchFamily="18" charset="0"/>
              <a:cs typeface="Arial" charset="0"/>
            </a:endParaRPr>
          </a:p>
        </p:txBody>
      </p:sp>
    </p:spTree>
    <p:extLst>
      <p:ext uri="{BB962C8B-B14F-4D97-AF65-F5344CB8AC3E}">
        <p14:creationId xmlns:p14="http://schemas.microsoft.com/office/powerpoint/2010/main" val="1320605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latin typeface="Arial" charset="0"/>
                <a:cs typeface="Arial" charset="0"/>
              </a:rPr>
              <a:t>The Algorithm</a:t>
            </a:r>
            <a:endParaRPr lang="en-CA" altLang="en-US" smtClean="0">
              <a:latin typeface="Arial" charset="0"/>
              <a:cs typeface="Arial" charset="0"/>
            </a:endParaRPr>
          </a:p>
        </p:txBody>
      </p:sp>
      <p:sp>
        <p:nvSpPr>
          <p:cNvPr id="19459" name="Content Placeholder 2"/>
          <p:cNvSpPr>
            <a:spLocks noGrp="1"/>
          </p:cNvSpPr>
          <p:nvPr>
            <p:ph idx="1"/>
          </p:nvPr>
        </p:nvSpPr>
        <p:spPr/>
        <p:txBody>
          <a:bodyPr/>
          <a:lstStyle/>
          <a:p>
            <a:pPr>
              <a:buFont typeface="Arial" charset="0"/>
              <a:buNone/>
            </a:pPr>
            <a:r>
              <a:rPr lang="en-CA" altLang="en-US" smtClean="0">
                <a:latin typeface="Arial" charset="0"/>
                <a:cs typeface="Arial" charset="0"/>
              </a:rPr>
              <a:t>	Next, 5 is copied from the first array</a:t>
            </a:r>
          </a:p>
        </p:txBody>
      </p:sp>
      <p:pic>
        <p:nvPicPr>
          <p:cNvPr id="19460" name="Picture 2" descr="C:\Users\dwharder\Desktop\x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3359150"/>
            <a:ext cx="67294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8.9.3.2</a:t>
            </a:r>
            <a:endParaRPr lang="en-CA" altLang="en-US" dirty="0"/>
          </a:p>
        </p:txBody>
      </p:sp>
    </p:spTree>
    <p:extLst>
      <p:ext uri="{BB962C8B-B14F-4D97-AF65-F5344CB8AC3E}">
        <p14:creationId xmlns:p14="http://schemas.microsoft.com/office/powerpoint/2010/main" val="2310508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latin typeface="Arial" charset="0"/>
                <a:cs typeface="Arial" charset="0"/>
              </a:rPr>
              <a:t>The Algorithm</a:t>
            </a:r>
            <a:endParaRPr lang="en-CA" altLang="en-US" smtClean="0">
              <a:latin typeface="Arial" charset="0"/>
              <a:cs typeface="Arial" charset="0"/>
            </a:endParaRPr>
          </a:p>
        </p:txBody>
      </p:sp>
      <p:sp>
        <p:nvSpPr>
          <p:cNvPr id="20483" name="Content Placeholder 2"/>
          <p:cNvSpPr>
            <a:spLocks noGrp="1"/>
          </p:cNvSpPr>
          <p:nvPr>
            <p:ph idx="1"/>
          </p:nvPr>
        </p:nvSpPr>
        <p:spPr/>
        <p:txBody>
          <a:bodyPr/>
          <a:lstStyle/>
          <a:p>
            <a:pPr>
              <a:buFont typeface="Arial" charset="0"/>
              <a:buNone/>
            </a:pPr>
            <a:r>
              <a:rPr lang="en-CA" altLang="en-US" smtClean="0">
                <a:latin typeface="Arial" charset="0"/>
                <a:cs typeface="Arial" charset="0"/>
              </a:rPr>
              <a:t>	But then 6 is copied from the second, now removing 5 inversions</a:t>
            </a:r>
          </a:p>
        </p:txBody>
      </p:sp>
      <p:pic>
        <p:nvPicPr>
          <p:cNvPr id="20484" name="Picture 12" descr="C:\Users\dwharder\Desktop\v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3357563"/>
            <a:ext cx="6731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C:\Users\dwharder\Desktop\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4941888"/>
            <a:ext cx="67294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887538" y="4949825"/>
            <a:ext cx="360362"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2178050" y="4949825"/>
            <a:ext cx="3603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Oval 8"/>
          <p:cNvSpPr/>
          <p:nvPr/>
        </p:nvSpPr>
        <p:spPr>
          <a:xfrm>
            <a:off x="2767013" y="4953000"/>
            <a:ext cx="360362"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Oval 9"/>
          <p:cNvSpPr/>
          <p:nvPr/>
        </p:nvSpPr>
        <p:spPr>
          <a:xfrm>
            <a:off x="3057525" y="4949825"/>
            <a:ext cx="3603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Oval 10"/>
          <p:cNvSpPr/>
          <p:nvPr/>
        </p:nvSpPr>
        <p:spPr>
          <a:xfrm>
            <a:off x="3927475" y="4949825"/>
            <a:ext cx="3603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TextBox 11"/>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8.9.3.2</a:t>
            </a:r>
            <a:endParaRPr lang="en-CA" altLang="en-US" dirty="0"/>
          </a:p>
        </p:txBody>
      </p:sp>
    </p:spTree>
    <p:extLst>
      <p:ext uri="{BB962C8B-B14F-4D97-AF65-F5344CB8AC3E}">
        <p14:creationId xmlns:p14="http://schemas.microsoft.com/office/powerpoint/2010/main" val="256691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The Algorithm</a:t>
            </a:r>
          </a:p>
        </p:txBody>
      </p:sp>
      <p:sp>
        <p:nvSpPr>
          <p:cNvPr id="215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would give us</a:t>
            </a:r>
          </a:p>
          <a:p>
            <a:pPr algn="ctr">
              <a:buFont typeface="Arial" charset="0"/>
              <a:buNone/>
            </a:pPr>
            <a:r>
              <a:rPr lang="en-US" altLang="en-US" smtClean="0">
                <a:latin typeface="Times New Roman" pitchFamily="18" charset="0"/>
                <a:cs typeface="Times New Roman" pitchFamily="18" charset="0"/>
              </a:rPr>
              <a:t>6 + 6 + 5 + 5 + 3 + 3 + 1 + 1 = 30</a:t>
            </a:r>
          </a:p>
          <a:p>
            <a:pPr>
              <a:buFont typeface="Arial" charset="0"/>
              <a:buNone/>
            </a:pPr>
            <a:r>
              <a:rPr lang="en-US" altLang="en-US" smtClean="0">
                <a:latin typeface="Arial" charset="0"/>
                <a:cs typeface="Arial" charset="0"/>
              </a:rPr>
              <a:t>	inversions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Together with the 19 and 9 inversions, we have the expected total number of inversions:  58</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could find 19 and 9 recursively</a:t>
            </a:r>
          </a:p>
          <a:p>
            <a:pPr lvl="1"/>
            <a:r>
              <a:rPr lang="en-US" altLang="en-US" smtClean="0">
                <a:latin typeface="Arial" charset="0"/>
                <a:cs typeface="Arial" charset="0"/>
              </a:rPr>
              <a:t>A list of size 1 has no inversions</a:t>
            </a:r>
          </a:p>
        </p:txBody>
      </p:sp>
      <p:sp>
        <p:nvSpPr>
          <p:cNvPr id="5" name="TextBox 4"/>
          <p:cNvSpPr txBox="1"/>
          <p:nvPr/>
        </p:nvSpPr>
        <p:spPr>
          <a:xfrm>
            <a:off x="4965700" y="5661025"/>
            <a:ext cx="2846388" cy="307975"/>
          </a:xfrm>
          <a:prstGeom prst="rect">
            <a:avLst/>
          </a:prstGeom>
          <a:noFill/>
        </p:spPr>
        <p:txBody>
          <a:bodyPr wrap="none">
            <a:spAutoFit/>
          </a:bodyPr>
          <a:lstStyle/>
          <a:p>
            <a:pPr>
              <a:defRPr/>
            </a:pPr>
            <a:r>
              <a:rPr lang="en-CA" sz="1400" dirty="0">
                <a:solidFill>
                  <a:schemeClr val="tx1">
                    <a:lumMod val="50000"/>
                    <a:lumOff val="50000"/>
                  </a:schemeClr>
                </a:solidFill>
              </a:rPr>
              <a:t>Reference:  Kleinberg and </a:t>
            </a:r>
            <a:r>
              <a:rPr lang="en-CA" sz="1400" dirty="0" err="1">
                <a:solidFill>
                  <a:schemeClr val="tx1">
                    <a:lumMod val="50000"/>
                    <a:lumOff val="50000"/>
                  </a:schemeClr>
                </a:solidFill>
              </a:rPr>
              <a:t>Tardos</a:t>
            </a:r>
            <a:endParaRPr lang="en-CA" sz="1400" dirty="0">
              <a:solidFill>
                <a:schemeClr val="tx1">
                  <a:lumMod val="50000"/>
                  <a:lumOff val="50000"/>
                </a:schemeClr>
              </a:solidFill>
            </a:endParaRPr>
          </a:p>
        </p:txBody>
      </p:sp>
      <p:sp>
        <p:nvSpPr>
          <p:cNvPr id="6" name="TextBox 5"/>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8.9.3.2</a:t>
            </a:r>
            <a:endParaRPr lang="en-CA" altLang="en-US" dirty="0"/>
          </a:p>
        </p:txBody>
      </p:sp>
    </p:spTree>
    <p:extLst>
      <p:ext uri="{BB962C8B-B14F-4D97-AF65-F5344CB8AC3E}">
        <p14:creationId xmlns:p14="http://schemas.microsoft.com/office/powerpoint/2010/main" val="3887502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latin typeface="Arial" charset="0"/>
                <a:cs typeface="Arial" charset="0"/>
              </a:rPr>
              <a:t>The Algorithm</a:t>
            </a:r>
          </a:p>
        </p:txBody>
      </p:sp>
      <p:sp>
        <p:nvSpPr>
          <p:cNvPr id="225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Ultimately, this would count all the inversions in the unsorted list and, simultaneously, sort the list</a:t>
            </a:r>
          </a:p>
          <a:p>
            <a:pPr lvl="1"/>
            <a:r>
              <a:rPr lang="en-US" altLang="en-US" smtClean="0">
                <a:latin typeface="Arial" charset="0"/>
                <a:cs typeface="Arial" charset="0"/>
              </a:rPr>
              <a:t>Cost?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memory</a:t>
            </a: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The implementation is as straight-forward as merge sort</a:t>
            </a:r>
          </a:p>
        </p:txBody>
      </p:sp>
      <p:sp>
        <p:nvSpPr>
          <p:cNvPr id="4" name="TextBox 3"/>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8.9.3.2</a:t>
            </a:r>
            <a:endParaRPr lang="en-CA" altLang="en-US" dirty="0"/>
          </a:p>
        </p:txBody>
      </p:sp>
    </p:spTree>
    <p:extLst>
      <p:ext uri="{BB962C8B-B14F-4D97-AF65-F5344CB8AC3E}">
        <p14:creationId xmlns:p14="http://schemas.microsoft.com/office/powerpoint/2010/main" val="4664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23555" name="Rectangle 3"/>
          <p:cNvSpPr>
            <a:spLocks noGrp="1" noChangeArrowheads="1"/>
          </p:cNvSpPr>
          <p:nvPr>
            <p:ph type="body" idx="1"/>
          </p:nvPr>
        </p:nvSpPr>
        <p:spPr/>
        <p:txBody>
          <a:bodyPr/>
          <a:lstStyle/>
          <a:p>
            <a:pPr>
              <a:buFont typeface="Arial" charset="0"/>
              <a:buNone/>
            </a:pPr>
            <a:r>
              <a:rPr lang="en-US" altLang="en-US" sz="1400" dirty="0" smtClean="0">
                <a:latin typeface="Consolas" pitchFamily="49" charset="0"/>
                <a:cs typeface="Consolas" pitchFamily="49" charset="0"/>
              </a:rPr>
              <a:t>	template &lt;typename Type&gt;</a:t>
            </a:r>
          </a:p>
          <a:p>
            <a:pPr>
              <a:buFont typeface="Arial" charset="0"/>
              <a:buNone/>
            </a:pP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inversions( Type *array,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n ) {</a:t>
            </a:r>
          </a:p>
          <a:p>
            <a:pPr>
              <a:buFont typeface="Arial" charset="0"/>
              <a:buNone/>
            </a:pPr>
            <a:r>
              <a:rPr lang="en-US" altLang="en-US" sz="1400" dirty="0" smtClean="0">
                <a:latin typeface="Consolas" pitchFamily="49" charset="0"/>
                <a:cs typeface="Consolas" pitchFamily="49" charset="0"/>
              </a:rPr>
              <a:t>	    if ( n &lt;= 1 ) {</a:t>
            </a:r>
          </a:p>
          <a:p>
            <a:pPr>
              <a:buFont typeface="Arial" charset="0"/>
              <a:buNone/>
            </a:pPr>
            <a:r>
              <a:rPr lang="en-US" altLang="en-US" sz="1400" dirty="0" smtClean="0">
                <a:latin typeface="Consolas" pitchFamily="49" charset="0"/>
                <a:cs typeface="Consolas" pitchFamily="49" charset="0"/>
              </a:rPr>
              <a:t>	        return 0;</a:t>
            </a:r>
          </a:p>
          <a:p>
            <a:pPr>
              <a:buFont typeface="Arial" charset="0"/>
              <a:buNone/>
            </a:pPr>
            <a:r>
              <a:rPr lang="en-US" altLang="en-US" sz="1400" dirty="0" smtClean="0">
                <a:latin typeface="Consolas" pitchFamily="49" charset="0"/>
                <a:cs typeface="Consolas" pitchFamily="49" charset="0"/>
              </a:rPr>
              <a:t>	    }</a:t>
            </a:r>
          </a:p>
          <a:p>
            <a:pPr>
              <a:buFont typeface="Arial" charset="0"/>
              <a:buNone/>
            </a:pPr>
            <a:endParaRPr lang="en-US" altLang="en-US" sz="1400" dirty="0" smtClean="0">
              <a:latin typeface="Consolas" pitchFamily="49" charset="0"/>
              <a:cs typeface="Consolas" pitchFamily="49" charset="0"/>
            </a:endParaRPr>
          </a:p>
          <a:p>
            <a:pPr>
              <a:buFont typeface="Arial" charset="0"/>
              <a:buNone/>
            </a:pP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nl</a:t>
            </a:r>
            <a:r>
              <a:rPr lang="en-US" altLang="en-US" sz="1400" dirty="0" smtClean="0">
                <a:latin typeface="Consolas" pitchFamily="49" charset="0"/>
                <a:cs typeface="Consolas" pitchFamily="49" charset="0"/>
              </a:rPr>
              <a:t> = n/2;</a:t>
            </a:r>
          </a:p>
          <a:p>
            <a:pPr>
              <a:buFont typeface="Arial" charset="0"/>
              <a:buNone/>
            </a:pPr>
            <a:r>
              <a:rPr lang="en-US" altLang="en-US" sz="1400" dirty="0" smtClean="0">
                <a:latin typeface="Consolas" pitchFamily="49" charset="0"/>
                <a:cs typeface="Consolas" pitchFamily="49" charset="0"/>
              </a:rPr>
              <a:t>	    nr = n - n/2;</a:t>
            </a:r>
          </a:p>
          <a:p>
            <a:pPr>
              <a:buFont typeface="Arial" charset="0"/>
              <a:buNone/>
            </a:pPr>
            <a:r>
              <a:rPr lang="en-US" altLang="en-US" sz="1400" dirty="0" smtClean="0">
                <a:latin typeface="Consolas" pitchFamily="49" charset="0"/>
                <a:cs typeface="Consolas" pitchFamily="49" charset="0"/>
              </a:rPr>
              <a:t>	    Type </a:t>
            </a:r>
            <a:r>
              <a:rPr lang="en-US" altLang="en-US" sz="1400" dirty="0" err="1" smtClean="0">
                <a:latin typeface="Consolas" pitchFamily="49" charset="0"/>
                <a:cs typeface="Consolas" pitchFamily="49" charset="0"/>
              </a:rPr>
              <a:t>larray</a:t>
            </a:r>
            <a:r>
              <a:rPr lang="en-US" altLang="en-US" sz="1400" dirty="0" smtClean="0">
                <a:latin typeface="Consolas" pitchFamily="49" charset="0"/>
                <a:cs typeface="Consolas" pitchFamily="49" charset="0"/>
              </a:rPr>
              <a:t>[</a:t>
            </a:r>
            <a:r>
              <a:rPr lang="en-US" altLang="en-US" sz="1400" dirty="0" err="1" smtClean="0">
                <a:latin typeface="Consolas" pitchFamily="49" charset="0"/>
                <a:cs typeface="Consolas" pitchFamily="49" charset="0"/>
              </a:rPr>
              <a:t>nl</a:t>
            </a:r>
            <a:r>
              <a:rPr lang="en-US" altLang="en-US" sz="1400" dirty="0" smtClean="0">
                <a:latin typeface="Consolas" pitchFamily="49" charset="0"/>
                <a:cs typeface="Consolas" pitchFamily="49" charset="0"/>
              </a:rPr>
              <a:t>];</a:t>
            </a:r>
          </a:p>
          <a:p>
            <a:pPr>
              <a:buFont typeface="Arial" charset="0"/>
              <a:buNone/>
            </a:pPr>
            <a:r>
              <a:rPr lang="en-US" altLang="en-US" sz="1400" dirty="0" smtClean="0">
                <a:latin typeface="Consolas" pitchFamily="49" charset="0"/>
                <a:cs typeface="Consolas" pitchFamily="49" charset="0"/>
              </a:rPr>
              <a:t>	    Type </a:t>
            </a:r>
            <a:r>
              <a:rPr lang="en-US" altLang="en-US" sz="1400" dirty="0" err="1" smtClean="0">
                <a:latin typeface="Consolas" pitchFamily="49" charset="0"/>
                <a:cs typeface="Consolas" pitchFamily="49" charset="0"/>
              </a:rPr>
              <a:t>rarray</a:t>
            </a:r>
            <a:r>
              <a:rPr lang="en-US" altLang="en-US" sz="1400" dirty="0" smtClean="0">
                <a:latin typeface="Consolas" pitchFamily="49" charset="0"/>
                <a:cs typeface="Consolas" pitchFamily="49" charset="0"/>
              </a:rPr>
              <a:t>[nr];</a:t>
            </a:r>
          </a:p>
          <a:p>
            <a:pPr>
              <a:buFont typeface="Arial" charset="0"/>
              <a:buNone/>
            </a:pPr>
            <a:endParaRPr lang="en-US" altLang="en-US" sz="1400" dirty="0" smtClean="0">
              <a:latin typeface="Consolas" pitchFamily="49" charset="0"/>
              <a:cs typeface="Consolas" pitchFamily="49" charset="0"/>
            </a:endParaRPr>
          </a:p>
          <a:p>
            <a:pPr>
              <a:buFont typeface="Arial" charset="0"/>
              <a:buNone/>
            </a:pPr>
            <a:r>
              <a:rPr lang="en-US" altLang="en-US" sz="1400" dirty="0" smtClean="0">
                <a:latin typeface="Consolas" pitchFamily="49" charset="0"/>
                <a:cs typeface="Consolas" pitchFamily="49" charset="0"/>
              </a:rPr>
              <a:t>	    // split the array into two halves</a:t>
            </a:r>
          </a:p>
          <a:p>
            <a:pPr>
              <a:buFont typeface="Arial" charset="0"/>
              <a:buNone/>
            </a:pPr>
            <a:r>
              <a:rPr lang="en-US" altLang="en-US" sz="1400" dirty="0" smtClean="0">
                <a:latin typeface="Consolas" pitchFamily="49" charset="0"/>
                <a:cs typeface="Consolas" pitchFamily="49" charset="0"/>
              </a:rPr>
              <a:t>	    split( array, n, </a:t>
            </a:r>
            <a:r>
              <a:rPr lang="en-US" altLang="en-US" sz="1400" dirty="0" err="1" smtClean="0">
                <a:latin typeface="Consolas" pitchFamily="49" charset="0"/>
                <a:cs typeface="Consolas" pitchFamily="49" charset="0"/>
              </a:rPr>
              <a:t>larray</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nl</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rarray</a:t>
            </a:r>
            <a:r>
              <a:rPr lang="en-US" altLang="en-US" sz="1400" dirty="0" smtClean="0">
                <a:latin typeface="Consolas" pitchFamily="49" charset="0"/>
                <a:cs typeface="Consolas" pitchFamily="49" charset="0"/>
              </a:rPr>
              <a:t>, nr );</a:t>
            </a:r>
          </a:p>
          <a:p>
            <a:pPr>
              <a:buFont typeface="Arial" charset="0"/>
              <a:buNone/>
            </a:pPr>
            <a:endParaRPr lang="en-US" altLang="en-US" sz="1400" dirty="0" smtClean="0">
              <a:latin typeface="Consolas" pitchFamily="49" charset="0"/>
              <a:cs typeface="Consolas" pitchFamily="49" charset="0"/>
            </a:endParaRPr>
          </a:p>
          <a:p>
            <a:pPr>
              <a:buFont typeface="Arial" charset="0"/>
              <a:buNone/>
            </a:pPr>
            <a:r>
              <a:rPr lang="en-US" altLang="en-US" sz="1400" dirty="0" smtClean="0">
                <a:latin typeface="Consolas" pitchFamily="49" charset="0"/>
                <a:cs typeface="Consolas" pitchFamily="49" charset="0"/>
              </a:rPr>
              <a:t>	    // recursively call inversions on both halves</a:t>
            </a:r>
          </a:p>
          <a:p>
            <a:pPr>
              <a:buFont typeface="Arial" charset="0"/>
              <a:buNone/>
            </a:pP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count = inversions( </a:t>
            </a:r>
            <a:r>
              <a:rPr lang="en-US" altLang="en-US" sz="1400" dirty="0" err="1" smtClean="0">
                <a:latin typeface="Consolas" pitchFamily="49" charset="0"/>
                <a:cs typeface="Consolas" pitchFamily="49" charset="0"/>
              </a:rPr>
              <a:t>larray</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nl</a:t>
            </a:r>
            <a:r>
              <a:rPr lang="en-US" altLang="en-US" sz="1400" dirty="0" smtClean="0">
                <a:latin typeface="Consolas" pitchFamily="49" charset="0"/>
                <a:cs typeface="Consolas" pitchFamily="49" charset="0"/>
              </a:rPr>
              <a:t> ) + inversions( </a:t>
            </a:r>
            <a:r>
              <a:rPr lang="en-US" altLang="en-US" sz="1400" dirty="0" err="1" smtClean="0">
                <a:latin typeface="Consolas" pitchFamily="49" charset="0"/>
                <a:cs typeface="Consolas" pitchFamily="49" charset="0"/>
              </a:rPr>
              <a:t>rarray</a:t>
            </a:r>
            <a:r>
              <a:rPr lang="en-US" altLang="en-US" sz="1400" dirty="0" smtClean="0">
                <a:latin typeface="Consolas" pitchFamily="49" charset="0"/>
                <a:cs typeface="Consolas" pitchFamily="49" charset="0"/>
              </a:rPr>
              <a:t>, nr );</a:t>
            </a:r>
          </a:p>
          <a:p>
            <a:pPr>
              <a:buFont typeface="Arial" charset="0"/>
              <a:buNone/>
            </a:pPr>
            <a:endParaRPr lang="en-US" altLang="en-US" sz="1400" dirty="0" smtClean="0">
              <a:latin typeface="Consolas" pitchFamily="49" charset="0"/>
              <a:cs typeface="Consolas" pitchFamily="49" charset="0"/>
            </a:endParaRPr>
          </a:p>
          <a:p>
            <a:pPr>
              <a:buFont typeface="Arial" charset="0"/>
              <a:buNone/>
            </a:pPr>
            <a:r>
              <a:rPr lang="en-US" altLang="en-US" sz="1400" dirty="0" smtClean="0">
                <a:latin typeface="Consolas" pitchFamily="49" charset="0"/>
                <a:cs typeface="Consolas" pitchFamily="49" charset="0"/>
              </a:rPr>
              <a:t>	    // merge returns the number of inversions as a result of merging</a:t>
            </a:r>
          </a:p>
          <a:p>
            <a:pPr>
              <a:buFont typeface="Arial" charset="0"/>
              <a:buNone/>
            </a:pPr>
            <a:r>
              <a:rPr lang="en-US" altLang="en-US" sz="1400" dirty="0" smtClean="0">
                <a:latin typeface="Consolas" pitchFamily="49" charset="0"/>
                <a:cs typeface="Consolas" pitchFamily="49" charset="0"/>
              </a:rPr>
              <a:t>	    return count + merge( array, n, </a:t>
            </a:r>
            <a:r>
              <a:rPr lang="en-US" altLang="en-US" sz="1400" dirty="0" err="1" smtClean="0">
                <a:latin typeface="Consolas" pitchFamily="49" charset="0"/>
                <a:cs typeface="Consolas" pitchFamily="49" charset="0"/>
              </a:rPr>
              <a:t>larray</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nl</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rarray</a:t>
            </a:r>
            <a:r>
              <a:rPr lang="en-US" altLang="en-US" sz="1400" dirty="0" smtClean="0">
                <a:latin typeface="Consolas" pitchFamily="49" charset="0"/>
                <a:cs typeface="Consolas" pitchFamily="49" charset="0"/>
              </a:rPr>
              <a:t>, nr );</a:t>
            </a:r>
          </a:p>
          <a:p>
            <a:pPr>
              <a:buFont typeface="Arial" charset="0"/>
              <a:buNone/>
            </a:pPr>
            <a:r>
              <a:rPr lang="en-US" altLang="en-US" sz="1400" dirty="0" smtClean="0">
                <a:latin typeface="Consolas" pitchFamily="49" charset="0"/>
                <a:cs typeface="Consolas" pitchFamily="49" charset="0"/>
              </a:rPr>
              <a:t>	}</a:t>
            </a:r>
          </a:p>
          <a:p>
            <a:pPr>
              <a:buFont typeface="Arial" charset="0"/>
              <a:buNone/>
            </a:pPr>
            <a:endParaRPr lang="en-US" altLang="en-US" sz="1400" dirty="0" smtClean="0">
              <a:latin typeface="Consolas" pitchFamily="49" charset="0"/>
              <a:cs typeface="Consolas" pitchFamily="49" charset="0"/>
            </a:endParaRPr>
          </a:p>
        </p:txBody>
      </p:sp>
      <p:sp>
        <p:nvSpPr>
          <p:cNvPr id="4" name="TextBox 3"/>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8.9.3.3</a:t>
            </a:r>
            <a:endParaRPr lang="en-CA" altLang="en-US" dirty="0"/>
          </a:p>
        </p:txBody>
      </p:sp>
    </p:spTree>
    <p:extLst>
      <p:ext uri="{BB962C8B-B14F-4D97-AF65-F5344CB8AC3E}">
        <p14:creationId xmlns:p14="http://schemas.microsoft.com/office/powerpoint/2010/main" val="1037899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24579" name="Rectangle 3"/>
          <p:cNvSpPr>
            <a:spLocks noGrp="1" noChangeArrowheads="1"/>
          </p:cNvSpPr>
          <p:nvPr>
            <p:ph type="body" idx="1"/>
          </p:nvPr>
        </p:nvSpPr>
        <p:spPr/>
        <p:txBody>
          <a:bodyPr/>
          <a:lstStyle/>
          <a:p>
            <a:pPr>
              <a:buFont typeface="Arial" charset="0"/>
              <a:buNone/>
            </a:pPr>
            <a:r>
              <a:rPr lang="en-US" altLang="en-US" dirty="0" smtClean="0">
                <a:solidFill>
                  <a:srgbClr val="000000"/>
                </a:solidFill>
                <a:latin typeface="Arial" charset="0"/>
                <a:cs typeface="Arial" charset="0"/>
              </a:rPr>
              <a:t>	The helper function </a:t>
            </a:r>
            <a:r>
              <a:rPr lang="en-US" altLang="en-US" dirty="0" smtClean="0">
                <a:solidFill>
                  <a:srgbClr val="000000"/>
                </a:solidFill>
                <a:latin typeface="Consolas" pitchFamily="49" charset="0"/>
                <a:cs typeface="Consolas" pitchFamily="49" charset="0"/>
              </a:rPr>
              <a:t>split</a:t>
            </a:r>
            <a:r>
              <a:rPr lang="en-US" altLang="en-US" dirty="0" smtClean="0">
                <a:solidFill>
                  <a:srgbClr val="000000"/>
                </a:solidFill>
                <a:latin typeface="Arial" charset="0"/>
                <a:cs typeface="Arial" charset="0"/>
              </a:rPr>
              <a:t> divides the entries of </a:t>
            </a:r>
            <a:r>
              <a:rPr lang="en-US" altLang="en-US" dirty="0" smtClean="0">
                <a:solidFill>
                  <a:srgbClr val="000000"/>
                </a:solidFill>
                <a:latin typeface="Consolas" pitchFamily="49" charset="0"/>
                <a:cs typeface="Consolas" pitchFamily="49" charset="0"/>
              </a:rPr>
              <a:t>array</a:t>
            </a:r>
            <a:r>
              <a:rPr lang="en-US" altLang="en-US" dirty="0" smtClean="0">
                <a:solidFill>
                  <a:srgbClr val="000000"/>
                </a:solidFill>
                <a:latin typeface="Arial" charset="0"/>
                <a:cs typeface="Arial" charset="0"/>
              </a:rPr>
              <a:t> between the two arrays </a:t>
            </a:r>
            <a:r>
              <a:rPr lang="en-US" altLang="en-US" dirty="0" err="1" smtClean="0">
                <a:solidFill>
                  <a:srgbClr val="000000"/>
                </a:solidFill>
                <a:latin typeface="Consolas" pitchFamily="49" charset="0"/>
                <a:cs typeface="Consolas" pitchFamily="49" charset="0"/>
              </a:rPr>
              <a:t>larray</a:t>
            </a:r>
            <a:r>
              <a:rPr lang="en-US" altLang="en-US" dirty="0" smtClean="0">
                <a:solidFill>
                  <a:srgbClr val="000000"/>
                </a:solidFill>
                <a:latin typeface="Arial" charset="0"/>
                <a:cs typeface="Arial" charset="0"/>
              </a:rPr>
              <a:t> and </a:t>
            </a:r>
            <a:r>
              <a:rPr lang="en-US" altLang="en-US" dirty="0" err="1" smtClean="0">
                <a:solidFill>
                  <a:srgbClr val="000000"/>
                </a:solidFill>
                <a:latin typeface="Consolas" pitchFamily="49" charset="0"/>
                <a:cs typeface="Consolas" pitchFamily="49" charset="0"/>
              </a:rPr>
              <a:t>rarray</a:t>
            </a:r>
            <a:endParaRPr lang="en-US" altLang="en-US" sz="1600" dirty="0" smtClean="0">
              <a:latin typeface="Consolas" pitchFamily="49" charset="0"/>
              <a:cs typeface="Consolas" pitchFamily="49" charset="0"/>
            </a:endParaRPr>
          </a:p>
          <a:p>
            <a:pPr>
              <a:buFont typeface="Arial" charset="0"/>
              <a:buNone/>
            </a:pPr>
            <a:r>
              <a:rPr lang="en-US" altLang="en-US" sz="1400" dirty="0" smtClean="0">
                <a:latin typeface="Consolas" pitchFamily="49" charset="0"/>
                <a:cs typeface="Consolas" pitchFamily="49" charset="0"/>
              </a:rPr>
              <a:t>		template &lt;typename Type&gt;</a:t>
            </a:r>
          </a:p>
          <a:p>
            <a:pPr>
              <a:buFont typeface="Arial" charset="0"/>
              <a:buNone/>
            </a:pPr>
            <a:r>
              <a:rPr lang="en-US" altLang="en-US" sz="1400" dirty="0" smtClean="0">
                <a:latin typeface="Consolas" pitchFamily="49" charset="0"/>
                <a:cs typeface="Consolas" pitchFamily="49" charset="0"/>
              </a:rPr>
              <a:t>		void split( Type *array,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n, Type *</a:t>
            </a:r>
            <a:r>
              <a:rPr lang="en-US" altLang="en-US" sz="1400" dirty="0" err="1" smtClean="0">
                <a:latin typeface="Consolas" pitchFamily="49" charset="0"/>
                <a:cs typeface="Consolas" pitchFamily="49" charset="0"/>
              </a:rPr>
              <a:t>larray</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nl</a:t>
            </a:r>
            <a:r>
              <a:rPr lang="en-US" altLang="en-US" sz="1400" dirty="0" smtClean="0">
                <a:latin typeface="Consolas" pitchFamily="49" charset="0"/>
                <a:cs typeface="Consolas" pitchFamily="49" charset="0"/>
              </a:rPr>
              <a:t>,</a:t>
            </a:r>
          </a:p>
          <a:p>
            <a:pPr>
              <a:buFont typeface="Arial" charset="0"/>
              <a:buNone/>
            </a:pPr>
            <a:r>
              <a:rPr lang="en-US" altLang="en-US" sz="1400" dirty="0" smtClean="0">
                <a:latin typeface="Consolas" pitchFamily="49" charset="0"/>
                <a:cs typeface="Consolas" pitchFamily="49" charset="0"/>
              </a:rPr>
              <a:t>		                                Type *</a:t>
            </a:r>
            <a:r>
              <a:rPr lang="en-US" altLang="en-US" sz="1400" dirty="0" err="1" smtClean="0">
                <a:latin typeface="Consolas" pitchFamily="49" charset="0"/>
                <a:cs typeface="Consolas" pitchFamily="49" charset="0"/>
              </a:rPr>
              <a:t>rarray</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nr ) {</a:t>
            </a:r>
          </a:p>
          <a:p>
            <a:pPr>
              <a:buFont typeface="Arial" charset="0"/>
              <a:buNone/>
            </a:pPr>
            <a:r>
              <a:rPr lang="en-US" altLang="en-US" sz="1400" dirty="0" smtClean="0">
                <a:latin typeface="Consolas" pitchFamily="49" charset="0"/>
                <a:cs typeface="Consolas" pitchFamily="49" charset="0"/>
              </a:rPr>
              <a:t>		    assert( </a:t>
            </a:r>
            <a:r>
              <a:rPr lang="en-US" altLang="en-US" sz="1400" dirty="0" err="1" smtClean="0">
                <a:latin typeface="Consolas" pitchFamily="49" charset="0"/>
                <a:cs typeface="Consolas" pitchFamily="49" charset="0"/>
              </a:rPr>
              <a:t>nl</a:t>
            </a:r>
            <a:r>
              <a:rPr lang="en-US" altLang="en-US" sz="1400" dirty="0" smtClean="0">
                <a:latin typeface="Consolas" pitchFamily="49" charset="0"/>
                <a:cs typeface="Consolas" pitchFamily="49" charset="0"/>
              </a:rPr>
              <a:t> + nr == n );</a:t>
            </a:r>
          </a:p>
          <a:p>
            <a:pPr>
              <a:buFont typeface="Arial" charset="0"/>
              <a:buNone/>
            </a:pPr>
            <a:endParaRPr lang="en-US" altLang="en-US" sz="1400" dirty="0" smtClean="0">
              <a:latin typeface="Consolas" pitchFamily="49" charset="0"/>
              <a:cs typeface="Consolas" pitchFamily="49" charset="0"/>
            </a:endParaRPr>
          </a:p>
          <a:p>
            <a:pPr>
              <a:buFont typeface="Arial" charset="0"/>
              <a:buNone/>
            </a:pP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0;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&lt; </a:t>
            </a:r>
            <a:r>
              <a:rPr lang="en-US" altLang="en-US" sz="1400" dirty="0" err="1" smtClean="0">
                <a:latin typeface="Consolas" pitchFamily="49" charset="0"/>
                <a:cs typeface="Consolas" pitchFamily="49" charset="0"/>
              </a:rPr>
              <a:t>nl</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a:t>
            </a:r>
          </a:p>
          <a:p>
            <a:pPr>
              <a:buFont typeface="Arial" charset="0"/>
              <a:buNone/>
            </a:pP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larray</a:t>
            </a:r>
            <a:r>
              <a:rPr lang="en-US" altLang="en-US" sz="1400" dirty="0" smtClean="0">
                <a:latin typeface="Consolas" pitchFamily="49" charset="0"/>
                <a:cs typeface="Consolas" pitchFamily="49" charset="0"/>
              </a:rPr>
              <a:t>[</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array[</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a:t>
            </a:r>
          </a:p>
          <a:p>
            <a:pPr>
              <a:buFont typeface="Arial" charset="0"/>
              <a:buNone/>
            </a:pPr>
            <a:r>
              <a:rPr lang="en-US" altLang="en-US" sz="1400" dirty="0" smtClean="0">
                <a:latin typeface="Consolas" pitchFamily="49" charset="0"/>
                <a:cs typeface="Consolas" pitchFamily="49" charset="0"/>
              </a:rPr>
              <a:t>		    }	</a:t>
            </a:r>
          </a:p>
          <a:p>
            <a:pPr>
              <a:buFont typeface="Arial" charset="0"/>
              <a:buNone/>
            </a:pPr>
            <a:r>
              <a:rPr lang="en-US" altLang="en-US" sz="1400" dirty="0" smtClean="0">
                <a:latin typeface="Consolas" pitchFamily="49" charset="0"/>
                <a:cs typeface="Consolas" pitchFamily="49" charset="0"/>
              </a:rPr>
              <a:t>	</a:t>
            </a:r>
          </a:p>
          <a:p>
            <a:pPr>
              <a:buFont typeface="Arial" charset="0"/>
              <a:buNone/>
            </a:pP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0;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&lt; nr;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a:t>
            </a:r>
          </a:p>
          <a:p>
            <a:pPr>
              <a:buFont typeface="Arial" charset="0"/>
              <a:buNone/>
            </a:pP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rarray</a:t>
            </a:r>
            <a:r>
              <a:rPr lang="en-US" altLang="en-US" sz="1400" dirty="0" smtClean="0">
                <a:latin typeface="Consolas" pitchFamily="49" charset="0"/>
                <a:cs typeface="Consolas" pitchFamily="49" charset="0"/>
              </a:rPr>
              <a:t>[</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 = array[</a:t>
            </a:r>
            <a:r>
              <a:rPr lang="en-US" altLang="en-US" sz="1400" dirty="0" err="1" smtClean="0">
                <a:latin typeface="Consolas" pitchFamily="49" charset="0"/>
                <a:cs typeface="Consolas" pitchFamily="49" charset="0"/>
              </a:rPr>
              <a:t>nl</a:t>
            </a:r>
            <a:r>
              <a:rPr lang="en-US" altLang="en-US" sz="1400" dirty="0" smtClean="0">
                <a:latin typeface="Consolas" pitchFamily="49" charset="0"/>
                <a:cs typeface="Consolas" pitchFamily="49" charset="0"/>
              </a:rPr>
              <a:t> + </a:t>
            </a:r>
            <a:r>
              <a:rPr lang="en-US" altLang="en-US" sz="1400" dirty="0" err="1" smtClean="0">
                <a:latin typeface="Consolas" pitchFamily="49" charset="0"/>
                <a:cs typeface="Consolas" pitchFamily="49" charset="0"/>
              </a:rPr>
              <a:t>i</a:t>
            </a:r>
            <a:r>
              <a:rPr lang="en-US" altLang="en-US" sz="1400" dirty="0" smtClean="0">
                <a:latin typeface="Consolas" pitchFamily="49" charset="0"/>
                <a:cs typeface="Consolas" pitchFamily="49" charset="0"/>
              </a:rPr>
              <a:t>];</a:t>
            </a:r>
          </a:p>
          <a:p>
            <a:pPr>
              <a:buFont typeface="Arial" charset="0"/>
              <a:buNone/>
            </a:pPr>
            <a:r>
              <a:rPr lang="en-US" altLang="en-US" sz="1400" dirty="0" smtClean="0">
                <a:latin typeface="Consolas" pitchFamily="49" charset="0"/>
                <a:cs typeface="Consolas" pitchFamily="49" charset="0"/>
              </a:rPr>
              <a:t>		    }</a:t>
            </a:r>
          </a:p>
          <a:p>
            <a:pPr>
              <a:buFont typeface="Arial" charset="0"/>
              <a:buNone/>
            </a:pPr>
            <a:r>
              <a:rPr lang="en-US" altLang="en-US" sz="1400" dirty="0" smtClean="0">
                <a:latin typeface="Consolas" pitchFamily="49" charset="0"/>
                <a:cs typeface="Consolas" pitchFamily="49" charset="0"/>
              </a:rPr>
              <a:t>		}</a:t>
            </a:r>
          </a:p>
          <a:p>
            <a:pPr>
              <a:buFont typeface="Arial" charset="0"/>
              <a:buNone/>
            </a:pPr>
            <a:endParaRPr lang="en-US" altLang="en-US" sz="1600" dirty="0" smtClean="0">
              <a:latin typeface="Consolas" pitchFamily="49" charset="0"/>
              <a:cs typeface="Consolas" pitchFamily="49" charset="0"/>
            </a:endParaRPr>
          </a:p>
        </p:txBody>
      </p:sp>
      <p:sp>
        <p:nvSpPr>
          <p:cNvPr id="4" name="TextBox 3"/>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8.9.3.3</a:t>
            </a:r>
            <a:endParaRPr lang="en-CA" altLang="en-US" dirty="0"/>
          </a:p>
        </p:txBody>
      </p:sp>
    </p:spTree>
    <p:extLst>
      <p:ext uri="{BB962C8B-B14F-4D97-AF65-F5344CB8AC3E}">
        <p14:creationId xmlns:p14="http://schemas.microsoft.com/office/powerpoint/2010/main" val="763415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25603" name="Rectangle 3"/>
          <p:cNvSpPr>
            <a:spLocks noGrp="1" noChangeArrowheads="1"/>
          </p:cNvSpPr>
          <p:nvPr>
            <p:ph type="body" idx="1"/>
          </p:nvPr>
        </p:nvSpPr>
        <p:spPr/>
        <p:txBody>
          <a:bodyPr/>
          <a:lstStyle/>
          <a:p>
            <a:pPr>
              <a:buFont typeface="Arial" charset="0"/>
              <a:buNone/>
            </a:pPr>
            <a:r>
              <a:rPr lang="en-US" altLang="en-US" dirty="0" smtClean="0">
                <a:solidFill>
                  <a:srgbClr val="000000"/>
                </a:solidFill>
                <a:latin typeface="Arial" charset="0"/>
                <a:cs typeface="Arial" charset="0"/>
              </a:rPr>
              <a:t>	This function merges the two sorted lists and returns the inversions</a:t>
            </a:r>
            <a:endParaRPr lang="en-US" altLang="en-US" dirty="0" smtClean="0">
              <a:solidFill>
                <a:srgbClr val="000000"/>
              </a:solidFill>
              <a:latin typeface="Consolas" pitchFamily="49" charset="0"/>
              <a:cs typeface="Consolas" pitchFamily="49" charset="0"/>
            </a:endParaRPr>
          </a:p>
          <a:p>
            <a:pPr>
              <a:buFont typeface="Arial" charset="0"/>
              <a:buNone/>
            </a:pPr>
            <a:r>
              <a:rPr lang="en-US" altLang="en-US" sz="1200" dirty="0" smtClean="0">
                <a:latin typeface="Consolas" pitchFamily="49" charset="0"/>
                <a:cs typeface="Consolas" pitchFamily="49" charset="0"/>
              </a:rPr>
              <a:t>		template &lt;typename Type&gt;</a:t>
            </a:r>
          </a:p>
          <a:p>
            <a:pPr>
              <a:buFont typeface="Arial" charset="0"/>
              <a:buNone/>
            </a:pP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merge( Type *array,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n, Type *</a:t>
            </a:r>
            <a:r>
              <a:rPr lang="en-US" altLang="en-US" sz="1200" dirty="0" err="1" smtClean="0">
                <a:latin typeface="Consolas" pitchFamily="49" charset="0"/>
                <a:cs typeface="Consolas" pitchFamily="49" charset="0"/>
              </a:rPr>
              <a:t>larray</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nl</a:t>
            </a:r>
            <a:r>
              <a:rPr lang="en-US" altLang="en-US" sz="1200" dirty="0" smtClean="0">
                <a:latin typeface="Consolas" pitchFamily="49" charset="0"/>
                <a:cs typeface="Consolas" pitchFamily="49" charset="0"/>
              </a:rPr>
              <a:t>, Type *</a:t>
            </a:r>
            <a:r>
              <a:rPr lang="en-US" altLang="en-US" sz="1200" dirty="0" err="1" smtClean="0">
                <a:latin typeface="Consolas" pitchFamily="49" charset="0"/>
                <a:cs typeface="Consolas" pitchFamily="49" charset="0"/>
              </a:rPr>
              <a:t>rarray</a:t>
            </a: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nr ) {</a:t>
            </a:r>
          </a:p>
          <a:p>
            <a:pPr>
              <a:buFont typeface="Arial" charset="0"/>
              <a:buNone/>
            </a:pPr>
            <a:r>
              <a:rPr lang="en-CA" altLang="en-US" sz="1200" dirty="0" smtClean="0">
                <a:latin typeface="Consolas" pitchFamily="49" charset="0"/>
                <a:cs typeface="Consolas" pitchFamily="49" charset="0"/>
              </a:rPr>
              <a:t>		    </a:t>
            </a:r>
            <a:r>
              <a:rPr lang="en-CA" altLang="en-US" sz="1200" dirty="0" err="1" smtClean="0">
                <a:latin typeface="Consolas" pitchFamily="49" charset="0"/>
                <a:cs typeface="Consolas" pitchFamily="49" charset="0"/>
              </a:rPr>
              <a:t>int</a:t>
            </a:r>
            <a:r>
              <a:rPr lang="en-CA" altLang="en-US" sz="1200" dirty="0" smtClean="0">
                <a:latin typeface="Consolas" pitchFamily="49" charset="0"/>
                <a:cs typeface="Consolas" pitchFamily="49" charset="0"/>
              </a:rPr>
              <a:t> </a:t>
            </a:r>
            <a:r>
              <a:rPr lang="en-CA" altLang="en-US" sz="1200" dirty="0" err="1" smtClean="0">
                <a:latin typeface="Consolas" pitchFamily="49" charset="0"/>
                <a:cs typeface="Consolas" pitchFamily="49" charset="0"/>
              </a:rPr>
              <a:t>il</a:t>
            </a:r>
            <a:r>
              <a:rPr lang="en-CA" altLang="en-US" sz="1200" dirty="0" smtClean="0">
                <a:latin typeface="Consolas" pitchFamily="49" charset="0"/>
                <a:cs typeface="Consolas" pitchFamily="49" charset="0"/>
              </a:rPr>
              <a:t> = 0, </a:t>
            </a:r>
            <a:r>
              <a:rPr lang="en-CA" altLang="en-US" sz="1200" dirty="0" err="1" smtClean="0">
                <a:latin typeface="Consolas" pitchFamily="49" charset="0"/>
                <a:cs typeface="Consolas" pitchFamily="49" charset="0"/>
              </a:rPr>
              <a:t>ir</a:t>
            </a:r>
            <a:r>
              <a:rPr lang="en-CA" altLang="en-US" sz="1200" dirty="0" smtClean="0">
                <a:latin typeface="Consolas" pitchFamily="49" charset="0"/>
                <a:cs typeface="Consolas" pitchFamily="49" charset="0"/>
              </a:rPr>
              <a:t> = 0, </a:t>
            </a:r>
            <a:r>
              <a:rPr lang="en-CA" altLang="en-US" sz="1200" dirty="0" err="1" smtClean="0">
                <a:latin typeface="Consolas" pitchFamily="49" charset="0"/>
                <a:cs typeface="Consolas" pitchFamily="49" charset="0"/>
              </a:rPr>
              <a:t>ia</a:t>
            </a:r>
            <a:r>
              <a:rPr lang="en-CA" altLang="en-US" sz="1200" dirty="0" smtClean="0">
                <a:latin typeface="Consolas" pitchFamily="49" charset="0"/>
                <a:cs typeface="Consolas" pitchFamily="49" charset="0"/>
              </a:rPr>
              <a:t> = 0, count = 0;</a:t>
            </a:r>
          </a:p>
          <a:p>
            <a:pPr>
              <a:buFont typeface="Arial" charset="0"/>
              <a:buNone/>
            </a:pPr>
            <a:endParaRPr lang="en-CA" altLang="en-US" sz="1200" dirty="0" smtClean="0">
              <a:latin typeface="Consolas" pitchFamily="49" charset="0"/>
              <a:cs typeface="Consolas" pitchFamily="49" charset="0"/>
            </a:endParaRPr>
          </a:p>
          <a:p>
            <a:pPr>
              <a:buFont typeface="Arial" charset="0"/>
              <a:buNone/>
            </a:pPr>
            <a:r>
              <a:rPr lang="en-CA" altLang="en-US" sz="1200" dirty="0" smtClean="0">
                <a:latin typeface="Consolas" pitchFamily="49" charset="0"/>
                <a:cs typeface="Consolas" pitchFamily="49" charset="0"/>
              </a:rPr>
              <a:t>		    while ( </a:t>
            </a:r>
            <a:r>
              <a:rPr lang="en-CA" altLang="en-US" sz="1200" dirty="0" err="1" smtClean="0">
                <a:latin typeface="Consolas" pitchFamily="49" charset="0"/>
                <a:cs typeface="Consolas" pitchFamily="49" charset="0"/>
              </a:rPr>
              <a:t>il</a:t>
            </a:r>
            <a:r>
              <a:rPr lang="en-CA" altLang="en-US" sz="1200" dirty="0" smtClean="0">
                <a:latin typeface="Consolas" pitchFamily="49" charset="0"/>
                <a:cs typeface="Consolas" pitchFamily="49" charset="0"/>
              </a:rPr>
              <a:t> &lt; </a:t>
            </a:r>
            <a:r>
              <a:rPr lang="en-CA" altLang="en-US" sz="1200" dirty="0" err="1" smtClean="0">
                <a:latin typeface="Consolas" pitchFamily="49" charset="0"/>
                <a:cs typeface="Consolas" pitchFamily="49" charset="0"/>
              </a:rPr>
              <a:t>nl</a:t>
            </a:r>
            <a:r>
              <a:rPr lang="en-CA" altLang="en-US" sz="1200" dirty="0" smtClean="0">
                <a:latin typeface="Consolas" pitchFamily="49" charset="0"/>
                <a:cs typeface="Consolas" pitchFamily="49" charset="0"/>
              </a:rPr>
              <a:t> &amp;&amp; </a:t>
            </a:r>
            <a:r>
              <a:rPr lang="en-CA" altLang="en-US" sz="1200" dirty="0" err="1" smtClean="0">
                <a:latin typeface="Consolas" pitchFamily="49" charset="0"/>
                <a:cs typeface="Consolas" pitchFamily="49" charset="0"/>
              </a:rPr>
              <a:t>ir</a:t>
            </a:r>
            <a:r>
              <a:rPr lang="en-CA" altLang="en-US" sz="1200" dirty="0" smtClean="0">
                <a:latin typeface="Consolas" pitchFamily="49" charset="0"/>
                <a:cs typeface="Consolas" pitchFamily="49" charset="0"/>
              </a:rPr>
              <a:t> &lt; nr ) {</a:t>
            </a:r>
          </a:p>
          <a:p>
            <a:pPr>
              <a:buFont typeface="Arial" charset="0"/>
              <a:buNone/>
            </a:pPr>
            <a:r>
              <a:rPr lang="en-CA" altLang="en-US" sz="1200" dirty="0" smtClean="0">
                <a:latin typeface="Consolas" pitchFamily="49" charset="0"/>
                <a:cs typeface="Consolas" pitchFamily="49" charset="0"/>
              </a:rPr>
              <a:t>		        if ( </a:t>
            </a:r>
            <a:r>
              <a:rPr lang="en-CA" altLang="en-US" sz="1200" dirty="0" err="1" smtClean="0">
                <a:latin typeface="Consolas" pitchFamily="49" charset="0"/>
                <a:cs typeface="Consolas" pitchFamily="49" charset="0"/>
              </a:rPr>
              <a:t>larray</a:t>
            </a:r>
            <a:r>
              <a:rPr lang="en-CA" altLang="en-US" sz="1200" dirty="0" smtClean="0">
                <a:latin typeface="Consolas" pitchFamily="49" charset="0"/>
                <a:cs typeface="Consolas" pitchFamily="49" charset="0"/>
              </a:rPr>
              <a:t>[</a:t>
            </a:r>
            <a:r>
              <a:rPr lang="en-CA" altLang="en-US" sz="1200" dirty="0" err="1" smtClean="0">
                <a:latin typeface="Consolas" pitchFamily="49" charset="0"/>
                <a:cs typeface="Consolas" pitchFamily="49" charset="0"/>
              </a:rPr>
              <a:t>il</a:t>
            </a:r>
            <a:r>
              <a:rPr lang="en-CA" altLang="en-US" sz="1200" dirty="0" smtClean="0">
                <a:latin typeface="Consolas" pitchFamily="49" charset="0"/>
                <a:cs typeface="Consolas" pitchFamily="49" charset="0"/>
              </a:rPr>
              <a:t>] &lt;= </a:t>
            </a:r>
            <a:r>
              <a:rPr lang="en-CA" altLang="en-US" sz="1200" dirty="0" err="1" smtClean="0">
                <a:latin typeface="Consolas" pitchFamily="49" charset="0"/>
                <a:cs typeface="Consolas" pitchFamily="49" charset="0"/>
              </a:rPr>
              <a:t>rarray</a:t>
            </a:r>
            <a:r>
              <a:rPr lang="en-CA" altLang="en-US" sz="1200" dirty="0" smtClean="0">
                <a:latin typeface="Consolas" pitchFamily="49" charset="0"/>
                <a:cs typeface="Consolas" pitchFamily="49" charset="0"/>
              </a:rPr>
              <a:t>[</a:t>
            </a:r>
            <a:r>
              <a:rPr lang="en-CA" altLang="en-US" sz="1200" dirty="0" err="1" smtClean="0">
                <a:latin typeface="Consolas" pitchFamily="49" charset="0"/>
                <a:cs typeface="Consolas" pitchFamily="49" charset="0"/>
              </a:rPr>
              <a:t>ir</a:t>
            </a:r>
            <a:r>
              <a:rPr lang="en-CA" altLang="en-US" sz="1200" dirty="0" smtClean="0">
                <a:latin typeface="Consolas" pitchFamily="49" charset="0"/>
                <a:cs typeface="Consolas" pitchFamily="49" charset="0"/>
              </a:rPr>
              <a:t>] ) {</a:t>
            </a:r>
          </a:p>
          <a:p>
            <a:pPr>
              <a:buFont typeface="Arial" charset="0"/>
              <a:buNone/>
            </a:pPr>
            <a:r>
              <a:rPr lang="en-CA" altLang="en-US" sz="1200" dirty="0" smtClean="0">
                <a:latin typeface="Consolas" pitchFamily="49" charset="0"/>
                <a:cs typeface="Consolas" pitchFamily="49" charset="0"/>
              </a:rPr>
              <a:t>		            array[</a:t>
            </a:r>
            <a:r>
              <a:rPr lang="en-CA" altLang="en-US" sz="1200" dirty="0" err="1" smtClean="0">
                <a:latin typeface="Consolas" pitchFamily="49" charset="0"/>
                <a:cs typeface="Consolas" pitchFamily="49" charset="0"/>
              </a:rPr>
              <a:t>i</a:t>
            </a:r>
            <a:r>
              <a:rPr lang="en-CA" altLang="en-US" sz="1200" dirty="0" smtClean="0">
                <a:latin typeface="Consolas" pitchFamily="49" charset="0"/>
                <a:cs typeface="Consolas" pitchFamily="49" charset="0"/>
              </a:rPr>
              <a:t>] = </a:t>
            </a:r>
            <a:r>
              <a:rPr lang="en-CA" altLang="en-US" sz="1200" dirty="0" err="1" smtClean="0">
                <a:latin typeface="Consolas" pitchFamily="49" charset="0"/>
                <a:cs typeface="Consolas" pitchFamily="49" charset="0"/>
              </a:rPr>
              <a:t>larray</a:t>
            </a:r>
            <a:r>
              <a:rPr lang="en-CA" altLang="en-US" sz="1200" dirty="0" smtClean="0">
                <a:latin typeface="Consolas" pitchFamily="49" charset="0"/>
                <a:cs typeface="Consolas" pitchFamily="49" charset="0"/>
              </a:rPr>
              <a:t>[</a:t>
            </a:r>
            <a:r>
              <a:rPr lang="en-CA" altLang="en-US" sz="1200" dirty="0" err="1" smtClean="0">
                <a:latin typeface="Consolas" pitchFamily="49" charset="0"/>
                <a:cs typeface="Consolas" pitchFamily="49" charset="0"/>
              </a:rPr>
              <a:t>il</a:t>
            </a:r>
            <a:r>
              <a:rPr lang="en-CA" altLang="en-US" sz="1200" dirty="0" smtClean="0">
                <a:latin typeface="Consolas" pitchFamily="49" charset="0"/>
                <a:cs typeface="Consolas" pitchFamily="49" charset="0"/>
              </a:rPr>
              <a:t>];</a:t>
            </a:r>
          </a:p>
          <a:p>
            <a:pPr>
              <a:buFont typeface="Arial" charset="0"/>
              <a:buNone/>
            </a:pPr>
            <a:r>
              <a:rPr lang="en-CA" altLang="en-US" sz="1200" dirty="0" smtClean="0">
                <a:latin typeface="Consolas" pitchFamily="49" charset="0"/>
                <a:cs typeface="Consolas" pitchFamily="49" charset="0"/>
              </a:rPr>
              <a:t>		            ++</a:t>
            </a:r>
            <a:r>
              <a:rPr lang="en-CA" altLang="en-US" sz="1200" dirty="0" err="1" smtClean="0">
                <a:latin typeface="Consolas" pitchFamily="49" charset="0"/>
                <a:cs typeface="Consolas" pitchFamily="49" charset="0"/>
              </a:rPr>
              <a:t>il</a:t>
            </a:r>
            <a:r>
              <a:rPr lang="en-CA" altLang="en-US" sz="1200" dirty="0" smtClean="0">
                <a:latin typeface="Consolas" pitchFamily="49" charset="0"/>
                <a:cs typeface="Consolas" pitchFamily="49" charset="0"/>
              </a:rPr>
              <a:t>;</a:t>
            </a:r>
          </a:p>
          <a:p>
            <a:pPr>
              <a:buFont typeface="Arial" charset="0"/>
              <a:buNone/>
            </a:pPr>
            <a:r>
              <a:rPr lang="en-CA" altLang="en-US" sz="1200" dirty="0" smtClean="0">
                <a:latin typeface="Consolas" pitchFamily="49" charset="0"/>
                <a:cs typeface="Consolas" pitchFamily="49" charset="0"/>
              </a:rPr>
              <a:t>		        } else {</a:t>
            </a:r>
          </a:p>
          <a:p>
            <a:pPr>
              <a:buFont typeface="Arial" charset="0"/>
              <a:buNone/>
            </a:pPr>
            <a:r>
              <a:rPr lang="en-CA" altLang="en-US" sz="1200" dirty="0" smtClean="0">
                <a:latin typeface="Consolas" pitchFamily="49" charset="0"/>
                <a:cs typeface="Consolas" pitchFamily="49" charset="0"/>
              </a:rPr>
              <a:t>		            array[</a:t>
            </a:r>
            <a:r>
              <a:rPr lang="en-CA" altLang="en-US" sz="1200" dirty="0" err="1" smtClean="0">
                <a:latin typeface="Consolas" pitchFamily="49" charset="0"/>
                <a:cs typeface="Consolas" pitchFamily="49" charset="0"/>
              </a:rPr>
              <a:t>i</a:t>
            </a:r>
            <a:r>
              <a:rPr lang="en-CA" altLang="en-US" sz="1200" dirty="0" smtClean="0">
                <a:latin typeface="Consolas" pitchFamily="49" charset="0"/>
                <a:cs typeface="Consolas" pitchFamily="49" charset="0"/>
              </a:rPr>
              <a:t>] = </a:t>
            </a:r>
            <a:r>
              <a:rPr lang="en-CA" altLang="en-US" sz="1200" dirty="0" err="1" smtClean="0">
                <a:latin typeface="Consolas" pitchFamily="49" charset="0"/>
                <a:cs typeface="Consolas" pitchFamily="49" charset="0"/>
              </a:rPr>
              <a:t>rarray</a:t>
            </a:r>
            <a:r>
              <a:rPr lang="en-CA" altLang="en-US" sz="1200" dirty="0" smtClean="0">
                <a:latin typeface="Consolas" pitchFamily="49" charset="0"/>
                <a:cs typeface="Consolas" pitchFamily="49" charset="0"/>
              </a:rPr>
              <a:t>[</a:t>
            </a:r>
            <a:r>
              <a:rPr lang="en-CA" altLang="en-US" sz="1200" dirty="0" err="1" smtClean="0">
                <a:latin typeface="Consolas" pitchFamily="49" charset="0"/>
                <a:cs typeface="Consolas" pitchFamily="49" charset="0"/>
              </a:rPr>
              <a:t>ir</a:t>
            </a:r>
            <a:r>
              <a:rPr lang="en-CA" altLang="en-US" sz="1200" dirty="0" smtClean="0">
                <a:latin typeface="Consolas" pitchFamily="49" charset="0"/>
                <a:cs typeface="Consolas" pitchFamily="49" charset="0"/>
              </a:rPr>
              <a:t>];</a:t>
            </a:r>
          </a:p>
          <a:p>
            <a:pPr>
              <a:buFont typeface="Arial" charset="0"/>
              <a:buNone/>
            </a:pPr>
            <a:r>
              <a:rPr lang="en-CA" altLang="en-US" sz="1200" dirty="0" smtClean="0">
                <a:latin typeface="Consolas" pitchFamily="49" charset="0"/>
                <a:cs typeface="Consolas" pitchFamily="49" charset="0"/>
              </a:rPr>
              <a:t>		            ++</a:t>
            </a:r>
            <a:r>
              <a:rPr lang="en-CA" altLang="en-US" sz="1200" dirty="0" err="1" smtClean="0">
                <a:latin typeface="Consolas" pitchFamily="49" charset="0"/>
                <a:cs typeface="Consolas" pitchFamily="49" charset="0"/>
              </a:rPr>
              <a:t>ir</a:t>
            </a:r>
            <a:r>
              <a:rPr lang="en-CA" altLang="en-US" sz="1200" dirty="0" smtClean="0">
                <a:latin typeface="Consolas" pitchFamily="49" charset="0"/>
                <a:cs typeface="Consolas" pitchFamily="49" charset="0"/>
              </a:rPr>
              <a:t>;</a:t>
            </a:r>
          </a:p>
          <a:p>
            <a:pPr>
              <a:buFont typeface="Arial" charset="0"/>
              <a:buNone/>
            </a:pPr>
            <a:r>
              <a:rPr lang="en-CA" altLang="en-US" sz="1200" dirty="0" smtClean="0">
                <a:latin typeface="Consolas" pitchFamily="49" charset="0"/>
                <a:cs typeface="Consolas" pitchFamily="49" charset="0"/>
              </a:rPr>
              <a:t>		            count += </a:t>
            </a:r>
            <a:r>
              <a:rPr lang="en-CA" altLang="en-US" sz="1200" dirty="0" err="1" smtClean="0">
                <a:latin typeface="Consolas" pitchFamily="49" charset="0"/>
                <a:cs typeface="Consolas" pitchFamily="49" charset="0"/>
              </a:rPr>
              <a:t>nl</a:t>
            </a:r>
            <a:r>
              <a:rPr lang="en-CA" altLang="en-US" sz="1200" dirty="0" smtClean="0">
                <a:latin typeface="Consolas" pitchFamily="49" charset="0"/>
                <a:cs typeface="Consolas" pitchFamily="49" charset="0"/>
              </a:rPr>
              <a:t> - </a:t>
            </a:r>
            <a:r>
              <a:rPr lang="en-CA" altLang="en-US" sz="1200" dirty="0" err="1" smtClean="0">
                <a:latin typeface="Consolas" pitchFamily="49" charset="0"/>
                <a:cs typeface="Consolas" pitchFamily="49" charset="0"/>
              </a:rPr>
              <a:t>il</a:t>
            </a:r>
            <a:r>
              <a:rPr lang="en-CA" altLang="en-US" sz="1200" dirty="0" smtClean="0">
                <a:latin typeface="Consolas" pitchFamily="49" charset="0"/>
                <a:cs typeface="Consolas" pitchFamily="49" charset="0"/>
              </a:rPr>
              <a:t>;   // we moved the entry in right array past anything</a:t>
            </a:r>
          </a:p>
          <a:p>
            <a:pPr>
              <a:buFont typeface="Arial" charset="0"/>
              <a:buNone/>
            </a:pPr>
            <a:r>
              <a:rPr lang="en-CA" altLang="en-US" sz="1200" dirty="0" smtClean="0">
                <a:latin typeface="Consolas" pitchFamily="49" charset="0"/>
                <a:cs typeface="Consolas" pitchFamily="49" charset="0"/>
              </a:rPr>
              <a:t>		        }                       // not yet merged from the left array</a:t>
            </a:r>
          </a:p>
          <a:p>
            <a:pPr>
              <a:buFont typeface="Arial" charset="0"/>
              <a:buNone/>
            </a:pPr>
            <a:r>
              <a:rPr lang="en-CA" altLang="en-US" sz="1200" dirty="0" smtClean="0">
                <a:latin typeface="Consolas" pitchFamily="49" charset="0"/>
                <a:cs typeface="Consolas" pitchFamily="49" charset="0"/>
              </a:rPr>
              <a:t>		        ++</a:t>
            </a:r>
            <a:r>
              <a:rPr lang="en-CA" altLang="en-US" sz="1200" dirty="0" err="1" smtClean="0">
                <a:latin typeface="Consolas" pitchFamily="49" charset="0"/>
                <a:cs typeface="Consolas" pitchFamily="49" charset="0"/>
              </a:rPr>
              <a:t>i</a:t>
            </a:r>
            <a:r>
              <a:rPr lang="en-CA" altLang="en-US" sz="1200" dirty="0" smtClean="0">
                <a:latin typeface="Consolas" pitchFamily="49" charset="0"/>
                <a:cs typeface="Consolas" pitchFamily="49" charset="0"/>
              </a:rPr>
              <a:t>;</a:t>
            </a:r>
          </a:p>
          <a:p>
            <a:pPr>
              <a:buFont typeface="Arial" charset="0"/>
              <a:buNone/>
            </a:pPr>
            <a:r>
              <a:rPr lang="en-CA" altLang="en-US" sz="1200" dirty="0" smtClean="0">
                <a:latin typeface="Consolas" pitchFamily="49" charset="0"/>
                <a:cs typeface="Consolas" pitchFamily="49" charset="0"/>
              </a:rPr>
              <a:t>		    }</a:t>
            </a:r>
          </a:p>
          <a:p>
            <a:pPr>
              <a:buFont typeface="Arial" charset="0"/>
              <a:buNone/>
            </a:pPr>
            <a:r>
              <a:rPr lang="en-CA" altLang="en-US" sz="1200" dirty="0" smtClean="0">
                <a:latin typeface="Consolas" pitchFamily="49" charset="0"/>
                <a:cs typeface="Consolas" pitchFamily="49" charset="0"/>
              </a:rPr>
              <a:t>		    for ( ; </a:t>
            </a:r>
            <a:r>
              <a:rPr lang="en-CA" altLang="en-US" sz="1200" dirty="0" err="1" smtClean="0">
                <a:latin typeface="Consolas" pitchFamily="49" charset="0"/>
                <a:cs typeface="Consolas" pitchFamily="49" charset="0"/>
              </a:rPr>
              <a:t>il</a:t>
            </a:r>
            <a:r>
              <a:rPr lang="en-CA" altLang="en-US" sz="1200" dirty="0" smtClean="0">
                <a:latin typeface="Consolas" pitchFamily="49" charset="0"/>
                <a:cs typeface="Consolas" pitchFamily="49" charset="0"/>
              </a:rPr>
              <a:t> &lt; </a:t>
            </a:r>
            <a:r>
              <a:rPr lang="en-CA" altLang="en-US" sz="1200" dirty="0" err="1" smtClean="0">
                <a:latin typeface="Consolas" pitchFamily="49" charset="0"/>
                <a:cs typeface="Consolas" pitchFamily="49" charset="0"/>
              </a:rPr>
              <a:t>nl</a:t>
            </a:r>
            <a:r>
              <a:rPr lang="en-CA" altLang="en-US" sz="1200" dirty="0" smtClean="0">
                <a:latin typeface="Consolas" pitchFamily="49" charset="0"/>
                <a:cs typeface="Consolas" pitchFamily="49" charset="0"/>
              </a:rPr>
              <a:t>; ++</a:t>
            </a:r>
            <a:r>
              <a:rPr lang="en-CA" altLang="en-US" sz="1200" dirty="0" err="1" smtClean="0">
                <a:latin typeface="Consolas" pitchFamily="49" charset="0"/>
                <a:cs typeface="Consolas" pitchFamily="49" charset="0"/>
              </a:rPr>
              <a:t>il</a:t>
            </a:r>
            <a:r>
              <a:rPr lang="en-CA" altLang="en-US" sz="1200" dirty="0" smtClean="0">
                <a:latin typeface="Consolas" pitchFamily="49" charset="0"/>
                <a:cs typeface="Consolas" pitchFamily="49" charset="0"/>
              </a:rPr>
              <a:t>, ++</a:t>
            </a:r>
            <a:r>
              <a:rPr lang="en-CA" altLang="en-US" sz="1200" dirty="0" err="1" smtClean="0">
                <a:latin typeface="Consolas" pitchFamily="49" charset="0"/>
                <a:cs typeface="Consolas" pitchFamily="49" charset="0"/>
              </a:rPr>
              <a:t>i</a:t>
            </a:r>
            <a:r>
              <a:rPr lang="en-CA" altLang="en-US" sz="1200" dirty="0" smtClean="0">
                <a:latin typeface="Consolas" pitchFamily="49" charset="0"/>
                <a:cs typeface="Consolas" pitchFamily="49" charset="0"/>
              </a:rPr>
              <a:t> ) array[</a:t>
            </a:r>
            <a:r>
              <a:rPr lang="en-CA" altLang="en-US" sz="1200" dirty="0" err="1" smtClean="0">
                <a:latin typeface="Consolas" pitchFamily="49" charset="0"/>
                <a:cs typeface="Consolas" pitchFamily="49" charset="0"/>
              </a:rPr>
              <a:t>i</a:t>
            </a:r>
            <a:r>
              <a:rPr lang="en-CA" altLang="en-US" sz="1200" dirty="0" smtClean="0">
                <a:latin typeface="Consolas" pitchFamily="49" charset="0"/>
                <a:cs typeface="Consolas" pitchFamily="49" charset="0"/>
              </a:rPr>
              <a:t>] = </a:t>
            </a:r>
            <a:r>
              <a:rPr lang="en-CA" altLang="en-US" sz="1200" dirty="0" err="1" smtClean="0">
                <a:latin typeface="Consolas" pitchFamily="49" charset="0"/>
                <a:cs typeface="Consolas" pitchFamily="49" charset="0"/>
              </a:rPr>
              <a:t>larray</a:t>
            </a:r>
            <a:r>
              <a:rPr lang="en-CA" altLang="en-US" sz="1200" dirty="0" smtClean="0">
                <a:latin typeface="Consolas" pitchFamily="49" charset="0"/>
                <a:cs typeface="Consolas" pitchFamily="49" charset="0"/>
              </a:rPr>
              <a:t>[</a:t>
            </a:r>
            <a:r>
              <a:rPr lang="en-CA" altLang="en-US" sz="1200" dirty="0" err="1" smtClean="0">
                <a:latin typeface="Consolas" pitchFamily="49" charset="0"/>
                <a:cs typeface="Consolas" pitchFamily="49" charset="0"/>
              </a:rPr>
              <a:t>il</a:t>
            </a:r>
            <a:r>
              <a:rPr lang="en-CA" altLang="en-US" sz="1200" dirty="0" smtClean="0">
                <a:latin typeface="Consolas" pitchFamily="49" charset="0"/>
                <a:cs typeface="Consolas" pitchFamily="49" charset="0"/>
              </a:rPr>
              <a:t>];</a:t>
            </a:r>
          </a:p>
          <a:p>
            <a:pPr>
              <a:buFont typeface="Arial" charset="0"/>
              <a:buNone/>
            </a:pPr>
            <a:r>
              <a:rPr lang="en-CA" altLang="en-US" sz="1200" dirty="0" smtClean="0">
                <a:latin typeface="Consolas" pitchFamily="49" charset="0"/>
                <a:cs typeface="Consolas" pitchFamily="49" charset="0"/>
              </a:rPr>
              <a:t>		    for ( ; </a:t>
            </a:r>
            <a:r>
              <a:rPr lang="en-CA" altLang="en-US" sz="1200" dirty="0" err="1" smtClean="0">
                <a:latin typeface="Consolas" pitchFamily="49" charset="0"/>
                <a:cs typeface="Consolas" pitchFamily="49" charset="0"/>
              </a:rPr>
              <a:t>ir</a:t>
            </a:r>
            <a:r>
              <a:rPr lang="en-CA" altLang="en-US" sz="1200" dirty="0" smtClean="0">
                <a:latin typeface="Consolas" pitchFamily="49" charset="0"/>
                <a:cs typeface="Consolas" pitchFamily="49" charset="0"/>
              </a:rPr>
              <a:t> &lt; nr; ++</a:t>
            </a:r>
            <a:r>
              <a:rPr lang="en-CA" altLang="en-US" sz="1200" dirty="0" err="1" smtClean="0">
                <a:latin typeface="Consolas" pitchFamily="49" charset="0"/>
                <a:cs typeface="Consolas" pitchFamily="49" charset="0"/>
              </a:rPr>
              <a:t>ir</a:t>
            </a:r>
            <a:r>
              <a:rPr lang="en-CA" altLang="en-US" sz="1200" dirty="0" smtClean="0">
                <a:latin typeface="Consolas" pitchFamily="49" charset="0"/>
                <a:cs typeface="Consolas" pitchFamily="49" charset="0"/>
              </a:rPr>
              <a:t>, ++</a:t>
            </a:r>
            <a:r>
              <a:rPr lang="en-CA" altLang="en-US" sz="1200" dirty="0" err="1" smtClean="0">
                <a:latin typeface="Consolas" pitchFamily="49" charset="0"/>
                <a:cs typeface="Consolas" pitchFamily="49" charset="0"/>
              </a:rPr>
              <a:t>i</a:t>
            </a:r>
            <a:r>
              <a:rPr lang="en-CA" altLang="en-US" sz="1200" dirty="0" smtClean="0">
                <a:latin typeface="Consolas" pitchFamily="49" charset="0"/>
                <a:cs typeface="Consolas" pitchFamily="49" charset="0"/>
              </a:rPr>
              <a:t> ) array[</a:t>
            </a:r>
            <a:r>
              <a:rPr lang="en-CA" altLang="en-US" sz="1200" dirty="0" err="1" smtClean="0">
                <a:latin typeface="Consolas" pitchFamily="49" charset="0"/>
                <a:cs typeface="Consolas" pitchFamily="49" charset="0"/>
              </a:rPr>
              <a:t>i</a:t>
            </a:r>
            <a:r>
              <a:rPr lang="en-CA" altLang="en-US" sz="1200" dirty="0" smtClean="0">
                <a:latin typeface="Consolas" pitchFamily="49" charset="0"/>
                <a:cs typeface="Consolas" pitchFamily="49" charset="0"/>
              </a:rPr>
              <a:t>] = </a:t>
            </a:r>
            <a:r>
              <a:rPr lang="en-CA" altLang="en-US" sz="1200" dirty="0" err="1" smtClean="0">
                <a:latin typeface="Consolas" pitchFamily="49" charset="0"/>
                <a:cs typeface="Consolas" pitchFamily="49" charset="0"/>
              </a:rPr>
              <a:t>rarray</a:t>
            </a:r>
            <a:r>
              <a:rPr lang="en-CA" altLang="en-US" sz="1200" dirty="0" smtClean="0">
                <a:latin typeface="Consolas" pitchFamily="49" charset="0"/>
                <a:cs typeface="Consolas" pitchFamily="49" charset="0"/>
              </a:rPr>
              <a:t>[</a:t>
            </a:r>
            <a:r>
              <a:rPr lang="en-CA" altLang="en-US" sz="1200" dirty="0" err="1" smtClean="0">
                <a:latin typeface="Consolas" pitchFamily="49" charset="0"/>
                <a:cs typeface="Consolas" pitchFamily="49" charset="0"/>
              </a:rPr>
              <a:t>ir</a:t>
            </a:r>
            <a:r>
              <a:rPr lang="en-CA" altLang="en-US" sz="1200" dirty="0" smtClean="0">
                <a:latin typeface="Consolas" pitchFamily="49" charset="0"/>
                <a:cs typeface="Consolas" pitchFamily="49" charset="0"/>
              </a:rPr>
              <a:t>];</a:t>
            </a:r>
          </a:p>
          <a:p>
            <a:pPr>
              <a:buFont typeface="Arial" charset="0"/>
              <a:buNone/>
            </a:pPr>
            <a:endParaRPr lang="en-CA" altLang="en-US" sz="1200" dirty="0" smtClean="0">
              <a:latin typeface="Consolas" pitchFamily="49" charset="0"/>
              <a:cs typeface="Consolas" pitchFamily="49" charset="0"/>
            </a:endParaRPr>
          </a:p>
          <a:p>
            <a:pPr>
              <a:buFont typeface="Arial" charset="0"/>
              <a:buNone/>
            </a:pPr>
            <a:r>
              <a:rPr lang="en-CA" altLang="en-US" sz="1200" dirty="0" smtClean="0">
                <a:latin typeface="Consolas" pitchFamily="49" charset="0"/>
                <a:cs typeface="Consolas" pitchFamily="49" charset="0"/>
              </a:rPr>
              <a:t>		    return count; </a:t>
            </a:r>
          </a:p>
          <a:p>
            <a:pPr>
              <a:buFont typeface="Arial" charset="0"/>
              <a:buNone/>
            </a:pPr>
            <a:r>
              <a:rPr lang="en-CA" altLang="en-US" sz="1200" dirty="0" smtClean="0">
                <a:latin typeface="Consolas" pitchFamily="49" charset="0"/>
                <a:cs typeface="Consolas" pitchFamily="49" charset="0"/>
              </a:rPr>
              <a:t>		}</a:t>
            </a:r>
          </a:p>
          <a:p>
            <a:pPr>
              <a:buFont typeface="Arial" charset="0"/>
              <a:buNone/>
            </a:pPr>
            <a:endParaRPr lang="en-CA" altLang="en-US" sz="1400" dirty="0" smtClean="0">
              <a:latin typeface="Consolas" pitchFamily="49" charset="0"/>
              <a:cs typeface="Consolas" pitchFamily="49" charset="0"/>
            </a:endParaRPr>
          </a:p>
          <a:p>
            <a:pPr>
              <a:buFont typeface="Arial" charset="0"/>
              <a:buNone/>
            </a:pPr>
            <a:endParaRPr lang="en-US" altLang="en-US" sz="1600" dirty="0" smtClean="0">
              <a:latin typeface="Consolas" pitchFamily="49" charset="0"/>
              <a:cs typeface="Consolas" pitchFamily="49" charset="0"/>
            </a:endParaRPr>
          </a:p>
        </p:txBody>
      </p:sp>
      <p:sp>
        <p:nvSpPr>
          <p:cNvPr id="4" name="TextBox 3"/>
          <p:cNvSpPr txBox="1">
            <a:spLocks noChangeArrowheads="1"/>
          </p:cNvSpPr>
          <p:nvPr/>
        </p:nvSpPr>
        <p:spPr bwMode="auto">
          <a:xfrm>
            <a:off x="179388" y="682849"/>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8.9.3.3</a:t>
            </a:r>
            <a:endParaRPr lang="en-CA" altLang="en-US" dirty="0"/>
          </a:p>
        </p:txBody>
      </p:sp>
    </p:spTree>
    <p:extLst>
      <p:ext uri="{BB962C8B-B14F-4D97-AF65-F5344CB8AC3E}">
        <p14:creationId xmlns:p14="http://schemas.microsoft.com/office/powerpoint/2010/main" val="1314097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266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topic covered counting inversions:</a:t>
            </a:r>
          </a:p>
          <a:p>
            <a:pPr lvl="1"/>
            <a:r>
              <a:rPr lang="en-US" altLang="en-US" smtClean="0">
                <a:latin typeface="Arial" charset="0"/>
                <a:cs typeface="Arial" charset="0"/>
              </a:rPr>
              <a:t>The classic algorithm has a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baseline="30000" smtClean="0">
                <a:latin typeface="Times New Roman" pitchFamily="18" charset="0"/>
                <a:cs typeface="Times New Roman" pitchFamily="18" charset="0"/>
              </a:rPr>
              <a:t>2</a:t>
            </a:r>
            <a:r>
              <a:rPr lang="en-US" altLang="en-US" smtClean="0">
                <a:latin typeface="Times New Roman" pitchFamily="18" charset="0"/>
                <a:cs typeface="Times New Roman" pitchFamily="18" charset="0"/>
              </a:rPr>
              <a:t>)</a:t>
            </a:r>
            <a:r>
              <a:rPr lang="en-US" altLang="en-US" smtClean="0">
                <a:latin typeface="Arial" charset="0"/>
                <a:cs typeface="Arial" charset="0"/>
              </a:rPr>
              <a:t> run time</a:t>
            </a:r>
          </a:p>
          <a:p>
            <a:pPr lvl="1"/>
            <a:r>
              <a:rPr lang="en-US" altLang="en-US" smtClean="0">
                <a:latin typeface="Arial" charset="0"/>
                <a:cs typeface="Arial" charset="0"/>
              </a:rPr>
              <a:t>Using merge sort,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 </a:t>
            </a:r>
            <a:r>
              <a:rPr lang="en-US" altLang="en-US" smtClean="0">
                <a:latin typeface="Times New Roman" pitchFamily="18" charset="0"/>
                <a:cs typeface="Times New Roman" pitchFamily="18" charset="0"/>
              </a:rPr>
              <a:t>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run </a:t>
            </a:r>
          </a:p>
          <a:p>
            <a:pPr lvl="1"/>
            <a:r>
              <a:rPr lang="en-US" altLang="en-US" smtClean="0">
                <a:latin typeface="Arial" charset="0"/>
                <a:cs typeface="Arial" charset="0"/>
              </a:rPr>
              <a:t>The cost is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memory</a:t>
            </a:r>
          </a:p>
          <a:p>
            <a:pPr lvl="1"/>
            <a:endParaRPr lang="en-US" altLang="en-US" smtClean="0">
              <a:latin typeface="Arial" charset="0"/>
              <a:cs typeface="Arial" charset="0"/>
            </a:endParaRPr>
          </a:p>
        </p:txBody>
      </p:sp>
    </p:spTree>
    <p:extLst>
      <p:ext uri="{BB962C8B-B14F-4D97-AF65-F5344CB8AC3E}">
        <p14:creationId xmlns:p14="http://schemas.microsoft.com/office/powerpoint/2010/main" val="4073772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atin typeface="Arial" charset="0"/>
                <a:cs typeface="Arial" charset="0"/>
              </a:rPr>
              <a:t>References</a:t>
            </a:r>
            <a:endParaRPr lang="en-US" altLang="en-US" sz="4000" smtClean="0">
              <a:latin typeface="Arial" charset="0"/>
              <a:cs typeface="Arial" charset="0"/>
            </a:endParaRPr>
          </a:p>
        </p:txBody>
      </p:sp>
      <p:sp>
        <p:nvSpPr>
          <p:cNvPr id="27651" name="Rectangle 3"/>
          <p:cNvSpPr>
            <a:spLocks noGrp="1" noChangeArrowheads="1"/>
          </p:cNvSpPr>
          <p:nvPr>
            <p:ph type="body" idx="1"/>
          </p:nvPr>
        </p:nvSpPr>
        <p:spPr/>
        <p:txBody>
          <a:bodyPr/>
          <a:lstStyle/>
          <a:p>
            <a:pPr marL="533400" indent="-533400">
              <a:buFont typeface="Arial" charset="0"/>
              <a:buNone/>
            </a:pPr>
            <a:r>
              <a:rPr lang="en-US" altLang="en-US" sz="1800" dirty="0" smtClean="0">
                <a:latin typeface="Arial" charset="0"/>
                <a:cs typeface="Arial" charset="0"/>
              </a:rPr>
              <a:t>[1]	Jon Kleinberg and </a:t>
            </a:r>
            <a:r>
              <a:rPr lang="en-CA" altLang="en-US" sz="1800" dirty="0" smtClean="0">
                <a:latin typeface="Arial" charset="0"/>
                <a:cs typeface="Arial" charset="0"/>
              </a:rPr>
              <a:t>É</a:t>
            </a:r>
            <a:r>
              <a:rPr lang="en-US" altLang="en-US" sz="1800" dirty="0" err="1" smtClean="0">
                <a:latin typeface="Arial" charset="0"/>
                <a:cs typeface="Arial" charset="0"/>
              </a:rPr>
              <a:t>va</a:t>
            </a:r>
            <a:r>
              <a:rPr lang="en-US" altLang="en-US" sz="1800" dirty="0" smtClean="0">
                <a:latin typeface="Arial" charset="0"/>
                <a:cs typeface="Arial" charset="0"/>
              </a:rPr>
              <a:t> </a:t>
            </a:r>
            <a:r>
              <a:rPr lang="en-US" altLang="en-US" sz="1800" dirty="0" err="1" smtClean="0">
                <a:latin typeface="Arial" charset="0"/>
                <a:cs typeface="Arial" charset="0"/>
              </a:rPr>
              <a:t>Tardos</a:t>
            </a:r>
            <a:r>
              <a:rPr lang="en-US" altLang="en-US" sz="1800" dirty="0" smtClean="0">
                <a:latin typeface="Arial" charset="0"/>
                <a:cs typeface="Arial" charset="0"/>
              </a:rPr>
              <a:t>, </a:t>
            </a:r>
            <a:r>
              <a:rPr lang="en-US" altLang="en-US" sz="1800" i="1" dirty="0" smtClean="0">
                <a:latin typeface="Arial" charset="0"/>
                <a:cs typeface="Arial" charset="0"/>
              </a:rPr>
              <a:t>Algorithm Design, </a:t>
            </a:r>
            <a:r>
              <a:rPr lang="en-US" altLang="en-US" sz="1800" dirty="0" smtClean="0">
                <a:latin typeface="Arial" charset="0"/>
                <a:cs typeface="Arial" charset="0"/>
              </a:rPr>
              <a:t>Addison Wesley, 2006, </a:t>
            </a:r>
            <a:r>
              <a:rPr lang="en-US" altLang="en-US" dirty="0" smtClean="0">
                <a:latin typeface="Arial" charset="0"/>
                <a:cs typeface="Arial" charset="0"/>
              </a:rPr>
              <a:t>§5.3, pp.221-225.</a:t>
            </a:r>
          </a:p>
        </p:txBody>
      </p:sp>
    </p:spTree>
    <p:extLst>
      <p:ext uri="{BB962C8B-B14F-4D97-AF65-F5344CB8AC3E}">
        <p14:creationId xmlns:p14="http://schemas.microsoft.com/office/powerpoint/2010/main" val="1070608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http://en.wikipedia.org/wiki/Inversion_(discrete_mathematics)</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Jon Kleinberg and </a:t>
            </a:r>
            <a:r>
              <a:rPr lang="en-CA" altLang="en-US" sz="1400" dirty="0">
                <a:latin typeface="Arial" charset="0"/>
                <a:cs typeface="Arial" charset="0"/>
              </a:rPr>
              <a:t>É</a:t>
            </a:r>
            <a:r>
              <a:rPr lang="en-US" altLang="en-US" sz="1400" dirty="0" err="1">
                <a:latin typeface="Arial" charset="0"/>
                <a:cs typeface="Arial" charset="0"/>
              </a:rPr>
              <a:t>va</a:t>
            </a:r>
            <a:r>
              <a:rPr lang="en-US" altLang="en-US" sz="1400" dirty="0">
                <a:latin typeface="Arial" charset="0"/>
                <a:cs typeface="Arial" charset="0"/>
              </a:rPr>
              <a:t> </a:t>
            </a:r>
            <a:r>
              <a:rPr lang="en-US" altLang="en-US" sz="1400" dirty="0" err="1">
                <a:latin typeface="Arial" charset="0"/>
                <a:cs typeface="Arial" charset="0"/>
              </a:rPr>
              <a:t>Tardos</a:t>
            </a:r>
            <a:r>
              <a:rPr lang="en-US" altLang="en-US" sz="1400" dirty="0">
                <a:latin typeface="Arial" charset="0"/>
                <a:cs typeface="Arial" charset="0"/>
              </a:rPr>
              <a:t>, </a:t>
            </a:r>
            <a:r>
              <a:rPr lang="en-US" altLang="en-US" sz="1400" i="1" dirty="0">
                <a:latin typeface="Arial" charset="0"/>
                <a:cs typeface="Arial" charset="0"/>
              </a:rPr>
              <a:t>Algorithm Design, </a:t>
            </a:r>
            <a:r>
              <a:rPr lang="en-US" altLang="en-US" sz="1400" dirty="0">
                <a:latin typeface="Arial" charset="0"/>
                <a:cs typeface="Arial" charset="0"/>
              </a:rPr>
              <a:t>Addison Wesley, 2006, §5.3, pp.221-225.</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latin typeface="Arial" charset="0"/>
                <a:cs typeface="Arial" charset="0"/>
              </a:rPr>
              <a:t>Inversions</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Given an unsorted list</a:t>
            </a:r>
          </a:p>
          <a:p>
            <a:pPr algn="ctr">
              <a:buFont typeface="Arial" charset="0"/>
              <a:buNone/>
            </a:pP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a</a:t>
            </a:r>
            <a:r>
              <a:rPr lang="en-US" altLang="en-US" baseline="-25000" smtClean="0">
                <a:latin typeface="Times New Roman" pitchFamily="18" charset="0"/>
                <a:cs typeface="Times New Roman" pitchFamily="18" charset="0"/>
              </a:rPr>
              <a:t>1</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a</a:t>
            </a:r>
            <a:r>
              <a:rPr lang="en-US" altLang="en-US" baseline="-25000" smtClean="0">
                <a:latin typeface="Times New Roman" pitchFamily="18" charset="0"/>
                <a:cs typeface="Times New Roman" pitchFamily="18" charset="0"/>
              </a:rPr>
              <a:t>2</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a</a:t>
            </a:r>
            <a:r>
              <a:rPr lang="en-US" altLang="en-US" baseline="-25000" smtClean="0">
                <a:latin typeface="Times New Roman" pitchFamily="18" charset="0"/>
                <a:cs typeface="Times New Roman" pitchFamily="18" charset="0"/>
              </a:rPr>
              <a:t>3</a:t>
            </a:r>
            <a:r>
              <a:rPr lang="en-US" altLang="en-US" smtClean="0">
                <a:latin typeface="Times New Roman" pitchFamily="18" charset="0"/>
                <a:cs typeface="Times New Roman" pitchFamily="18" charset="0"/>
              </a:rPr>
              <a:t>, …, </a:t>
            </a:r>
            <a:r>
              <a:rPr lang="en-US" altLang="en-US" i="1" smtClean="0">
                <a:latin typeface="Times New Roman" pitchFamily="18" charset="0"/>
                <a:cs typeface="Times New Roman" pitchFamily="18" charset="0"/>
              </a:rPr>
              <a:t>a</a:t>
            </a:r>
            <a:r>
              <a:rPr lang="en-US" altLang="en-US" i="1" baseline="-25000"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p>
          <a:p>
            <a:pPr>
              <a:buFont typeface="Arial" charset="0"/>
              <a:buNone/>
            </a:pPr>
            <a:r>
              <a:rPr lang="en-US" altLang="en-US" smtClean="0">
                <a:latin typeface="Arial" charset="0"/>
                <a:cs typeface="Arial" charset="0"/>
              </a:rPr>
              <a:t>	an inversion is any pair </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a</a:t>
            </a:r>
            <a:r>
              <a:rPr lang="en-US" altLang="en-US" i="1" baseline="-25000" smtClean="0">
                <a:latin typeface="Times New Roman" pitchFamily="18" charset="0"/>
                <a:cs typeface="Times New Roman" pitchFamily="18" charset="0"/>
              </a:rPr>
              <a:t>i</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a</a:t>
            </a:r>
            <a:r>
              <a:rPr lang="en-US" altLang="en-US" i="1" baseline="-25000" smtClean="0">
                <a:latin typeface="Times New Roman" pitchFamily="18" charset="0"/>
                <a:cs typeface="Times New Roman" pitchFamily="18" charset="0"/>
              </a:rPr>
              <a:t>j</a:t>
            </a:r>
            <a:r>
              <a:rPr lang="en-US" altLang="en-US" smtClean="0">
                <a:latin typeface="Times New Roman" pitchFamily="18" charset="0"/>
                <a:cs typeface="Times New Roman" pitchFamily="18" charset="0"/>
              </a:rPr>
              <a:t>) </a:t>
            </a:r>
            <a:r>
              <a:rPr lang="en-US" altLang="en-US" smtClean="0">
                <a:latin typeface="Arial" charset="0"/>
                <a:cs typeface="Arial" charset="0"/>
              </a:rPr>
              <a:t>where </a:t>
            </a:r>
            <a:r>
              <a:rPr lang="en-US" altLang="en-US" i="1" smtClean="0">
                <a:latin typeface="Times New Roman" pitchFamily="18" charset="0"/>
                <a:cs typeface="Times New Roman" pitchFamily="18" charset="0"/>
              </a:rPr>
              <a:t>i &lt; j</a:t>
            </a:r>
            <a:r>
              <a:rPr lang="en-US" altLang="en-US" smtClean="0">
                <a:latin typeface="Times New Roman" pitchFamily="18" charset="0"/>
                <a:cs typeface="Times New Roman" pitchFamily="18" charset="0"/>
              </a:rPr>
              <a:t> </a:t>
            </a:r>
            <a:r>
              <a:rPr lang="en-US" altLang="en-US" smtClean="0">
                <a:latin typeface="Arial" charset="0"/>
                <a:cs typeface="Arial" charset="0"/>
              </a:rPr>
              <a:t>but </a:t>
            </a:r>
            <a:r>
              <a:rPr lang="en-US" altLang="en-US" i="1" smtClean="0">
                <a:latin typeface="Times New Roman" pitchFamily="18" charset="0"/>
                <a:cs typeface="Times New Roman" pitchFamily="18" charset="0"/>
              </a:rPr>
              <a:t>a</a:t>
            </a:r>
            <a:r>
              <a:rPr lang="en-US" altLang="en-US" i="1" baseline="-25000" smtClean="0">
                <a:latin typeface="Times New Roman" pitchFamily="18" charset="0"/>
                <a:cs typeface="Times New Roman" pitchFamily="18" charset="0"/>
              </a:rPr>
              <a:t>i</a:t>
            </a:r>
            <a:r>
              <a:rPr lang="en-US" altLang="en-US" smtClean="0">
                <a:latin typeface="Times New Roman" pitchFamily="18" charset="0"/>
                <a:cs typeface="Times New Roman" pitchFamily="18" charset="0"/>
              </a:rPr>
              <a:t> &gt; </a:t>
            </a:r>
            <a:r>
              <a:rPr lang="en-US" altLang="en-US" i="1" smtClean="0">
                <a:latin typeface="Times New Roman" pitchFamily="18" charset="0"/>
                <a:cs typeface="Times New Roman" pitchFamily="18" charset="0"/>
              </a:rPr>
              <a:t>a</a:t>
            </a:r>
            <a:r>
              <a:rPr lang="en-US" altLang="en-US" i="1" baseline="-25000" smtClean="0">
                <a:latin typeface="Times New Roman" pitchFamily="18" charset="0"/>
                <a:cs typeface="Times New Roman" pitchFamily="18" charset="0"/>
              </a:rPr>
              <a:t>j</a:t>
            </a:r>
          </a:p>
          <a:p>
            <a:pPr>
              <a:buFont typeface="Arial" charset="0"/>
              <a:buNone/>
            </a:pPr>
            <a:endParaRPr lang="en-US" altLang="en-US" i="1" baseline="-25000" smtClean="0">
              <a:latin typeface="Times New Roman" pitchFamily="18" charset="0"/>
              <a:cs typeface="Times New Roman" pitchFamily="18" charset="0"/>
            </a:endParaRPr>
          </a:p>
          <a:p>
            <a:pPr>
              <a:buFont typeface="Arial" charset="0"/>
              <a:buNone/>
            </a:pPr>
            <a:r>
              <a:rPr lang="en-US" altLang="en-US" smtClean="0">
                <a:latin typeface="Arial" charset="0"/>
                <a:cs typeface="Arial" charset="0"/>
              </a:rPr>
              <a:t>	For example, the unsorted list</a:t>
            </a:r>
            <a:endParaRPr lang="en-US" altLang="en-US" i="1" baseline="-25000" smtClean="0">
              <a:latin typeface="Times New Roman" pitchFamily="18" charset="0"/>
              <a:cs typeface="Times New Roman" pitchFamily="18" charset="0"/>
            </a:endParaRPr>
          </a:p>
          <a:p>
            <a:pPr algn="ctr">
              <a:buFont typeface="Arial" charset="0"/>
              <a:buNone/>
            </a:pPr>
            <a:r>
              <a:rPr lang="en-US" altLang="en-US" smtClean="0">
                <a:latin typeface="Times New Roman" pitchFamily="18" charset="0"/>
                <a:cs typeface="Times New Roman" pitchFamily="18" charset="0"/>
              </a:rPr>
              <a:t>6, 12, 9, 18, 19, 4, 3</a:t>
            </a:r>
          </a:p>
          <a:p>
            <a:pPr>
              <a:buFont typeface="Arial" charset="0"/>
              <a:buNone/>
            </a:pPr>
            <a:r>
              <a:rPr lang="en-US" altLang="en-US" smtClean="0">
                <a:latin typeface="Arial" charset="0"/>
                <a:cs typeface="Arial" charset="0"/>
              </a:rPr>
              <a:t>	contains 9 inversions:</a:t>
            </a:r>
          </a:p>
          <a:p>
            <a:pPr algn="ctr">
              <a:buFont typeface="Arial" charset="0"/>
              <a:buNone/>
            </a:pPr>
            <a:r>
              <a:rPr lang="en-US" altLang="en-US" smtClean="0">
                <a:latin typeface="Times New Roman" pitchFamily="18" charset="0"/>
                <a:cs typeface="Times New Roman" pitchFamily="18" charset="0"/>
              </a:rPr>
              <a:t>(6, 4), (6, 3), (12, 9), (12, 4), (12, 3), (18, 4), (18, 3), (19, 4), (19, 3)</a:t>
            </a:r>
          </a:p>
        </p:txBody>
      </p:sp>
      <p:sp>
        <p:nvSpPr>
          <p:cNvPr id="4" name="TextBox 4"/>
          <p:cNvSpPr txBox="1">
            <a:spLocks noChangeArrowheads="1"/>
          </p:cNvSpPr>
          <p:nvPr/>
        </p:nvSpPr>
        <p:spPr bwMode="auto">
          <a:xfrm>
            <a:off x="179388" y="682849"/>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a:t>
            </a:r>
            <a:endParaRPr lang="en-CA" altLang="en-US" dirty="0"/>
          </a:p>
        </p:txBody>
      </p:sp>
    </p:spTree>
    <p:extLst>
      <p:ext uri="{BB962C8B-B14F-4D97-AF65-F5344CB8AC3E}">
        <p14:creationId xmlns:p14="http://schemas.microsoft.com/office/powerpoint/2010/main" val="97199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altLang="en-US" dirty="0" smtClean="0">
                <a:latin typeface="Arial" charset="0"/>
                <a:cs typeface="Arial" charset="0"/>
              </a:rPr>
              <a:t>Basic properties</a:t>
            </a:r>
          </a:p>
        </p:txBody>
      </p:sp>
      <p:sp>
        <p:nvSpPr>
          <p:cNvPr id="102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Recall that the expected number of inversions is</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and in the previous list, we would have expected</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if the list was randomly generated</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Recall that swapping two adjacent entries in the unsorted list will either add or remove exactly one inversion</a:t>
            </a:r>
          </a:p>
        </p:txBody>
      </p:sp>
      <p:graphicFrame>
        <p:nvGraphicFramePr>
          <p:cNvPr id="1026" name="Object 2"/>
          <p:cNvGraphicFramePr>
            <a:graphicFrameLocks noChangeAspect="1"/>
          </p:cNvGraphicFramePr>
          <p:nvPr/>
        </p:nvGraphicFramePr>
        <p:xfrm>
          <a:off x="4356100" y="1916113"/>
          <a:ext cx="720725" cy="742950"/>
        </p:xfrm>
        <a:graphic>
          <a:graphicData uri="http://schemas.openxmlformats.org/presentationml/2006/ole">
            <mc:AlternateContent xmlns:mc="http://schemas.openxmlformats.org/markup-compatibility/2006">
              <mc:Choice xmlns:v="urn:schemas-microsoft-com:vml" Requires="v">
                <p:oleObj spid="_x0000_s136208" name="Equation" r:id="rId4" imgW="419040" imgH="431640" progId="Equation.DSMT4">
                  <p:embed/>
                </p:oleObj>
              </mc:Choice>
              <mc:Fallback>
                <p:oleObj name="Equation" r:id="rId4" imgW="41904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916113"/>
                        <a:ext cx="72072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3708400" y="3068638"/>
          <a:ext cx="2090738" cy="742950"/>
        </p:xfrm>
        <a:graphic>
          <a:graphicData uri="http://schemas.openxmlformats.org/presentationml/2006/ole">
            <mc:AlternateContent xmlns:mc="http://schemas.openxmlformats.org/markup-compatibility/2006">
              <mc:Choice xmlns:v="urn:schemas-microsoft-com:vml" Requires="v">
                <p:oleObj spid="_x0000_s136209" name="Equation" r:id="rId6" imgW="1218960" imgH="431640" progId="Equation.DSMT4">
                  <p:embed/>
                </p:oleObj>
              </mc:Choice>
              <mc:Fallback>
                <p:oleObj name="Equation" r:id="rId6" imgW="121896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3068638"/>
                        <a:ext cx="20907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4"/>
          <p:cNvSpPr txBox="1">
            <a:spLocks noChangeArrowheads="1"/>
          </p:cNvSpPr>
          <p:nvPr/>
        </p:nvSpPr>
        <p:spPr bwMode="auto">
          <a:xfrm>
            <a:off x="179388" y="682849"/>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8.9.1</a:t>
            </a:r>
            <a:endParaRPr lang="en-CA" altLang="en-US" dirty="0"/>
          </a:p>
        </p:txBody>
      </p:sp>
    </p:spTree>
    <p:extLst>
      <p:ext uri="{BB962C8B-B14F-4D97-AF65-F5344CB8AC3E}">
        <p14:creationId xmlns:p14="http://schemas.microsoft.com/office/powerpoint/2010/main" val="336247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latin typeface="Arial" charset="0"/>
                <a:cs typeface="Arial" charset="0"/>
              </a:rPr>
              <a:t>Variation</a:t>
            </a:r>
          </a:p>
        </p:txBody>
      </p:sp>
      <p:sp>
        <p:nvSpPr>
          <p:cNvPr id="378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the number of inversions is, on average,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one may ask:</a:t>
            </a:r>
          </a:p>
          <a:p>
            <a:pPr lvl="1"/>
            <a:r>
              <a:rPr lang="en-US" altLang="en-US" smtClean="0">
                <a:latin typeface="Arial" charset="0"/>
                <a:cs typeface="Arial" charset="0"/>
              </a:rPr>
              <a:t>Is it possible, never-the-less, to randomly generate a list which has only a few inversions?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investigate the </a:t>
            </a:r>
            <a:r>
              <a:rPr lang="en-US" altLang="en-US" i="1" smtClean="0">
                <a:latin typeface="Arial" charset="0"/>
                <a:cs typeface="Arial" charset="0"/>
              </a:rPr>
              <a:t>standard deviation</a:t>
            </a:r>
            <a:r>
              <a:rPr lang="en-US" altLang="en-US" smtClean="0">
                <a:latin typeface="Arial" charset="0"/>
                <a:cs typeface="Arial" charset="0"/>
              </a:rPr>
              <a:t> for the number of inversions</a:t>
            </a:r>
          </a:p>
          <a:p>
            <a:pPr lvl="1"/>
            <a:r>
              <a:rPr lang="en-US" altLang="en-US" smtClean="0">
                <a:latin typeface="Arial" charset="0"/>
                <a:cs typeface="Arial" charset="0"/>
              </a:rPr>
              <a:t>The standard deviation is the square root of the </a:t>
            </a:r>
            <a:r>
              <a:rPr lang="en-US" altLang="en-US" i="1" smtClean="0">
                <a:latin typeface="Arial" charset="0"/>
                <a:cs typeface="Arial" charset="0"/>
              </a:rPr>
              <a:t>variance</a:t>
            </a:r>
          </a:p>
        </p:txBody>
      </p:sp>
      <p:sp>
        <p:nvSpPr>
          <p:cNvPr id="37892" name="TextBox 3"/>
          <p:cNvSpPr txBox="1">
            <a:spLocks noChangeArrowheads="1"/>
          </p:cNvSpPr>
          <p:nvPr/>
        </p:nvSpPr>
        <p:spPr bwMode="auto">
          <a:xfrm>
            <a:off x="179388" y="682849"/>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8.9.2</a:t>
            </a:r>
            <a:endParaRPr lang="en-CA" altLang="en-US" dirty="0"/>
          </a:p>
        </p:txBody>
      </p:sp>
    </p:spTree>
    <p:extLst>
      <p:ext uri="{BB962C8B-B14F-4D97-AF65-F5344CB8AC3E}">
        <p14:creationId xmlns:p14="http://schemas.microsoft.com/office/powerpoint/2010/main" val="26690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a:latin typeface="Arial" charset="0"/>
                <a:cs typeface="Arial" charset="0"/>
              </a:rPr>
              <a:t>Variation</a:t>
            </a:r>
            <a:endParaRPr lang="en-US" altLang="en-US" dirty="0" smtClean="0">
              <a:latin typeface="Arial" charset="0"/>
              <a:cs typeface="Arial" charset="0"/>
            </a:endParaRPr>
          </a:p>
        </p:txBody>
      </p:sp>
      <p:sp>
        <p:nvSpPr>
          <p:cNvPr id="512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variance of the number of inversions is given by</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Consequently, the standard deviation of the average number of inversions only grows by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3/2</a:t>
            </a:r>
            <a:r>
              <a:rPr lang="en-US" altLang="en-US" smtClean="0">
                <a:latin typeface="Times New Roman" pitchFamily="18" charset="0"/>
                <a:cs typeface="Arial" charset="0"/>
              </a:rPr>
              <a:t>) =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p>
          <a:p>
            <a:pPr lvl="1"/>
            <a:r>
              <a:rPr lang="en-US" altLang="en-US" smtClean="0">
                <a:latin typeface="Arial" charset="0"/>
                <a:cs typeface="Arial" charset="0"/>
              </a:rPr>
              <a:t>you are essentially guaranteed that a random list will have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inversions </a:t>
            </a:r>
          </a:p>
        </p:txBody>
      </p:sp>
      <p:graphicFrame>
        <p:nvGraphicFramePr>
          <p:cNvPr id="5122" name="Object 2"/>
          <p:cNvGraphicFramePr>
            <a:graphicFrameLocks noChangeAspect="1"/>
          </p:cNvGraphicFramePr>
          <p:nvPr/>
        </p:nvGraphicFramePr>
        <p:xfrm>
          <a:off x="2524125" y="1989138"/>
          <a:ext cx="3446463" cy="593725"/>
        </p:xfrm>
        <a:graphic>
          <a:graphicData uri="http://schemas.openxmlformats.org/presentationml/2006/ole">
            <mc:AlternateContent xmlns:mc="http://schemas.openxmlformats.org/markup-compatibility/2006">
              <mc:Choice xmlns:v="urn:schemas-microsoft-com:vml" Requires="v">
                <p:oleObj spid="_x0000_s139272" name="Equation" r:id="rId4" imgW="1625400" imgH="279360" progId="Equation.DSMT4">
                  <p:embed/>
                </p:oleObj>
              </mc:Choice>
              <mc:Fallback>
                <p:oleObj name="Equation" r:id="rId4" imgW="1625400" imgH="279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1989138"/>
                        <a:ext cx="3446463"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5" name="TextBox 4"/>
          <p:cNvSpPr txBox="1">
            <a:spLocks noChangeArrowheads="1"/>
          </p:cNvSpPr>
          <p:nvPr/>
        </p:nvSpPr>
        <p:spPr bwMode="auto">
          <a:xfrm>
            <a:off x="179388" y="682849"/>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8.9.2</a:t>
            </a:r>
          </a:p>
        </p:txBody>
      </p:sp>
    </p:spTree>
    <p:extLst>
      <p:ext uri="{BB962C8B-B14F-4D97-AF65-F5344CB8AC3E}">
        <p14:creationId xmlns:p14="http://schemas.microsoft.com/office/powerpoint/2010/main" val="393437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desc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2386013"/>
            <a:ext cx="4319588"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title"/>
          </p:nvPr>
        </p:nvSpPr>
        <p:spPr/>
        <p:txBody>
          <a:bodyPr/>
          <a:lstStyle/>
          <a:p>
            <a:r>
              <a:rPr lang="en-US" altLang="en-US" dirty="0">
                <a:latin typeface="Arial" charset="0"/>
                <a:cs typeface="Arial" charset="0"/>
              </a:rPr>
              <a:t>Variation</a:t>
            </a:r>
            <a:endParaRPr lang="en-US" altLang="en-US" dirty="0" smtClean="0">
              <a:latin typeface="Arial" charset="0"/>
              <a:cs typeface="Arial" charset="0"/>
            </a:endParaRPr>
          </a:p>
        </p:txBody>
      </p:sp>
      <p:sp>
        <p:nvSpPr>
          <p:cNvPr id="614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plots the average number of inversions together with a 95% confidence interval for </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smtClean="0">
                <a:solidFill>
                  <a:srgbClr val="000000"/>
                </a:solidFill>
                <a:latin typeface="Times New Roman" pitchFamily="18" charset="0"/>
                <a:cs typeface="Arial" charset="0"/>
              </a:rPr>
              <a:t>≤</a:t>
            </a:r>
            <a:r>
              <a:rPr lang="en-US" altLang="en-US" smtClean="0">
                <a:latin typeface="Times New Roman" pitchFamily="18" charset="0"/>
                <a:cs typeface="Arial" charset="0"/>
              </a:rPr>
              <a:t> 100</a:t>
            </a:r>
          </a:p>
          <a:p>
            <a:pPr lvl="1">
              <a:buFontTx/>
              <a:buNone/>
            </a:pPr>
            <a:r>
              <a:rPr lang="en-US" altLang="en-US" sz="1400" b="1" smtClean="0">
                <a:latin typeface="Arial" charset="0"/>
                <a:cs typeface="Arial" charset="0"/>
              </a:rPr>
              <a:t>——</a:t>
            </a:r>
            <a:r>
              <a:rPr lang="en-US" altLang="en-US" sz="1400" smtClean="0">
                <a:latin typeface="Arial" charset="0"/>
                <a:cs typeface="Arial" charset="0"/>
              </a:rPr>
              <a:t> maximum number of inversions</a:t>
            </a:r>
          </a:p>
          <a:p>
            <a:pPr lvl="1">
              <a:buFontTx/>
              <a:buNone/>
            </a:pPr>
            <a:r>
              <a:rPr lang="en-US" altLang="en-US" sz="1400" b="1" smtClean="0">
                <a:solidFill>
                  <a:srgbClr val="FF0000"/>
                </a:solidFill>
                <a:latin typeface="Arial" charset="0"/>
                <a:cs typeface="Arial" charset="0"/>
              </a:rPr>
              <a:t>——</a:t>
            </a:r>
            <a:r>
              <a:rPr lang="en-US" altLang="en-US" sz="1400" smtClean="0">
                <a:solidFill>
                  <a:srgbClr val="CC0099"/>
                </a:solidFill>
                <a:latin typeface="Arial" charset="0"/>
                <a:cs typeface="Arial" charset="0"/>
              </a:rPr>
              <a:t> </a:t>
            </a:r>
            <a:r>
              <a:rPr lang="en-US" altLang="en-US" sz="1400" smtClean="0">
                <a:latin typeface="Arial" charset="0"/>
                <a:cs typeface="Arial" charset="0"/>
              </a:rPr>
              <a:t>average number of inversions</a:t>
            </a:r>
          </a:p>
          <a:p>
            <a:pPr lvl="1">
              <a:buFontTx/>
              <a:buNone/>
            </a:pPr>
            <a:r>
              <a:rPr lang="en-US" altLang="en-US" sz="1400" b="1" smtClean="0">
                <a:solidFill>
                  <a:srgbClr val="3333CC"/>
                </a:solidFill>
                <a:latin typeface="Arial" charset="0"/>
                <a:cs typeface="Arial" charset="0"/>
              </a:rPr>
              <a:t>——</a:t>
            </a:r>
            <a:r>
              <a:rPr lang="en-US" altLang="en-US" sz="1400" smtClean="0">
                <a:solidFill>
                  <a:schemeClr val="accent2"/>
                </a:solidFill>
                <a:latin typeface="Arial" charset="0"/>
                <a:cs typeface="Arial" charset="0"/>
              </a:rPr>
              <a:t> </a:t>
            </a:r>
            <a:r>
              <a:rPr lang="en-US" altLang="en-US" sz="1400" smtClean="0">
                <a:latin typeface="Arial" charset="0"/>
                <a:cs typeface="Arial" charset="0"/>
              </a:rPr>
              <a:t>95% confidence interval</a:t>
            </a:r>
          </a:p>
          <a:p>
            <a:pPr lvl="1"/>
            <a:endParaRPr lang="en-US" altLang="en-US" sz="1400" smtClean="0">
              <a:latin typeface="Arial" charset="0"/>
              <a:cs typeface="Arial" charset="0"/>
            </a:endParaRPr>
          </a:p>
        </p:txBody>
      </p:sp>
      <p:graphicFrame>
        <p:nvGraphicFramePr>
          <p:cNvPr id="6146" name="Object 2"/>
          <p:cNvGraphicFramePr>
            <a:graphicFrameLocks noChangeAspect="1"/>
          </p:cNvGraphicFramePr>
          <p:nvPr/>
        </p:nvGraphicFramePr>
        <p:xfrm>
          <a:off x="6373813" y="5300663"/>
          <a:ext cx="2159000" cy="325437"/>
        </p:xfrm>
        <a:graphic>
          <a:graphicData uri="http://schemas.openxmlformats.org/presentationml/2006/ole">
            <mc:AlternateContent xmlns:mc="http://schemas.openxmlformats.org/markup-compatibility/2006">
              <mc:Choice xmlns:v="urn:schemas-microsoft-com:vml" Requires="v">
                <p:oleObj spid="_x0000_s140296" name="Equation" r:id="rId5" imgW="1434960" imgH="215640" progId="Equation.3">
                  <p:embed/>
                </p:oleObj>
              </mc:Choice>
              <mc:Fallback>
                <p:oleObj name="Equation" r:id="rId5" imgW="143496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3813" y="5300663"/>
                        <a:ext cx="2159000"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0" name="TextBox 5"/>
          <p:cNvSpPr txBox="1">
            <a:spLocks noChangeArrowheads="1"/>
          </p:cNvSpPr>
          <p:nvPr/>
        </p:nvSpPr>
        <p:spPr bwMode="auto">
          <a:xfrm>
            <a:off x="179388" y="682849"/>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8.9.2</a:t>
            </a:r>
          </a:p>
        </p:txBody>
      </p:sp>
    </p:spTree>
    <p:extLst>
      <p:ext uri="{BB962C8B-B14F-4D97-AF65-F5344CB8AC3E}">
        <p14:creationId xmlns:p14="http://schemas.microsoft.com/office/powerpoint/2010/main" val="3417643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p:txBody>
          <a:bodyPr/>
          <a:lstStyle/>
          <a:p>
            <a:r>
              <a:rPr lang="en-US" altLang="en-US" dirty="0">
                <a:latin typeface="Arial" charset="0"/>
                <a:cs typeface="Arial" charset="0"/>
              </a:rPr>
              <a:t>Variation</a:t>
            </a:r>
            <a:endParaRPr lang="en-US" altLang="en-US" dirty="0" smtClean="0">
              <a:latin typeface="Arial" charset="0"/>
              <a:cs typeface="Arial" charset="0"/>
            </a:endParaRPr>
          </a:p>
        </p:txBody>
      </p:sp>
      <p:sp>
        <p:nvSpPr>
          <p:cNvPr id="7172" name="Rectangle 4"/>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What is a 95% confidence interval?</a:t>
            </a:r>
          </a:p>
          <a:p>
            <a:pPr lvl="1"/>
            <a:r>
              <a:rPr lang="en-US" altLang="en-US" smtClean="0">
                <a:latin typeface="Arial" charset="0"/>
                <a:cs typeface="Arial" charset="0"/>
              </a:rPr>
              <a:t>For every 100 randomly generated lists, 95 of those will fall within the given range</a:t>
            </a:r>
          </a:p>
          <a:p>
            <a:pPr lvl="1"/>
            <a:r>
              <a:rPr lang="en-US" altLang="en-US" smtClean="0">
                <a:latin typeface="Arial" charset="0"/>
                <a:cs typeface="Arial" charset="0"/>
              </a:rPr>
              <a:t>You will recall polls which are correct </a:t>
            </a:r>
            <a:r>
              <a:rPr lang="en-US" altLang="en-US" i="1" smtClean="0">
                <a:latin typeface="Arial" charset="0"/>
                <a:cs typeface="Arial" charset="0"/>
              </a:rPr>
              <a:t>19 times out of 20</a:t>
            </a:r>
            <a:r>
              <a:rPr lang="en-US" altLang="en-US" smtClean="0">
                <a:latin typeface="Arial" charset="0"/>
                <a:cs typeface="Arial" charset="0"/>
              </a:rPr>
              <a:t> – this is a 95% confidence interval</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example, 19 out of 20 randomly-generated lists of size </a:t>
            </a:r>
            <a:r>
              <a:rPr lang="en-US" altLang="en-US" i="1" smtClean="0">
                <a:latin typeface="Times New Roman" pitchFamily="18" charset="0"/>
                <a:cs typeface="Arial" charset="0"/>
              </a:rPr>
              <a:t>n</a:t>
            </a:r>
            <a:r>
              <a:rPr lang="en-US" altLang="en-US" smtClean="0">
                <a:latin typeface="Times New Roman" pitchFamily="18" charset="0"/>
                <a:cs typeface="Arial" charset="0"/>
              </a:rPr>
              <a:t> = 56</a:t>
            </a:r>
            <a:r>
              <a:rPr lang="en-US" altLang="en-US" smtClean="0">
                <a:latin typeface="Arial" charset="0"/>
                <a:cs typeface="Arial" charset="0"/>
              </a:rPr>
              <a:t> will fall within the interval of</a:t>
            </a:r>
          </a:p>
          <a:p>
            <a:endParaRPr lang="en-US" altLang="en-US" smtClean="0">
              <a:latin typeface="Arial" charset="0"/>
              <a:cs typeface="Arial" charset="0"/>
            </a:endParaRPr>
          </a:p>
          <a:p>
            <a:pPr>
              <a:buFontTx/>
              <a:buNone/>
            </a:pPr>
            <a:r>
              <a:rPr lang="en-US" altLang="en-US" smtClean="0">
                <a:latin typeface="Arial" charset="0"/>
                <a:cs typeface="Arial" charset="0"/>
              </a:rPr>
              <a:t>	inversions</a:t>
            </a:r>
            <a:endParaRPr lang="en-US" altLang="en-US" sz="1600" smtClean="0">
              <a:latin typeface="Arial" charset="0"/>
              <a:cs typeface="Arial" charset="0"/>
            </a:endParaRPr>
          </a:p>
        </p:txBody>
      </p:sp>
      <p:graphicFrame>
        <p:nvGraphicFramePr>
          <p:cNvPr id="7170" name="Object 2"/>
          <p:cNvGraphicFramePr>
            <a:graphicFrameLocks noChangeAspect="1"/>
          </p:cNvGraphicFramePr>
          <p:nvPr/>
        </p:nvGraphicFramePr>
        <p:xfrm>
          <a:off x="1908175" y="4149725"/>
          <a:ext cx="5472113" cy="515938"/>
        </p:xfrm>
        <a:graphic>
          <a:graphicData uri="http://schemas.openxmlformats.org/presentationml/2006/ole">
            <mc:AlternateContent xmlns:mc="http://schemas.openxmlformats.org/markup-compatibility/2006">
              <mc:Choice xmlns:v="urn:schemas-microsoft-com:vml" Requires="v">
                <p:oleObj spid="_x0000_s141320" name="Equation" r:id="rId4" imgW="2552400" imgH="241200" progId="Equation.3">
                  <p:embed/>
                </p:oleObj>
              </mc:Choice>
              <mc:Fallback>
                <p:oleObj name="Equation" r:id="rId4" imgW="25524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4149725"/>
                        <a:ext cx="547211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3" name="TextBox 4"/>
          <p:cNvSpPr txBox="1">
            <a:spLocks noChangeArrowheads="1"/>
          </p:cNvSpPr>
          <p:nvPr/>
        </p:nvSpPr>
        <p:spPr bwMode="auto">
          <a:xfrm>
            <a:off x="179388" y="682849"/>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8.9.2</a:t>
            </a:r>
          </a:p>
        </p:txBody>
      </p:sp>
    </p:spTree>
    <p:extLst>
      <p:ext uri="{BB962C8B-B14F-4D97-AF65-F5344CB8AC3E}">
        <p14:creationId xmlns:p14="http://schemas.microsoft.com/office/powerpoint/2010/main" val="4135896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smtClean="0">
                <a:latin typeface="Arial" charset="0"/>
                <a:cs typeface="Arial" charset="0"/>
              </a:rPr>
              <a:t>Counting Inversions</a:t>
            </a:r>
          </a:p>
        </p:txBody>
      </p:sp>
      <p:sp>
        <p:nvSpPr>
          <p:cNvPr id="205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want to count the number of inversions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could simply consider all ordered pairs and check whether or not the pair is inverted</a:t>
            </a:r>
          </a:p>
          <a:p>
            <a:pPr lvl="1"/>
            <a:r>
              <a:rPr lang="en-US" altLang="en-US" smtClean="0">
                <a:latin typeface="Arial" charset="0"/>
                <a:cs typeface="Arial" charset="0"/>
              </a:rPr>
              <a:t>This would require </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buFont typeface="Arial" charset="0"/>
              <a:buNone/>
            </a:pPr>
            <a:r>
              <a:rPr lang="en-US" altLang="en-US" smtClean="0">
                <a:latin typeface="Arial" charset="0"/>
                <a:cs typeface="Arial" charset="0"/>
              </a:rPr>
              <a:t>	comparisons and thus we would have an </a:t>
            </a:r>
            <a:r>
              <a:rPr lang="en-US" altLang="en-US" smtClean="0">
                <a:latin typeface="Symbol" pitchFamily="18" charset="2"/>
                <a:cs typeface="Arial" charset="0"/>
              </a:rPr>
              <a:t>W</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baseline="30000" smtClean="0">
                <a:latin typeface="Times New Roman" pitchFamily="18" charset="0"/>
                <a:cs typeface="Times New Roman" pitchFamily="18" charset="0"/>
              </a:rPr>
              <a:t>2</a:t>
            </a:r>
            <a:r>
              <a:rPr lang="en-US" altLang="en-US" smtClean="0">
                <a:latin typeface="Times New Roman" pitchFamily="18" charset="0"/>
                <a:cs typeface="Times New Roman" pitchFamily="18" charset="0"/>
              </a:rPr>
              <a:t>) </a:t>
            </a:r>
            <a:r>
              <a:rPr lang="en-US" altLang="en-US" smtClean="0">
                <a:latin typeface="Arial" charset="0"/>
                <a:cs typeface="Arial" charset="0"/>
              </a:rPr>
              <a:t>run time </a:t>
            </a:r>
          </a:p>
        </p:txBody>
      </p:sp>
      <p:graphicFrame>
        <p:nvGraphicFramePr>
          <p:cNvPr id="2050" name="Object 2"/>
          <p:cNvGraphicFramePr>
            <a:graphicFrameLocks noChangeAspect="1"/>
          </p:cNvGraphicFramePr>
          <p:nvPr/>
        </p:nvGraphicFramePr>
        <p:xfrm>
          <a:off x="3348038" y="3429000"/>
          <a:ext cx="2511425" cy="741363"/>
        </p:xfrm>
        <a:graphic>
          <a:graphicData uri="http://schemas.openxmlformats.org/presentationml/2006/ole">
            <mc:AlternateContent xmlns:mc="http://schemas.openxmlformats.org/markup-compatibility/2006">
              <mc:Choice xmlns:v="urn:schemas-microsoft-com:vml" Requires="v">
                <p:oleObj spid="_x0000_s137225" name="Equation" r:id="rId4" imgW="1460160" imgH="431640" progId="Equation.DSMT4">
                  <p:embed/>
                </p:oleObj>
              </mc:Choice>
              <mc:Fallback>
                <p:oleObj name="Equation" r:id="rId4" imgW="146016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3429000"/>
                        <a:ext cx="2511425"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4"/>
          <p:cNvSpPr txBox="1">
            <a:spLocks noChangeArrowheads="1"/>
          </p:cNvSpPr>
          <p:nvPr/>
        </p:nvSpPr>
        <p:spPr bwMode="auto">
          <a:xfrm>
            <a:off x="179388" y="682849"/>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8.9.3</a:t>
            </a:r>
            <a:endParaRPr lang="en-CA" altLang="en-US" dirty="0"/>
          </a:p>
        </p:txBody>
      </p:sp>
    </p:spTree>
    <p:extLst>
      <p:ext uri="{BB962C8B-B14F-4D97-AF65-F5344CB8AC3E}">
        <p14:creationId xmlns:p14="http://schemas.microsoft.com/office/powerpoint/2010/main" val="21161120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14359</TotalTime>
  <Words>103</Words>
  <Application>Microsoft Office PowerPoint</Application>
  <PresentationFormat>On-screen Show (4:3)</PresentationFormat>
  <Paragraphs>252</Paragraphs>
  <Slides>29</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Custom Design</vt:lpstr>
      <vt:lpstr>Equation</vt:lpstr>
      <vt:lpstr>PowerPoint Presentation</vt:lpstr>
      <vt:lpstr>Outline</vt:lpstr>
      <vt:lpstr>Inversions</vt:lpstr>
      <vt:lpstr>Basic properties</vt:lpstr>
      <vt:lpstr>Variation</vt:lpstr>
      <vt:lpstr>Variation</vt:lpstr>
      <vt:lpstr>Variation</vt:lpstr>
      <vt:lpstr>Variation</vt:lpstr>
      <vt:lpstr>Counting Inversions</vt:lpstr>
      <vt:lpstr>Counting Inversions</vt:lpstr>
      <vt:lpstr>Counting Inversions</vt:lpstr>
      <vt:lpstr>The Algorithm</vt:lpstr>
      <vt:lpstr>The Algorithm</vt:lpstr>
      <vt:lpstr>The Algorithm</vt:lpstr>
      <vt:lpstr>The Algorithm</vt:lpstr>
      <vt:lpstr>The Algorithm</vt:lpstr>
      <vt:lpstr>The Algorithm</vt:lpstr>
      <vt:lpstr>The Algorithm</vt:lpstr>
      <vt:lpstr>The Algorithm</vt:lpstr>
      <vt:lpstr>The Algorithm</vt:lpstr>
      <vt:lpstr>The Algorithm</vt:lpstr>
      <vt:lpstr>The Algorithm</vt:lpstr>
      <vt:lpstr>The Algorithm</vt:lpstr>
      <vt:lpstr>Implementation</vt:lpstr>
      <vt:lpstr>Implementation</vt:lpstr>
      <vt:lpstr>Implementation</vt:lpstr>
      <vt:lpstr>Summary</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1142</cp:revision>
  <dcterms:created xsi:type="dcterms:W3CDTF">2009-09-11T23:00:44Z</dcterms:created>
  <dcterms:modified xsi:type="dcterms:W3CDTF">2014-03-04T18:30:38Z</dcterms:modified>
</cp:coreProperties>
</file>