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9"/>
  </p:notes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35" r:id="rId23"/>
    <p:sldId id="349" r:id="rId24"/>
    <p:sldId id="350" r:id="rId25"/>
    <p:sldId id="351" r:id="rId26"/>
    <p:sldId id="352" r:id="rId27"/>
    <p:sldId id="353" r:id="rId28"/>
    <p:sldId id="354" r:id="rId29"/>
    <p:sldId id="355" r:id="rId30"/>
    <p:sldId id="356" r:id="rId31"/>
    <p:sldId id="357" r:id="rId32"/>
    <p:sldId id="358" r:id="rId33"/>
    <p:sldId id="331" r:id="rId34"/>
    <p:sldId id="332" r:id="rId35"/>
    <p:sldId id="333" r:id="rId36"/>
    <p:sldId id="334" r:id="rId37"/>
    <p:sldId id="346" r:id="rId38"/>
    <p:sldId id="347" r:id="rId39"/>
    <p:sldId id="348" r:id="rId40"/>
    <p:sldId id="359" r:id="rId41"/>
    <p:sldId id="360" r:id="rId42"/>
    <p:sldId id="325" r:id="rId43"/>
    <p:sldId id="326" r:id="rId44"/>
    <p:sldId id="327" r:id="rId45"/>
    <p:sldId id="328" r:id="rId46"/>
    <p:sldId id="329" r:id="rId47"/>
    <p:sldId id="33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2" autoAdjust="0"/>
    <p:restoredTop sz="94660"/>
  </p:normalViewPr>
  <p:slideViewPr>
    <p:cSldViewPr>
      <p:cViewPr varScale="1">
        <p:scale>
          <a:sx n="81" d="100"/>
          <a:sy n="81" d="100"/>
        </p:scale>
        <p:origin x="-630"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3/13/2015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295610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8E471D7-5BA7-4651-AC81-7E1AC9D3C403}"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61642B5-1FB8-4B8B-A221-EEDB270FB24E}"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FC4F8E-BEE3-44C9-99B9-85AF60EA989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4E2AB3C-BED8-4FCC-8991-7D923F49B895}"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2EE39B6-5CEA-4785-B2D5-7AA18DF9E615}"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AD8236B-4A57-464E-9BF8-3771911AA036}"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8E9B9A-9F6B-4AE3-8D75-BE8E72E2AABF}"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A66D766-669B-456E-B931-3836C4D84B41}"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D9D3B6-1F88-472F-A0F2-B81E61ECFCDA}"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CAA4234-9DDF-421A-8F48-2F9692B358D7}"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A976E7-5A33-461B-B0D0-98E70698C69F}"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3DB296F-9D3B-4A1F-BF51-E91CE29E3622}"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0E4D4A-2297-43B0-B415-F17C0AA010A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0E4D4A-2297-43B0-B415-F17C0AA010A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19E2246-0836-41DB-97F0-7B68201133DE}" type="slidenum">
              <a:rPr lang="en-CA" smtClean="0"/>
              <a:pPr>
                <a:defRPr/>
              </a:pPr>
              <a:t>42</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0CB23E-3599-4178-A8CF-A5717B144876}" type="slidenum">
              <a:rPr lang="en-CA" smtClean="0"/>
              <a:pPr>
                <a:defRPr/>
              </a:pPr>
              <a:t>43</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9E0423A-E321-4C91-81CC-10F6FFA13F1A}" type="slidenum">
              <a:rPr lang="en-CA" smtClean="0"/>
              <a:pPr>
                <a:defRPr/>
              </a:pPr>
              <a:t>45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9D14F46-2453-4A4B-9172-4978101FDA97}" type="slidenum">
              <a:rPr lang="en-CA" smtClean="0"/>
              <a:pPr>
                <a:defRPr/>
              </a:pPr>
              <a:t>46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FB2773-B455-4460-809E-66745284B2EF}"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A73219B-0D37-46D9-BEA2-A3192F52ED1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F92E48B-8039-41E6-AA97-9ACE0D31215E}"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2F849E5-717F-47E2-BC2C-7E6A30A8080D}"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7A4E0D-3455-4657-8198-7AA2C878D12C}"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C623740-C153-420E-82BD-EC682F59FFBF}"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6B97401-58F9-4623-B40E-FF410433F8B6}"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Radix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539552" y="2558504"/>
            <a:ext cx="8280920"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Radix sort</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Push according to the 3</a:t>
            </a:r>
            <a:r>
              <a:rPr lang="en-US" altLang="en-US" baseline="30000" smtClean="0">
                <a:latin typeface="Arial" charset="0"/>
                <a:cs typeface="Arial" charset="0"/>
              </a:rPr>
              <a:t>rd</a:t>
            </a:r>
            <a:r>
              <a:rPr lang="en-US" altLang="en-US" smtClean="0">
                <a:latin typeface="Arial" charset="0"/>
                <a:cs typeface="Arial" charset="0"/>
              </a:rPr>
              <a:t> digit:</a:t>
            </a:r>
          </a:p>
          <a:p>
            <a:pPr>
              <a:buFontTx/>
              <a:buNone/>
            </a:pPr>
            <a:r>
              <a:rPr lang="en-US" altLang="en-US" smtClean="0">
                <a:latin typeface="Arial" charset="0"/>
                <a:cs typeface="Arial" charset="0"/>
              </a:rPr>
              <a:t>		  086  198  466  709  973  981  374  766  473  342</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and dequeue: 98</a:t>
            </a:r>
            <a:r>
              <a:rPr lang="en-US" altLang="en-US" b="1" smtClean="0">
                <a:latin typeface="Arial" charset="0"/>
                <a:cs typeface="Arial" charset="0"/>
              </a:rPr>
              <a:t>1</a:t>
            </a:r>
            <a:r>
              <a:rPr lang="en-US" altLang="en-US" smtClean="0">
                <a:latin typeface="Arial" charset="0"/>
                <a:cs typeface="Arial" charset="0"/>
              </a:rPr>
              <a:t>  34</a:t>
            </a:r>
            <a:r>
              <a:rPr lang="en-US" altLang="en-US" b="1" smtClean="0">
                <a:latin typeface="Arial" charset="0"/>
                <a:cs typeface="Arial" charset="0"/>
              </a:rPr>
              <a:t>2</a:t>
            </a:r>
            <a:r>
              <a:rPr lang="en-US" altLang="en-US" smtClean="0">
                <a:latin typeface="Arial" charset="0"/>
                <a:cs typeface="Arial" charset="0"/>
              </a:rPr>
              <a:t>  97</a:t>
            </a:r>
            <a:r>
              <a:rPr lang="en-US" altLang="en-US" b="1" smtClean="0">
                <a:latin typeface="Arial" charset="0"/>
                <a:cs typeface="Arial" charset="0"/>
              </a:rPr>
              <a:t>3</a:t>
            </a:r>
            <a:r>
              <a:rPr lang="en-US" altLang="en-US" smtClean="0">
                <a:latin typeface="Arial" charset="0"/>
                <a:cs typeface="Arial" charset="0"/>
              </a:rPr>
              <a:t>  47</a:t>
            </a:r>
            <a:r>
              <a:rPr lang="en-US" altLang="en-US" b="1" smtClean="0">
                <a:latin typeface="Arial" charset="0"/>
                <a:cs typeface="Arial" charset="0"/>
              </a:rPr>
              <a:t>3</a:t>
            </a:r>
            <a:r>
              <a:rPr lang="en-US" altLang="en-US" smtClean="0">
                <a:latin typeface="Arial" charset="0"/>
                <a:cs typeface="Arial" charset="0"/>
              </a:rPr>
              <a:t>  37</a:t>
            </a:r>
            <a:r>
              <a:rPr lang="en-US" altLang="en-US" b="1" smtClean="0">
                <a:latin typeface="Arial" charset="0"/>
                <a:cs typeface="Arial" charset="0"/>
              </a:rPr>
              <a:t>4</a:t>
            </a:r>
            <a:r>
              <a:rPr lang="en-US" altLang="en-US" smtClean="0">
                <a:latin typeface="Arial" charset="0"/>
                <a:cs typeface="Arial" charset="0"/>
              </a:rPr>
              <a:t>  08</a:t>
            </a:r>
            <a:r>
              <a:rPr lang="en-US" altLang="en-US" b="1" smtClean="0">
                <a:latin typeface="Arial" charset="0"/>
                <a:cs typeface="Arial" charset="0"/>
              </a:rPr>
              <a:t>6 </a:t>
            </a:r>
            <a:r>
              <a:rPr lang="en-US" altLang="en-US" smtClean="0">
                <a:latin typeface="Arial" charset="0"/>
                <a:cs typeface="Arial" charset="0"/>
              </a:rPr>
              <a:t> 46</a:t>
            </a:r>
            <a:r>
              <a:rPr lang="en-US" altLang="en-US" b="1" smtClean="0">
                <a:latin typeface="Arial" charset="0"/>
                <a:cs typeface="Arial" charset="0"/>
              </a:rPr>
              <a:t>6</a:t>
            </a:r>
            <a:r>
              <a:rPr lang="en-US" altLang="en-US" smtClean="0">
                <a:latin typeface="Arial" charset="0"/>
                <a:cs typeface="Arial" charset="0"/>
              </a:rPr>
              <a:t>  76</a:t>
            </a:r>
            <a:r>
              <a:rPr lang="en-US" altLang="en-US" b="1" smtClean="0">
                <a:latin typeface="Arial" charset="0"/>
                <a:cs typeface="Arial" charset="0"/>
              </a:rPr>
              <a:t>6 </a:t>
            </a:r>
            <a:r>
              <a:rPr lang="en-US" altLang="en-US" smtClean="0">
                <a:latin typeface="Arial" charset="0"/>
                <a:cs typeface="Arial" charset="0"/>
              </a:rPr>
              <a:t> 19</a:t>
            </a:r>
            <a:r>
              <a:rPr lang="en-US" altLang="en-US" b="1" smtClean="0">
                <a:latin typeface="Arial" charset="0"/>
                <a:cs typeface="Arial" charset="0"/>
              </a:rPr>
              <a:t>8 </a:t>
            </a:r>
            <a:r>
              <a:rPr lang="en-US" altLang="en-US" smtClean="0">
                <a:latin typeface="Arial" charset="0"/>
                <a:cs typeface="Arial" charset="0"/>
              </a:rPr>
              <a:t> 70</a:t>
            </a:r>
            <a:r>
              <a:rPr lang="en-US" altLang="en-US" b="1" smtClean="0">
                <a:latin typeface="Arial" charset="0"/>
                <a:cs typeface="Arial" charset="0"/>
              </a:rPr>
              <a:t>9</a:t>
            </a:r>
          </a:p>
        </p:txBody>
      </p:sp>
      <p:graphicFrame>
        <p:nvGraphicFramePr>
          <p:cNvPr id="217161" name="Group 73"/>
          <p:cNvGraphicFramePr>
            <a:graphicFrameLocks noGrp="1"/>
          </p:cNvGraphicFramePr>
          <p:nvPr>
            <p:extLst>
              <p:ext uri="{D42A27DB-BD31-4B8C-83A1-F6EECF244321}">
                <p14:modId xmlns:p14="http://schemas.microsoft.com/office/powerpoint/2010/main" val="3227850806"/>
              </p:ext>
            </p:extLst>
          </p:nvPr>
        </p:nvGraphicFramePr>
        <p:xfrm>
          <a:off x="1619250" y="2397125"/>
          <a:ext cx="5591175" cy="3048000"/>
        </p:xfrm>
        <a:graphic>
          <a:graphicData uri="http://schemas.openxmlformats.org/drawingml/2006/table">
            <a:tbl>
              <a:tblPr/>
              <a:tblGrid>
                <a:gridCol w="714375"/>
                <a:gridCol w="1219200"/>
                <a:gridCol w="1219200"/>
                <a:gridCol w="1219200"/>
                <a:gridCol w="12192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663300"/>
                          </a:solidFill>
                          <a:effectLst/>
                          <a:latin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98</a:t>
                      </a:r>
                      <a:r>
                        <a:rPr kumimoji="0" lang="en-US" sz="1400" b="1" i="0" u="none" strike="noStrike" cap="none" normalizeH="0" baseline="0" dirty="0" smtClean="0">
                          <a:ln>
                            <a:noFill/>
                          </a:ln>
                          <a:solidFill>
                            <a:srgbClr val="663300"/>
                          </a:solidFill>
                          <a:effectLst/>
                          <a:latin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34</a:t>
                      </a:r>
                      <a:r>
                        <a:rPr kumimoji="0" lang="en-US" sz="1400" b="1" i="0" u="none" strike="noStrike" cap="none" normalizeH="0" baseline="0" dirty="0" smtClean="0">
                          <a:ln>
                            <a:noFill/>
                          </a:ln>
                          <a:solidFill>
                            <a:srgbClr val="FF0000"/>
                          </a:solidFill>
                          <a:effectLst/>
                          <a:latin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9933"/>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97</a:t>
                      </a:r>
                      <a:r>
                        <a:rPr kumimoji="0" lang="en-US" sz="1400" b="1" i="0" u="none" strike="noStrike" cap="none" normalizeH="0" baseline="0" dirty="0" smtClean="0">
                          <a:ln>
                            <a:noFill/>
                          </a:ln>
                          <a:solidFill>
                            <a:srgbClr val="FF9933"/>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47</a:t>
                      </a:r>
                      <a:r>
                        <a:rPr kumimoji="0" lang="en-US" sz="1400" b="1" i="0" u="none" strike="noStrike" cap="none" normalizeH="0" baseline="0" dirty="0" smtClean="0">
                          <a:ln>
                            <a:noFill/>
                          </a:ln>
                          <a:solidFill>
                            <a:srgbClr val="FF9933"/>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CC00"/>
                          </a:solidFill>
                          <a:effectLst/>
                          <a:latin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37</a:t>
                      </a:r>
                      <a:r>
                        <a:rPr kumimoji="0" lang="en-US" sz="1400" b="1" i="0" u="none" strike="noStrike" cap="none" normalizeH="0" baseline="0" dirty="0" smtClean="0">
                          <a:ln>
                            <a:noFill/>
                          </a:ln>
                          <a:solidFill>
                            <a:srgbClr val="FFCC00"/>
                          </a:solidFill>
                          <a:effectLst/>
                          <a:latin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8000"/>
                          </a:solidFill>
                          <a:effectLst/>
                          <a:latin typeface="Arial" charset="0"/>
                        </a:rPr>
                        <a:t>5</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B0F0"/>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08</a:t>
                      </a:r>
                      <a:r>
                        <a:rPr kumimoji="0" lang="en-US" sz="1400" b="1" i="0" u="none" strike="noStrike" cap="none" normalizeH="0" baseline="0" dirty="0" smtClean="0">
                          <a:ln>
                            <a:noFill/>
                          </a:ln>
                          <a:solidFill>
                            <a:srgbClr val="00B0F0"/>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46</a:t>
                      </a:r>
                      <a:r>
                        <a:rPr kumimoji="0" lang="en-US" sz="1400" b="1" i="0" u="none" strike="noStrike" cap="none" normalizeH="0" baseline="0" dirty="0" smtClean="0">
                          <a:ln>
                            <a:noFill/>
                          </a:ln>
                          <a:solidFill>
                            <a:srgbClr val="00B0F0"/>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76</a:t>
                      </a:r>
                      <a:r>
                        <a:rPr kumimoji="0" lang="en-US" sz="1400" b="1" i="0" u="none" strike="noStrike" cap="none" normalizeH="0" baseline="0" dirty="0" smtClean="0">
                          <a:ln>
                            <a:noFill/>
                          </a:ln>
                          <a:solidFill>
                            <a:srgbClr val="00B0F0"/>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33CC"/>
                          </a:solidFill>
                          <a:effectLst/>
                          <a:latin typeface="Arial" charset="0"/>
                        </a:rPr>
                        <a:t>7</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4D4D4D"/>
                          </a:solidFill>
                          <a:effectLst/>
                          <a:latin typeface="Arial" charset="0"/>
                        </a:rPr>
                        <a:t>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a:t>
                      </a:r>
                      <a:r>
                        <a:rPr kumimoji="0" lang="en-US" sz="1400" b="1" i="0" u="none" strike="noStrike" cap="none" normalizeH="0" baseline="0" dirty="0" smtClean="0">
                          <a:ln>
                            <a:noFill/>
                          </a:ln>
                          <a:solidFill>
                            <a:srgbClr val="4D4D4D"/>
                          </a:solidFill>
                          <a:effectLst/>
                          <a:latin typeface="Arial" charset="0"/>
                        </a:rPr>
                        <a:t>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969696"/>
                          </a:solidFill>
                          <a:effectLst/>
                          <a:latin typeface="Arial" charset="0"/>
                        </a:rPr>
                        <a:t>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70</a:t>
                      </a:r>
                      <a:r>
                        <a:rPr kumimoji="0" lang="en-US" sz="1400" b="1" i="0" u="none" strike="noStrike" cap="none" normalizeH="0" baseline="0" dirty="0" smtClean="0">
                          <a:ln>
                            <a:noFill/>
                          </a:ln>
                          <a:solidFill>
                            <a:srgbClr val="969696"/>
                          </a:solidFill>
                          <a:effectLst/>
                          <a:latin typeface="Arial" charset="0"/>
                        </a:rPr>
                        <a:t>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7656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Enqueue according to the 2</a:t>
            </a:r>
            <a:r>
              <a:rPr lang="en-US" altLang="en-US" baseline="30000" smtClean="0">
                <a:latin typeface="Arial" charset="0"/>
                <a:cs typeface="Arial" charset="0"/>
              </a:rPr>
              <a:t>nd</a:t>
            </a:r>
            <a:r>
              <a:rPr lang="en-US" altLang="en-US" smtClean="0">
                <a:latin typeface="Arial" charset="0"/>
                <a:cs typeface="Arial" charset="0"/>
              </a:rPr>
              <a:t> digit:</a:t>
            </a:r>
          </a:p>
          <a:p>
            <a:pPr>
              <a:buFontTx/>
              <a:buNone/>
            </a:pPr>
            <a:r>
              <a:rPr lang="en-US" altLang="en-US" smtClean="0">
                <a:latin typeface="Arial" charset="0"/>
                <a:cs typeface="Arial" charset="0"/>
              </a:rPr>
              <a:t>		  981  342  973  473  374  086  466  766  198  709</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and dequeue: 7</a:t>
            </a:r>
            <a:r>
              <a:rPr lang="en-US" altLang="en-US" b="1" smtClean="0">
                <a:latin typeface="Arial" charset="0"/>
                <a:cs typeface="Arial" charset="0"/>
              </a:rPr>
              <a:t>0</a:t>
            </a:r>
            <a:r>
              <a:rPr lang="en-US" altLang="en-US" smtClean="0">
                <a:latin typeface="Arial" charset="0"/>
                <a:cs typeface="Arial" charset="0"/>
              </a:rPr>
              <a:t>9  3</a:t>
            </a:r>
            <a:r>
              <a:rPr lang="en-US" altLang="en-US" b="1" smtClean="0">
                <a:latin typeface="Arial" charset="0"/>
                <a:cs typeface="Arial" charset="0"/>
              </a:rPr>
              <a:t>4</a:t>
            </a:r>
            <a:r>
              <a:rPr lang="en-US" altLang="en-US" smtClean="0">
                <a:latin typeface="Arial" charset="0"/>
                <a:cs typeface="Arial" charset="0"/>
              </a:rPr>
              <a:t>2  4</a:t>
            </a:r>
            <a:r>
              <a:rPr lang="en-US" altLang="en-US" b="1" smtClean="0">
                <a:latin typeface="Arial" charset="0"/>
                <a:cs typeface="Arial" charset="0"/>
              </a:rPr>
              <a:t>6</a:t>
            </a:r>
            <a:r>
              <a:rPr lang="en-US" altLang="en-US" smtClean="0">
                <a:latin typeface="Arial" charset="0"/>
                <a:cs typeface="Arial" charset="0"/>
              </a:rPr>
              <a:t>6  7</a:t>
            </a:r>
            <a:r>
              <a:rPr lang="en-US" altLang="en-US" b="1" smtClean="0">
                <a:latin typeface="Arial" charset="0"/>
                <a:cs typeface="Arial" charset="0"/>
              </a:rPr>
              <a:t>6</a:t>
            </a:r>
            <a:r>
              <a:rPr lang="en-US" altLang="en-US" smtClean="0">
                <a:latin typeface="Arial" charset="0"/>
                <a:cs typeface="Arial" charset="0"/>
              </a:rPr>
              <a:t>6  9</a:t>
            </a:r>
            <a:r>
              <a:rPr lang="en-US" altLang="en-US" b="1" smtClean="0">
                <a:latin typeface="Arial" charset="0"/>
                <a:cs typeface="Arial" charset="0"/>
              </a:rPr>
              <a:t>7</a:t>
            </a:r>
            <a:r>
              <a:rPr lang="en-US" altLang="en-US" smtClean="0">
                <a:latin typeface="Arial" charset="0"/>
                <a:cs typeface="Arial" charset="0"/>
              </a:rPr>
              <a:t>3  4</a:t>
            </a:r>
            <a:r>
              <a:rPr lang="en-US" altLang="en-US" b="1" smtClean="0">
                <a:latin typeface="Arial" charset="0"/>
                <a:cs typeface="Arial" charset="0"/>
              </a:rPr>
              <a:t>7</a:t>
            </a:r>
            <a:r>
              <a:rPr lang="en-US" altLang="en-US" smtClean="0">
                <a:latin typeface="Arial" charset="0"/>
                <a:cs typeface="Arial" charset="0"/>
              </a:rPr>
              <a:t>3  3</a:t>
            </a:r>
            <a:r>
              <a:rPr lang="en-US" altLang="en-US" b="1" smtClean="0">
                <a:latin typeface="Arial" charset="0"/>
                <a:cs typeface="Arial" charset="0"/>
              </a:rPr>
              <a:t>7</a:t>
            </a:r>
            <a:r>
              <a:rPr lang="en-US" altLang="en-US" smtClean="0">
                <a:latin typeface="Arial" charset="0"/>
                <a:cs typeface="Arial" charset="0"/>
              </a:rPr>
              <a:t>4  9</a:t>
            </a:r>
            <a:r>
              <a:rPr lang="en-US" altLang="en-US" b="1" smtClean="0">
                <a:latin typeface="Arial" charset="0"/>
                <a:cs typeface="Arial" charset="0"/>
              </a:rPr>
              <a:t>8</a:t>
            </a:r>
            <a:r>
              <a:rPr lang="en-US" altLang="en-US" smtClean="0">
                <a:latin typeface="Arial" charset="0"/>
                <a:cs typeface="Arial" charset="0"/>
              </a:rPr>
              <a:t>1  0</a:t>
            </a:r>
            <a:r>
              <a:rPr lang="en-US" altLang="en-US" b="1" smtClean="0">
                <a:latin typeface="Arial" charset="0"/>
                <a:cs typeface="Arial" charset="0"/>
              </a:rPr>
              <a:t>8</a:t>
            </a:r>
            <a:r>
              <a:rPr lang="en-US" altLang="en-US" smtClean="0">
                <a:latin typeface="Arial" charset="0"/>
                <a:cs typeface="Arial" charset="0"/>
              </a:rPr>
              <a:t>6  1</a:t>
            </a:r>
            <a:r>
              <a:rPr lang="en-US" altLang="en-US" b="1" smtClean="0">
                <a:latin typeface="Arial" charset="0"/>
                <a:cs typeface="Arial" charset="0"/>
              </a:rPr>
              <a:t>9</a:t>
            </a:r>
            <a:r>
              <a:rPr lang="en-US" altLang="en-US" smtClean="0">
                <a:latin typeface="Arial" charset="0"/>
                <a:cs typeface="Arial" charset="0"/>
              </a:rPr>
              <a:t>8</a:t>
            </a:r>
          </a:p>
        </p:txBody>
      </p:sp>
      <p:graphicFrame>
        <p:nvGraphicFramePr>
          <p:cNvPr id="218116" name="Group 4"/>
          <p:cNvGraphicFramePr>
            <a:graphicFrameLocks noGrp="1"/>
          </p:cNvGraphicFramePr>
          <p:nvPr>
            <p:extLst>
              <p:ext uri="{D42A27DB-BD31-4B8C-83A1-F6EECF244321}">
                <p14:modId xmlns:p14="http://schemas.microsoft.com/office/powerpoint/2010/main" val="2765532874"/>
              </p:ext>
            </p:extLst>
          </p:nvPr>
        </p:nvGraphicFramePr>
        <p:xfrm>
          <a:off x="1619250" y="2397125"/>
          <a:ext cx="5591175" cy="3048000"/>
        </p:xfrm>
        <a:graphic>
          <a:graphicData uri="http://schemas.openxmlformats.org/drawingml/2006/table">
            <a:tbl>
              <a:tblPr/>
              <a:tblGrid>
                <a:gridCol w="714375"/>
                <a:gridCol w="1219200"/>
                <a:gridCol w="1219200"/>
                <a:gridCol w="1219200"/>
                <a:gridCol w="1219200"/>
              </a:tblGrid>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a:t>
                      </a:r>
                      <a:r>
                        <a:rPr kumimoji="0" lang="en-US" sz="1400" b="1" i="0" u="none" strike="noStrike" cap="none" normalizeH="0" baseline="0" dirty="0" smtClean="0">
                          <a:ln>
                            <a:noFill/>
                          </a:ln>
                          <a:solidFill>
                            <a:schemeClr val="tx1"/>
                          </a:solidFill>
                          <a:effectLst/>
                          <a:latin typeface="Arial" charset="0"/>
                        </a:rPr>
                        <a:t>0</a:t>
                      </a:r>
                      <a:r>
                        <a:rPr kumimoji="0" lang="en-US" sz="1400" b="0"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663300"/>
                          </a:solidFill>
                          <a:effectLst/>
                          <a:latin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9933"/>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CC00"/>
                          </a:solidFill>
                          <a:effectLst/>
                          <a:latin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r>
                        <a:rPr kumimoji="0" lang="en-US" sz="1400" b="1" i="0" u="none" strike="noStrike" cap="none" normalizeH="0" baseline="0" dirty="0" smtClean="0">
                          <a:ln>
                            <a:noFill/>
                          </a:ln>
                          <a:solidFill>
                            <a:srgbClr val="FFCC00"/>
                          </a:solidFill>
                          <a:effectLst/>
                          <a:latin typeface="Arial" charset="0"/>
                        </a:rPr>
                        <a:t>4</a:t>
                      </a:r>
                      <a:r>
                        <a:rPr kumimoji="0" lang="en-US" sz="14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8000"/>
                          </a:solidFill>
                          <a:effectLst/>
                          <a:latin typeface="Arial" charset="0"/>
                        </a:rPr>
                        <a:t>5</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B0F0"/>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r>
                        <a:rPr kumimoji="0" lang="en-US" sz="1400" b="1" i="0" u="none" strike="noStrike" cap="none" normalizeH="0" baseline="0" dirty="0" smtClean="0">
                          <a:ln>
                            <a:noFill/>
                          </a:ln>
                          <a:solidFill>
                            <a:srgbClr val="00B0F0"/>
                          </a:solidFill>
                          <a:effectLst/>
                          <a:latin typeface="Arial" charset="0"/>
                        </a:rPr>
                        <a:t>6</a:t>
                      </a:r>
                      <a:r>
                        <a:rPr kumimoji="0" lang="en-US" sz="14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a:t>
                      </a:r>
                      <a:r>
                        <a:rPr kumimoji="0" lang="en-US" sz="1400" b="1" i="0" u="none" strike="noStrike" cap="none" normalizeH="0" baseline="0" dirty="0" smtClean="0">
                          <a:ln>
                            <a:noFill/>
                          </a:ln>
                          <a:solidFill>
                            <a:srgbClr val="00B0F0"/>
                          </a:solidFill>
                          <a:effectLst/>
                          <a:latin typeface="Arial" charset="0"/>
                        </a:rPr>
                        <a:t>6</a:t>
                      </a:r>
                      <a:r>
                        <a:rPr kumimoji="0" lang="en-US" sz="14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CC"/>
                          </a:solidFill>
                          <a:effectLst/>
                          <a:latin typeface="Arial" charset="0"/>
                        </a:rPr>
                        <a:t>7</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a:t>
                      </a:r>
                      <a:r>
                        <a:rPr kumimoji="0" lang="en-US" sz="1400" b="1" i="0" u="none" strike="noStrike" cap="none" normalizeH="0" baseline="0" dirty="0" smtClean="0">
                          <a:ln>
                            <a:noFill/>
                          </a:ln>
                          <a:solidFill>
                            <a:srgbClr val="FF3399"/>
                          </a:solidFill>
                          <a:effectLst/>
                          <a:latin typeface="Arial" charset="0"/>
                        </a:rPr>
                        <a:t>7</a:t>
                      </a:r>
                      <a:r>
                        <a:rPr kumimoji="0" lang="en-US" sz="14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r>
                        <a:rPr kumimoji="0" lang="en-US" sz="1400" b="1" i="0" u="none" strike="noStrike" cap="none" normalizeH="0" baseline="0" dirty="0" smtClean="0">
                          <a:ln>
                            <a:noFill/>
                          </a:ln>
                          <a:solidFill>
                            <a:srgbClr val="FF3399"/>
                          </a:solidFill>
                          <a:effectLst/>
                          <a:latin typeface="Arial" charset="0"/>
                        </a:rPr>
                        <a:t>7</a:t>
                      </a:r>
                      <a:r>
                        <a:rPr kumimoji="0" lang="en-US" sz="14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r>
                        <a:rPr kumimoji="0" lang="en-US" sz="1400" b="1" i="0" u="none" strike="noStrike" cap="none" normalizeH="0" baseline="0" dirty="0" smtClean="0">
                          <a:ln>
                            <a:noFill/>
                          </a:ln>
                          <a:solidFill>
                            <a:srgbClr val="FF3399"/>
                          </a:solidFill>
                          <a:effectLst/>
                          <a:latin typeface="Arial" charset="0"/>
                        </a:rPr>
                        <a:t>7</a:t>
                      </a:r>
                      <a:r>
                        <a:rPr kumimoji="0" lang="en-US" sz="14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4D4D4D"/>
                          </a:solidFill>
                          <a:effectLst/>
                          <a:latin typeface="Arial" charset="0"/>
                        </a:rPr>
                        <a:t>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a:t>
                      </a:r>
                      <a:r>
                        <a:rPr kumimoji="0" lang="en-US" sz="1400" b="1" i="0" u="none" strike="noStrike" cap="none" normalizeH="0" baseline="0" dirty="0" smtClean="0">
                          <a:ln>
                            <a:noFill/>
                          </a:ln>
                          <a:solidFill>
                            <a:srgbClr val="4D4D4D"/>
                          </a:solidFill>
                          <a:effectLst/>
                          <a:latin typeface="Arial" charset="0"/>
                        </a:rPr>
                        <a:t>8</a:t>
                      </a: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r>
                        <a:rPr kumimoji="0" lang="en-US" sz="1400" b="1" i="0" u="none" strike="noStrike" cap="none" normalizeH="0" baseline="0" dirty="0" smtClean="0">
                          <a:ln>
                            <a:noFill/>
                          </a:ln>
                          <a:solidFill>
                            <a:srgbClr val="4D4D4D"/>
                          </a:solidFill>
                          <a:effectLst/>
                          <a:latin typeface="Arial" charset="0"/>
                        </a:rPr>
                        <a:t>8</a:t>
                      </a:r>
                      <a:r>
                        <a:rPr kumimoji="0" lang="en-US" sz="14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969696"/>
                          </a:solidFill>
                          <a:effectLst/>
                          <a:latin typeface="Arial" charset="0"/>
                        </a:rPr>
                        <a:t>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r>
                        <a:rPr kumimoji="0" lang="en-US" sz="1400" b="1" i="0" u="none" strike="noStrike" cap="none" normalizeH="0" baseline="0" dirty="0" smtClean="0">
                          <a:ln>
                            <a:noFill/>
                          </a:ln>
                          <a:solidFill>
                            <a:srgbClr val="969696"/>
                          </a:solidFill>
                          <a:effectLst/>
                          <a:latin typeface="Arial" charset="0"/>
                        </a:rPr>
                        <a:t>9</a:t>
                      </a:r>
                      <a:r>
                        <a:rPr kumimoji="0" lang="en-US" sz="1400" b="0"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035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Enqueue according to the 1</a:t>
            </a:r>
            <a:r>
              <a:rPr lang="en-US" altLang="en-US" baseline="30000" smtClean="0">
                <a:latin typeface="Arial" charset="0"/>
                <a:cs typeface="Arial" charset="0"/>
              </a:rPr>
              <a:t>st</a:t>
            </a:r>
            <a:r>
              <a:rPr lang="en-US" altLang="en-US" smtClean="0">
                <a:latin typeface="Arial" charset="0"/>
                <a:cs typeface="Arial" charset="0"/>
              </a:rPr>
              <a:t> digit:</a:t>
            </a:r>
          </a:p>
          <a:p>
            <a:pPr>
              <a:buFontTx/>
              <a:buNone/>
            </a:pPr>
            <a:r>
              <a:rPr lang="en-US" altLang="en-US" smtClean="0">
                <a:latin typeface="Arial" charset="0"/>
                <a:cs typeface="Arial" charset="0"/>
              </a:rPr>
              <a:t>		  709  342  466  766  973  473  374  981  086  198</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and dequeue: </a:t>
            </a:r>
            <a:r>
              <a:rPr lang="en-US" altLang="en-US" b="1" smtClean="0">
                <a:latin typeface="Arial" charset="0"/>
                <a:cs typeface="Arial" charset="0"/>
              </a:rPr>
              <a:t>0</a:t>
            </a:r>
            <a:r>
              <a:rPr lang="en-US" altLang="en-US" smtClean="0">
                <a:latin typeface="Arial" charset="0"/>
                <a:cs typeface="Arial" charset="0"/>
              </a:rPr>
              <a:t>86  </a:t>
            </a:r>
            <a:r>
              <a:rPr lang="en-US" altLang="en-US" b="1" smtClean="0">
                <a:latin typeface="Arial" charset="0"/>
                <a:cs typeface="Arial" charset="0"/>
              </a:rPr>
              <a:t>1</a:t>
            </a:r>
            <a:r>
              <a:rPr lang="en-US" altLang="en-US" smtClean="0">
                <a:latin typeface="Arial" charset="0"/>
                <a:cs typeface="Arial" charset="0"/>
              </a:rPr>
              <a:t>98  </a:t>
            </a:r>
            <a:r>
              <a:rPr lang="en-US" altLang="en-US" b="1" smtClean="0">
                <a:latin typeface="Arial" charset="0"/>
                <a:cs typeface="Arial" charset="0"/>
              </a:rPr>
              <a:t>3</a:t>
            </a:r>
            <a:r>
              <a:rPr lang="en-US" altLang="en-US" smtClean="0">
                <a:latin typeface="Arial" charset="0"/>
                <a:cs typeface="Arial" charset="0"/>
              </a:rPr>
              <a:t>42  </a:t>
            </a:r>
            <a:r>
              <a:rPr lang="en-US" altLang="en-US" b="1" smtClean="0">
                <a:latin typeface="Arial" charset="0"/>
                <a:cs typeface="Arial" charset="0"/>
              </a:rPr>
              <a:t>3</a:t>
            </a:r>
            <a:r>
              <a:rPr lang="en-US" altLang="en-US" smtClean="0">
                <a:latin typeface="Arial" charset="0"/>
                <a:cs typeface="Arial" charset="0"/>
              </a:rPr>
              <a:t>74  </a:t>
            </a:r>
            <a:r>
              <a:rPr lang="en-US" altLang="en-US" b="1" smtClean="0">
                <a:latin typeface="Arial" charset="0"/>
                <a:cs typeface="Arial" charset="0"/>
              </a:rPr>
              <a:t>4</a:t>
            </a:r>
            <a:r>
              <a:rPr lang="en-US" altLang="en-US" smtClean="0">
                <a:latin typeface="Arial" charset="0"/>
                <a:cs typeface="Arial" charset="0"/>
              </a:rPr>
              <a:t>66  </a:t>
            </a:r>
            <a:r>
              <a:rPr lang="en-US" altLang="en-US" b="1" smtClean="0">
                <a:latin typeface="Arial" charset="0"/>
                <a:cs typeface="Arial" charset="0"/>
              </a:rPr>
              <a:t>4</a:t>
            </a:r>
            <a:r>
              <a:rPr lang="en-US" altLang="en-US" smtClean="0">
                <a:latin typeface="Arial" charset="0"/>
                <a:cs typeface="Arial" charset="0"/>
              </a:rPr>
              <a:t>73  </a:t>
            </a:r>
            <a:r>
              <a:rPr lang="en-US" altLang="en-US" b="1" smtClean="0">
                <a:latin typeface="Arial" charset="0"/>
                <a:cs typeface="Arial" charset="0"/>
              </a:rPr>
              <a:t>7</a:t>
            </a:r>
            <a:r>
              <a:rPr lang="en-US" altLang="en-US" smtClean="0">
                <a:latin typeface="Arial" charset="0"/>
                <a:cs typeface="Arial" charset="0"/>
              </a:rPr>
              <a:t>09  </a:t>
            </a:r>
            <a:r>
              <a:rPr lang="en-US" altLang="en-US" b="1" smtClean="0">
                <a:latin typeface="Arial" charset="0"/>
                <a:cs typeface="Arial" charset="0"/>
              </a:rPr>
              <a:t>7</a:t>
            </a:r>
            <a:r>
              <a:rPr lang="en-US" altLang="en-US" smtClean="0">
                <a:latin typeface="Arial" charset="0"/>
                <a:cs typeface="Arial" charset="0"/>
              </a:rPr>
              <a:t>66  </a:t>
            </a:r>
            <a:r>
              <a:rPr lang="en-US" altLang="en-US" b="1" smtClean="0">
                <a:latin typeface="Arial" charset="0"/>
                <a:cs typeface="Arial" charset="0"/>
              </a:rPr>
              <a:t>9</a:t>
            </a:r>
            <a:r>
              <a:rPr lang="en-US" altLang="en-US" smtClean="0">
                <a:latin typeface="Arial" charset="0"/>
                <a:cs typeface="Arial" charset="0"/>
              </a:rPr>
              <a:t>73  </a:t>
            </a:r>
            <a:r>
              <a:rPr lang="en-US" altLang="en-US" b="1" smtClean="0">
                <a:latin typeface="Arial" charset="0"/>
                <a:cs typeface="Arial" charset="0"/>
              </a:rPr>
              <a:t>9</a:t>
            </a:r>
            <a:r>
              <a:rPr lang="en-US" altLang="en-US" smtClean="0">
                <a:latin typeface="Arial" charset="0"/>
                <a:cs typeface="Arial" charset="0"/>
              </a:rPr>
              <a:t>81</a:t>
            </a:r>
          </a:p>
        </p:txBody>
      </p:sp>
      <p:graphicFrame>
        <p:nvGraphicFramePr>
          <p:cNvPr id="219140" name="Group 4"/>
          <p:cNvGraphicFramePr>
            <a:graphicFrameLocks noGrp="1"/>
          </p:cNvGraphicFramePr>
          <p:nvPr>
            <p:extLst>
              <p:ext uri="{D42A27DB-BD31-4B8C-83A1-F6EECF244321}">
                <p14:modId xmlns:p14="http://schemas.microsoft.com/office/powerpoint/2010/main" val="361322728"/>
              </p:ext>
            </p:extLst>
          </p:nvPr>
        </p:nvGraphicFramePr>
        <p:xfrm>
          <a:off x="1619250" y="2397125"/>
          <a:ext cx="5591175" cy="3048000"/>
        </p:xfrm>
        <a:graphic>
          <a:graphicData uri="http://schemas.openxmlformats.org/drawingml/2006/table">
            <a:tbl>
              <a:tblPr/>
              <a:tblGrid>
                <a:gridCol w="714375"/>
                <a:gridCol w="1219200"/>
                <a:gridCol w="1219200"/>
                <a:gridCol w="1219200"/>
                <a:gridCol w="1219200"/>
              </a:tblGrid>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086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663300"/>
                          </a:solidFill>
                          <a:effectLst/>
                          <a:latin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663300"/>
                          </a:solidFill>
                          <a:effectLst/>
                          <a:latin typeface="Arial" charset="0"/>
                        </a:rPr>
                        <a:t>1</a:t>
                      </a:r>
                      <a:r>
                        <a:rPr kumimoji="0" lang="en-US" sz="1400" b="0" i="0" u="none" strike="noStrike" cap="none" normalizeH="0" baseline="0" dirty="0" smtClean="0">
                          <a:ln>
                            <a:noFill/>
                          </a:ln>
                          <a:solidFill>
                            <a:schemeClr val="tx1"/>
                          </a:solidFill>
                          <a:effectLst/>
                          <a:latin typeface="Arial" charset="0"/>
                        </a:rPr>
                        <a:t>98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9933"/>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9933"/>
                          </a:solidFill>
                          <a:effectLst/>
                          <a:latin typeface="Arial" charset="0"/>
                        </a:rPr>
                        <a:t>3</a:t>
                      </a:r>
                      <a:r>
                        <a:rPr kumimoji="0" lang="en-US" sz="14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9933"/>
                          </a:solidFill>
                          <a:effectLst/>
                          <a:latin typeface="Arial" charset="0"/>
                        </a:rPr>
                        <a:t>3</a:t>
                      </a:r>
                      <a:r>
                        <a:rPr kumimoji="0" lang="en-US" sz="1400" b="0" i="0" u="none" strike="noStrike" cap="none" normalizeH="0" baseline="0" dirty="0" smtClean="0">
                          <a:ln>
                            <a:noFill/>
                          </a:ln>
                          <a:solidFill>
                            <a:schemeClr val="tx1"/>
                          </a:solidFill>
                          <a:effectLst/>
                          <a:latin typeface="Arial" charset="0"/>
                        </a:rPr>
                        <a:t>74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CC00"/>
                          </a:solidFill>
                          <a:effectLst/>
                          <a:latin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CC00"/>
                          </a:solidFill>
                          <a:effectLst/>
                          <a:latin typeface="Arial" charset="0"/>
                        </a:rPr>
                        <a:t>4</a:t>
                      </a:r>
                      <a:r>
                        <a:rPr kumimoji="0" lang="en-US" sz="14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CC00"/>
                          </a:solidFill>
                          <a:effectLst/>
                          <a:latin typeface="Arial" charset="0"/>
                        </a:rPr>
                        <a:t>4</a:t>
                      </a:r>
                      <a:r>
                        <a:rPr kumimoji="0" lang="en-US" sz="1400" b="0" i="0" u="none" strike="noStrike" cap="none" normalizeH="0" baseline="0" dirty="0" smtClean="0">
                          <a:ln>
                            <a:noFill/>
                          </a:ln>
                          <a:solidFill>
                            <a:schemeClr val="tx1"/>
                          </a:solidFill>
                          <a:effectLst/>
                          <a:latin typeface="Arial" charset="0"/>
                        </a:rPr>
                        <a:t>73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8000"/>
                          </a:solidFill>
                          <a:effectLst/>
                          <a:latin typeface="Arial" charset="0"/>
                        </a:rPr>
                        <a:t>5</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CC"/>
                          </a:solidFill>
                          <a:effectLst/>
                          <a:latin typeface="Arial" charset="0"/>
                        </a:rPr>
                        <a:t>7</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3399"/>
                          </a:solidFill>
                          <a:effectLst/>
                          <a:latin typeface="Arial" charset="0"/>
                        </a:rPr>
                        <a:t>7</a:t>
                      </a:r>
                      <a:r>
                        <a:rPr kumimoji="0" lang="en-US" sz="14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3399"/>
                          </a:solidFill>
                          <a:effectLst/>
                          <a:latin typeface="Arial" charset="0"/>
                        </a:rPr>
                        <a:t>7</a:t>
                      </a:r>
                      <a:r>
                        <a:rPr kumimoji="0" lang="en-US" sz="14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4D4D4D"/>
                          </a:solidFill>
                          <a:effectLst/>
                          <a:latin typeface="Arial" charset="0"/>
                        </a:rPr>
                        <a:t>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72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969696"/>
                          </a:solidFill>
                          <a:effectLst/>
                          <a:latin typeface="Arial" charset="0"/>
                        </a:rPr>
                        <a:t>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969696"/>
                          </a:solidFill>
                          <a:effectLst/>
                          <a:latin typeface="Arial" charset="0"/>
                        </a:rPr>
                        <a:t>9</a:t>
                      </a:r>
                      <a:r>
                        <a:rPr kumimoji="0" lang="en-US" sz="14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969696"/>
                          </a:solidFill>
                          <a:effectLst/>
                          <a:latin typeface="Arial" charset="0"/>
                        </a:rPr>
                        <a:t>9</a:t>
                      </a:r>
                      <a:r>
                        <a:rPr kumimoji="0" lang="en-US" sz="1400" b="0" i="0" u="none" strike="noStrike" cap="none" normalizeH="0" baseline="0" smtClean="0">
                          <a:ln>
                            <a:noFill/>
                          </a:ln>
                          <a:solidFill>
                            <a:schemeClr val="tx1"/>
                          </a:solidFill>
                          <a:effectLst/>
                          <a:latin typeface="Arial" charset="0"/>
                        </a:rPr>
                        <a:t>81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60948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numbers</a:t>
            </a:r>
          </a:p>
          <a:p>
            <a:pPr algn="ctr">
              <a:buFontTx/>
              <a:buNone/>
            </a:pPr>
            <a:r>
              <a:rPr lang="en-US" altLang="en-US" smtClean="0">
                <a:latin typeface="Arial" charset="0"/>
                <a:cs typeface="Arial" charset="0"/>
              </a:rPr>
              <a:t>086 198 342 374 466 473 709 766 973 981</a:t>
            </a:r>
          </a:p>
          <a:p>
            <a:pPr>
              <a:buFontTx/>
              <a:buNone/>
            </a:pPr>
            <a:r>
              <a:rPr lang="en-US" altLang="en-US" smtClean="0">
                <a:latin typeface="Arial" charset="0"/>
                <a:cs typeface="Arial" charset="0"/>
              </a:rPr>
              <a:t>	are now in order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next example uses the binary representation of numbers, which is even easier to follow</a:t>
            </a:r>
          </a:p>
        </p:txBody>
      </p:sp>
    </p:spTree>
    <p:extLst>
      <p:ext uri="{BB962C8B-B14F-4D97-AF65-F5344CB8AC3E}">
        <p14:creationId xmlns:p14="http://schemas.microsoft.com/office/powerpoint/2010/main" val="1268519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Sort the following base 2 numbers:</a:t>
            </a:r>
          </a:p>
          <a:p>
            <a:pPr algn="ctr">
              <a:buFont typeface="Arial" charset="0"/>
              <a:buNone/>
            </a:pPr>
            <a:r>
              <a:rPr lang="en-US" altLang="en-US" sz="1800" dirty="0" smtClean="0">
                <a:latin typeface="Arial" charset="0"/>
                <a:cs typeface="Arial" charset="0"/>
              </a:rPr>
              <a:t>  </a:t>
            </a:r>
            <a:r>
              <a:rPr lang="en-US" altLang="en-US" sz="1800" dirty="0" smtClean="0">
                <a:latin typeface="Consolas" panose="020B0609020204030204" pitchFamily="49" charset="0"/>
                <a:cs typeface="Consolas" panose="020B0609020204030204" pitchFamily="49" charset="0"/>
              </a:rPr>
              <a:t>1111 11011 11001 10000 11010 101 11100 111 1011 10101</a:t>
            </a:r>
          </a:p>
          <a:p>
            <a:pPr>
              <a:buFont typeface="Arial" charset="0"/>
              <a:buNone/>
            </a:pPr>
            <a:endParaRPr lang="en-US" altLang="en-US" dirty="0" smtClean="0">
              <a:latin typeface="Consolas" panose="020B0609020204030204" pitchFamily="49" charset="0"/>
              <a:cs typeface="Consolas" panose="020B0609020204030204" pitchFamily="49" charset="0"/>
            </a:endParaRPr>
          </a:p>
          <a:p>
            <a:pPr>
              <a:buFont typeface="Arial" charset="0"/>
              <a:buNone/>
            </a:pPr>
            <a:r>
              <a:rPr lang="en-US" altLang="en-US" dirty="0" smtClean="0">
                <a:latin typeface="Arial" charset="0"/>
                <a:cs typeface="Arial" charset="0"/>
              </a:rPr>
              <a:t>	First, interpret each as a 5-bit number:</a:t>
            </a:r>
          </a:p>
          <a:p>
            <a:pPr algn="ctr">
              <a:buFontTx/>
              <a:buNone/>
            </a:pPr>
            <a:r>
              <a:rPr lang="en-US" altLang="en-US" sz="1600" dirty="0" smtClean="0">
                <a:latin typeface="Consolas" panose="020B0609020204030204" pitchFamily="49" charset="0"/>
                <a:cs typeface="Consolas" panose="020B0609020204030204" pitchFamily="49" charset="0"/>
              </a:rPr>
              <a:t>01111  11011  11001  10000  11010  00101  11100  00111  01011  10101</a:t>
            </a:r>
            <a:endParaRPr lang="en-US" altLang="en-US" sz="1800" dirty="0" smtClean="0">
              <a:latin typeface="Consolas" panose="020B0609020204030204" pitchFamily="49" charset="0"/>
              <a:cs typeface="Consolas" panose="020B0609020204030204" pitchFamily="49"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Next, create an array of two queues:</a:t>
            </a:r>
          </a:p>
        </p:txBody>
      </p:sp>
      <p:graphicFrame>
        <p:nvGraphicFramePr>
          <p:cNvPr id="207876" name="Group 4"/>
          <p:cNvGraphicFramePr>
            <a:graphicFrameLocks noGrp="1"/>
          </p:cNvGraphicFramePr>
          <p:nvPr>
            <p:extLst>
              <p:ext uri="{D42A27DB-BD31-4B8C-83A1-F6EECF244321}">
                <p14:modId xmlns:p14="http://schemas.microsoft.com/office/powerpoint/2010/main" val="1528066142"/>
              </p:ext>
            </p:extLst>
          </p:nvPr>
        </p:nvGraphicFramePr>
        <p:xfrm>
          <a:off x="827088" y="4221163"/>
          <a:ext cx="7677150" cy="743049"/>
        </p:xfrm>
        <a:graphic>
          <a:graphicData uri="http://schemas.openxmlformats.org/drawingml/2006/table">
            <a:tbl>
              <a:tblPr/>
              <a:tblGrid>
                <a:gridCol w="598487"/>
                <a:gridCol w="884238"/>
                <a:gridCol w="885825"/>
                <a:gridCol w="884237"/>
                <a:gridCol w="885825"/>
                <a:gridCol w="884238"/>
                <a:gridCol w="885825"/>
                <a:gridCol w="884237"/>
                <a:gridCol w="884238"/>
              </a:tblGrid>
              <a:tr h="342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77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6411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1424519283"/>
              </p:ext>
            </p:extLst>
          </p:nvPr>
        </p:nvGraphicFramePr>
        <p:xfrm>
          <a:off x="827088" y="2769692"/>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42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62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8434"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18435" name="Rectangle 3"/>
          <p:cNvSpPr>
            <a:spLocks noGrp="1" noChangeArrowheads="1"/>
          </p:cNvSpPr>
          <p:nvPr>
            <p:ph type="body" idx="1"/>
          </p:nvPr>
        </p:nvSpPr>
        <p:spPr/>
        <p:txBody>
          <a:bodyPr/>
          <a:lstStyle/>
          <a:p>
            <a:pPr>
              <a:buNone/>
            </a:pPr>
            <a:r>
              <a:rPr lang="en-US" altLang="en-US" dirty="0" smtClean="0">
                <a:latin typeface="Arial" charset="0"/>
                <a:cs typeface="Arial" charset="0"/>
              </a:rPr>
              <a:t>	Place the numbers</a:t>
            </a:r>
            <a:br>
              <a:rPr lang="en-US" altLang="en-US" dirty="0" smtClean="0">
                <a:latin typeface="Arial" charset="0"/>
                <a:cs typeface="Arial" charset="0"/>
              </a:rPr>
            </a:b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0111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1101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1100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1000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  1101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  0010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1110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  0011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0101</a:t>
            </a:r>
            <a:r>
              <a:rPr lang="en-US" sz="1600" dirty="0">
                <a:solidFill>
                  <a:srgbClr val="FF0000"/>
                </a:solidFill>
                <a:latin typeface="Consolas" panose="020B0609020204030204" pitchFamily="49" charset="0"/>
                <a:cs typeface="Consolas" panose="020B0609020204030204" pitchFamily="49" charset="0"/>
              </a:rPr>
              <a:t>1</a:t>
            </a:r>
            <a:r>
              <a:rPr lang="en-US" altLang="en-US" sz="1600" b="1" dirty="0" smtClean="0">
                <a:latin typeface="Consolas" panose="020B0609020204030204" pitchFamily="49" charset="0"/>
                <a:cs typeface="Consolas" panose="020B0609020204030204" pitchFamily="49" charset="0"/>
              </a:rPr>
              <a:t> </a:t>
            </a:r>
            <a:r>
              <a:rPr lang="en-US" altLang="en-US" sz="1600" dirty="0" smtClean="0">
                <a:latin typeface="Consolas" panose="020B0609020204030204" pitchFamily="49" charset="0"/>
                <a:cs typeface="Consolas" panose="020B0609020204030204" pitchFamily="49" charset="0"/>
              </a:rPr>
              <a:t> 1010</a:t>
            </a:r>
            <a:r>
              <a:rPr lang="en-US" sz="1600" dirty="0">
                <a:solidFill>
                  <a:srgbClr val="FF0000"/>
                </a:solidFill>
                <a:latin typeface="Consolas" panose="020B0609020204030204" pitchFamily="49" charset="0"/>
                <a:cs typeface="Consolas" panose="020B0609020204030204" pitchFamily="49" charset="0"/>
              </a:rPr>
              <a:t>1</a:t>
            </a:r>
            <a:endParaRPr lang="en-US" altLang="en-US" sz="1800" dirty="0" smtClean="0">
              <a:latin typeface="Consolas" panose="020B0609020204030204" pitchFamily="49" charset="0"/>
              <a:cs typeface="Consolas" panose="020B0609020204030204" pitchFamily="49" charset="0"/>
            </a:endParaRPr>
          </a:p>
          <a:p>
            <a:pPr>
              <a:buFontTx/>
              <a:buNone/>
            </a:pPr>
            <a:r>
              <a:rPr lang="en-US" altLang="en-US" dirty="0" smtClean="0">
                <a:latin typeface="Arial" charset="0"/>
                <a:cs typeface="Arial" charset="0"/>
              </a:rPr>
              <a:t>	into the queues based on the 5</a:t>
            </a:r>
            <a:r>
              <a:rPr lang="en-US" altLang="en-US" baseline="30000" dirty="0" smtClean="0">
                <a:latin typeface="Arial" charset="0"/>
                <a:cs typeface="Arial" charset="0"/>
              </a:rPr>
              <a:t>th</a:t>
            </a:r>
            <a:r>
              <a:rPr lang="en-US" altLang="en-US" dirty="0" smtClean="0">
                <a:latin typeface="Arial" charset="0"/>
                <a:cs typeface="Arial" charset="0"/>
              </a:rPr>
              <a:t> bit:</a:t>
            </a: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Remove them in order:</a:t>
            </a:r>
          </a:p>
          <a:p>
            <a:pPr>
              <a:buFontTx/>
              <a:buNone/>
            </a:pP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1000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  1101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  1110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  0111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1101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1100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0010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0011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0101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 1010</a:t>
            </a:r>
            <a:r>
              <a:rPr lang="en-US" altLang="en-US" sz="1600" dirty="0" smtClean="0">
                <a:solidFill>
                  <a:srgbClr val="FF0000"/>
                </a:solidFill>
                <a:latin typeface="Consolas" panose="020B0609020204030204" pitchFamily="49" charset="0"/>
                <a:cs typeface="Consolas" panose="020B0609020204030204" pitchFamily="49" charset="0"/>
              </a:rPr>
              <a:t>1</a:t>
            </a:r>
            <a:endParaRPr lang="en-US" altLang="en-US" sz="1800" dirty="0" smtClean="0">
              <a:latin typeface="Consolas" panose="020B0609020204030204" pitchFamily="49" charset="0"/>
              <a:cs typeface="Consolas" panose="020B0609020204030204" pitchFamily="49" charset="0"/>
            </a:endParaRPr>
          </a:p>
          <a:p>
            <a:endParaRPr lang="en-US" altLang="en-US" dirty="0" smtClean="0">
              <a:latin typeface="Arial" charset="0"/>
              <a:cs typeface="Arial" charset="0"/>
            </a:endParaRPr>
          </a:p>
        </p:txBody>
      </p:sp>
      <p:graphicFrame>
        <p:nvGraphicFramePr>
          <p:cNvPr id="208942" name="Group 46"/>
          <p:cNvGraphicFramePr>
            <a:graphicFrameLocks noGrp="1"/>
          </p:cNvGraphicFramePr>
          <p:nvPr>
            <p:extLst>
              <p:ext uri="{D42A27DB-BD31-4B8C-83A1-F6EECF244321}">
                <p14:modId xmlns:p14="http://schemas.microsoft.com/office/powerpoint/2010/main" val="2392185428"/>
              </p:ext>
            </p:extLst>
          </p:nvPr>
        </p:nvGraphicFramePr>
        <p:xfrm>
          <a:off x="827088" y="2769693"/>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65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1000</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1110</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0111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0010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0011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0101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1010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03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14323294"/>
              </p:ext>
            </p:extLst>
          </p:nvPr>
        </p:nvGraphicFramePr>
        <p:xfrm>
          <a:off x="829889" y="2772461"/>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42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62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9458"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19459" name="Rectangle 3"/>
          <p:cNvSpPr>
            <a:spLocks noGrp="1" noChangeArrowheads="1"/>
          </p:cNvSpPr>
          <p:nvPr>
            <p:ph type="body" idx="1"/>
          </p:nvPr>
        </p:nvSpPr>
        <p:spPr/>
        <p:txBody>
          <a:bodyPr/>
          <a:lstStyle/>
          <a:p>
            <a:pPr>
              <a:buNone/>
            </a:pPr>
            <a:r>
              <a:rPr lang="en-US" altLang="en-US" dirty="0" smtClean="0">
                <a:latin typeface="Arial" charset="0"/>
                <a:cs typeface="Arial" charset="0"/>
              </a:rPr>
              <a:t>	Place the numbers</a:t>
            </a:r>
            <a:br>
              <a:rPr lang="en-US" altLang="en-US" dirty="0" smtClean="0">
                <a:latin typeface="Arial" charset="0"/>
                <a:cs typeface="Arial" charset="0"/>
              </a:rPr>
            </a:b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100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0  110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0  111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0  011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1  110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1  110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1  001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1  001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1  010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1 101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a:t>
            </a:r>
          </a:p>
          <a:p>
            <a:pPr>
              <a:buFontTx/>
              <a:buNone/>
            </a:pPr>
            <a:r>
              <a:rPr lang="en-US" altLang="en-US" dirty="0" smtClean="0">
                <a:latin typeface="Arial" charset="0"/>
                <a:cs typeface="Arial" charset="0"/>
              </a:rPr>
              <a:t>	into the queues based on the 4</a:t>
            </a:r>
            <a:r>
              <a:rPr lang="en-US" altLang="en-US" baseline="30000" dirty="0" smtClean="0">
                <a:latin typeface="Arial" charset="0"/>
                <a:cs typeface="Arial" charset="0"/>
              </a:rPr>
              <a:t>th</a:t>
            </a:r>
            <a:r>
              <a:rPr lang="en-US" altLang="en-US" dirty="0" smtClean="0">
                <a:latin typeface="Arial" charset="0"/>
                <a:cs typeface="Arial" charset="0"/>
              </a:rPr>
              <a:t> bit:</a:t>
            </a: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Remove them in order:</a:t>
            </a:r>
          </a:p>
          <a:p>
            <a:pPr>
              <a:buFontTx/>
              <a:buNone/>
            </a:pP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100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0  111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0  110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1  001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1  101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1  110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0  011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1  110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1  001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1  010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a:t>
            </a:r>
            <a:endParaRPr lang="en-US" altLang="en-US" sz="1800" dirty="0" smtClean="0">
              <a:latin typeface="Consolas" panose="020B0609020204030204" pitchFamily="49" charset="0"/>
              <a:cs typeface="Consolas" panose="020B0609020204030204" pitchFamily="49" charset="0"/>
            </a:endParaRPr>
          </a:p>
          <a:p>
            <a:endParaRPr lang="en-US" altLang="en-US" dirty="0" smtClean="0">
              <a:latin typeface="Arial" charset="0"/>
              <a:cs typeface="Arial" charset="0"/>
            </a:endParaRPr>
          </a:p>
        </p:txBody>
      </p:sp>
      <p:graphicFrame>
        <p:nvGraphicFramePr>
          <p:cNvPr id="209924" name="Group 4"/>
          <p:cNvGraphicFramePr>
            <a:graphicFrameLocks noGrp="1"/>
          </p:cNvGraphicFramePr>
          <p:nvPr>
            <p:extLst>
              <p:ext uri="{D42A27DB-BD31-4B8C-83A1-F6EECF244321}">
                <p14:modId xmlns:p14="http://schemas.microsoft.com/office/powerpoint/2010/main" val="1251522133"/>
              </p:ext>
            </p:extLst>
          </p:nvPr>
        </p:nvGraphicFramePr>
        <p:xfrm>
          <a:off x="827088" y="2769692"/>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65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100</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a:t>
                      </a:r>
                      <a:r>
                        <a:rPr lang="en-US" sz="1800" b="0" dirty="0" smtClean="0">
                          <a:solidFill>
                            <a:srgbClr val="FF0000"/>
                          </a:solidFill>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058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3067891398"/>
              </p:ext>
            </p:extLst>
          </p:nvPr>
        </p:nvGraphicFramePr>
        <p:xfrm>
          <a:off x="829889" y="2772461"/>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42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62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20482"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20483" name="Rectangle 3"/>
          <p:cNvSpPr>
            <a:spLocks noGrp="1" noChangeArrowheads="1"/>
          </p:cNvSpPr>
          <p:nvPr>
            <p:ph type="body" idx="1"/>
          </p:nvPr>
        </p:nvSpPr>
        <p:spPr/>
        <p:txBody>
          <a:bodyPr/>
          <a:lstStyle/>
          <a:p>
            <a:pPr>
              <a:buNone/>
            </a:pPr>
            <a:r>
              <a:rPr lang="en-US" altLang="en-US" dirty="0" smtClean="0">
                <a:latin typeface="Arial" charset="0"/>
                <a:cs typeface="Arial" charset="0"/>
              </a:rPr>
              <a:t>	Place the numbers</a:t>
            </a:r>
            <a:br>
              <a:rPr lang="en-US" altLang="en-US" dirty="0" smtClean="0">
                <a:latin typeface="Arial" charset="0"/>
                <a:cs typeface="Arial" charset="0"/>
              </a:rPr>
            </a:b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00  11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00  11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01  00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01  10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01  11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10  01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11  11</a:t>
            </a:r>
            <a:r>
              <a:rPr 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11  00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11  01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a:t>
            </a:r>
            <a:endParaRPr lang="en-US" altLang="en-US" sz="1800" dirty="0" smtClean="0">
              <a:latin typeface="Consolas" panose="020B0609020204030204" pitchFamily="49" charset="0"/>
              <a:cs typeface="Consolas" panose="020B0609020204030204" pitchFamily="49" charset="0"/>
            </a:endParaRPr>
          </a:p>
          <a:p>
            <a:pPr>
              <a:buFontTx/>
              <a:buNone/>
            </a:pPr>
            <a:r>
              <a:rPr lang="en-US" altLang="en-US" dirty="0" smtClean="0">
                <a:latin typeface="Arial" charset="0"/>
                <a:cs typeface="Arial" charset="0"/>
              </a:rPr>
              <a:t>	into the queues based on the 3</a:t>
            </a:r>
            <a:r>
              <a:rPr lang="en-US" altLang="en-US" baseline="30000" dirty="0" smtClean="0">
                <a:latin typeface="Arial" charset="0"/>
                <a:cs typeface="Arial" charset="0"/>
              </a:rPr>
              <a:t>rd</a:t>
            </a:r>
            <a:r>
              <a:rPr lang="en-US" altLang="en-US" dirty="0" smtClean="0">
                <a:latin typeface="Arial" charset="0"/>
                <a:cs typeface="Arial" charset="0"/>
              </a:rPr>
              <a:t> bit:</a:t>
            </a: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Remove them in order:</a:t>
            </a:r>
          </a:p>
          <a:p>
            <a:pPr>
              <a:buFontTx/>
              <a:buNone/>
            </a:pP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00  11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01  11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10  11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11  01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11  11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00  00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01  10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01  01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11  00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a:t>
            </a:r>
          </a:p>
          <a:p>
            <a:endParaRPr lang="en-US" altLang="en-US" sz="1800" dirty="0" smtClean="0">
              <a:latin typeface="Consolas" panose="020B0609020204030204" pitchFamily="49" charset="0"/>
              <a:cs typeface="Consolas" panose="020B0609020204030204" pitchFamily="49" charset="0"/>
            </a:endParaRPr>
          </a:p>
        </p:txBody>
      </p:sp>
      <p:graphicFrame>
        <p:nvGraphicFramePr>
          <p:cNvPr id="210948" name="Group 4"/>
          <p:cNvGraphicFramePr>
            <a:graphicFrameLocks noGrp="1"/>
          </p:cNvGraphicFramePr>
          <p:nvPr>
            <p:extLst>
              <p:ext uri="{D42A27DB-BD31-4B8C-83A1-F6EECF244321}">
                <p14:modId xmlns:p14="http://schemas.microsoft.com/office/powerpoint/2010/main" val="2175349949"/>
              </p:ext>
            </p:extLst>
          </p:nvPr>
        </p:nvGraphicFramePr>
        <p:xfrm>
          <a:off x="827088" y="2769692"/>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65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11</a:t>
                      </a:r>
                      <a:r>
                        <a:rPr kumimoji="0" lang="en-US" sz="1800" b="0" i="0" u="none" strike="noStrike" cap="none" normalizeH="0" baseline="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519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1725619518"/>
              </p:ext>
            </p:extLst>
          </p:nvPr>
        </p:nvGraphicFramePr>
        <p:xfrm>
          <a:off x="829889" y="2772461"/>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42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62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21506"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Place the numbers</a:t>
            </a:r>
            <a:br>
              <a:rPr lang="en-US" altLang="en-US" dirty="0" smtClean="0">
                <a:latin typeface="Arial" charset="0"/>
                <a:cs typeface="Arial" charset="0"/>
              </a:rPr>
            </a:b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000  1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001  1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010  1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011  0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011  1</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100  0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101  1</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101  0</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111  0</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111</a:t>
            </a:r>
            <a:endParaRPr lang="en-US" altLang="en-US" sz="1800" dirty="0" smtClean="0">
              <a:latin typeface="Consolas" panose="020B0609020204030204" pitchFamily="49" charset="0"/>
              <a:cs typeface="Consolas" panose="020B0609020204030204" pitchFamily="49" charset="0"/>
            </a:endParaRPr>
          </a:p>
          <a:p>
            <a:pPr>
              <a:buFontTx/>
              <a:buNone/>
            </a:pPr>
            <a:r>
              <a:rPr lang="en-US" altLang="en-US" dirty="0" smtClean="0">
                <a:latin typeface="Arial" charset="0"/>
                <a:cs typeface="Arial" charset="0"/>
              </a:rPr>
              <a:t>	into the queues based on the 2</a:t>
            </a:r>
            <a:r>
              <a:rPr lang="en-US" altLang="en-US" baseline="30000" dirty="0" smtClean="0">
                <a:latin typeface="Arial" charset="0"/>
                <a:cs typeface="Arial" charset="0"/>
              </a:rPr>
              <a:t>nd</a:t>
            </a:r>
            <a:r>
              <a:rPr lang="en-US" altLang="en-US" dirty="0" smtClean="0">
                <a:latin typeface="Arial" charset="0"/>
                <a:cs typeface="Arial" charset="0"/>
              </a:rPr>
              <a:t> bit:</a:t>
            </a: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Remove them in order:</a:t>
            </a:r>
          </a:p>
          <a:p>
            <a:pPr>
              <a:buFontTx/>
              <a:buNone/>
            </a:pPr>
            <a:r>
              <a:rPr lang="en-US" altLang="en-US" sz="1800" dirty="0" smtClean="0">
                <a:latin typeface="Arial" charset="0"/>
                <a:cs typeface="Arial" charset="0"/>
              </a:rPr>
              <a:t>      </a:t>
            </a:r>
            <a:r>
              <a:rPr lang="en-US" altLang="en-US" sz="1600" dirty="0" smtClean="0">
                <a:latin typeface="Consolas" panose="020B0609020204030204" pitchFamily="49" charset="0"/>
                <a:cs typeface="Consolas" panose="020B0609020204030204" pitchFamily="49" charset="0"/>
              </a:rPr>
              <a:t>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000  0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101  1</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101  0</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111  1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001  1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010  1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011  0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011  1</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100  0</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111</a:t>
            </a:r>
          </a:p>
          <a:p>
            <a:endParaRPr lang="en-US" altLang="en-US" dirty="0" smtClean="0">
              <a:latin typeface="Arial" charset="0"/>
              <a:cs typeface="Arial" charset="0"/>
            </a:endParaRPr>
          </a:p>
        </p:txBody>
      </p:sp>
      <p:graphicFrame>
        <p:nvGraphicFramePr>
          <p:cNvPr id="211972" name="Group 4"/>
          <p:cNvGraphicFramePr>
            <a:graphicFrameLocks noGrp="1"/>
          </p:cNvGraphicFramePr>
          <p:nvPr>
            <p:extLst>
              <p:ext uri="{D42A27DB-BD31-4B8C-83A1-F6EECF244321}">
                <p14:modId xmlns:p14="http://schemas.microsoft.com/office/powerpoint/2010/main" val="3712400070"/>
              </p:ext>
            </p:extLst>
          </p:nvPr>
        </p:nvGraphicFramePr>
        <p:xfrm>
          <a:off x="827088" y="2769692"/>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65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0</a:t>
                      </a:r>
                      <a:r>
                        <a:rPr kumimoji="0" lang="en-US" sz="1800" b="0" i="0" u="none" strike="noStrike" cap="none" normalizeH="0" baseline="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0</a:t>
                      </a:r>
                      <a:r>
                        <a:rPr kumimoji="0" lang="en-US" sz="1800" b="0" i="0" u="none" strike="noStrike" cap="none" normalizeH="0" baseline="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184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1047782372"/>
              </p:ext>
            </p:extLst>
          </p:nvPr>
        </p:nvGraphicFramePr>
        <p:xfrm>
          <a:off x="829889" y="2772461"/>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42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hlink"/>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62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22530"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22531" name="Rectangle 3"/>
          <p:cNvSpPr>
            <a:spLocks noGrp="1" noChangeArrowheads="1"/>
          </p:cNvSpPr>
          <p:nvPr>
            <p:ph type="body" idx="1"/>
          </p:nvPr>
        </p:nvSpPr>
        <p:spPr/>
        <p:txBody>
          <a:bodyPr/>
          <a:lstStyle/>
          <a:p>
            <a:pPr>
              <a:buNone/>
            </a:pPr>
            <a:r>
              <a:rPr lang="en-US" altLang="en-US" dirty="0" smtClean="0">
                <a:latin typeface="Arial" charset="0"/>
                <a:cs typeface="Arial" charset="0"/>
              </a:rPr>
              <a:t>	Place the numbers</a:t>
            </a:r>
            <a:br>
              <a:rPr lang="en-US" altLang="en-US" dirty="0" smtClean="0">
                <a:latin typeface="Arial" charset="0"/>
                <a:cs typeface="Arial" charset="0"/>
              </a:rPr>
            </a:br>
            <a:r>
              <a:rPr lang="en-US" altLang="en-US" sz="1800" dirty="0" smtClean="0">
                <a:latin typeface="Arial" charset="0"/>
                <a:cs typeface="Arial" charset="0"/>
              </a:rPr>
              <a:t> </a:t>
            </a:r>
            <a:r>
              <a:rPr 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0000  </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0101  </a:t>
            </a:r>
            <a:r>
              <a:rPr 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0101  </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0111  </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1001  </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1010  </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1011  </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1011  </a:t>
            </a:r>
            <a:r>
              <a:rPr lang="en-US" sz="1600" dirty="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1100  </a:t>
            </a:r>
            <a:r>
              <a:rPr lang="en-US" sz="1600" dirty="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1111</a:t>
            </a:r>
            <a:endParaRPr lang="en-US" altLang="en-US" sz="1800" dirty="0" smtClean="0">
              <a:latin typeface="Consolas" panose="020B0609020204030204" pitchFamily="49" charset="0"/>
              <a:cs typeface="Consolas" panose="020B0609020204030204" pitchFamily="49" charset="0"/>
            </a:endParaRPr>
          </a:p>
          <a:p>
            <a:pPr>
              <a:buFontTx/>
              <a:buNone/>
            </a:pPr>
            <a:r>
              <a:rPr lang="en-US" altLang="en-US" dirty="0" smtClean="0">
                <a:latin typeface="Arial" charset="0"/>
                <a:cs typeface="Arial" charset="0"/>
              </a:rPr>
              <a:t>	into the queues based on the 1</a:t>
            </a:r>
            <a:r>
              <a:rPr lang="en-US" altLang="en-US" baseline="30000" dirty="0" smtClean="0">
                <a:latin typeface="Arial" charset="0"/>
                <a:cs typeface="Arial" charset="0"/>
              </a:rPr>
              <a:t>st</a:t>
            </a:r>
            <a:r>
              <a:rPr lang="en-US" altLang="en-US" dirty="0" smtClean="0">
                <a:latin typeface="Arial" charset="0"/>
                <a:cs typeface="Arial" charset="0"/>
              </a:rPr>
              <a:t> bit:</a:t>
            </a: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Remove them in order:</a:t>
            </a:r>
          </a:p>
          <a:p>
            <a:pPr>
              <a:buFontTx/>
              <a:buNone/>
            </a:pPr>
            <a:r>
              <a:rPr lang="en-US" altLang="en-US" sz="1800" dirty="0" smtClean="0">
                <a:latin typeface="Arial" charset="0"/>
                <a:cs typeface="Arial" charset="0"/>
              </a:rPr>
              <a:t>      </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0101  </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0111  </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1011  </a:t>
            </a:r>
            <a:r>
              <a:rPr lang="en-US" altLang="en-US" sz="1600" dirty="0" smtClean="0">
                <a:solidFill>
                  <a:schemeClr val="hlink"/>
                </a:solidFill>
                <a:latin typeface="Consolas" panose="020B0609020204030204" pitchFamily="49" charset="0"/>
                <a:cs typeface="Consolas" panose="020B0609020204030204" pitchFamily="49" charset="0"/>
              </a:rPr>
              <a:t>0</a:t>
            </a:r>
            <a:r>
              <a:rPr lang="en-US" altLang="en-US" sz="1600" dirty="0" smtClean="0">
                <a:latin typeface="Consolas" panose="020B0609020204030204" pitchFamily="49" charset="0"/>
                <a:cs typeface="Consolas" panose="020B0609020204030204" pitchFamily="49" charset="0"/>
              </a:rPr>
              <a:t>1111  </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0000  </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0101  </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1001  </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1010  </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1011  </a:t>
            </a:r>
            <a:r>
              <a:rPr lang="en-US" altLang="en-US" sz="1600" dirty="0" smtClean="0">
                <a:solidFill>
                  <a:srgbClr val="FF000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1100</a:t>
            </a:r>
          </a:p>
          <a:p>
            <a:endParaRPr lang="en-US" altLang="en-US" sz="1800" dirty="0" smtClean="0">
              <a:latin typeface="Consolas" panose="020B0609020204030204" pitchFamily="49" charset="0"/>
              <a:cs typeface="Consolas" panose="020B0609020204030204" pitchFamily="49" charset="0"/>
            </a:endParaRPr>
          </a:p>
        </p:txBody>
      </p:sp>
      <p:graphicFrame>
        <p:nvGraphicFramePr>
          <p:cNvPr id="212996" name="Group 4"/>
          <p:cNvGraphicFramePr>
            <a:graphicFrameLocks noGrp="1"/>
          </p:cNvGraphicFramePr>
          <p:nvPr>
            <p:extLst>
              <p:ext uri="{D42A27DB-BD31-4B8C-83A1-F6EECF244321}">
                <p14:modId xmlns:p14="http://schemas.microsoft.com/office/powerpoint/2010/main" val="331003697"/>
              </p:ext>
            </p:extLst>
          </p:nvPr>
        </p:nvGraphicFramePr>
        <p:xfrm>
          <a:off x="827088" y="2769693"/>
          <a:ext cx="7677150" cy="731316"/>
        </p:xfrm>
        <a:graphic>
          <a:graphicData uri="http://schemas.openxmlformats.org/drawingml/2006/table">
            <a:tbl>
              <a:tblPr/>
              <a:tblGrid>
                <a:gridCol w="598487"/>
                <a:gridCol w="884238"/>
                <a:gridCol w="885825"/>
                <a:gridCol w="884237"/>
                <a:gridCol w="885825"/>
                <a:gridCol w="884238"/>
                <a:gridCol w="885825"/>
                <a:gridCol w="884237"/>
                <a:gridCol w="884238"/>
              </a:tblGrid>
              <a:tr h="365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0111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1011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hlink"/>
                          </a:solidFill>
                          <a:effectLst/>
                          <a:latin typeface="Consolas" panose="020B0609020204030204" pitchFamily="49" charset="0"/>
                          <a:cs typeface="Consolas" panose="020B0609020204030204" pitchFamily="49" charset="0"/>
                        </a:rPr>
                        <a:t>0</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0000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0101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1001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1010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rPr>
                        <a:t>1011</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1</a:t>
                      </a: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1100</a:t>
                      </a: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63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marL="360363" indent="-360363">
              <a:buNone/>
            </a:pPr>
            <a:r>
              <a:rPr lang="en-US" altLang="en-US" dirty="0" smtClean="0">
                <a:latin typeface="Arial" charset="0"/>
                <a:cs typeface="Arial" charset="0"/>
              </a:rPr>
              <a:t>	This topic covers radix sort:</a:t>
            </a:r>
          </a:p>
          <a:p>
            <a:pPr lvl="1"/>
            <a:r>
              <a:rPr lang="en-US" altLang="en-US" dirty="0" smtClean="0">
                <a:latin typeface="Arial" charset="0"/>
                <a:cs typeface="Arial" charset="0"/>
              </a:rPr>
              <a:t>Bucket sort is </a:t>
            </a:r>
            <a:r>
              <a:rPr lang="en-US" altLang="en-US" dirty="0" smtClean="0">
                <a:latin typeface="Symbol" pitchFamily="18" charset="2"/>
                <a:cs typeface="Arial"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endParaRPr lang="en-US" altLang="en-US" dirty="0" smtClean="0">
              <a:latin typeface="Arial" charset="0"/>
              <a:cs typeface="Arial" charset="0"/>
            </a:endParaRPr>
          </a:p>
          <a:p>
            <a:pPr lvl="1"/>
            <a:r>
              <a:rPr lang="en-US" altLang="en-US" dirty="0" smtClean="0">
                <a:latin typeface="Arial" charset="0"/>
                <a:cs typeface="Arial" charset="0"/>
              </a:rPr>
              <a:t>Is it possible to capitalize on the linear behaviour?</a:t>
            </a:r>
          </a:p>
          <a:p>
            <a:pPr lvl="1"/>
            <a:r>
              <a:rPr lang="en-US" altLang="en-US" dirty="0" smtClean="0">
                <a:latin typeface="Arial" charset="0"/>
                <a:cs typeface="Arial" charset="0"/>
              </a:rPr>
              <a:t>Consider sorting digits</a:t>
            </a:r>
          </a:p>
        </p:txBody>
      </p:sp>
    </p:spTree>
    <p:extLst>
      <p:ext uri="{BB962C8B-B14F-4D97-AF65-F5344CB8AC3E}">
        <p14:creationId xmlns:p14="http://schemas.microsoft.com/office/powerpoint/2010/main" val="50400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numbers</a:t>
            </a:r>
          </a:p>
          <a:p>
            <a:pPr>
              <a:buFontTx/>
              <a:buNone/>
            </a:pPr>
            <a:r>
              <a:rPr lang="en-US" altLang="en-US" sz="1600" dirty="0" smtClean="0">
                <a:latin typeface="Consolas" panose="020B0609020204030204" pitchFamily="49" charset="0"/>
                <a:cs typeface="Consolas" panose="020B0609020204030204" pitchFamily="49" charset="0"/>
              </a:rPr>
              <a:t>    00101  00111  01011  01111  10000  10101  11001  11010  11011  11100</a:t>
            </a:r>
          </a:p>
          <a:p>
            <a:pPr>
              <a:buFontTx/>
              <a:buNone/>
            </a:pPr>
            <a:r>
              <a:rPr lang="en-US" altLang="en-US" dirty="0" smtClean="0">
                <a:latin typeface="Arial" charset="0"/>
                <a:cs typeface="Arial" charset="0"/>
              </a:rPr>
              <a:t>	are now in order</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required </a:t>
            </a:r>
            <a:r>
              <a:rPr lang="en-US" altLang="en-US" dirty="0" smtClean="0">
                <a:latin typeface="Times New Roman" pitchFamily="18" charset="0"/>
                <a:cs typeface="Arial" charset="0"/>
              </a:rPr>
              <a:t>5</a:t>
            </a:r>
            <a:r>
              <a:rPr lang="en-US" altLang="en-US" i="1" dirty="0" smtClean="0">
                <a:latin typeface="Times New Roman" pitchFamily="18" charset="0"/>
                <a:cs typeface="Arial" charset="0"/>
              </a:rPr>
              <a:t>n</a:t>
            </a:r>
            <a:r>
              <a:rPr lang="en-US" altLang="en-US" dirty="0" smtClean="0">
                <a:latin typeface="Arial" charset="0"/>
                <a:cs typeface="Arial" charset="0"/>
              </a:rPr>
              <a:t> </a:t>
            </a:r>
            <a:r>
              <a:rPr lang="en-US" altLang="en-US" dirty="0" err="1" smtClean="0">
                <a:latin typeface="Arial" charset="0"/>
                <a:cs typeface="Arial" charset="0"/>
              </a:rPr>
              <a:t>enqueues</a:t>
            </a:r>
            <a:r>
              <a:rPr lang="en-US" altLang="en-US" dirty="0" smtClean="0">
                <a:latin typeface="Arial" charset="0"/>
                <a:cs typeface="Arial" charset="0"/>
              </a:rPr>
              <a:t> and </a:t>
            </a:r>
            <a:r>
              <a:rPr lang="en-US" altLang="en-US" dirty="0" err="1" smtClean="0">
                <a:latin typeface="Arial" charset="0"/>
                <a:cs typeface="Arial" charset="0"/>
              </a:rPr>
              <a:t>dequeues</a:t>
            </a:r>
            <a:endParaRPr lang="en-US" altLang="en-US" dirty="0" smtClean="0">
              <a:latin typeface="Arial" charset="0"/>
              <a:cs typeface="Arial" charset="0"/>
            </a:endParaRPr>
          </a:p>
          <a:p>
            <a:pPr lvl="1"/>
            <a:r>
              <a:rPr lang="en-US" altLang="en-US" dirty="0" smtClean="0">
                <a:latin typeface="Arial" charset="0"/>
                <a:cs typeface="Arial" charset="0"/>
              </a:rPr>
              <a:t>In this case, it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10</a:t>
            </a:r>
          </a:p>
        </p:txBody>
      </p:sp>
    </p:spTree>
    <p:extLst>
      <p:ext uri="{BB962C8B-B14F-4D97-AF65-F5344CB8AC3E}">
        <p14:creationId xmlns:p14="http://schemas.microsoft.com/office/powerpoint/2010/main" val="3905669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latin typeface="Arial" charset="0"/>
                <a:cs typeface="Arial" charset="0"/>
              </a:rPr>
              <a:t>Sorting binary numbers</a:t>
            </a:r>
          </a:p>
        </p:txBody>
      </p:sp>
      <p:sp>
        <p:nvSpPr>
          <p:cNvPr id="245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implementation of multiple queues requires a lot of memory</a:t>
            </a:r>
          </a:p>
          <a:p>
            <a:pPr lvl="1"/>
            <a:r>
              <a:rPr lang="en-US" altLang="en-US" dirty="0" smtClean="0">
                <a:latin typeface="Arial" charset="0"/>
                <a:cs typeface="Arial" charset="0"/>
              </a:rPr>
              <a:t>Note, however, that the sum of the entries in the two queues is always </a:t>
            </a:r>
            <a:r>
              <a:rPr lang="en-US" altLang="en-US" i="1" dirty="0">
                <a:latin typeface="Times New Roman" panose="02020603050405020304" pitchFamily="18" charset="0"/>
                <a:cs typeface="Times New Roman" panose="02020603050405020304" pitchFamily="18" charset="0"/>
              </a:rPr>
              <a:t>n</a:t>
            </a:r>
            <a:endParaRPr lang="en-US" altLang="en-US" dirty="0" smtClean="0">
              <a:latin typeface="Times New Roman" panose="02020603050405020304" pitchFamily="18" charset="0"/>
              <a:cs typeface="Times New Roman" panose="02020603050405020304" pitchFamily="18" charset="0"/>
            </a:endParaRPr>
          </a:p>
          <a:p>
            <a:pPr lvl="1"/>
            <a:r>
              <a:rPr lang="en-US" altLang="en-US" dirty="0" smtClean="0">
                <a:latin typeface="Arial" charset="0"/>
                <a:cs typeface="Arial" charset="0"/>
              </a:rPr>
              <a:t>Create a new array of size </a:t>
            </a:r>
            <a:r>
              <a:rPr lang="en-US" altLang="en-US" i="1" dirty="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for a two-ended queues where</a:t>
            </a:r>
          </a:p>
          <a:p>
            <a:pPr lvl="2"/>
            <a:r>
              <a:rPr lang="en-US" altLang="en-US" dirty="0" smtClean="0">
                <a:latin typeface="Arial" charset="0"/>
                <a:cs typeface="Arial" charset="0"/>
              </a:rPr>
              <a:t>If the relevant bit is 0, enqueue it at at the front</a:t>
            </a:r>
          </a:p>
          <a:p>
            <a:pPr lvl="2"/>
            <a:r>
              <a:rPr lang="en-US" altLang="en-US" dirty="0" smtClean="0">
                <a:latin typeface="Arial" charset="0"/>
                <a:cs typeface="Arial" charset="0"/>
              </a:rPr>
              <a:t>Otherwise, the relevant bit is 1, so enqueue it at the back</a:t>
            </a:r>
          </a:p>
          <a:p>
            <a:pPr lvl="2"/>
            <a:endParaRPr lang="en-US" altLang="en-US" dirty="0">
              <a:latin typeface="Arial" charset="0"/>
              <a:cs typeface="Arial" charset="0"/>
            </a:endParaRPr>
          </a:p>
          <a:p>
            <a:pPr marL="914400" lvl="2" indent="0">
              <a:buNone/>
            </a:pPr>
            <a:endParaRPr lang="en-US" altLang="en-US" dirty="0" smtClean="0">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8336" y="3501008"/>
            <a:ext cx="6479335" cy="186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16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latin typeface="Arial" charset="0"/>
                <a:cs typeface="Arial" charset="0"/>
              </a:rPr>
              <a:t>Sorting binary numbers</a:t>
            </a:r>
          </a:p>
        </p:txBody>
      </p:sp>
      <p:sp>
        <p:nvSpPr>
          <p:cNvPr id="245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Once we finish, the two queues have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entries</a:t>
            </a:r>
          </a:p>
          <a:p>
            <a:pPr lvl="1"/>
            <a:r>
              <a:rPr lang="en-US" altLang="en-US" dirty="0" smtClean="0">
                <a:latin typeface="Arial" charset="0"/>
                <a:cs typeface="Arial" charset="0"/>
              </a:rPr>
              <a:t>Now, suppose the 0-queue has </a:t>
            </a:r>
            <a:r>
              <a:rPr lang="en-US" altLang="en-US" dirty="0" smtClean="0">
                <a:solidFill>
                  <a:srgbClr val="FF0000"/>
                </a:solidFill>
                <a:latin typeface="Consolas" panose="020B0609020204030204" pitchFamily="49" charset="0"/>
                <a:cs typeface="Consolas" panose="020B0609020204030204" pitchFamily="49" charset="0"/>
              </a:rPr>
              <a:t>current</a:t>
            </a:r>
            <a:r>
              <a:rPr lang="en-US" altLang="en-US" dirty="0" smtClean="0">
                <a:solidFill>
                  <a:srgbClr val="FF0000"/>
                </a:solidFill>
                <a:latin typeface="Arial" charset="0"/>
                <a:cs typeface="Arial" charset="0"/>
              </a:rPr>
              <a:t> </a:t>
            </a:r>
            <a:r>
              <a:rPr lang="en-US" altLang="en-US" dirty="0" smtClean="0">
                <a:latin typeface="Arial" charset="0"/>
                <a:cs typeface="Arial" charset="0"/>
              </a:rPr>
              <a:t>entries</a:t>
            </a:r>
          </a:p>
          <a:p>
            <a:pPr lvl="2"/>
            <a:r>
              <a:rPr lang="en-US" altLang="en-US" dirty="0" smtClean="0">
                <a:latin typeface="Arial" charset="0"/>
                <a:cs typeface="Arial" charset="0"/>
              </a:rPr>
              <a:t>To iterate through the entries:   go from </a:t>
            </a:r>
            <a:r>
              <a:rPr lang="en-US" altLang="en-US" dirty="0" smtClean="0">
                <a:latin typeface="Consolas" panose="020B0609020204030204" pitchFamily="49" charset="0"/>
                <a:cs typeface="Consolas" panose="020B0609020204030204" pitchFamily="49" charset="0"/>
              </a:rPr>
              <a:t>0</a:t>
            </a:r>
            <a:r>
              <a:rPr lang="en-US" altLang="en-US" dirty="0" smtClean="0">
                <a:latin typeface="Arial" charset="0"/>
                <a:cs typeface="Arial" charset="0"/>
              </a:rPr>
              <a:t> to </a:t>
            </a:r>
            <a:r>
              <a:rPr lang="en-US" altLang="en-US" dirty="0" smtClean="0">
                <a:solidFill>
                  <a:srgbClr val="FF0000"/>
                </a:solidFill>
                <a:latin typeface="Consolas" panose="020B0609020204030204" pitchFamily="49" charset="0"/>
                <a:cs typeface="Consolas" panose="020B0609020204030204" pitchFamily="49" charset="0"/>
              </a:rPr>
              <a:t>current </a:t>
            </a:r>
            <a:r>
              <a:rPr lang="en-US" altLang="en-US" dirty="0" smtClean="0">
                <a:latin typeface="Consolas" panose="020B0609020204030204" pitchFamily="49" charset="0"/>
                <a:cs typeface="Consolas" panose="020B0609020204030204" pitchFamily="49" charset="0"/>
              </a:rPr>
              <a:t>– 1</a:t>
            </a:r>
            <a:r>
              <a:rPr lang="en-US" altLang="en-US" dirty="0" smtClean="0">
                <a:latin typeface="Arial" charset="0"/>
                <a:cs typeface="Arial" charset="0"/>
              </a:rPr>
              <a:t>,</a:t>
            </a:r>
            <a:br>
              <a:rPr lang="en-US" altLang="en-US" dirty="0" smtClean="0">
                <a:latin typeface="Arial" charset="0"/>
                <a:cs typeface="Arial" charset="0"/>
              </a:rPr>
            </a:br>
            <a:r>
              <a:rPr lang="en-US" altLang="en-US" dirty="0" smtClean="0">
                <a:latin typeface="Arial" charset="0"/>
                <a:cs typeface="Arial" charset="0"/>
              </a:rPr>
              <a:t>                                                 then from </a:t>
            </a:r>
            <a:r>
              <a:rPr lang="en-US" altLang="en-US" dirty="0" smtClean="0">
                <a:latin typeface="Consolas" panose="020B0609020204030204" pitchFamily="49" charset="0"/>
                <a:cs typeface="Consolas" panose="020B0609020204030204" pitchFamily="49" charset="0"/>
              </a:rPr>
              <a:t>n - 1</a:t>
            </a:r>
            <a:r>
              <a:rPr lang="en-US" altLang="en-US" dirty="0" smtClean="0">
                <a:latin typeface="Arial" charset="0"/>
                <a:cs typeface="Arial" charset="0"/>
              </a:rPr>
              <a:t> down to </a:t>
            </a:r>
            <a:r>
              <a:rPr lang="en-US" altLang="en-US" dirty="0" smtClean="0">
                <a:solidFill>
                  <a:srgbClr val="FF0000"/>
                </a:solidFill>
                <a:latin typeface="Consolas" panose="020B0609020204030204" pitchFamily="49" charset="0"/>
                <a:cs typeface="Consolas" panose="020B0609020204030204" pitchFamily="49" charset="0"/>
              </a:rPr>
              <a:t>current</a:t>
            </a:r>
            <a:r>
              <a:rPr lang="en-US" altLang="en-US" dirty="0" smtClean="0">
                <a:solidFill>
                  <a:srgbClr val="FF0000"/>
                </a:solidFill>
                <a:latin typeface="Arial" charset="0"/>
                <a:cs typeface="Arial" charset="0"/>
              </a:rPr>
              <a:t> </a:t>
            </a:r>
          </a:p>
          <a:p>
            <a:pPr lvl="2"/>
            <a:r>
              <a:rPr lang="en-US" altLang="en-US" dirty="0" smtClean="0">
                <a:latin typeface="Arial" charset="0"/>
                <a:cs typeface="Arial" charset="0"/>
              </a:rPr>
              <a:t>Go to the next bit and now use the original array as the queue</a:t>
            </a:r>
            <a:endParaRPr lang="en-US" altLang="en-US" dirty="0">
              <a:latin typeface="Consolas" panose="020B0609020204030204" pitchFamily="49" charset="0"/>
              <a:cs typeface="Consolas" panose="020B0609020204030204" pitchFamily="49" charset="0"/>
            </a:endParaRPr>
          </a:p>
          <a:p>
            <a:pPr lvl="2"/>
            <a:endParaRPr lang="en-US" altLang="en-US" dirty="0" smtClean="0">
              <a:latin typeface="Consolas" panose="020B0609020204030204" pitchFamily="49" charset="0"/>
              <a:cs typeface="Consolas" panose="020B0609020204030204" pitchFamily="49"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8336" y="3501008"/>
            <a:ext cx="6479335" cy="186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91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Consider sorting the following 20 3-bit numbers</a:t>
            </a:r>
          </a:p>
          <a:p>
            <a:pPr marL="269875" indent="-269875">
              <a:buNone/>
            </a:pPr>
            <a:endParaRPr lang="en-US" altLang="en-US" dirty="0">
              <a:latin typeface="Arial" charset="0"/>
              <a:cs typeface="Arial" charset="0"/>
            </a:endParaRPr>
          </a:p>
          <a:p>
            <a:pPr marL="269875" indent="-269875">
              <a:buNone/>
            </a:pPr>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These are the numbers</a:t>
            </a:r>
            <a:endParaRPr lang="en-US" altLang="en-US" dirty="0">
              <a:latin typeface="Arial" charset="0"/>
              <a:cs typeface="Arial" charset="0"/>
            </a:endParaRPr>
          </a:p>
          <a:p>
            <a:pPr marL="457200" lvl="1" indent="0" algn="ctr">
              <a:buNone/>
            </a:pPr>
            <a:r>
              <a:rPr lang="en-US" altLang="en-US" dirty="0">
                <a:latin typeface="Arial" charset="0"/>
                <a:cs typeface="Arial" charset="0"/>
              </a:rPr>
              <a:t>6 7 1 3 5 2 0 4 2 1 7 2 1 3 5 2 7 5 0 </a:t>
            </a:r>
            <a:r>
              <a:rPr lang="en-US" altLang="en-US" dirty="0" smtClean="0">
                <a:latin typeface="Arial" charset="0"/>
                <a:cs typeface="Arial" charset="0"/>
              </a:rPr>
              <a:t>4</a:t>
            </a:r>
            <a:endParaRPr lang="en-US" altLang="en-US" dirty="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7069083"/>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5848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Allocate a new array</a:t>
            </a:r>
          </a:p>
        </p:txBody>
      </p:sp>
      <p:graphicFrame>
        <p:nvGraphicFramePr>
          <p:cNvPr id="4" name="Table 3"/>
          <p:cNvGraphicFramePr>
            <a:graphicFrameLocks noGrp="1"/>
          </p:cNvGraphicFramePr>
          <p:nvPr>
            <p:extLst>
              <p:ext uri="{D42A27DB-BD31-4B8C-83A1-F6EECF244321}">
                <p14:modId xmlns:p14="http://schemas.microsoft.com/office/powerpoint/2010/main" val="767463029"/>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9674101"/>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endParaRPr lang="en-CA" dirty="0"/>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CA" dirty="0"/>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748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Sort on the least-significant bit</a:t>
            </a:r>
          </a:p>
        </p:txBody>
      </p:sp>
      <p:graphicFrame>
        <p:nvGraphicFramePr>
          <p:cNvPr id="4" name="Table 3"/>
          <p:cNvGraphicFramePr>
            <a:graphicFrameLocks noGrp="1"/>
          </p:cNvGraphicFramePr>
          <p:nvPr>
            <p:extLst>
              <p:ext uri="{D42A27DB-BD31-4B8C-83A1-F6EECF244321}">
                <p14:modId xmlns:p14="http://schemas.microsoft.com/office/powerpoint/2010/main" val="1090122692"/>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43441208"/>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8" name="Straight Connector 7"/>
          <p:cNvCxnSpPr/>
          <p:nvPr/>
        </p:nvCxnSpPr>
        <p:spPr>
          <a:xfrm>
            <a:off x="4139952" y="3068960"/>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3528" y="2745759"/>
            <a:ext cx="8496944"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40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Consider the original array as empty</a:t>
            </a:r>
          </a:p>
        </p:txBody>
      </p:sp>
      <p:graphicFrame>
        <p:nvGraphicFramePr>
          <p:cNvPr id="4" name="Table 3"/>
          <p:cNvGraphicFramePr>
            <a:graphicFrameLocks noGrp="1"/>
          </p:cNvGraphicFramePr>
          <p:nvPr>
            <p:extLst>
              <p:ext uri="{D42A27DB-BD31-4B8C-83A1-F6EECF244321}">
                <p14:modId xmlns:p14="http://schemas.microsoft.com/office/powerpoint/2010/main" val="2496484217"/>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03557440"/>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7" name="Straight Connector 6"/>
          <p:cNvCxnSpPr/>
          <p:nvPr/>
        </p:nvCxnSpPr>
        <p:spPr>
          <a:xfrm>
            <a:off x="4139952" y="3068960"/>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59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Sort on the intermediate bit</a:t>
            </a:r>
          </a:p>
        </p:txBody>
      </p:sp>
      <p:graphicFrame>
        <p:nvGraphicFramePr>
          <p:cNvPr id="4" name="Table 3"/>
          <p:cNvGraphicFramePr>
            <a:graphicFrameLocks noGrp="1"/>
          </p:cNvGraphicFramePr>
          <p:nvPr>
            <p:extLst>
              <p:ext uri="{D42A27DB-BD31-4B8C-83A1-F6EECF244321}">
                <p14:modId xmlns:p14="http://schemas.microsoft.com/office/powerpoint/2010/main" val="1724704417"/>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43576410"/>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7" name="Straight Connector 6"/>
          <p:cNvCxnSpPr/>
          <p:nvPr/>
        </p:nvCxnSpPr>
        <p:spPr>
          <a:xfrm>
            <a:off x="4139952" y="3068960"/>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83723" y="2193141"/>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528" y="3633301"/>
            <a:ext cx="360040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55976" y="3633301"/>
            <a:ext cx="4464496"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82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Consider the other array as empty</a:t>
            </a:r>
          </a:p>
        </p:txBody>
      </p:sp>
      <p:graphicFrame>
        <p:nvGraphicFramePr>
          <p:cNvPr id="4" name="Table 3"/>
          <p:cNvGraphicFramePr>
            <a:graphicFrameLocks noGrp="1"/>
          </p:cNvGraphicFramePr>
          <p:nvPr>
            <p:extLst>
              <p:ext uri="{D42A27DB-BD31-4B8C-83A1-F6EECF244321}">
                <p14:modId xmlns:p14="http://schemas.microsoft.com/office/powerpoint/2010/main" val="1171145689"/>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9942062"/>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8" name="Straight Connector 7"/>
          <p:cNvCxnSpPr/>
          <p:nvPr/>
        </p:nvCxnSpPr>
        <p:spPr>
          <a:xfrm>
            <a:off x="4583723" y="2193141"/>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115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Sort on the most-significant bit</a:t>
            </a:r>
          </a:p>
        </p:txBody>
      </p:sp>
      <p:graphicFrame>
        <p:nvGraphicFramePr>
          <p:cNvPr id="4" name="Table 3"/>
          <p:cNvGraphicFramePr>
            <a:graphicFrameLocks noGrp="1"/>
          </p:cNvGraphicFramePr>
          <p:nvPr>
            <p:extLst>
              <p:ext uri="{D42A27DB-BD31-4B8C-83A1-F6EECF244321}">
                <p14:modId xmlns:p14="http://schemas.microsoft.com/office/powerpoint/2010/main" val="4036859110"/>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03194790"/>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7" name="Straight Connector 6"/>
          <p:cNvCxnSpPr/>
          <p:nvPr/>
        </p:nvCxnSpPr>
        <p:spPr>
          <a:xfrm>
            <a:off x="5027494" y="3068960"/>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83723" y="2193141"/>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3528" y="2745759"/>
            <a:ext cx="4032448"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88024" y="2745759"/>
            <a:ext cx="4032448"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39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Radix Sort</a:t>
            </a: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Suppose we want to sort 10 digit numbers with repetitions</a:t>
            </a:r>
          </a:p>
          <a:p>
            <a:pPr lvl="1"/>
            <a:r>
              <a:rPr lang="en-US" altLang="en-US" dirty="0" smtClean="0">
                <a:latin typeface="Arial" charset="0"/>
                <a:cs typeface="Arial" charset="0"/>
              </a:rPr>
              <a:t>We could use bucket sort, but this would require the use of 10</a:t>
            </a:r>
            <a:r>
              <a:rPr lang="en-US" altLang="en-US" baseline="30000" dirty="0" smtClean="0">
                <a:latin typeface="Arial" charset="0"/>
                <a:cs typeface="Arial" charset="0"/>
              </a:rPr>
              <a:t>10</a:t>
            </a:r>
            <a:r>
              <a:rPr lang="en-US" altLang="en-US" dirty="0" smtClean="0">
                <a:latin typeface="Arial" charset="0"/>
                <a:cs typeface="Arial" charset="0"/>
              </a:rPr>
              <a:t> buckets</a:t>
            </a:r>
          </a:p>
          <a:p>
            <a:pPr lvl="1"/>
            <a:r>
              <a:rPr lang="en-US" altLang="en-US" dirty="0" smtClean="0">
                <a:latin typeface="Arial" charset="0"/>
                <a:cs typeface="Arial" charset="0"/>
              </a:rPr>
              <a:t>With one byte per counter, this would require 9 </a:t>
            </a:r>
            <a:r>
              <a:rPr lang="en-US" altLang="en-US" dirty="0" err="1" smtClean="0">
                <a:latin typeface="Arial" charset="0"/>
                <a:cs typeface="Arial" charset="0"/>
              </a:rPr>
              <a:t>GiB</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may not be very practical…</a:t>
            </a:r>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298267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Now we must copy back, swapping the second half</a:t>
            </a:r>
          </a:p>
        </p:txBody>
      </p:sp>
      <p:graphicFrame>
        <p:nvGraphicFramePr>
          <p:cNvPr id="4" name="Table 3"/>
          <p:cNvGraphicFramePr>
            <a:graphicFrameLocks noGrp="1"/>
          </p:cNvGraphicFramePr>
          <p:nvPr>
            <p:extLst>
              <p:ext uri="{D42A27DB-BD31-4B8C-83A1-F6EECF244321}">
                <p14:modId xmlns:p14="http://schemas.microsoft.com/office/powerpoint/2010/main" val="1126635712"/>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84164480"/>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7" name="Straight Connector 6"/>
          <p:cNvCxnSpPr/>
          <p:nvPr/>
        </p:nvCxnSpPr>
        <p:spPr>
          <a:xfrm>
            <a:off x="5027494" y="3068960"/>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618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Now we must copy back, swapping the second half</a:t>
            </a:r>
          </a:p>
        </p:txBody>
      </p:sp>
      <p:graphicFrame>
        <p:nvGraphicFramePr>
          <p:cNvPr id="4" name="Table 3"/>
          <p:cNvGraphicFramePr>
            <a:graphicFrameLocks noGrp="1"/>
          </p:cNvGraphicFramePr>
          <p:nvPr>
            <p:extLst>
              <p:ext uri="{D42A27DB-BD31-4B8C-83A1-F6EECF244321}">
                <p14:modId xmlns:p14="http://schemas.microsoft.com/office/powerpoint/2010/main" val="407730097"/>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82227983"/>
              </p:ext>
            </p:extLst>
          </p:nvPr>
        </p:nvGraphicFramePr>
        <p:xfrm>
          <a:off x="107504" y="3167007"/>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7" name="Straight Connector 6"/>
          <p:cNvCxnSpPr/>
          <p:nvPr/>
        </p:nvCxnSpPr>
        <p:spPr>
          <a:xfrm>
            <a:off x="5027494" y="3068960"/>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23528" y="2660976"/>
            <a:ext cx="0" cy="50405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23936" y="2660976"/>
            <a:ext cx="0" cy="50405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36096" y="2660976"/>
            <a:ext cx="3240360" cy="50405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436096" y="2660976"/>
            <a:ext cx="3240360" cy="50405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657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269875" indent="-269875">
              <a:buNone/>
            </a:pPr>
            <a:r>
              <a:rPr lang="en-US" altLang="en-US" dirty="0">
                <a:latin typeface="Arial" charset="0"/>
                <a:cs typeface="Arial" charset="0"/>
              </a:rPr>
              <a:t>	</a:t>
            </a:r>
            <a:r>
              <a:rPr lang="en-US" altLang="en-US" dirty="0" smtClean="0">
                <a:latin typeface="Arial" charset="0"/>
                <a:cs typeface="Arial" charset="0"/>
              </a:rPr>
              <a:t>Deleting the temporary array and we are finished</a:t>
            </a:r>
          </a:p>
          <a:p>
            <a:pPr marL="269875" indent="-269875">
              <a:buNone/>
            </a:pPr>
            <a:endParaRPr lang="en-US" altLang="en-US" dirty="0">
              <a:latin typeface="Arial" charset="0"/>
              <a:cs typeface="Arial" charset="0"/>
            </a:endParaRPr>
          </a:p>
          <a:p>
            <a:pPr marL="269875" indent="-269875">
              <a:buNone/>
            </a:pPr>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Thus,</a:t>
            </a:r>
          </a:p>
          <a:p>
            <a:pPr marL="457200" lvl="1" indent="0" algn="ctr">
              <a:buNone/>
            </a:pPr>
            <a:r>
              <a:rPr lang="en-US" altLang="en-US" dirty="0" smtClean="0">
                <a:latin typeface="Arial" charset="0"/>
                <a:cs typeface="Arial" charset="0"/>
              </a:rPr>
              <a:t>6 7 1 3 5 2 0 4 2 1 7 2 1 3 5 2 7 5 0 4</a:t>
            </a:r>
          </a:p>
          <a:p>
            <a:pPr marL="457200" lvl="1" indent="0">
              <a:buNone/>
            </a:pPr>
            <a:r>
              <a:rPr lang="en-US" altLang="en-US" dirty="0" smtClean="0">
                <a:latin typeface="Arial" charset="0"/>
                <a:cs typeface="Arial" charset="0"/>
              </a:rPr>
              <a:t>     is now</a:t>
            </a:r>
          </a:p>
          <a:p>
            <a:pPr marL="457200" lvl="1" indent="0" algn="ctr">
              <a:buNone/>
            </a:pPr>
            <a:r>
              <a:rPr lang="en-US" altLang="en-US" dirty="0" smtClean="0">
                <a:latin typeface="Arial" charset="0"/>
                <a:cs typeface="Arial" charset="0"/>
              </a:rPr>
              <a:t>0 0 1 1 1 2 2 2 2 3 3 4 4 5 5 5 6 7 7 7</a:t>
            </a:r>
          </a:p>
        </p:txBody>
      </p:sp>
      <p:graphicFrame>
        <p:nvGraphicFramePr>
          <p:cNvPr id="4" name="Table 3"/>
          <p:cNvGraphicFramePr>
            <a:graphicFrameLocks noGrp="1"/>
          </p:cNvGraphicFramePr>
          <p:nvPr>
            <p:extLst>
              <p:ext uri="{D42A27DB-BD31-4B8C-83A1-F6EECF244321}">
                <p14:modId xmlns:p14="http://schemas.microsoft.com/office/powerpoint/2010/main" val="422597807"/>
              </p:ext>
            </p:extLst>
          </p:nvPr>
        </p:nvGraphicFramePr>
        <p:xfrm>
          <a:off x="107504" y="2302911"/>
          <a:ext cx="8964480" cy="370840"/>
        </p:xfrm>
        <a:graphic>
          <a:graphicData uri="http://schemas.openxmlformats.org/drawingml/2006/table">
            <a:tbl>
              <a:tblPr>
                <a:tableStyleId>{2D5ABB26-0587-4C30-8999-92F81FD0307C}</a:tableStyleId>
              </a:tblPr>
              <a:tblGrid>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gridCol w="448224"/>
              </a:tblGrid>
              <a:tr h="370840">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011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101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110</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400" dirty="0" smtClean="0">
                          <a:latin typeface="Consolas" panose="020B0609020204030204" pitchFamily="49" charset="0"/>
                          <a:cs typeface="Consolas" panose="020B0609020204030204" pitchFamily="49" charset="0"/>
                        </a:rPr>
                        <a:t>111</a:t>
                      </a:r>
                      <a:endParaRPr lang="en-CA" sz="14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75134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a:xfrm>
            <a:off x="457200" y="1340768"/>
            <a:ext cx="8686800" cy="4525963"/>
          </a:xfrm>
        </p:spPr>
        <p:txBody>
          <a:bodyPr>
            <a:normAutofit/>
          </a:bodyPr>
          <a:lstStyle/>
          <a:p>
            <a:pPr marL="363538" indent="0">
              <a:buNone/>
            </a:pPr>
            <a:r>
              <a:rPr lang="en-CA" sz="1400" dirty="0" smtClean="0">
                <a:latin typeface="Consolas" panose="020B0609020204030204" pitchFamily="49" charset="0"/>
                <a:cs typeface="Consolas" panose="020B0609020204030204" pitchFamily="49" charset="0"/>
              </a:rPr>
              <a:t>template &lt;typename Type&gt;</a:t>
            </a:r>
          </a:p>
          <a:p>
            <a:pPr marL="363538" indent="0">
              <a:buNone/>
            </a:pPr>
            <a:r>
              <a:rPr lang="en-CA" sz="1400" dirty="0" smtClean="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radix_sort</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Type *array</a:t>
            </a:r>
            <a:r>
              <a:rPr lang="en-CA" sz="1400" dirty="0">
                <a:latin typeface="Consolas" panose="020B0609020204030204" pitchFamily="49" charset="0"/>
                <a:cs typeface="Consolas" panose="020B0609020204030204" pitchFamily="49" charset="0"/>
              </a:rPr>
              <a:t>, size_t </a:t>
            </a:r>
            <a:r>
              <a:rPr lang="en-CA" sz="1400" dirty="0" smtClean="0">
                <a:latin typeface="Consolas" panose="020B0609020204030204" pitchFamily="49" charset="0"/>
                <a:cs typeface="Consolas" panose="020B0609020204030204" pitchFamily="49" charset="0"/>
              </a:rPr>
              <a:t>n ) {</a:t>
            </a: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Acknowledgement:  Jake Greenberg</a:t>
            </a:r>
            <a:endParaRPr lang="en-CA" sz="1400" dirty="0">
              <a:latin typeface="Consolas" panose="020B0609020204030204" pitchFamily="49" charset="0"/>
              <a:cs typeface="Consolas" panose="020B0609020204030204" pitchFamily="49" charset="0"/>
            </a:endParaRP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Type *queue </a:t>
            </a:r>
            <a:r>
              <a:rPr lang="en-CA" sz="1400" dirty="0">
                <a:latin typeface="Consolas" panose="020B0609020204030204" pitchFamily="49" charset="0"/>
                <a:cs typeface="Consolas" panose="020B0609020204030204" pitchFamily="49" charset="0"/>
              </a:rPr>
              <a:t>= new </a:t>
            </a:r>
            <a:r>
              <a:rPr lang="en-CA" sz="1400" dirty="0" smtClean="0">
                <a:latin typeface="Consolas" panose="020B0609020204030204" pitchFamily="49" charset="0"/>
                <a:cs typeface="Consolas" panose="020B0609020204030204" pitchFamily="49" charset="0"/>
              </a:rPr>
              <a:t>Type[n</a:t>
            </a:r>
            <a:r>
              <a:rPr lang="en-CA" sz="1400" dirty="0">
                <a:latin typeface="Consolas" panose="020B0609020204030204" pitchFamily="49" charset="0"/>
                <a:cs typeface="Consolas" panose="020B0609020204030204" pitchFamily="49" charset="0"/>
              </a:rPr>
              <a:t>];</a:t>
            </a: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size_t </a:t>
            </a:r>
            <a:r>
              <a:rPr lang="en-CA" sz="1400" dirty="0" smtClean="0">
                <a:latin typeface="Consolas" panose="020B0609020204030204" pitchFamily="49" charset="0"/>
                <a:cs typeface="Consolas" panose="020B0609020204030204" pitchFamily="49" charset="0"/>
              </a:rPr>
              <a:t>q0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n, q1 = 0;</a:t>
            </a:r>
            <a:endParaRPr lang="en-CA" sz="1400" dirty="0">
              <a:latin typeface="Consolas" panose="020B0609020204030204" pitchFamily="49" charset="0"/>
              <a:cs typeface="Consolas" panose="020B0609020204030204" pitchFamily="49" charset="0"/>
            </a:endParaRP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bool </a:t>
            </a:r>
            <a:r>
              <a:rPr lang="en-CA" sz="1400" dirty="0" err="1">
                <a:latin typeface="Consolas" panose="020B0609020204030204" pitchFamily="49" charset="0"/>
                <a:cs typeface="Consolas" panose="020B0609020204030204" pitchFamily="49" charset="0"/>
              </a:rPr>
              <a:t>copy_back</a:t>
            </a:r>
            <a:r>
              <a:rPr lang="en-CA" sz="1400" dirty="0">
                <a:latin typeface="Consolas" panose="020B0609020204030204" pitchFamily="49" charset="0"/>
                <a:cs typeface="Consolas" panose="020B0609020204030204" pitchFamily="49" charset="0"/>
              </a:rPr>
              <a:t> = false;</a:t>
            </a:r>
          </a:p>
          <a:p>
            <a:pPr marL="363538" indent="0">
              <a:buNone/>
            </a:pPr>
            <a:endParaRPr lang="en-CA" sz="1400" dirty="0">
              <a:latin typeface="Consolas" panose="020B0609020204030204" pitchFamily="49" charset="0"/>
              <a:cs typeface="Consolas" panose="020B0609020204030204" pitchFamily="49" charset="0"/>
            </a:endParaRPr>
          </a:p>
          <a:p>
            <a:pPr marL="363538" indent="0">
              <a:buNone/>
            </a:pPr>
            <a:r>
              <a:rPr lang="en-CA" sz="1400" dirty="0" smtClean="0">
                <a:latin typeface="Consolas" panose="020B0609020204030204" pitchFamily="49" charset="0"/>
                <a:cs typeface="Consolas" panose="020B0609020204030204" pitchFamily="49" charset="0"/>
              </a:rPr>
              <a:t>    for ( Type bit = 1; bit; bit &lt;&lt;= 1 </a:t>
            </a:r>
            <a:r>
              <a:rPr lang="en-CA" sz="1400" dirty="0">
                <a:latin typeface="Consolas" panose="020B0609020204030204" pitchFamily="49" charset="0"/>
                <a:cs typeface="Consolas" panose="020B0609020204030204" pitchFamily="49" charset="0"/>
              </a:rPr>
              <a:t>) {</a:t>
            </a:r>
          </a:p>
          <a:p>
            <a:pPr marL="363538" indent="0">
              <a:buNone/>
            </a:pPr>
            <a:r>
              <a:rPr lang="en-CA" sz="1400" dirty="0" smtClean="0">
                <a:latin typeface="Consolas" panose="020B0609020204030204" pitchFamily="49" charset="0"/>
                <a:cs typeface="Consolas" panose="020B0609020204030204" pitchFamily="49" charset="0"/>
              </a:rPr>
              <a:t>        size_t </a:t>
            </a:r>
            <a:r>
              <a:rPr lang="en-CA" sz="1400" b="1" dirty="0" smtClean="0">
                <a:solidFill>
                  <a:srgbClr val="FF0000"/>
                </a:solidFill>
                <a:latin typeface="Consolas" panose="020B0609020204030204" pitchFamily="49" charset="0"/>
                <a:cs typeface="Consolas" panose="020B0609020204030204" pitchFamily="49" charset="0"/>
              </a:rPr>
              <a:t>current</a:t>
            </a:r>
            <a:r>
              <a:rPr lang="en-CA" sz="1400" dirty="0" smtClean="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q0;</a:t>
            </a:r>
            <a:endParaRPr lang="en-CA" sz="1400" dirty="0">
              <a:latin typeface="Consolas" panose="020B0609020204030204" pitchFamily="49" charset="0"/>
              <a:cs typeface="Consolas" panose="020B0609020204030204" pitchFamily="49" charset="0"/>
            </a:endParaRP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q0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0; q1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n - 1;      // q0, q1 next tail location for 0- and 1-queues</a:t>
            </a:r>
            <a:endParaRPr lang="en-CA" sz="1400" dirty="0">
              <a:latin typeface="Consolas" panose="020B0609020204030204" pitchFamily="49" charset="0"/>
              <a:cs typeface="Consolas" panose="020B0609020204030204" pitchFamily="49" charset="0"/>
            </a:endParaRPr>
          </a:p>
          <a:p>
            <a:pPr marL="363538" indent="0">
              <a:buNone/>
            </a:pP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copy_back</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copy_back</a:t>
            </a:r>
            <a:r>
              <a:rPr lang="en-CA" sz="1400" dirty="0">
                <a:latin typeface="Consolas" panose="020B0609020204030204" pitchFamily="49" charset="0"/>
                <a:cs typeface="Consolas" panose="020B0609020204030204" pitchFamily="49" charset="0"/>
              </a:rPr>
              <a:t>;</a:t>
            </a:r>
          </a:p>
          <a:p>
            <a:pPr marL="363538" indent="0">
              <a:buNone/>
            </a:pPr>
            <a:endParaRPr lang="en-CA" sz="1400" dirty="0" smtClean="0">
              <a:latin typeface="Consolas" panose="020B0609020204030204" pitchFamily="49" charset="0"/>
              <a:cs typeface="Consolas" panose="020B0609020204030204" pitchFamily="49" charset="0"/>
            </a:endParaRPr>
          </a:p>
          <a:p>
            <a:pPr marL="363538" indent="0">
              <a:buNone/>
            </a:pPr>
            <a:r>
              <a:rPr lang="en-CA" sz="1400" dirty="0" smtClean="0">
                <a:latin typeface="Consolas" panose="020B0609020204030204" pitchFamily="49" charset="0"/>
                <a:cs typeface="Consolas" panose="020B0609020204030204" pitchFamily="49" charset="0"/>
              </a:rPr>
              <a:t>        // </a:t>
            </a:r>
            <a:r>
              <a:rPr lang="en-CA" sz="1400" b="1" dirty="0" smtClean="0">
                <a:latin typeface="Consolas" panose="020B0609020204030204" pitchFamily="49" charset="0"/>
                <a:cs typeface="Consolas" panose="020B0609020204030204" pitchFamily="49" charset="0"/>
              </a:rPr>
              <a:t>Copy the entries </a:t>
            </a:r>
            <a:r>
              <a:rPr lang="en-CA" sz="1400" dirty="0" smtClean="0">
                <a:latin typeface="Consolas" panose="020B0609020204030204" pitchFamily="49" charset="0"/>
                <a:cs typeface="Consolas" panose="020B0609020204030204" pitchFamily="49" charset="0"/>
              </a:rPr>
              <a:t>of 'array' to either queue based on</a:t>
            </a:r>
          </a:p>
          <a:p>
            <a:pPr marL="363538" indent="0">
              <a:buNone/>
            </a:pPr>
            <a:r>
              <a:rPr lang="en-CA" sz="1400" dirty="0" smtClean="0">
                <a:latin typeface="Consolas" panose="020B0609020204030204" pitchFamily="49" charset="0"/>
                <a:cs typeface="Consolas" panose="020B0609020204030204" pitchFamily="49" charset="0"/>
              </a:rPr>
              <a:t>        // if the bit of array[k] is 0 or 1</a:t>
            </a: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 the 0-queue in 'array' starts at 0 to 'current – 1',</a:t>
            </a:r>
          </a:p>
          <a:p>
            <a:pPr marL="363538" indent="0">
              <a:buNone/>
            </a:pPr>
            <a:r>
              <a:rPr lang="en-CA" sz="1400" dirty="0" smtClean="0">
                <a:latin typeface="Consolas" panose="020B0609020204030204" pitchFamily="49" charset="0"/>
                <a:cs typeface="Consolas" panose="020B0609020204030204" pitchFamily="49" charset="0"/>
              </a:rPr>
              <a:t>        //     while the 1-queue starts at n - 1 and goes down to 'current'</a:t>
            </a:r>
          </a:p>
          <a:p>
            <a:pPr marL="363538" indent="0">
              <a:buNone/>
            </a:pPr>
            <a:endParaRPr lang="en-CA" sz="1400" dirty="0">
              <a:latin typeface="Consolas" panose="020B0609020204030204" pitchFamily="49" charset="0"/>
              <a:cs typeface="Consolas" panose="020B0609020204030204" pitchFamily="49" charset="0"/>
            </a:endParaRPr>
          </a:p>
          <a:p>
            <a:pPr marL="363538" indent="0">
              <a:buNone/>
            </a:pPr>
            <a:r>
              <a:rPr lang="en-CA" sz="1400" dirty="0">
                <a:latin typeface="Consolas" panose="020B0609020204030204" pitchFamily="49" charset="0"/>
                <a:cs typeface="Consolas" panose="020B0609020204030204" pitchFamily="49" charset="0"/>
              </a:rPr>
              <a:t>        std::swap( array, </a:t>
            </a:r>
            <a:r>
              <a:rPr lang="en-CA" sz="1400" dirty="0" smtClean="0">
                <a:latin typeface="Consolas" panose="020B0609020204030204" pitchFamily="49" charset="0"/>
                <a:cs typeface="Consolas" panose="020B0609020204030204" pitchFamily="49" charset="0"/>
              </a:rPr>
              <a:t>queue );  // Alternate between the two arrays</a:t>
            </a:r>
            <a:endParaRPr lang="en-CA" sz="1400" dirty="0">
              <a:latin typeface="Consolas" panose="020B0609020204030204" pitchFamily="49" charset="0"/>
              <a:cs typeface="Consolas" panose="020B0609020204030204" pitchFamily="49" charset="0"/>
            </a:endParaRP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363538" indent="0">
              <a:buNone/>
            </a:pPr>
            <a:endParaRPr lang="en-CA" sz="1400" dirty="0">
              <a:latin typeface="Consolas" panose="020B0609020204030204" pitchFamily="49" charset="0"/>
              <a:cs typeface="Consolas" panose="020B0609020204030204" pitchFamily="49" charset="0"/>
            </a:endParaRPr>
          </a:p>
          <a:p>
            <a:pPr marL="363538"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b="1" dirty="0" smtClean="0">
                <a:latin typeface="Consolas" panose="020B0609020204030204" pitchFamily="49" charset="0"/>
                <a:cs typeface="Consolas" panose="020B0609020204030204" pitchFamily="49" charset="0"/>
              </a:rPr>
              <a:t>Clean up</a:t>
            </a:r>
          </a:p>
        </p:txBody>
      </p:sp>
    </p:spTree>
    <p:extLst>
      <p:ext uri="{BB962C8B-B14F-4D97-AF65-F5344CB8AC3E}">
        <p14:creationId xmlns:p14="http://schemas.microsoft.com/office/powerpoint/2010/main" val="522788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 the entries</a:t>
            </a:r>
            <a:endParaRPr lang="en-CA" dirty="0"/>
          </a:p>
        </p:txBody>
      </p:sp>
      <p:sp>
        <p:nvSpPr>
          <p:cNvPr id="3" name="Content Placeholder 2"/>
          <p:cNvSpPr>
            <a:spLocks noGrp="1"/>
          </p:cNvSpPr>
          <p:nvPr>
            <p:ph idx="1"/>
          </p:nvPr>
        </p:nvSpPr>
        <p:spPr>
          <a:xfrm>
            <a:off x="457200" y="1268760"/>
            <a:ext cx="8229600" cy="4525963"/>
          </a:xfrm>
        </p:spPr>
        <p:txBody>
          <a:bodyPr>
            <a:normAutofit/>
          </a:bodyPr>
          <a:lstStyle/>
          <a:p>
            <a:pPr marL="0" indent="0">
              <a:buNone/>
            </a:pPr>
            <a:r>
              <a:rPr lang="en-CA" sz="1400" dirty="0" smtClean="0">
                <a:latin typeface="Consolas" panose="020B0609020204030204" pitchFamily="49" charset="0"/>
                <a:cs typeface="Consolas" panose="020B0609020204030204" pitchFamily="49" charset="0"/>
              </a:rPr>
              <a:t>// Start at front and go up to 'current - 1'</a:t>
            </a:r>
          </a:p>
          <a:p>
            <a:pPr marL="0" indent="0">
              <a:buNone/>
            </a:pPr>
            <a:r>
              <a:rPr lang="en-CA" sz="1400" dirty="0" smtClean="0">
                <a:latin typeface="Consolas" panose="020B0609020204030204" pitchFamily="49" charset="0"/>
                <a:cs typeface="Consolas" panose="020B0609020204030204" pitchFamily="49" charset="0"/>
              </a:rPr>
              <a:t>for </a:t>
            </a:r>
            <a:r>
              <a:rPr lang="en-CA" sz="1400" dirty="0">
                <a:latin typeface="Consolas" panose="020B0609020204030204" pitchFamily="49" charset="0"/>
                <a:cs typeface="Consolas" panose="020B0609020204030204" pitchFamily="49" charset="0"/>
              </a:rPr>
              <a:t>( size_t k = 0; k &lt; </a:t>
            </a:r>
            <a:r>
              <a:rPr lang="en-CA" sz="1400" b="1" dirty="0" smtClean="0">
                <a:solidFill>
                  <a:srgbClr val="FF0000"/>
                </a:solidFill>
                <a:latin typeface="Consolas" panose="020B0609020204030204" pitchFamily="49" charset="0"/>
                <a:cs typeface="Consolas" panose="020B0609020204030204" pitchFamily="49" charset="0"/>
              </a:rPr>
              <a:t>current</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++k ) {</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if ( array[k] &amp; </a:t>
            </a:r>
            <a:r>
              <a:rPr lang="en-CA" sz="1400" dirty="0" smtClean="0">
                <a:latin typeface="Consolas" panose="020B0609020204030204" pitchFamily="49" charset="0"/>
                <a:cs typeface="Consolas" panose="020B0609020204030204" pitchFamily="49" charset="0"/>
              </a:rPr>
              <a:t>bit </a:t>
            </a:r>
            <a:r>
              <a:rPr lang="en-CA" sz="1400" dirty="0">
                <a:latin typeface="Consolas" panose="020B0609020204030204" pitchFamily="49" charset="0"/>
                <a:cs typeface="Consolas" panose="020B0609020204030204" pitchFamily="49" charset="0"/>
              </a:rPr>
              <a:t>) {</a:t>
            </a:r>
          </a:p>
          <a:p>
            <a:pPr marL="0" indent="0">
              <a:buNone/>
            </a:pPr>
            <a:r>
              <a:rPr lang="en-CA" sz="1400" dirty="0" smtClean="0">
                <a:latin typeface="Consolas" panose="020B0609020204030204" pitchFamily="49" charset="0"/>
                <a:cs typeface="Consolas" panose="020B0609020204030204" pitchFamily="49" charset="0"/>
              </a:rPr>
              <a:t>         queue[q1] </a:t>
            </a:r>
            <a:r>
              <a:rPr lang="en-CA" sz="1400" dirty="0">
                <a:latin typeface="Consolas" panose="020B0609020204030204" pitchFamily="49" charset="0"/>
                <a:cs typeface="Consolas" panose="020B0609020204030204" pitchFamily="49" charset="0"/>
              </a:rPr>
              <a:t>= array[k];</a:t>
            </a:r>
          </a:p>
          <a:p>
            <a:pPr marL="0" indent="0">
              <a:buNone/>
            </a:pPr>
            <a:r>
              <a:rPr lang="en-CA" sz="1400" dirty="0" smtClean="0">
                <a:latin typeface="Consolas" panose="020B0609020204030204" pitchFamily="49" charset="0"/>
                <a:cs typeface="Consolas" panose="020B0609020204030204" pitchFamily="49" charset="0"/>
              </a:rPr>
              <a:t>         --q1;</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else {</a:t>
            </a:r>
          </a:p>
          <a:p>
            <a:pPr marL="0" indent="0">
              <a:buNone/>
            </a:pPr>
            <a:r>
              <a:rPr lang="en-CA" sz="1400" dirty="0" smtClean="0">
                <a:latin typeface="Consolas" panose="020B0609020204030204" pitchFamily="49" charset="0"/>
                <a:cs typeface="Consolas" panose="020B0609020204030204" pitchFamily="49" charset="0"/>
              </a:rPr>
              <a:t>         queue[q0] </a:t>
            </a:r>
            <a:r>
              <a:rPr lang="en-CA" sz="1400" dirty="0">
                <a:latin typeface="Consolas" panose="020B0609020204030204" pitchFamily="49" charset="0"/>
                <a:cs typeface="Consolas" panose="020B0609020204030204" pitchFamily="49" charset="0"/>
              </a:rPr>
              <a:t>= array[k];</a:t>
            </a:r>
          </a:p>
          <a:p>
            <a:pPr marL="0" indent="0">
              <a:buNone/>
            </a:pPr>
            <a:r>
              <a:rPr lang="en-CA" sz="1400" dirty="0" smtClean="0">
                <a:latin typeface="Consolas" panose="020B0609020204030204" pitchFamily="49" charset="0"/>
                <a:cs typeface="Consolas" panose="020B0609020204030204" pitchFamily="49" charset="0"/>
              </a:rPr>
              <a:t>         ++q0;</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a:t>
            </a:r>
          </a:p>
          <a:p>
            <a:pPr marL="0" indent="0">
              <a:buNone/>
            </a:pPr>
            <a:endParaRPr lang="en-CA" sz="1400" dirty="0" smtClean="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Start at the end and return to 'current'</a:t>
            </a:r>
          </a:p>
          <a:p>
            <a:pPr marL="0" indent="0">
              <a:buNone/>
            </a:pPr>
            <a:r>
              <a:rPr lang="en-CA" sz="1400" dirty="0" smtClean="0">
                <a:latin typeface="Consolas" panose="020B0609020204030204" pitchFamily="49" charset="0"/>
                <a:cs typeface="Consolas" panose="020B0609020204030204" pitchFamily="49" charset="0"/>
              </a:rPr>
              <a:t>for </a:t>
            </a:r>
            <a:r>
              <a:rPr lang="en-CA" sz="1400" dirty="0">
                <a:latin typeface="Consolas" panose="020B0609020204030204" pitchFamily="49" charset="0"/>
                <a:cs typeface="Consolas" panose="020B0609020204030204" pitchFamily="49" charset="0"/>
              </a:rPr>
              <a:t>( size_t k = n - 1; k &gt;= </a:t>
            </a:r>
            <a:r>
              <a:rPr lang="en-CA" sz="1400" b="1" dirty="0" smtClean="0">
                <a:solidFill>
                  <a:srgbClr val="FF0000"/>
                </a:solidFill>
                <a:latin typeface="Consolas" panose="020B0609020204030204" pitchFamily="49" charset="0"/>
                <a:cs typeface="Consolas" panose="020B0609020204030204" pitchFamily="49" charset="0"/>
              </a:rPr>
              <a:t>current</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--k ) {</a:t>
            </a:r>
          </a:p>
          <a:p>
            <a:pPr marL="0" indent="0">
              <a:buNone/>
            </a:pPr>
            <a:r>
              <a:rPr lang="en-CA" sz="1400" dirty="0" smtClean="0">
                <a:latin typeface="Consolas" panose="020B0609020204030204" pitchFamily="49" charset="0"/>
                <a:cs typeface="Consolas" panose="020B0609020204030204" pitchFamily="49" charset="0"/>
              </a:rPr>
              <a:t>    if </a:t>
            </a:r>
            <a:r>
              <a:rPr lang="en-CA" sz="1400" dirty="0">
                <a:latin typeface="Consolas" panose="020B0609020204030204" pitchFamily="49" charset="0"/>
                <a:cs typeface="Consolas" panose="020B0609020204030204" pitchFamily="49" charset="0"/>
              </a:rPr>
              <a:t>( array[k] &amp; </a:t>
            </a:r>
            <a:r>
              <a:rPr lang="en-CA" sz="1400" dirty="0" smtClean="0">
                <a:latin typeface="Consolas" panose="020B0609020204030204" pitchFamily="49" charset="0"/>
                <a:cs typeface="Consolas" panose="020B0609020204030204" pitchFamily="49" charset="0"/>
              </a:rPr>
              <a:t>bit </a:t>
            </a:r>
            <a:r>
              <a:rPr lang="en-CA" sz="1400" dirty="0">
                <a:latin typeface="Consolas" panose="020B0609020204030204" pitchFamily="49" charset="0"/>
                <a:cs typeface="Consolas" panose="020B0609020204030204" pitchFamily="49" charset="0"/>
              </a:rPr>
              <a:t>) {</a:t>
            </a:r>
          </a:p>
          <a:p>
            <a:pPr marL="0" indent="0">
              <a:buNone/>
            </a:pPr>
            <a:r>
              <a:rPr lang="en-CA" sz="1400" dirty="0" smtClean="0">
                <a:latin typeface="Consolas" panose="020B0609020204030204" pitchFamily="49" charset="0"/>
                <a:cs typeface="Consolas" panose="020B0609020204030204" pitchFamily="49" charset="0"/>
              </a:rPr>
              <a:t>        queue[q1] </a:t>
            </a:r>
            <a:r>
              <a:rPr lang="en-CA" sz="1400" dirty="0">
                <a:latin typeface="Consolas" panose="020B0609020204030204" pitchFamily="49" charset="0"/>
                <a:cs typeface="Consolas" panose="020B0609020204030204" pitchFamily="49" charset="0"/>
              </a:rPr>
              <a:t>= array[k];</a:t>
            </a:r>
          </a:p>
          <a:p>
            <a:pPr marL="0" indent="0">
              <a:buNone/>
            </a:pPr>
            <a:r>
              <a:rPr lang="en-CA" sz="1400" dirty="0" smtClean="0">
                <a:latin typeface="Consolas" panose="020B0609020204030204" pitchFamily="49" charset="0"/>
                <a:cs typeface="Consolas" panose="020B0609020204030204" pitchFamily="49" charset="0"/>
              </a:rPr>
              <a:t>        --q1;</a:t>
            </a:r>
          </a:p>
          <a:p>
            <a:pPr marL="0" indent="0">
              <a:buNone/>
            </a:pPr>
            <a:r>
              <a:rPr lang="en-CA" sz="1400" dirty="0" smtClean="0">
                <a:latin typeface="Consolas" panose="020B0609020204030204" pitchFamily="49" charset="0"/>
                <a:cs typeface="Consolas" panose="020B0609020204030204" pitchFamily="49" charset="0"/>
              </a:rPr>
              <a:t>    } </a:t>
            </a:r>
            <a:r>
              <a:rPr lang="en-CA" sz="1400" dirty="0">
                <a:latin typeface="Consolas" panose="020B0609020204030204" pitchFamily="49" charset="0"/>
                <a:cs typeface="Consolas" panose="020B0609020204030204" pitchFamily="49" charset="0"/>
              </a:rPr>
              <a:t>else {</a:t>
            </a:r>
          </a:p>
          <a:p>
            <a:pPr marL="0" indent="0">
              <a:buNone/>
            </a:pPr>
            <a:r>
              <a:rPr lang="en-CA" sz="1400" dirty="0" smtClean="0">
                <a:latin typeface="Consolas" panose="020B0609020204030204" pitchFamily="49" charset="0"/>
                <a:cs typeface="Consolas" panose="020B0609020204030204" pitchFamily="49" charset="0"/>
              </a:rPr>
              <a:t>        queue[q0] </a:t>
            </a:r>
            <a:r>
              <a:rPr lang="en-CA" sz="1400" dirty="0">
                <a:latin typeface="Consolas" panose="020B0609020204030204" pitchFamily="49" charset="0"/>
                <a:cs typeface="Consolas" panose="020B0609020204030204" pitchFamily="49" charset="0"/>
              </a:rPr>
              <a:t>= array[k];</a:t>
            </a:r>
          </a:p>
          <a:p>
            <a:pPr marL="0" indent="0">
              <a:buNone/>
            </a:pPr>
            <a:r>
              <a:rPr lang="en-CA" sz="1400" dirty="0" smtClean="0">
                <a:latin typeface="Consolas" panose="020B0609020204030204" pitchFamily="49" charset="0"/>
                <a:cs typeface="Consolas" panose="020B0609020204030204" pitchFamily="49" charset="0"/>
              </a:rPr>
              <a:t>        ++q0;</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pic>
        <p:nvPicPr>
          <p:cNvPr id="2052" name="Picture 4" descr="C:\Users\dwharder\Desktop\q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678" y="1866776"/>
            <a:ext cx="5169804" cy="18831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wharder\Desktop\q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775632"/>
            <a:ext cx="5169804" cy="182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36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 up</a:t>
            </a:r>
            <a:endParaRPr lang="en-CA" dirty="0"/>
          </a:p>
        </p:txBody>
      </p:sp>
      <p:sp>
        <p:nvSpPr>
          <p:cNvPr id="3" name="Content Placeholder 2"/>
          <p:cNvSpPr>
            <a:spLocks noGrp="1"/>
          </p:cNvSpPr>
          <p:nvPr>
            <p:ph idx="1"/>
          </p:nvPr>
        </p:nvSpPr>
        <p:spPr/>
        <p:txBody>
          <a:bodyPr>
            <a:normAutofit/>
          </a:bodyPr>
          <a:lstStyle/>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if ( </a:t>
            </a:r>
            <a:r>
              <a:rPr lang="en-CA" sz="1400" dirty="0" err="1">
                <a:latin typeface="Consolas" panose="020B0609020204030204" pitchFamily="49" charset="0"/>
                <a:cs typeface="Consolas" panose="020B0609020204030204" pitchFamily="49" charset="0"/>
              </a:rPr>
              <a:t>copy_back</a:t>
            </a:r>
            <a:r>
              <a:rPr lang="en-CA" sz="1400" dirty="0">
                <a:latin typeface="Consolas" panose="020B0609020204030204" pitchFamily="49" charset="0"/>
                <a:cs typeface="Consolas" panose="020B0609020204030204" pitchFamily="49" charset="0"/>
              </a:rPr>
              <a:t> ) {</a:t>
            </a:r>
          </a:p>
          <a:p>
            <a:pPr marL="0" indent="0">
              <a:buNone/>
            </a:pPr>
            <a:r>
              <a:rPr lang="en-CA" sz="1400" dirty="0">
                <a:latin typeface="Consolas" panose="020B0609020204030204" pitchFamily="49" charset="0"/>
                <a:cs typeface="Consolas" panose="020B0609020204030204" pitchFamily="49" charset="0"/>
              </a:rPr>
              <a:t>        size_t k = 0;</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for </a:t>
            </a:r>
            <a:r>
              <a:rPr lang="en-CA" sz="1400" dirty="0">
                <a:latin typeface="Consolas" panose="020B0609020204030204" pitchFamily="49" charset="0"/>
                <a:cs typeface="Consolas" panose="020B0609020204030204" pitchFamily="49" charset="0"/>
              </a:rPr>
              <a:t>( ; k &lt; </a:t>
            </a:r>
            <a:r>
              <a:rPr lang="en-CA" sz="1400" dirty="0" smtClean="0">
                <a:latin typeface="Consolas" panose="020B0609020204030204" pitchFamily="49" charset="0"/>
                <a:cs typeface="Consolas" panose="020B0609020204030204" pitchFamily="49" charset="0"/>
              </a:rPr>
              <a:t>q0; </a:t>
            </a:r>
            <a:r>
              <a:rPr lang="en-CA" sz="1400" dirty="0">
                <a:latin typeface="Consolas" panose="020B0609020204030204" pitchFamily="49" charset="0"/>
                <a:cs typeface="Consolas" panose="020B0609020204030204" pitchFamily="49" charset="0"/>
              </a:rPr>
              <a:t>++k )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queue[k] = array[k];</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for </a:t>
            </a:r>
            <a:r>
              <a:rPr lang="en-CA" sz="1400" dirty="0">
                <a:latin typeface="Consolas" panose="020B0609020204030204" pitchFamily="49" charset="0"/>
                <a:cs typeface="Consolas" panose="020B0609020204030204" pitchFamily="49" charset="0"/>
              </a:rPr>
              <a:t>( size_t j = n - 1; j &gt;= </a:t>
            </a:r>
            <a:r>
              <a:rPr lang="en-CA" sz="1400" dirty="0" smtClean="0">
                <a:latin typeface="Consolas" panose="020B0609020204030204" pitchFamily="49" charset="0"/>
                <a:cs typeface="Consolas" panose="020B0609020204030204" pitchFamily="49" charset="0"/>
              </a:rPr>
              <a:t>q0; </a:t>
            </a:r>
            <a:r>
              <a:rPr lang="en-CA" sz="1400" dirty="0">
                <a:latin typeface="Consolas" panose="020B0609020204030204" pitchFamily="49" charset="0"/>
                <a:cs typeface="Consolas" panose="020B0609020204030204" pitchFamily="49" charset="0"/>
              </a:rPr>
              <a:t>--j, ++k )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queue[k] = array[j];</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smtClean="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delete [] array;</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else {</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for ( size_t j = </a:t>
            </a:r>
            <a:r>
              <a:rPr lang="en-CA" sz="1400" dirty="0" smtClean="0">
                <a:latin typeface="Consolas" panose="020B0609020204030204" pitchFamily="49" charset="0"/>
                <a:cs typeface="Consolas" panose="020B0609020204030204" pitchFamily="49" charset="0"/>
              </a:rPr>
              <a:t>q0, </a:t>
            </a:r>
            <a:r>
              <a:rPr lang="en-CA" sz="1400" dirty="0">
                <a:latin typeface="Consolas" panose="020B0609020204030204" pitchFamily="49" charset="0"/>
                <a:cs typeface="Consolas" panose="020B0609020204030204" pitchFamily="49" charset="0"/>
              </a:rPr>
              <a:t>k = n - 1; j &lt; k; ++j, --k )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std::swap( array[j], array[k]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endParaRPr lang="en-CA" sz="1400" dirty="0" smtClean="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delete [] queue;</a:t>
            </a:r>
          </a:p>
          <a:p>
            <a:pPr marL="0" indent="0">
              <a:buNone/>
            </a:pP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a:p>
            <a:pPr marL="363538" indent="0">
              <a:buNone/>
            </a:pPr>
            <a:endParaRPr lang="en-CA" sz="1600" dirty="0" smtClean="0">
              <a:latin typeface="Consolas" panose="020B0609020204030204" pitchFamily="49" charset="0"/>
              <a:cs typeface="Consolas" panose="020B0609020204030204" pitchFamily="49" charset="0"/>
            </a:endParaRPr>
          </a:p>
          <a:p>
            <a:pPr marL="363538" indent="0">
              <a:buNone/>
            </a:pP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363538" indent="0">
              <a:buNone/>
            </a:pPr>
            <a:r>
              <a:rPr lang="en-CA" sz="1600" dirty="0">
                <a:latin typeface="Consolas" panose="020B0609020204030204" pitchFamily="49" charset="0"/>
                <a:cs typeface="Consolas" panose="020B0609020204030204" pitchFamily="49" charset="0"/>
              </a:rPr>
              <a:t>        </a:t>
            </a:r>
          </a:p>
          <a:p>
            <a:pPr marL="363538" indent="0">
              <a:buNone/>
            </a:pPr>
            <a:endParaRPr lang="en-CA" sz="1600" dirty="0">
              <a:latin typeface="Consolas" panose="020B0609020204030204" pitchFamily="49" charset="0"/>
              <a:cs typeface="Consolas" panose="020B0609020204030204" pitchFamily="49" charset="0"/>
            </a:endParaRPr>
          </a:p>
          <a:p>
            <a:pPr marL="363538"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363538" indent="0">
              <a:buNone/>
            </a:pPr>
            <a:endParaRPr lang="en-CA" sz="1600" dirty="0">
              <a:latin typeface="Consolas" panose="020B0609020204030204" pitchFamily="49" charset="0"/>
              <a:cs typeface="Consolas" panose="020B0609020204030204" pitchFamily="49" charset="0"/>
            </a:endParaRPr>
          </a:p>
          <a:p>
            <a:pPr marL="363538" indent="0">
              <a:buNone/>
            </a:pP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p:txBody>
      </p:sp>
      <p:pic>
        <p:nvPicPr>
          <p:cNvPr id="1031" name="Picture 7" descr="C:\Users\dwharder\Desktop\q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009" y="5589240"/>
            <a:ext cx="4454897" cy="2768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wharder\Desktop\q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76872"/>
            <a:ext cx="4454897" cy="73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21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integers and floating-point numbers</a:t>
            </a:r>
            <a:endParaRPr lang="en-CA" dirty="0"/>
          </a:p>
        </p:txBody>
      </p:sp>
      <p:sp>
        <p:nvSpPr>
          <p:cNvPr id="3" name="Content Placeholder 2"/>
          <p:cNvSpPr>
            <a:spLocks noGrp="1"/>
          </p:cNvSpPr>
          <p:nvPr>
            <p:ph idx="1"/>
          </p:nvPr>
        </p:nvSpPr>
        <p:spPr/>
        <p:txBody>
          <a:bodyPr/>
          <a:lstStyle/>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Some observations:</a:t>
            </a:r>
          </a:p>
          <a:p>
            <a:pPr lvl="1"/>
            <a:r>
              <a:rPr lang="en-US" altLang="en-US" dirty="0" smtClean="0">
                <a:solidFill>
                  <a:prstClr val="black"/>
                </a:solidFill>
                <a:latin typeface="Arial" charset="0"/>
                <a:cs typeface="Arial" charset="0"/>
              </a:rPr>
              <a:t>This implement works with positive doubles as well as unsigned integer datatypes</a:t>
            </a:r>
          </a:p>
          <a:p>
            <a:pPr lvl="1"/>
            <a:r>
              <a:rPr lang="en-US" altLang="en-US" dirty="0" smtClean="0">
                <a:solidFill>
                  <a:prstClr val="black"/>
                </a:solidFill>
                <a:latin typeface="Arial" charset="0"/>
                <a:cs typeface="Arial" charset="0"/>
              </a:rPr>
              <a:t>If we are using signed integers stored using 2s complement,</a:t>
            </a:r>
            <a:br>
              <a:rPr lang="en-US" altLang="en-US" dirty="0" smtClean="0">
                <a:solidFill>
                  <a:prstClr val="black"/>
                </a:solidFill>
                <a:latin typeface="Arial" charset="0"/>
                <a:cs typeface="Arial" charset="0"/>
              </a:rPr>
            </a:br>
            <a:r>
              <a:rPr lang="en-US" altLang="en-US" dirty="0" smtClean="0">
                <a:solidFill>
                  <a:prstClr val="black"/>
                </a:solidFill>
                <a:latin typeface="Arial" charset="0"/>
                <a:cs typeface="Arial" charset="0"/>
              </a:rPr>
              <a:t>we need only store all 1s first and then all 0s</a:t>
            </a:r>
          </a:p>
          <a:p>
            <a:pPr lvl="1"/>
            <a:r>
              <a:rPr lang="en-US" altLang="en-US" dirty="0" smtClean="0">
                <a:solidFill>
                  <a:prstClr val="black"/>
                </a:solidFill>
                <a:latin typeface="Arial" charset="0"/>
                <a:cs typeface="Arial" charset="0"/>
              </a:rPr>
              <a:t>If we are sorting arbitrary doubles, we must also reverse the order of the numbers identified as negative—those with a leading bit equal to 1</a:t>
            </a:r>
          </a:p>
          <a:p>
            <a:pPr marL="0" indent="0">
              <a:buNone/>
            </a:pPr>
            <a:endParaRPr lang="en-CA" dirty="0"/>
          </a:p>
        </p:txBody>
      </p:sp>
    </p:spTree>
    <p:extLst>
      <p:ext uri="{BB962C8B-B14F-4D97-AF65-F5344CB8AC3E}">
        <p14:creationId xmlns:p14="http://schemas.microsoft.com/office/powerpoint/2010/main" val="301893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 implementation</a:t>
            </a:r>
            <a:endParaRPr lang="en-CA" dirty="0"/>
          </a:p>
        </p:txBody>
      </p:sp>
      <p:sp>
        <p:nvSpPr>
          <p:cNvPr id="3" name="Content Placeholder 2"/>
          <p:cNvSpPr>
            <a:spLocks noGrp="1"/>
          </p:cNvSpPr>
          <p:nvPr>
            <p:ph idx="1"/>
          </p:nvPr>
        </p:nvSpPr>
        <p:spPr/>
        <p:txBody>
          <a:bodyPr>
            <a:noAutofit/>
          </a:bodyPr>
          <a:lstStyle/>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void </a:t>
            </a:r>
            <a:r>
              <a:rPr lang="en-US" altLang="en-US" sz="1400" dirty="0" err="1" smtClean="0">
                <a:solidFill>
                  <a:prstClr val="black"/>
                </a:solidFill>
                <a:latin typeface="Consolas" panose="020B0609020204030204" pitchFamily="49" charset="0"/>
                <a:cs typeface="Consolas" panose="020B0609020204030204" pitchFamily="49" charset="0"/>
              </a:rPr>
              <a:t>radix_sort</a:t>
            </a: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err="1">
                <a:solidFill>
                  <a:prstClr val="black"/>
                </a:solidFill>
                <a:latin typeface="Consolas" panose="020B0609020204030204" pitchFamily="49" charset="0"/>
                <a:cs typeface="Consolas" panose="020B0609020204030204" pitchFamily="49" charset="0"/>
              </a:rPr>
              <a:t>int</a:t>
            </a:r>
            <a:r>
              <a:rPr lang="en-US" altLang="en-US" sz="1400" dirty="0">
                <a:solidFill>
                  <a:prstClr val="black"/>
                </a:solidFill>
                <a:latin typeface="Consolas" panose="020B0609020204030204" pitchFamily="49" charset="0"/>
                <a:cs typeface="Consolas" panose="020B0609020204030204" pitchFamily="49" charset="0"/>
              </a:rPr>
              <a:t> *array, size_t n, bool </a:t>
            </a:r>
            <a:r>
              <a:rPr lang="en-US" altLang="en-US" sz="1400" dirty="0" err="1" smtClean="0">
                <a:solidFill>
                  <a:prstClr val="black"/>
                </a:solidFill>
                <a:latin typeface="Consolas" panose="020B0609020204030204" pitchFamily="49" charset="0"/>
                <a:cs typeface="Consolas" panose="020B0609020204030204" pitchFamily="49" charset="0"/>
              </a:rPr>
              <a:t>find_max</a:t>
            </a:r>
            <a:r>
              <a:rPr lang="en-US" altLang="en-US" sz="1400" dirty="0" smtClean="0">
                <a:solidFill>
                  <a:prstClr val="black"/>
                </a:solidFill>
                <a:latin typeface="Consolas" panose="020B0609020204030204" pitchFamily="49" charset="0"/>
                <a:cs typeface="Consolas" panose="020B0609020204030204" pitchFamily="49" charset="0"/>
              </a:rPr>
              <a:t> = </a:t>
            </a:r>
            <a:r>
              <a:rPr lang="en-US" altLang="en-US" sz="1400" dirty="0">
                <a:solidFill>
                  <a:prstClr val="black"/>
                </a:solidFill>
                <a:latin typeface="Consolas" panose="020B0609020204030204" pitchFamily="49" charset="0"/>
                <a:cs typeface="Consolas" panose="020B0609020204030204" pitchFamily="49" charset="0"/>
              </a:rPr>
              <a:t>true ) {</a:t>
            </a: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*queue = new </a:t>
            </a:r>
            <a:r>
              <a:rPr lang="en-US" altLang="en-US" sz="1400" dirty="0" err="1">
                <a:solidFill>
                  <a:prstClr val="black"/>
                </a:solidFill>
                <a:latin typeface="Consolas" panose="020B0609020204030204" pitchFamily="49" charset="0"/>
                <a:cs typeface="Consolas" panose="020B0609020204030204" pitchFamily="49" charset="0"/>
              </a:rPr>
              <a:t>int</a:t>
            </a:r>
            <a:r>
              <a:rPr lang="en-US" altLang="en-US" sz="1400" dirty="0">
                <a:solidFill>
                  <a:prstClr val="black"/>
                </a:solidFill>
                <a:latin typeface="Consolas" panose="020B0609020204030204" pitchFamily="49" charset="0"/>
                <a:cs typeface="Consolas" panose="020B0609020204030204" pitchFamily="49" charset="0"/>
              </a:rPr>
              <a:t>[n];</a:t>
            </a: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smtClean="0">
                <a:solidFill>
                  <a:prstClr val="black"/>
                </a:solidFill>
                <a:latin typeface="Consolas" panose="020B0609020204030204" pitchFamily="49" charset="0"/>
                <a:cs typeface="Consolas" panose="020B0609020204030204" pitchFamily="49" charset="0"/>
              </a:rPr>
              <a:t>unsigned </a:t>
            </a:r>
            <a:r>
              <a:rPr lang="en-US" altLang="en-US" sz="1400" dirty="0" err="1">
                <a:solidFill>
                  <a:prstClr val="black"/>
                </a:solidFill>
                <a:latin typeface="Consolas" panose="020B0609020204030204" pitchFamily="49" charset="0"/>
                <a:cs typeface="Consolas" panose="020B0609020204030204" pitchFamily="49" charset="0"/>
              </a:rPr>
              <a:t>int</a:t>
            </a: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err="1">
                <a:solidFill>
                  <a:prstClr val="black"/>
                </a:solidFill>
                <a:latin typeface="Consolas" panose="020B0609020204030204" pitchFamily="49" charset="0"/>
                <a:cs typeface="Consolas" panose="020B0609020204030204" pitchFamily="49" charset="0"/>
              </a:rPr>
              <a:t>copy_from</a:t>
            </a:r>
            <a:r>
              <a:rPr lang="en-US" altLang="en-US" sz="1400" dirty="0">
                <a:solidFill>
                  <a:prstClr val="black"/>
                </a:solidFill>
                <a:latin typeface="Consolas" panose="020B0609020204030204" pitchFamily="49" charset="0"/>
                <a:cs typeface="Consolas" panose="020B0609020204030204" pitchFamily="49" charset="0"/>
              </a:rPr>
              <a:t> = 1;</a:t>
            </a:r>
          </a:p>
          <a:p>
            <a:pPr marL="0" lvl="0" indent="0">
              <a:buNone/>
            </a:pPr>
            <a:endParaRPr lang="en-US" altLang="en-US" sz="1400" dirty="0">
              <a:solidFill>
                <a:prstClr val="black"/>
              </a:solidFill>
              <a:latin typeface="Consolas" panose="020B0609020204030204" pitchFamily="49" charset="0"/>
              <a:cs typeface="Consolas" panose="020B0609020204030204" pitchFamily="49" charset="0"/>
            </a:endParaRP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*const a0[2] = {array, queue};</a:t>
            </a: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*const r0[2] = {array + (n - 1), queue + (n - 1)};</a:t>
            </a: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*const an = array + n;</a:t>
            </a:r>
          </a:p>
          <a:p>
            <a:pPr marL="0" lvl="0" inden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err="1">
                <a:solidFill>
                  <a:prstClr val="black"/>
                </a:solidFill>
                <a:latin typeface="Consolas" panose="020B0609020204030204" pitchFamily="49" charset="0"/>
                <a:cs typeface="Consolas" panose="020B0609020204030204" pitchFamily="49" charset="0"/>
              </a:rPr>
              <a:t>int</a:t>
            </a:r>
            <a:r>
              <a:rPr lang="en-US" altLang="en-US" sz="1400" dirty="0">
                <a:solidFill>
                  <a:prstClr val="black"/>
                </a:solidFill>
                <a:latin typeface="Consolas" panose="020B0609020204030204" pitchFamily="49" charset="0"/>
                <a:cs typeface="Consolas" panose="020B0609020204030204" pitchFamily="49" charset="0"/>
              </a:rPr>
              <a:t> *q0 = an, *q1 = r0[0];</a:t>
            </a: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unsigned </a:t>
            </a:r>
            <a:r>
              <a:rPr lang="en-US" altLang="en-US" sz="1400" dirty="0" err="1">
                <a:solidFill>
                  <a:prstClr val="black"/>
                </a:solidFill>
                <a:latin typeface="Consolas" panose="020B0609020204030204" pitchFamily="49" charset="0"/>
                <a:cs typeface="Consolas" panose="020B0609020204030204" pitchFamily="49" charset="0"/>
              </a:rPr>
              <a:t>int</a:t>
            </a:r>
            <a:r>
              <a:rPr lang="en-US" altLang="en-US" sz="1400" dirty="0">
                <a:solidFill>
                  <a:prstClr val="black"/>
                </a:solidFill>
                <a:latin typeface="Consolas" panose="020B0609020204030204" pitchFamily="49" charset="0"/>
                <a:cs typeface="Consolas" panose="020B0609020204030204" pitchFamily="49" charset="0"/>
              </a:rPr>
              <a:t> all_0 = 0, all_1 = ~all_0;</a:t>
            </a:r>
          </a:p>
          <a:p>
            <a:pPr marL="0" lvl="0" indent="0">
              <a:buNone/>
            </a:pPr>
            <a:endParaRPr lang="en-US" altLang="en-US" sz="1400" dirty="0">
              <a:solidFill>
                <a:prstClr val="black"/>
              </a:solidFill>
              <a:latin typeface="Consolas" panose="020B0609020204030204" pitchFamily="49" charset="0"/>
              <a:cs typeface="Consolas" panose="020B0609020204030204" pitchFamily="49" charset="0"/>
            </a:endParaRP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if ( </a:t>
            </a:r>
            <a:r>
              <a:rPr lang="en-US" altLang="en-US" sz="1400" dirty="0" err="1" smtClean="0">
                <a:solidFill>
                  <a:prstClr val="black"/>
                </a:solidFill>
                <a:latin typeface="Consolas" panose="020B0609020204030204" pitchFamily="49" charset="0"/>
                <a:cs typeface="Consolas" panose="020B0609020204030204" pitchFamily="49" charset="0"/>
              </a:rPr>
              <a:t>find_max</a:t>
            </a:r>
            <a:r>
              <a:rPr lang="en-US" altLang="en-US" sz="1400" dirty="0" smtClean="0">
                <a:solidFill>
                  <a:prstClr val="black"/>
                </a:solidFill>
                <a:latin typeface="Consolas" panose="020B0609020204030204" pitchFamily="49" charset="0"/>
                <a:cs typeface="Consolas" panose="020B0609020204030204" pitchFamily="49" charset="0"/>
              </a:rPr>
              <a:t> ) </a:t>
            </a:r>
            <a:r>
              <a:rPr lang="en-US" altLang="en-US" sz="1400" dirty="0">
                <a:solidFill>
                  <a:prstClr val="black"/>
                </a:solidFill>
                <a:latin typeface="Consolas" panose="020B0609020204030204" pitchFamily="49" charset="0"/>
                <a:cs typeface="Consolas" panose="020B0609020204030204" pitchFamily="49" charset="0"/>
              </a:rPr>
              <a:t>{</a:t>
            </a: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for ( </a:t>
            </a:r>
            <a:r>
              <a:rPr lang="en-US" altLang="en-US" sz="1400" dirty="0" err="1">
                <a:solidFill>
                  <a:prstClr val="black"/>
                </a:solidFill>
                <a:latin typeface="Consolas" panose="020B0609020204030204" pitchFamily="49" charset="0"/>
                <a:cs typeface="Consolas" panose="020B0609020204030204" pitchFamily="49" charset="0"/>
              </a:rPr>
              <a:t>int</a:t>
            </a:r>
            <a:r>
              <a:rPr lang="en-US" altLang="en-US" sz="1400" dirty="0">
                <a:solidFill>
                  <a:prstClr val="black"/>
                </a:solidFill>
                <a:latin typeface="Consolas" panose="020B0609020204030204" pitchFamily="49" charset="0"/>
                <a:cs typeface="Consolas" panose="020B0609020204030204" pitchFamily="49" charset="0"/>
              </a:rPr>
              <a:t> *p = a0[0]; p != an; ) {</a:t>
            </a: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all_0 |= *p;</a:t>
            </a: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a:solidFill>
                  <a:prstClr val="black"/>
                </a:solidFill>
                <a:latin typeface="Consolas" panose="020B0609020204030204" pitchFamily="49" charset="0"/>
                <a:cs typeface="Consolas" panose="020B0609020204030204" pitchFamily="49" charset="0"/>
              </a:rPr>
              <a:t>all_1 &amp;= *p++;</a:t>
            </a: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smtClean="0">
                <a:solidFill>
                  <a:prstClr val="black"/>
                </a:solidFill>
                <a:latin typeface="Consolas" panose="020B0609020204030204" pitchFamily="49" charset="0"/>
                <a:cs typeface="Consolas" panose="020B0609020204030204" pitchFamily="49" charset="0"/>
              </a:rPr>
              <a:t>       }</a:t>
            </a:r>
          </a:p>
          <a:p>
            <a:pPr marL="0" lvl="0" indent="0">
              <a:buNone/>
            </a:pPr>
            <a:endParaRPr lang="en-US" altLang="en-US" sz="1400" dirty="0">
              <a:solidFill>
                <a:prstClr val="black"/>
              </a:solidFill>
              <a:latin typeface="Consolas" panose="020B0609020204030204" pitchFamily="49" charset="0"/>
              <a:cs typeface="Consolas" panose="020B0609020204030204" pitchFamily="49" charset="0"/>
            </a:endParaRP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all_0 = ~all_0;</a:t>
            </a:r>
            <a:endParaRPr lang="en-US" altLang="en-US" sz="1400" dirty="0">
              <a:solidFill>
                <a:prstClr val="black"/>
              </a:solidFill>
              <a:latin typeface="Consolas" panose="020B0609020204030204" pitchFamily="49" charset="0"/>
              <a:cs typeface="Consolas" panose="020B0609020204030204" pitchFamily="49" charset="0"/>
            </a:endParaRPr>
          </a:p>
          <a:p>
            <a:pPr marL="0" lvl="0" indent="0">
              <a:buNone/>
            </a:pPr>
            <a:r>
              <a:rPr lang="en-US" altLang="en-US" sz="1400" dirty="0">
                <a:solidFill>
                  <a:prstClr val="black"/>
                </a:solidFill>
                <a:latin typeface="Consolas" panose="020B0609020204030204" pitchFamily="49" charset="0"/>
                <a:cs typeface="Consolas" panose="020B0609020204030204" pitchFamily="49" charset="0"/>
              </a:rPr>
              <a:t> </a:t>
            </a:r>
            <a:r>
              <a:rPr lang="en-US" altLang="en-US" sz="1400" dirty="0" smtClean="0">
                <a:solidFill>
                  <a:prstClr val="black"/>
                </a:solidFill>
                <a:latin typeface="Consolas" panose="020B0609020204030204" pitchFamily="49" charset="0"/>
                <a:cs typeface="Consolas" panose="020B0609020204030204" pitchFamily="49" charset="0"/>
              </a:rPr>
              <a:t>   }</a:t>
            </a:r>
          </a:p>
          <a:p>
            <a:pPr marL="0" lvl="0" indent="0">
              <a:buNone/>
            </a:pPr>
            <a:endParaRPr lang="en-US" altLang="en-US" sz="1400" dirty="0">
              <a:solidFill>
                <a:prstClr val="black"/>
              </a:solidFill>
              <a:latin typeface="Consolas" panose="020B0609020204030204" pitchFamily="49" charset="0"/>
              <a:cs typeface="Consolas" panose="020B0609020204030204" pitchFamily="49" charset="0"/>
            </a:endParaRPr>
          </a:p>
          <a:p>
            <a:pPr marL="0" lvl="0" indent="0">
              <a:buNone/>
            </a:pPr>
            <a:r>
              <a:rPr lang="en-US" altLang="en-US" sz="1400" dirty="0" smtClean="0">
                <a:solidFill>
                  <a:prstClr val="black"/>
                </a:solidFill>
                <a:latin typeface="Consolas" panose="020B0609020204030204" pitchFamily="49" charset="0"/>
                <a:cs typeface="Consolas" panose="020B0609020204030204" pitchFamily="49" charset="0"/>
              </a:rPr>
              <a:t>    </a:t>
            </a:r>
            <a:endParaRPr lang="en-US" altLang="en-US" sz="1400" dirty="0">
              <a:solidFill>
                <a:prstClr val="black"/>
              </a:solidFill>
              <a:latin typeface="Consolas" panose="020B0609020204030204" pitchFamily="49" charset="0"/>
              <a:cs typeface="Consolas" panose="020B0609020204030204" pitchFamily="49" charset="0"/>
            </a:endParaRPr>
          </a:p>
        </p:txBody>
      </p:sp>
      <p:sp>
        <p:nvSpPr>
          <p:cNvPr id="6" name="TextBox 5"/>
          <p:cNvSpPr txBox="1"/>
          <p:nvPr/>
        </p:nvSpPr>
        <p:spPr>
          <a:xfrm>
            <a:off x="3734709" y="5157192"/>
            <a:ext cx="4896544" cy="769441"/>
          </a:xfrm>
          <a:prstGeom prst="rect">
            <a:avLst/>
          </a:prstGeom>
          <a:noFill/>
        </p:spPr>
        <p:txBody>
          <a:bodyPr wrap="square" rtlCol="0">
            <a:spAutoFit/>
          </a:bodyPr>
          <a:lstStyle/>
          <a:p>
            <a:r>
              <a:rPr lang="en-CA" sz="1600" dirty="0" smtClean="0">
                <a:solidFill>
                  <a:srgbClr val="FF0000"/>
                </a:solidFill>
              </a:rPr>
              <a:t>Find any bit that are either all 0s or all 1s</a:t>
            </a:r>
          </a:p>
          <a:p>
            <a:r>
              <a:rPr lang="en-CA" sz="1400" dirty="0" smtClean="0">
                <a:solidFill>
                  <a:srgbClr val="FF0000"/>
                </a:solidFill>
              </a:rPr>
              <a:t>   –  This is better than finding the maximum entry</a:t>
            </a:r>
          </a:p>
          <a:p>
            <a:r>
              <a:rPr lang="en-CA" sz="1400" dirty="0" smtClean="0">
                <a:solidFill>
                  <a:srgbClr val="FF0000"/>
                </a:solidFill>
              </a:rPr>
              <a:t>   </a:t>
            </a:r>
            <a:r>
              <a:rPr lang="en-CA" sz="1400" dirty="0">
                <a:solidFill>
                  <a:srgbClr val="FF0000"/>
                </a:solidFill>
              </a:rPr>
              <a:t>–  </a:t>
            </a:r>
            <a:r>
              <a:rPr lang="en-CA" sz="1400" dirty="0" smtClean="0">
                <a:solidFill>
                  <a:srgbClr val="FF0000"/>
                </a:solidFill>
              </a:rPr>
              <a:t>Don’t sort these bits</a:t>
            </a:r>
            <a:endParaRPr lang="en-CA" sz="1400" dirty="0">
              <a:solidFill>
                <a:srgbClr val="FF0000"/>
              </a:solidFill>
            </a:endParaRPr>
          </a:p>
        </p:txBody>
      </p:sp>
    </p:spTree>
    <p:extLst>
      <p:ext uri="{BB962C8B-B14F-4D97-AF65-F5344CB8AC3E}">
        <p14:creationId xmlns:p14="http://schemas.microsoft.com/office/powerpoint/2010/main" val="3088301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 implementation</a:t>
            </a:r>
            <a:endParaRPr lang="en-CA" dirty="0"/>
          </a:p>
        </p:txBody>
      </p:sp>
      <p:sp>
        <p:nvSpPr>
          <p:cNvPr id="7" name="Content Placeholder 2"/>
          <p:cNvSpPr txBox="1">
            <a:spLocks/>
          </p:cNvSpPr>
          <p:nvPr/>
        </p:nvSpPr>
        <p:spPr bwMode="auto">
          <a:xfrm>
            <a:off x="455352" y="1602765"/>
            <a:ext cx="843712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for ( unsigned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mask = 1; mask; mask &lt;&lt;= 1 )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  Do not sort a bit that is all 0s or all 1s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if ( !(all_0 &amp; mask) &amp;&amp; !(all_1 &amp; mask) )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const *const c0 = q0;</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const *const c1 = q1;</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q0 = a0[</a:t>
            </a:r>
            <a:r>
              <a:rPr lang="en-US" altLang="en-US" sz="1400" dirty="0" err="1" smtClean="0">
                <a:solidFill>
                  <a:prstClr val="black"/>
                </a:solidFill>
                <a:latin typeface="Consolas" panose="020B0609020204030204" pitchFamily="49" charset="0"/>
                <a:cs typeface="Consolas" panose="020B0609020204030204" pitchFamily="49" charset="0"/>
              </a:rPr>
              <a:t>copy_from</a:t>
            </a:r>
            <a:r>
              <a:rPr lang="en-US" altLang="en-US" sz="1400" dirty="0" smtClean="0">
                <a:solidFill>
                  <a:prstClr val="black"/>
                </a:solidFill>
                <a:latin typeface="Consolas" panose="020B0609020204030204" pitchFamily="49" charset="0"/>
                <a:cs typeface="Consolas" panose="020B0609020204030204" pitchFamily="49" charset="0"/>
              </a:rPr>
              <a:t>];</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q1 = r0[</a:t>
            </a:r>
            <a:r>
              <a:rPr lang="en-US" altLang="en-US" sz="1400" dirty="0" err="1" smtClean="0">
                <a:solidFill>
                  <a:prstClr val="black"/>
                </a:solidFill>
                <a:latin typeface="Consolas" panose="020B0609020204030204" pitchFamily="49" charset="0"/>
                <a:cs typeface="Consolas" panose="020B0609020204030204" pitchFamily="49" charset="0"/>
              </a:rPr>
              <a:t>copy_from</a:t>
            </a:r>
            <a:r>
              <a:rPr lang="en-US" altLang="en-US" sz="1400" dirty="0" smtClean="0">
                <a:solidFill>
                  <a:prstClr val="black"/>
                </a:solidFill>
                <a:latin typeface="Consolas" panose="020B0609020204030204" pitchFamily="49" charset="0"/>
                <a:cs typeface="Consolas" panose="020B0609020204030204" pitchFamily="49" charset="0"/>
              </a:rPr>
              <a:t>];</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copy_from</a:t>
            </a:r>
            <a:r>
              <a:rPr lang="en-US" altLang="en-US" sz="1400" dirty="0" smtClean="0">
                <a:solidFill>
                  <a:prstClr val="black"/>
                </a:solidFill>
                <a:latin typeface="Consolas" panose="020B0609020204030204" pitchFamily="49" charset="0"/>
                <a:cs typeface="Consolas" panose="020B0609020204030204" pitchFamily="49" charset="0"/>
              </a:rPr>
              <a:t> ^= 1;</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for (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*p = a0[</a:t>
            </a:r>
            <a:r>
              <a:rPr lang="en-US" altLang="en-US" sz="1400" dirty="0" err="1" smtClean="0">
                <a:solidFill>
                  <a:prstClr val="black"/>
                </a:solidFill>
                <a:latin typeface="Consolas" panose="020B0609020204030204" pitchFamily="49" charset="0"/>
                <a:cs typeface="Consolas" panose="020B0609020204030204" pitchFamily="49" charset="0"/>
              </a:rPr>
              <a:t>copy_from</a:t>
            </a:r>
            <a:r>
              <a:rPr lang="en-US" altLang="en-US" sz="1400" dirty="0" smtClean="0">
                <a:solidFill>
                  <a:prstClr val="black"/>
                </a:solidFill>
                <a:latin typeface="Consolas" panose="020B0609020204030204" pitchFamily="49" charset="0"/>
                <a:cs typeface="Consolas" panose="020B0609020204030204" pitchFamily="49" charset="0"/>
              </a:rPr>
              <a:t>]; p != c0;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(*p &amp; mask ) ? ( *q1-- = *p++ ) : ( *q0++ = *p++ );</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for (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*p = r0[</a:t>
            </a:r>
            <a:r>
              <a:rPr lang="en-US" altLang="en-US" sz="1400" dirty="0" err="1" smtClean="0">
                <a:solidFill>
                  <a:prstClr val="black"/>
                </a:solidFill>
                <a:latin typeface="Consolas" panose="020B0609020204030204" pitchFamily="49" charset="0"/>
                <a:cs typeface="Consolas" panose="020B0609020204030204" pitchFamily="49" charset="0"/>
              </a:rPr>
              <a:t>copy_from</a:t>
            </a:r>
            <a:r>
              <a:rPr lang="en-US" altLang="en-US" sz="1400" dirty="0" smtClean="0">
                <a:solidFill>
                  <a:prstClr val="black"/>
                </a:solidFill>
                <a:latin typeface="Consolas" panose="020B0609020204030204" pitchFamily="49" charset="0"/>
                <a:cs typeface="Consolas" panose="020B0609020204030204" pitchFamily="49" charset="0"/>
              </a:rPr>
              <a:t>]; p != c1;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 *p &amp; mask ) ? ( *q1-- = *p-- ) : ( *q0++ = *p--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endParaRPr lang="en-US" altLang="en-US" sz="1400" dirty="0">
              <a:solidFill>
                <a:prstClr val="black"/>
              </a:solidFill>
              <a:latin typeface="Consolas" panose="020B0609020204030204" pitchFamily="49" charset="0"/>
              <a:cs typeface="Consolas" panose="020B0609020204030204" pitchFamily="49" charset="0"/>
            </a:endParaRPr>
          </a:p>
        </p:txBody>
      </p:sp>
      <p:sp>
        <p:nvSpPr>
          <p:cNvPr id="8" name="TextBox 7"/>
          <p:cNvSpPr txBox="1"/>
          <p:nvPr/>
        </p:nvSpPr>
        <p:spPr>
          <a:xfrm>
            <a:off x="4067944" y="4077072"/>
            <a:ext cx="4896544" cy="338554"/>
          </a:xfrm>
          <a:prstGeom prst="rect">
            <a:avLst/>
          </a:prstGeom>
          <a:noFill/>
        </p:spPr>
        <p:txBody>
          <a:bodyPr wrap="square" rtlCol="0">
            <a:spAutoFit/>
          </a:bodyPr>
          <a:lstStyle/>
          <a:p>
            <a:r>
              <a:rPr lang="en-CA" sz="1600" dirty="0" smtClean="0">
                <a:solidFill>
                  <a:srgbClr val="FF0000"/>
                </a:solidFill>
              </a:rPr>
              <a:t>Iterate forward, placing entries as appropriate</a:t>
            </a:r>
          </a:p>
        </p:txBody>
      </p:sp>
      <p:sp>
        <p:nvSpPr>
          <p:cNvPr id="9" name="TextBox 8"/>
          <p:cNvSpPr txBox="1"/>
          <p:nvPr/>
        </p:nvSpPr>
        <p:spPr>
          <a:xfrm>
            <a:off x="3968788" y="5790174"/>
            <a:ext cx="4896544" cy="338554"/>
          </a:xfrm>
          <a:prstGeom prst="rect">
            <a:avLst/>
          </a:prstGeom>
          <a:noFill/>
        </p:spPr>
        <p:txBody>
          <a:bodyPr wrap="square" rtlCol="0">
            <a:spAutoFit/>
          </a:bodyPr>
          <a:lstStyle/>
          <a:p>
            <a:r>
              <a:rPr lang="en-CA" sz="1600" dirty="0" smtClean="0">
                <a:solidFill>
                  <a:srgbClr val="FF0000"/>
                </a:solidFill>
              </a:rPr>
              <a:t>Iterate backward, placing entries as appropriate</a:t>
            </a:r>
          </a:p>
        </p:txBody>
      </p:sp>
    </p:spTree>
    <p:extLst>
      <p:ext uri="{BB962C8B-B14F-4D97-AF65-F5344CB8AC3E}">
        <p14:creationId xmlns:p14="http://schemas.microsoft.com/office/powerpoint/2010/main" val="3567649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 implementation</a:t>
            </a:r>
            <a:endParaRPr lang="en-CA" dirty="0"/>
          </a:p>
        </p:txBody>
      </p:sp>
      <p:sp>
        <p:nvSpPr>
          <p:cNvPr id="4" name="Content Placeholder 2"/>
          <p:cNvSpPr txBox="1">
            <a:spLocks/>
          </p:cNvSpPr>
          <p:nvPr/>
        </p:nvSpPr>
        <p:spPr bwMode="auto">
          <a:xfrm>
            <a:off x="456496" y="1412776"/>
            <a:ext cx="8229600"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if ( </a:t>
            </a:r>
            <a:r>
              <a:rPr lang="en-US" altLang="en-US" sz="1400" dirty="0" err="1" smtClean="0">
                <a:solidFill>
                  <a:prstClr val="black"/>
                </a:solidFill>
                <a:latin typeface="Consolas" panose="020B0609020204030204" pitchFamily="49" charset="0"/>
                <a:cs typeface="Consolas" panose="020B0609020204030204" pitchFamily="49" charset="0"/>
              </a:rPr>
              <a:t>copy_from</a:t>
            </a:r>
            <a:r>
              <a:rPr lang="en-US" altLang="en-US" sz="1400" dirty="0" smtClean="0">
                <a:solidFill>
                  <a:prstClr val="black"/>
                </a:solidFill>
                <a:latin typeface="Consolas" panose="020B0609020204030204" pitchFamily="49" charset="0"/>
                <a:cs typeface="Consolas" panose="020B0609020204030204" pitchFamily="49" charset="0"/>
              </a:rPr>
              <a:t> )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for (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*p = q0, *q = r0[0]; p &lt; q; )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std::swap( *p++, *q--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 else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*p = array;</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for (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*q = a0[1]; q != q0; )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*p++ = *q++;</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for ( </a:t>
            </a:r>
            <a:r>
              <a:rPr lang="en-US" altLang="en-US" sz="1400" dirty="0" err="1" smtClean="0">
                <a:solidFill>
                  <a:prstClr val="black"/>
                </a:solidFill>
                <a:latin typeface="Consolas" panose="020B0609020204030204" pitchFamily="49" charset="0"/>
                <a:cs typeface="Consolas" panose="020B0609020204030204" pitchFamily="49" charset="0"/>
              </a:rPr>
              <a:t>int</a:t>
            </a:r>
            <a:r>
              <a:rPr lang="en-US" altLang="en-US" sz="1400" dirty="0" smtClean="0">
                <a:solidFill>
                  <a:prstClr val="black"/>
                </a:solidFill>
                <a:latin typeface="Consolas" panose="020B0609020204030204" pitchFamily="49" charset="0"/>
                <a:cs typeface="Consolas" panose="020B0609020204030204" pitchFamily="49" charset="0"/>
              </a:rPr>
              <a:t> *q = r0[1]; q != q1; )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*p++ = *q--;</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a:t>
            </a:r>
          </a:p>
          <a:p>
            <a:pPr marL="0" indent="0">
              <a:buFont typeface="Arial" charset="0"/>
              <a:buNone/>
            </a:pPr>
            <a:endParaRPr lang="en-US" altLang="en-US" sz="1400" dirty="0" smtClean="0">
              <a:solidFill>
                <a:prstClr val="black"/>
              </a:solidFill>
              <a:latin typeface="Consolas" panose="020B0609020204030204" pitchFamily="49" charset="0"/>
              <a:cs typeface="Consolas" panose="020B0609020204030204" pitchFamily="49" charset="0"/>
            </a:endParaRP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    delete [] queue;</a:t>
            </a:r>
          </a:p>
          <a:p>
            <a:pPr marL="0" indent="0">
              <a:buFont typeface="Arial" charset="0"/>
              <a:buNone/>
            </a:pPr>
            <a:r>
              <a:rPr lang="en-US" altLang="en-US" sz="1400" dirty="0" smtClean="0">
                <a:solidFill>
                  <a:prstClr val="black"/>
                </a:solidFill>
                <a:latin typeface="Consolas" panose="020B0609020204030204" pitchFamily="49" charset="0"/>
                <a:cs typeface="Consolas" panose="020B0609020204030204" pitchFamily="49" charset="0"/>
              </a:rPr>
              <a:t>}</a:t>
            </a:r>
            <a:endParaRPr lang="en-US" altLang="en-US" sz="1400" dirty="0">
              <a:solidFill>
                <a:prstClr val="black"/>
              </a:solidFill>
              <a:latin typeface="Consolas" panose="020B0609020204030204" pitchFamily="49" charset="0"/>
              <a:cs typeface="Consolas" panose="020B0609020204030204" pitchFamily="49" charset="0"/>
            </a:endParaRPr>
          </a:p>
        </p:txBody>
      </p:sp>
      <p:sp>
        <p:nvSpPr>
          <p:cNvPr id="3" name="TextBox 2"/>
          <p:cNvSpPr txBox="1"/>
          <p:nvPr/>
        </p:nvSpPr>
        <p:spPr>
          <a:xfrm>
            <a:off x="3491880" y="5221168"/>
            <a:ext cx="4807726" cy="369332"/>
          </a:xfrm>
          <a:prstGeom prst="rect">
            <a:avLst/>
          </a:prstGeom>
          <a:noFill/>
        </p:spPr>
        <p:txBody>
          <a:bodyPr wrap="none" rtlCol="0">
            <a:spAutoFit/>
          </a:bodyPr>
          <a:lstStyle/>
          <a:p>
            <a:r>
              <a:rPr lang="en-CA" dirty="0"/>
              <a:t>6.5 × </a:t>
            </a:r>
            <a:r>
              <a:rPr lang="en-CA" dirty="0" smtClean="0"/>
              <a:t>faster than the previous implementation</a:t>
            </a:r>
          </a:p>
        </p:txBody>
      </p:sp>
      <p:sp>
        <p:nvSpPr>
          <p:cNvPr id="6" name="TextBox 5"/>
          <p:cNvSpPr txBox="1"/>
          <p:nvPr/>
        </p:nvSpPr>
        <p:spPr>
          <a:xfrm>
            <a:off x="4247456" y="1243499"/>
            <a:ext cx="4052150" cy="338554"/>
          </a:xfrm>
          <a:prstGeom prst="rect">
            <a:avLst/>
          </a:prstGeom>
          <a:noFill/>
        </p:spPr>
        <p:txBody>
          <a:bodyPr wrap="square" rtlCol="0">
            <a:spAutoFit/>
          </a:bodyPr>
          <a:lstStyle/>
          <a:p>
            <a:r>
              <a:rPr lang="en-CA" sz="1600" dirty="0" smtClean="0">
                <a:solidFill>
                  <a:srgbClr val="FF0000"/>
                </a:solidFill>
              </a:rPr>
              <a:t>Reverse entries in the 1-queue</a:t>
            </a:r>
          </a:p>
        </p:txBody>
      </p:sp>
      <p:sp>
        <p:nvSpPr>
          <p:cNvPr id="8" name="TextBox 7"/>
          <p:cNvSpPr txBox="1"/>
          <p:nvPr/>
        </p:nvSpPr>
        <p:spPr>
          <a:xfrm>
            <a:off x="3635896" y="2780928"/>
            <a:ext cx="5050200" cy="584775"/>
          </a:xfrm>
          <a:prstGeom prst="rect">
            <a:avLst/>
          </a:prstGeom>
          <a:noFill/>
        </p:spPr>
        <p:txBody>
          <a:bodyPr wrap="square" rtlCol="0">
            <a:spAutoFit/>
          </a:bodyPr>
          <a:lstStyle/>
          <a:p>
            <a:r>
              <a:rPr lang="en-CA" sz="1600" dirty="0" smtClean="0">
                <a:solidFill>
                  <a:srgbClr val="FF0000"/>
                </a:solidFill>
              </a:rPr>
              <a:t>Copy entries back to the original array,</a:t>
            </a:r>
          </a:p>
          <a:p>
            <a:r>
              <a:rPr lang="en-CA" sz="1600" dirty="0">
                <a:solidFill>
                  <a:srgbClr val="FF0000"/>
                </a:solidFill>
              </a:rPr>
              <a:t> </a:t>
            </a:r>
            <a:r>
              <a:rPr lang="en-CA" sz="1600" dirty="0" smtClean="0">
                <a:solidFill>
                  <a:srgbClr val="FF0000"/>
                </a:solidFill>
              </a:rPr>
              <a:t>                   reversing the entries in in the 1-queue</a:t>
            </a:r>
          </a:p>
        </p:txBody>
      </p:sp>
    </p:spTree>
    <p:extLst>
      <p:ext uri="{BB962C8B-B14F-4D97-AF65-F5344CB8AC3E}">
        <p14:creationId xmlns:p14="http://schemas.microsoft.com/office/powerpoint/2010/main" val="3262448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Radix Sort</a:t>
            </a:r>
          </a:p>
        </p:txBody>
      </p:sp>
      <p:sp>
        <p:nvSpPr>
          <p:cNvPr id="71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the following scheme</a:t>
            </a:r>
          </a:p>
          <a:p>
            <a:pPr lvl="1"/>
            <a:r>
              <a:rPr lang="en-US" altLang="en-US" dirty="0" smtClean="0">
                <a:latin typeface="Arial" charset="0"/>
                <a:cs typeface="Arial" charset="0"/>
              </a:rPr>
              <a:t>Given the numbers</a:t>
            </a:r>
          </a:p>
          <a:p>
            <a:pPr algn="ctr">
              <a:buFontTx/>
              <a:buNone/>
            </a:pPr>
            <a:r>
              <a:rPr lang="en-US" altLang="en-US" dirty="0" smtClean="0">
                <a:latin typeface="Arial" charset="0"/>
                <a:cs typeface="Arial" charset="0"/>
              </a:rPr>
              <a:t>16 31 99 59 27 90 10 26 21 60 18 57 17</a:t>
            </a: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If we first sort the numbers based on their last digit only, we get:</a:t>
            </a:r>
          </a:p>
          <a:p>
            <a:pPr algn="ctr">
              <a:buFontTx/>
              <a:buNone/>
            </a:pPr>
            <a:r>
              <a:rPr lang="en-US" altLang="en-US" dirty="0" smtClean="0">
                <a:latin typeface="Arial" charset="0"/>
                <a:cs typeface="Arial" charset="0"/>
              </a:rPr>
              <a:t>9</a:t>
            </a:r>
            <a:r>
              <a:rPr lang="en-US" altLang="en-US" dirty="0" smtClean="0">
                <a:solidFill>
                  <a:srgbClr val="FF0000"/>
                </a:solidFill>
                <a:latin typeface="Arial" charset="0"/>
                <a:cs typeface="Arial" charset="0"/>
              </a:rPr>
              <a:t>0</a:t>
            </a:r>
            <a:r>
              <a:rPr lang="en-US" altLang="en-US" dirty="0" smtClean="0">
                <a:latin typeface="Arial" charset="0"/>
                <a:cs typeface="Arial" charset="0"/>
              </a:rPr>
              <a:t> 1</a:t>
            </a:r>
            <a:r>
              <a:rPr lang="en-US" altLang="en-US" dirty="0" smtClean="0">
                <a:solidFill>
                  <a:srgbClr val="FF0000"/>
                </a:solidFill>
                <a:latin typeface="Arial" charset="0"/>
                <a:cs typeface="Arial" charset="0"/>
              </a:rPr>
              <a:t>0</a:t>
            </a:r>
            <a:r>
              <a:rPr lang="en-US" altLang="en-US" dirty="0" smtClean="0">
                <a:latin typeface="Arial" charset="0"/>
                <a:cs typeface="Arial" charset="0"/>
              </a:rPr>
              <a:t> 6</a:t>
            </a:r>
            <a:r>
              <a:rPr lang="en-US" altLang="en-US" dirty="0" smtClean="0">
                <a:solidFill>
                  <a:srgbClr val="FF0000"/>
                </a:solidFill>
                <a:latin typeface="Arial" charset="0"/>
                <a:cs typeface="Arial" charset="0"/>
              </a:rPr>
              <a:t>0</a:t>
            </a:r>
            <a:r>
              <a:rPr lang="en-US" altLang="en-US" dirty="0" smtClean="0">
                <a:latin typeface="Arial" charset="0"/>
                <a:cs typeface="Arial" charset="0"/>
              </a:rPr>
              <a:t> 3</a:t>
            </a:r>
            <a:r>
              <a:rPr lang="en-US" altLang="en-US" dirty="0" smtClean="0">
                <a:solidFill>
                  <a:srgbClr val="FF0000"/>
                </a:solidFill>
                <a:latin typeface="Arial" charset="0"/>
                <a:cs typeface="Arial" charset="0"/>
              </a:rPr>
              <a:t>1</a:t>
            </a:r>
            <a:r>
              <a:rPr lang="en-US" altLang="en-US" dirty="0" smtClean="0">
                <a:latin typeface="Arial" charset="0"/>
                <a:cs typeface="Arial" charset="0"/>
              </a:rPr>
              <a:t> 2</a:t>
            </a:r>
            <a:r>
              <a:rPr lang="en-US" altLang="en-US" dirty="0">
                <a:solidFill>
                  <a:srgbClr val="FF0000"/>
                </a:solidFill>
                <a:latin typeface="Arial" charset="0"/>
                <a:cs typeface="Arial" charset="0"/>
              </a:rPr>
              <a:t>1</a:t>
            </a:r>
            <a:r>
              <a:rPr lang="en-US" altLang="en-US" dirty="0" smtClean="0">
                <a:latin typeface="Arial" charset="0"/>
                <a:cs typeface="Arial" charset="0"/>
              </a:rPr>
              <a:t> 1</a:t>
            </a:r>
            <a:r>
              <a:rPr lang="en-US" altLang="en-US" dirty="0" smtClean="0">
                <a:solidFill>
                  <a:srgbClr val="FF0000"/>
                </a:solidFill>
                <a:latin typeface="Arial" charset="0"/>
                <a:cs typeface="Arial" charset="0"/>
              </a:rPr>
              <a:t>6</a:t>
            </a:r>
            <a:r>
              <a:rPr lang="en-US" altLang="en-US" dirty="0" smtClean="0">
                <a:latin typeface="Arial" charset="0"/>
                <a:cs typeface="Arial" charset="0"/>
              </a:rPr>
              <a:t> 2</a:t>
            </a:r>
            <a:r>
              <a:rPr lang="en-US" altLang="en-US" dirty="0">
                <a:solidFill>
                  <a:srgbClr val="FF0000"/>
                </a:solidFill>
                <a:latin typeface="Arial" charset="0"/>
                <a:cs typeface="Arial" charset="0"/>
              </a:rPr>
              <a:t>6</a:t>
            </a:r>
            <a:r>
              <a:rPr lang="en-US" altLang="en-US" dirty="0" smtClean="0">
                <a:latin typeface="Arial" charset="0"/>
                <a:cs typeface="Arial" charset="0"/>
              </a:rPr>
              <a:t> 2</a:t>
            </a:r>
            <a:r>
              <a:rPr lang="en-US" altLang="en-US" dirty="0" smtClean="0">
                <a:solidFill>
                  <a:srgbClr val="FF0000"/>
                </a:solidFill>
                <a:latin typeface="Arial" charset="0"/>
                <a:cs typeface="Arial" charset="0"/>
              </a:rPr>
              <a:t>7</a:t>
            </a:r>
            <a:r>
              <a:rPr lang="en-US" altLang="en-US" dirty="0" smtClean="0">
                <a:latin typeface="Arial" charset="0"/>
                <a:cs typeface="Arial" charset="0"/>
              </a:rPr>
              <a:t> 5</a:t>
            </a:r>
            <a:r>
              <a:rPr lang="en-US" altLang="en-US" dirty="0">
                <a:solidFill>
                  <a:srgbClr val="FF0000"/>
                </a:solidFill>
                <a:latin typeface="Arial" charset="0"/>
                <a:cs typeface="Arial" charset="0"/>
              </a:rPr>
              <a:t>7</a:t>
            </a:r>
            <a:r>
              <a:rPr lang="en-US" altLang="en-US" dirty="0" smtClean="0">
                <a:latin typeface="Arial" charset="0"/>
                <a:cs typeface="Arial" charset="0"/>
              </a:rPr>
              <a:t> 1</a:t>
            </a:r>
            <a:r>
              <a:rPr lang="en-US" altLang="en-US" dirty="0">
                <a:solidFill>
                  <a:srgbClr val="FF0000"/>
                </a:solidFill>
                <a:latin typeface="Arial" charset="0"/>
                <a:cs typeface="Arial" charset="0"/>
              </a:rPr>
              <a:t>7</a:t>
            </a:r>
            <a:r>
              <a:rPr lang="en-US" altLang="en-US" dirty="0" smtClean="0">
                <a:latin typeface="Arial" charset="0"/>
                <a:cs typeface="Arial" charset="0"/>
              </a:rPr>
              <a:t> 1</a:t>
            </a:r>
            <a:r>
              <a:rPr lang="en-US" altLang="en-US" dirty="0" smtClean="0">
                <a:solidFill>
                  <a:srgbClr val="FF0000"/>
                </a:solidFill>
                <a:latin typeface="Arial" charset="0"/>
                <a:cs typeface="Arial" charset="0"/>
              </a:rPr>
              <a:t>8</a:t>
            </a:r>
            <a:r>
              <a:rPr lang="en-US" altLang="en-US" dirty="0" smtClean="0">
                <a:latin typeface="Arial" charset="0"/>
                <a:cs typeface="Arial" charset="0"/>
              </a:rPr>
              <a:t> 9</a:t>
            </a:r>
            <a:r>
              <a:rPr lang="en-US" altLang="en-US" dirty="0" smtClean="0">
                <a:solidFill>
                  <a:srgbClr val="FF0000"/>
                </a:solidFill>
                <a:latin typeface="Arial" charset="0"/>
                <a:cs typeface="Arial" charset="0"/>
              </a:rPr>
              <a:t>9</a:t>
            </a:r>
            <a:r>
              <a:rPr lang="en-US" altLang="en-US" dirty="0" smtClean="0">
                <a:latin typeface="Arial" charset="0"/>
                <a:cs typeface="Arial" charset="0"/>
              </a:rPr>
              <a:t> 5</a:t>
            </a:r>
            <a:r>
              <a:rPr lang="en-US" altLang="en-US" dirty="0" smtClean="0">
                <a:solidFill>
                  <a:srgbClr val="FF0000"/>
                </a:solidFill>
                <a:latin typeface="Arial" charset="0"/>
                <a:cs typeface="Arial" charset="0"/>
              </a:rPr>
              <a:t>9</a:t>
            </a:r>
            <a:endParaRPr lang="en-US" altLang="en-US" dirty="0" smtClean="0">
              <a:solidFill>
                <a:srgbClr val="FF3399"/>
              </a:solidFill>
              <a:latin typeface="Arial" charset="0"/>
              <a:cs typeface="Arial" charset="0"/>
            </a:endParaRP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Now sort according to the first digit:</a:t>
            </a:r>
          </a:p>
          <a:p>
            <a:pPr algn="ctr">
              <a:buFontTx/>
              <a:buNone/>
            </a:pPr>
            <a:r>
              <a:rPr lang="en-US" altLang="en-US" dirty="0" smtClean="0">
                <a:solidFill>
                  <a:srgbClr val="FF0000"/>
                </a:solidFill>
                <a:latin typeface="Arial" charset="0"/>
                <a:cs typeface="Arial" charset="0"/>
              </a:rPr>
              <a:t>1</a:t>
            </a:r>
            <a:r>
              <a:rPr lang="en-US" altLang="en-US" dirty="0" smtClean="0">
                <a:latin typeface="Arial" charset="0"/>
                <a:cs typeface="Arial" charset="0"/>
              </a:rPr>
              <a:t>0 </a:t>
            </a:r>
            <a:r>
              <a:rPr lang="en-US" altLang="en-US" dirty="0" smtClean="0">
                <a:solidFill>
                  <a:srgbClr val="FF0000"/>
                </a:solidFill>
                <a:latin typeface="Arial" charset="0"/>
                <a:cs typeface="Arial" charset="0"/>
              </a:rPr>
              <a:t>1</a:t>
            </a:r>
            <a:r>
              <a:rPr lang="en-US" altLang="en-US" dirty="0" smtClean="0">
                <a:latin typeface="Arial" charset="0"/>
                <a:cs typeface="Arial" charset="0"/>
              </a:rPr>
              <a:t>6 </a:t>
            </a:r>
            <a:r>
              <a:rPr lang="en-US" altLang="en-US" dirty="0" smtClean="0">
                <a:solidFill>
                  <a:srgbClr val="FF0000"/>
                </a:solidFill>
                <a:latin typeface="Arial" charset="0"/>
                <a:cs typeface="Arial" charset="0"/>
              </a:rPr>
              <a:t>1</a:t>
            </a:r>
            <a:r>
              <a:rPr lang="en-US" altLang="en-US" dirty="0" smtClean="0">
                <a:latin typeface="Arial" charset="0"/>
                <a:cs typeface="Arial" charset="0"/>
              </a:rPr>
              <a:t>7 </a:t>
            </a:r>
            <a:r>
              <a:rPr lang="en-US" altLang="en-US" dirty="0" smtClean="0">
                <a:solidFill>
                  <a:srgbClr val="FF0000"/>
                </a:solidFill>
                <a:latin typeface="Arial" charset="0"/>
                <a:cs typeface="Arial" charset="0"/>
              </a:rPr>
              <a:t>1</a:t>
            </a:r>
            <a:r>
              <a:rPr lang="en-US" altLang="en-US" dirty="0" smtClean="0">
                <a:latin typeface="Arial" charset="0"/>
                <a:cs typeface="Arial" charset="0"/>
              </a:rPr>
              <a:t>8 </a:t>
            </a:r>
            <a:r>
              <a:rPr lang="en-US" altLang="en-US" dirty="0">
                <a:solidFill>
                  <a:srgbClr val="FF0000"/>
                </a:solidFill>
                <a:latin typeface="Arial" charset="0"/>
                <a:cs typeface="Arial" charset="0"/>
              </a:rPr>
              <a:t>2</a:t>
            </a:r>
            <a:r>
              <a:rPr lang="en-US" altLang="en-US" dirty="0" smtClean="0">
                <a:latin typeface="Arial" charset="0"/>
                <a:cs typeface="Arial" charset="0"/>
              </a:rPr>
              <a:t>1 </a:t>
            </a:r>
            <a:r>
              <a:rPr lang="en-US" altLang="en-US" dirty="0">
                <a:solidFill>
                  <a:srgbClr val="FF0000"/>
                </a:solidFill>
                <a:latin typeface="Arial" charset="0"/>
                <a:cs typeface="Arial" charset="0"/>
              </a:rPr>
              <a:t>2</a:t>
            </a:r>
            <a:r>
              <a:rPr lang="en-US" altLang="en-US" dirty="0" smtClean="0">
                <a:latin typeface="Arial" charset="0"/>
                <a:cs typeface="Arial" charset="0"/>
              </a:rPr>
              <a:t>6 </a:t>
            </a:r>
            <a:r>
              <a:rPr lang="en-US" altLang="en-US" dirty="0" smtClean="0">
                <a:solidFill>
                  <a:srgbClr val="FF0000"/>
                </a:solidFill>
                <a:latin typeface="Arial" charset="0"/>
                <a:cs typeface="Arial" charset="0"/>
              </a:rPr>
              <a:t>2</a:t>
            </a:r>
            <a:r>
              <a:rPr lang="en-US" altLang="en-US" dirty="0" smtClean="0">
                <a:latin typeface="Arial" charset="0"/>
                <a:cs typeface="Arial" charset="0"/>
              </a:rPr>
              <a:t>7 </a:t>
            </a:r>
            <a:r>
              <a:rPr lang="en-US" altLang="en-US" dirty="0" smtClean="0">
                <a:solidFill>
                  <a:srgbClr val="FF0000"/>
                </a:solidFill>
                <a:latin typeface="Arial" charset="0"/>
                <a:cs typeface="Arial" charset="0"/>
              </a:rPr>
              <a:t>3</a:t>
            </a:r>
            <a:r>
              <a:rPr lang="en-US" altLang="en-US" dirty="0" smtClean="0">
                <a:latin typeface="Arial" charset="0"/>
                <a:cs typeface="Arial" charset="0"/>
              </a:rPr>
              <a:t>1 </a:t>
            </a:r>
            <a:r>
              <a:rPr lang="en-US" altLang="en-US" dirty="0">
                <a:solidFill>
                  <a:srgbClr val="FF0000"/>
                </a:solidFill>
                <a:latin typeface="Arial" charset="0"/>
                <a:cs typeface="Arial" charset="0"/>
              </a:rPr>
              <a:t>5</a:t>
            </a:r>
            <a:r>
              <a:rPr lang="en-US" altLang="en-US" dirty="0" smtClean="0">
                <a:latin typeface="Arial" charset="0"/>
                <a:cs typeface="Arial" charset="0"/>
              </a:rPr>
              <a:t>7 </a:t>
            </a:r>
            <a:r>
              <a:rPr lang="en-US" altLang="en-US" dirty="0">
                <a:solidFill>
                  <a:srgbClr val="FF0000"/>
                </a:solidFill>
                <a:latin typeface="Arial" charset="0"/>
                <a:cs typeface="Arial" charset="0"/>
              </a:rPr>
              <a:t>5</a:t>
            </a:r>
            <a:r>
              <a:rPr lang="en-US" altLang="en-US" dirty="0" smtClean="0">
                <a:latin typeface="Arial" charset="0"/>
                <a:cs typeface="Arial" charset="0"/>
              </a:rPr>
              <a:t>9 </a:t>
            </a:r>
            <a:r>
              <a:rPr lang="en-US" altLang="en-US" dirty="0" smtClean="0">
                <a:solidFill>
                  <a:srgbClr val="FF0000"/>
                </a:solidFill>
                <a:latin typeface="Arial" charset="0"/>
                <a:cs typeface="Arial" charset="0"/>
              </a:rPr>
              <a:t>6</a:t>
            </a:r>
            <a:r>
              <a:rPr lang="en-US" altLang="en-US" dirty="0" smtClean="0">
                <a:latin typeface="Arial" charset="0"/>
                <a:cs typeface="Arial" charset="0"/>
              </a:rPr>
              <a:t>0 </a:t>
            </a:r>
            <a:r>
              <a:rPr lang="en-US" altLang="en-US" dirty="0">
                <a:solidFill>
                  <a:srgbClr val="FF0000"/>
                </a:solidFill>
                <a:latin typeface="Arial" charset="0"/>
                <a:cs typeface="Arial" charset="0"/>
              </a:rPr>
              <a:t>9</a:t>
            </a:r>
            <a:r>
              <a:rPr lang="en-US" altLang="en-US" dirty="0" smtClean="0">
                <a:latin typeface="Arial" charset="0"/>
                <a:cs typeface="Arial" charset="0"/>
              </a:rPr>
              <a:t>0 </a:t>
            </a:r>
            <a:r>
              <a:rPr lang="en-US" altLang="en-US" dirty="0">
                <a:solidFill>
                  <a:srgbClr val="FF0000"/>
                </a:solidFill>
                <a:latin typeface="Arial" charset="0"/>
                <a:cs typeface="Arial" charset="0"/>
              </a:rPr>
              <a:t>9</a:t>
            </a:r>
            <a:r>
              <a:rPr lang="en-US" altLang="en-US" dirty="0" smtClean="0">
                <a:latin typeface="Arial" charset="0"/>
                <a:cs typeface="Arial" charset="0"/>
              </a:rPr>
              <a:t>9</a:t>
            </a:r>
          </a:p>
        </p:txBody>
      </p:sp>
    </p:spTree>
    <p:extLst>
      <p:ext uri="{BB962C8B-B14F-4D97-AF65-F5344CB8AC3E}">
        <p14:creationId xmlns:p14="http://schemas.microsoft.com/office/powerpoint/2010/main" val="4200991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 implementation</a:t>
            </a:r>
            <a:endParaRPr lang="en-CA" dirty="0"/>
          </a:p>
        </p:txBody>
      </p:sp>
      <p:sp>
        <p:nvSpPr>
          <p:cNvPr id="3" name="Content Placeholder 2"/>
          <p:cNvSpPr>
            <a:spLocks noGrp="1"/>
          </p:cNvSpPr>
          <p:nvPr>
            <p:ph idx="1"/>
          </p:nvPr>
        </p:nvSpPr>
        <p:spPr/>
        <p:txBody>
          <a:bodyPr/>
          <a:lstStyle/>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Some run times:</a:t>
            </a:r>
          </a:p>
          <a:p>
            <a:pPr lvl="1"/>
            <a:r>
              <a:rPr lang="en-US" altLang="en-US" dirty="0" smtClean="0">
                <a:solidFill>
                  <a:prstClr val="black"/>
                </a:solidFill>
                <a:latin typeface="Arial" charset="0"/>
                <a:cs typeface="Arial" charset="0"/>
              </a:rPr>
              <a:t>On </a:t>
            </a:r>
            <a:r>
              <a:rPr lang="en-US" altLang="en-US" dirty="0" err="1" smtClean="0">
                <a:solidFill>
                  <a:prstClr val="black"/>
                </a:solidFill>
                <a:latin typeface="Consolas" panose="020B0609020204030204" pitchFamily="49" charset="0"/>
                <a:cs typeface="Consolas" panose="020B0609020204030204" pitchFamily="49" charset="0"/>
              </a:rPr>
              <a:t>ecelinux</a:t>
            </a:r>
            <a:r>
              <a:rPr lang="en-US" altLang="en-US" dirty="0" smtClean="0">
                <a:solidFill>
                  <a:prstClr val="black"/>
                </a:solidFill>
                <a:latin typeface="Arial" charset="0"/>
                <a:cs typeface="Arial" charset="0"/>
              </a:rPr>
              <a:t>, it takes 132 s to sort 2</a:t>
            </a:r>
            <a:r>
              <a:rPr lang="en-US" altLang="en-US" baseline="30000" dirty="0" smtClean="0">
                <a:solidFill>
                  <a:prstClr val="black"/>
                </a:solidFill>
                <a:latin typeface="Arial" charset="0"/>
                <a:cs typeface="Arial" charset="0"/>
              </a:rPr>
              <a:t>30</a:t>
            </a:r>
            <a:r>
              <a:rPr lang="en-US" altLang="en-US" dirty="0" smtClean="0">
                <a:solidFill>
                  <a:prstClr val="black"/>
                </a:solidFill>
                <a:latin typeface="Arial" charset="0"/>
                <a:cs typeface="Arial" charset="0"/>
              </a:rPr>
              <a:t> </a:t>
            </a:r>
            <a:r>
              <a:rPr lang="en-US" altLang="en-US" dirty="0" err="1" smtClean="0">
                <a:solidFill>
                  <a:prstClr val="black"/>
                </a:solidFill>
                <a:latin typeface="Consolas" panose="020B0609020204030204" pitchFamily="49" charset="0"/>
                <a:cs typeface="Consolas" panose="020B0609020204030204" pitchFamily="49" charset="0"/>
              </a:rPr>
              <a:t>int</a:t>
            </a:r>
            <a:endParaRPr lang="en-US" altLang="en-US" dirty="0">
              <a:solidFill>
                <a:prstClr val="black"/>
              </a:solidFill>
              <a:latin typeface="Consolas" panose="020B0609020204030204" pitchFamily="49" charset="0"/>
              <a:cs typeface="Consolas" panose="020B0609020204030204" pitchFamily="49" charset="0"/>
            </a:endParaRPr>
          </a:p>
          <a:p>
            <a:pPr lvl="2"/>
            <a:r>
              <a:rPr lang="en-US" altLang="en-US" dirty="0" smtClean="0">
                <a:solidFill>
                  <a:prstClr val="black"/>
                </a:solidFill>
                <a:latin typeface="Arial" charset="0"/>
                <a:cs typeface="Arial" charset="0"/>
              </a:rPr>
              <a:t>That’s 123 ns per entry</a:t>
            </a:r>
          </a:p>
          <a:p>
            <a:pPr lvl="2"/>
            <a:r>
              <a:rPr lang="en-US" altLang="en-US" dirty="0" smtClean="0">
                <a:solidFill>
                  <a:prstClr val="black"/>
                </a:solidFill>
                <a:latin typeface="Arial" charset="0"/>
                <a:cs typeface="Arial" charset="0"/>
              </a:rPr>
              <a:t>One-and-a-half days to sort a trillion integers</a:t>
            </a:r>
          </a:p>
          <a:p>
            <a:pPr lvl="1"/>
            <a:endParaRPr lang="en-US" altLang="en-US" dirty="0">
              <a:solidFill>
                <a:prstClr val="black"/>
              </a:solidFill>
              <a:latin typeface="Arial" charset="0"/>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60078" y="3041649"/>
            <a:ext cx="4941538" cy="333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51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q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348880"/>
            <a:ext cx="4421041" cy="42020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 fast implementation</a:t>
            </a:r>
            <a:endParaRPr lang="en-CA" dirty="0"/>
          </a:p>
        </p:txBody>
      </p:sp>
      <p:sp>
        <p:nvSpPr>
          <p:cNvPr id="3" name="Content Placeholder 2"/>
          <p:cNvSpPr>
            <a:spLocks noGrp="1"/>
          </p:cNvSpPr>
          <p:nvPr>
            <p:ph idx="1"/>
          </p:nvPr>
        </p:nvSpPr>
        <p:spPr/>
        <p:txBody>
          <a:bodyPr/>
          <a:lstStyle/>
          <a:p>
            <a:pPr lvl="0">
              <a:buNone/>
            </a:pPr>
            <a:r>
              <a:rPr lang="en-US" altLang="en-US" dirty="0" smtClean="0">
                <a:solidFill>
                  <a:prstClr val="black"/>
                </a:solidFill>
                <a:latin typeface="Arial" charset="0"/>
                <a:cs typeface="Arial" charset="0"/>
              </a:rPr>
              <a:t>	We can also run these tests with the Standard Template Library</a:t>
            </a:r>
          </a:p>
          <a:p>
            <a:pPr marL="400050" lvl="1"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#include &lt;algorithm&gt;</a:t>
            </a:r>
          </a:p>
          <a:p>
            <a:pPr marL="400050" lvl="1" indent="0">
              <a:buNone/>
            </a:pPr>
            <a:r>
              <a:rPr lang="en-CA" sz="1600" dirty="0">
                <a:latin typeface="Consolas" panose="020B0609020204030204" pitchFamily="49" charset="0"/>
                <a:cs typeface="Consolas" panose="020B0609020204030204" pitchFamily="49" charset="0"/>
              </a:rPr>
              <a:t>   sort( array, array + n );</a:t>
            </a:r>
          </a:p>
          <a:p>
            <a:pPr lvl="0">
              <a:buNone/>
            </a:pPr>
            <a:endParaRPr lang="en-US" altLang="en-US" dirty="0" smtClean="0">
              <a:solidFill>
                <a:prstClr val="black"/>
              </a:solidFill>
              <a:latin typeface="Arial" charset="0"/>
              <a:cs typeface="Arial" charset="0"/>
            </a:endParaRPr>
          </a:p>
          <a:p>
            <a:pPr lvl="1"/>
            <a:r>
              <a:rPr lang="en-US" altLang="en-US" dirty="0" smtClean="0">
                <a:solidFill>
                  <a:prstClr val="black"/>
                </a:solidFill>
                <a:latin typeface="Arial" charset="0"/>
                <a:cs typeface="Arial" charset="0"/>
              </a:rPr>
              <a:t>In some cases, our radix sort</a:t>
            </a:r>
            <a:br>
              <a:rPr lang="en-US" altLang="en-US" dirty="0" smtClean="0">
                <a:solidFill>
                  <a:prstClr val="black"/>
                </a:solidFill>
                <a:latin typeface="Arial" charset="0"/>
                <a:cs typeface="Arial" charset="0"/>
              </a:rPr>
            </a:br>
            <a:r>
              <a:rPr lang="en-US" altLang="en-US" dirty="0" smtClean="0">
                <a:solidFill>
                  <a:prstClr val="black"/>
                </a:solidFill>
                <a:latin typeface="Arial" charset="0"/>
                <a:cs typeface="Arial" charset="0"/>
              </a:rPr>
              <a:t>is faster</a:t>
            </a:r>
          </a:p>
          <a:p>
            <a:pPr lvl="1"/>
            <a:r>
              <a:rPr lang="en-US" altLang="en-US" dirty="0" smtClean="0">
                <a:solidFill>
                  <a:prstClr val="black"/>
                </a:solidFill>
                <a:latin typeface="Arial" charset="0"/>
                <a:cs typeface="Arial" charset="0"/>
              </a:rPr>
              <a:t>For sorting </a:t>
            </a:r>
            <a:r>
              <a:rPr lang="en-US" altLang="en-US" dirty="0" smtClean="0">
                <a:solidFill>
                  <a:prstClr val="black"/>
                </a:solidFill>
                <a:latin typeface="Times New Roman" panose="02020603050405020304" pitchFamily="18" charset="0"/>
                <a:cs typeface="Times New Roman" panose="02020603050405020304" pitchFamily="18" charset="0"/>
              </a:rPr>
              <a:t>2</a:t>
            </a:r>
            <a:r>
              <a:rPr lang="en-US" altLang="en-US" baseline="30000" dirty="0" smtClean="0">
                <a:solidFill>
                  <a:prstClr val="black"/>
                </a:solidFill>
                <a:latin typeface="Times New Roman" panose="02020603050405020304" pitchFamily="18" charset="0"/>
                <a:cs typeface="Times New Roman" panose="02020603050405020304" pitchFamily="18" charset="0"/>
              </a:rPr>
              <a:t>30</a:t>
            </a:r>
            <a:r>
              <a:rPr lang="en-US" altLang="en-US" dirty="0" smtClean="0">
                <a:solidFill>
                  <a:prstClr val="black"/>
                </a:solidFill>
                <a:latin typeface="Arial" charset="0"/>
                <a:cs typeface="Arial" charset="0"/>
              </a:rPr>
              <a:t> </a:t>
            </a:r>
            <a:r>
              <a:rPr lang="en-US" altLang="en-US" dirty="0" smtClean="0">
                <a:solidFill>
                  <a:prstClr val="black"/>
                </a:solidFill>
                <a:latin typeface="Arial" charset="0"/>
                <a:cs typeface="Arial" charset="0"/>
              </a:rPr>
              <a:t>entries, </a:t>
            </a:r>
            <a:endParaRPr lang="en-US" altLang="en-US" dirty="0" smtClean="0">
              <a:solidFill>
                <a:prstClr val="black"/>
              </a:solidFill>
              <a:latin typeface="Arial" charset="0"/>
              <a:cs typeface="Arial" charset="0"/>
            </a:endParaRPr>
          </a:p>
          <a:p>
            <a:pPr lvl="2"/>
            <a:r>
              <a:rPr lang="en-US" altLang="en-US" dirty="0" smtClean="0">
                <a:solidFill>
                  <a:prstClr val="black"/>
                </a:solidFill>
                <a:latin typeface="Arial" charset="0"/>
                <a:cs typeface="Arial" charset="0"/>
              </a:rPr>
              <a:t>The STL </a:t>
            </a:r>
            <a:r>
              <a:rPr lang="en-US" altLang="en-US" dirty="0" smtClean="0">
                <a:solidFill>
                  <a:prstClr val="black"/>
                </a:solidFill>
                <a:latin typeface="Arial" charset="0"/>
                <a:cs typeface="Arial" charset="0"/>
              </a:rPr>
              <a:t>is </a:t>
            </a:r>
            <a:r>
              <a:rPr lang="en-US" altLang="en-US" dirty="0" smtClean="0">
                <a:solidFill>
                  <a:prstClr val="black"/>
                </a:solidFill>
                <a:latin typeface="Arial" charset="0"/>
                <a:cs typeface="Arial" charset="0"/>
              </a:rPr>
              <a:t>25 % faster</a:t>
            </a:r>
          </a:p>
          <a:p>
            <a:pPr lvl="2"/>
            <a:r>
              <a:rPr lang="en-US" altLang="en-US" dirty="0" smtClean="0">
                <a:solidFill>
                  <a:prstClr val="black"/>
                </a:solidFill>
                <a:latin typeface="Arial" charset="0"/>
                <a:cs typeface="Arial" charset="0"/>
              </a:rPr>
              <a:t>Requires </a:t>
            </a:r>
            <a:r>
              <a:rPr lang="en-US" altLang="en-US" dirty="0" smtClean="0">
                <a:solidFill>
                  <a:prstClr val="black"/>
                </a:solidFill>
                <a:latin typeface="Arial" charset="0"/>
                <a:cs typeface="Arial" charset="0"/>
              </a:rPr>
              <a:t>less memory</a:t>
            </a:r>
          </a:p>
          <a:p>
            <a:pPr lvl="2"/>
            <a:r>
              <a:rPr lang="en-US" altLang="en-US" dirty="0" smtClean="0">
                <a:solidFill>
                  <a:prstClr val="black"/>
                </a:solidFill>
                <a:latin typeface="Arial" charset="0"/>
                <a:cs typeface="Arial" charset="0"/>
              </a:rPr>
              <a:t>Has </a:t>
            </a:r>
            <a:r>
              <a:rPr lang="en-US" altLang="en-US" dirty="0" smtClean="0">
                <a:solidFill>
                  <a:prstClr val="black"/>
                </a:solidFill>
                <a:latin typeface="Symbol" panose="05050102010706020507" pitchFamily="18" charset="2"/>
                <a:cs typeface="Arial" charset="0"/>
              </a:rPr>
              <a:t>Q</a:t>
            </a:r>
            <a:r>
              <a:rPr lang="en-US" altLang="en-US" dirty="0" smtClean="0">
                <a:solidFill>
                  <a:prstClr val="black"/>
                </a:solidFill>
                <a:latin typeface="Times New Roman" panose="02020603050405020304" pitchFamily="18" charset="0"/>
                <a:cs typeface="Times New Roman" panose="02020603050405020304" pitchFamily="18" charset="0"/>
              </a:rPr>
              <a:t>(</a:t>
            </a:r>
            <a:r>
              <a:rPr lang="en-US" altLang="en-US" i="1" dirty="0" smtClean="0">
                <a:solidFill>
                  <a:prstClr val="black"/>
                </a:solidFill>
                <a:latin typeface="Times New Roman" panose="02020603050405020304" pitchFamily="18" charset="0"/>
                <a:cs typeface="Times New Roman" panose="02020603050405020304" pitchFamily="18" charset="0"/>
              </a:rPr>
              <a:t>n</a:t>
            </a:r>
            <a:r>
              <a:rPr lang="en-US" altLang="en-US" dirty="0" smtClean="0">
                <a:solidFill>
                  <a:prstClr val="black"/>
                </a:solidFill>
                <a:latin typeface="Times New Roman" panose="02020603050405020304" pitchFamily="18" charset="0"/>
                <a:cs typeface="Times New Roman" panose="02020603050405020304" pitchFamily="18" charset="0"/>
              </a:rPr>
              <a:t> ln(</a:t>
            </a:r>
            <a:r>
              <a:rPr lang="en-US" altLang="en-US" i="1" dirty="0" smtClean="0">
                <a:solidFill>
                  <a:prstClr val="black"/>
                </a:solidFill>
                <a:latin typeface="Times New Roman" panose="02020603050405020304" pitchFamily="18" charset="0"/>
                <a:cs typeface="Times New Roman" panose="02020603050405020304" pitchFamily="18" charset="0"/>
              </a:rPr>
              <a:t>n</a:t>
            </a:r>
            <a:r>
              <a:rPr lang="en-US" altLang="en-US" dirty="0" smtClean="0">
                <a:solidFill>
                  <a:prstClr val="black"/>
                </a:solidFill>
                <a:latin typeface="Times New Roman" panose="02020603050405020304" pitchFamily="18" charset="0"/>
                <a:cs typeface="Times New Roman" panose="02020603050405020304" pitchFamily="18" charset="0"/>
              </a:rPr>
              <a:t>))</a:t>
            </a:r>
            <a:r>
              <a:rPr lang="en-US" altLang="en-US" dirty="0" smtClean="0">
                <a:solidFill>
                  <a:prstClr val="black"/>
                </a:solidFill>
                <a:latin typeface="Arial" charset="0"/>
                <a:cs typeface="Arial" charset="0"/>
              </a:rPr>
              <a:t> growth</a:t>
            </a:r>
          </a:p>
          <a:p>
            <a:pPr lvl="2"/>
            <a:r>
              <a:rPr lang="en-US" altLang="en-US" dirty="0" smtClean="0">
                <a:solidFill>
                  <a:prstClr val="black"/>
                </a:solidFill>
                <a:latin typeface="Arial" charset="0"/>
                <a:cs typeface="Arial" charset="0"/>
              </a:rPr>
              <a:t>The STL uses comparison,</a:t>
            </a:r>
            <a:br>
              <a:rPr lang="en-US" altLang="en-US" dirty="0" smtClean="0">
                <a:solidFill>
                  <a:prstClr val="black"/>
                </a:solidFill>
                <a:latin typeface="Arial" charset="0"/>
                <a:cs typeface="Arial" charset="0"/>
              </a:rPr>
            </a:br>
            <a:r>
              <a:rPr lang="en-US" altLang="en-US" dirty="0" smtClean="0">
                <a:solidFill>
                  <a:prstClr val="black"/>
                </a:solidFill>
                <a:latin typeface="Arial" charset="0"/>
                <a:cs typeface="Arial" charset="0"/>
              </a:rPr>
              <a:t>so it is more general than</a:t>
            </a:r>
            <a:br>
              <a:rPr lang="en-US" altLang="en-US" dirty="0" smtClean="0">
                <a:solidFill>
                  <a:prstClr val="black"/>
                </a:solidFill>
                <a:latin typeface="Arial" charset="0"/>
                <a:cs typeface="Arial" charset="0"/>
              </a:rPr>
            </a:br>
            <a:r>
              <a:rPr lang="en-US" altLang="en-US" dirty="0" smtClean="0">
                <a:solidFill>
                  <a:prstClr val="black"/>
                </a:solidFill>
                <a:latin typeface="Arial" charset="0"/>
                <a:cs typeface="Arial" charset="0"/>
              </a:rPr>
              <a:t>radix sort</a:t>
            </a:r>
          </a:p>
          <a:p>
            <a:pPr lvl="2"/>
            <a:endParaRPr lang="en-US" altLang="en-US" dirty="0" smtClean="0">
              <a:solidFill>
                <a:prstClr val="black"/>
              </a:solidFill>
              <a:latin typeface="Arial" charset="0"/>
              <a:cs typeface="Arial" charset="0"/>
            </a:endParaRPr>
          </a:p>
        </p:txBody>
      </p:sp>
    </p:spTree>
    <p:extLst>
      <p:ext uri="{BB962C8B-B14F-4D97-AF65-F5344CB8AC3E}">
        <p14:creationId xmlns:p14="http://schemas.microsoft.com/office/powerpoint/2010/main" val="781111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latin typeface="Arial" charset="0"/>
                <a:cs typeface="Arial" charset="0"/>
              </a:rPr>
              <a:t>Run-time analysis</a:t>
            </a:r>
          </a:p>
        </p:txBody>
      </p:sp>
      <p:sp>
        <p:nvSpPr>
          <p:cNvPr id="27651" name="Rectangle 3"/>
          <p:cNvSpPr>
            <a:spLocks noGrp="1" noChangeArrowheads="1"/>
          </p:cNvSpPr>
          <p:nvPr>
            <p:ph type="body" idx="1"/>
          </p:nvPr>
        </p:nvSpPr>
        <p:spPr>
          <a:xfrm>
            <a:off x="457200" y="1600200"/>
            <a:ext cx="8435975" cy="4525963"/>
          </a:xfrm>
        </p:spPr>
        <p:txBody>
          <a:bodyPr/>
          <a:lstStyle/>
          <a:p>
            <a:pPr>
              <a:buFont typeface="Arial" charset="0"/>
              <a:buNone/>
            </a:pPr>
            <a:r>
              <a:rPr lang="en-US" altLang="en-US" dirty="0" smtClean="0">
                <a:latin typeface="Arial" charset="0"/>
                <a:cs typeface="Arial" charset="0"/>
              </a:rPr>
              <a:t>	Bucket sort is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 + m</a:t>
            </a:r>
            <a:r>
              <a:rPr lang="en-US" altLang="en-US" dirty="0" smtClean="0">
                <a:latin typeface="Times New Roman" pitchFamily="18" charset="0"/>
                <a:cs typeface="Arial" charset="0"/>
              </a:rPr>
              <a:t>)</a:t>
            </a:r>
            <a:r>
              <a:rPr lang="en-US" altLang="en-US" dirty="0" smtClean="0">
                <a:latin typeface="Arial" charset="0"/>
                <a:cs typeface="Arial" charset="0"/>
              </a:rPr>
              <a:t> where </a:t>
            </a:r>
            <a:r>
              <a:rPr lang="en-US" altLang="en-US" i="1" dirty="0" smtClean="0">
                <a:latin typeface="Times New Roman" pitchFamily="18" charset="0"/>
                <a:cs typeface="Times New Roman" pitchFamily="18" charset="0"/>
              </a:rPr>
              <a:t>m</a:t>
            </a:r>
            <a:r>
              <a:rPr lang="en-US" altLang="en-US" dirty="0" smtClean="0">
                <a:latin typeface="Arial" charset="0"/>
                <a:cs typeface="Arial" charset="0"/>
              </a:rPr>
              <a:t> is the number of buckets</a:t>
            </a:r>
          </a:p>
          <a:p>
            <a:pPr lvl="1"/>
            <a:r>
              <a:rPr lang="en-US" altLang="en-US" dirty="0" smtClean="0">
                <a:latin typeface="Arial" charset="0"/>
                <a:cs typeface="Arial" charset="0"/>
              </a:rPr>
              <a:t>Restricting ourselves to either decimal digits or bits ensures that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a:t>
            </a:r>
            <a:r>
              <a:rPr lang="en-US" altLang="en-US" b="1" dirty="0" smtClean="0">
                <a:latin typeface="Symbol" pitchFamily="18" charset="2"/>
                <a:cs typeface="Arial" charset="0"/>
              </a:rPr>
              <a:t> Q</a:t>
            </a:r>
            <a:r>
              <a:rPr lang="en-US" altLang="en-US" dirty="0" smtClean="0">
                <a:latin typeface="Times New Roman" pitchFamily="18" charset="0"/>
                <a:cs typeface="Arial" charset="0"/>
              </a:rPr>
              <a:t>(1)</a:t>
            </a:r>
            <a:r>
              <a:rPr lang="en-US" altLang="en-US" dirty="0" smtClean="0">
                <a:latin typeface="Arial"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How often must we iterate to sort numbers on the range </a:t>
            </a:r>
            <a:r>
              <a:rPr lang="en-US" altLang="en-US" dirty="0" smtClean="0">
                <a:latin typeface="Times New Roman" pitchFamily="18" charset="0"/>
                <a:cs typeface="Times New Roman" pitchFamily="18" charset="0"/>
              </a:rPr>
              <a:t>0, …,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1</a:t>
            </a:r>
            <a:r>
              <a:rPr lang="en-US" altLang="en-US" dirty="0" smtClean="0">
                <a:latin typeface="Arial" charset="0"/>
                <a:cs typeface="Arial" charset="0"/>
              </a:rPr>
              <a:t>?</a:t>
            </a:r>
          </a:p>
          <a:p>
            <a:pPr lvl="1"/>
            <a:r>
              <a:rPr lang="en-US" altLang="en-US" dirty="0" smtClean="0">
                <a:latin typeface="Arial" charset="0"/>
                <a:cs typeface="Arial" charset="0"/>
              </a:rPr>
              <a:t>We require </a:t>
            </a:r>
            <a:r>
              <a:rPr lang="en-CA" altLang="en-US" dirty="0" smtClean="0">
                <a:latin typeface="Times New Roman" pitchFamily="18" charset="0"/>
                <a:cs typeface="Times New Roman" pitchFamily="18" charset="0"/>
              </a:rPr>
              <a:t>⌊</a:t>
            </a:r>
            <a:r>
              <a:rPr lang="en-US" altLang="en-US" dirty="0" smtClean="0">
                <a:latin typeface="Times New Roman" pitchFamily="18" charset="0"/>
                <a:cs typeface="Times New Roman" pitchFamily="18" charset="0"/>
              </a:rPr>
              <a:t>log</a:t>
            </a:r>
            <a:r>
              <a:rPr lang="en-US" altLang="en-US" baseline="-25000" dirty="0" smtClean="0">
                <a:latin typeface="Times New Roman" pitchFamily="18" charset="0"/>
                <a:cs typeface="Times New Roman" pitchFamily="18" charset="0"/>
              </a:rPr>
              <a:t>10</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r>
              <a:rPr lang="en-CA" altLang="en-US" dirty="0" smtClean="0">
                <a:latin typeface="Times New Roman" pitchFamily="18" charset="0"/>
                <a:cs typeface="Times New Roman" pitchFamily="18" charset="0"/>
              </a:rPr>
              <a:t>⌋ + 1</a:t>
            </a:r>
            <a:r>
              <a:rPr lang="en-US" altLang="en-US" dirty="0" smtClean="0">
                <a:latin typeface="Arial" charset="0"/>
                <a:cs typeface="Arial" charset="0"/>
              </a:rPr>
              <a:t> digits or </a:t>
            </a:r>
            <a:r>
              <a:rPr lang="en-CA" altLang="en-US" dirty="0" smtClean="0">
                <a:latin typeface="Times New Roman" pitchFamily="18" charset="0"/>
                <a:cs typeface="Times New Roman" pitchFamily="18" charset="0"/>
              </a:rPr>
              <a:t>⌊</a:t>
            </a:r>
            <a:r>
              <a:rPr lang="en-US" altLang="en-US" dirty="0" smtClean="0">
                <a:latin typeface="Times New Roman" pitchFamily="18" charset="0"/>
                <a:cs typeface="Times New Roman" pitchFamily="18" charset="0"/>
              </a:rPr>
              <a:t>log</a:t>
            </a:r>
            <a:r>
              <a:rPr lang="en-US" altLang="en-US" baseline="-25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r>
              <a:rPr lang="en-CA" altLang="en-US" dirty="0" smtClean="0">
                <a:latin typeface="Times New Roman" pitchFamily="18" charset="0"/>
                <a:cs typeface="Times New Roman" pitchFamily="18" charset="0"/>
              </a:rPr>
              <a:t>⌋ + 1 </a:t>
            </a:r>
            <a:r>
              <a:rPr lang="en-US" altLang="en-US" dirty="0" smtClean="0">
                <a:latin typeface="Arial" charset="0"/>
                <a:cs typeface="Arial" charset="0"/>
              </a:rPr>
              <a:t>bits</a:t>
            </a:r>
          </a:p>
          <a:p>
            <a:pPr lvl="1"/>
            <a:r>
              <a:rPr lang="en-US" altLang="en-US" dirty="0" smtClean="0">
                <a:latin typeface="Arial" charset="0"/>
                <a:cs typeface="Arial" charset="0"/>
              </a:rPr>
              <a:t>This is why Arabic numbers are so powerful</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Run time is therefore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ln(</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dirty="0" smtClean="0">
                <a:latin typeface="Arial" charset="0"/>
                <a:cs typeface="Arial" charset="0"/>
              </a:rPr>
              <a:t> </a:t>
            </a:r>
          </a:p>
          <a:p>
            <a:pPr lvl="1"/>
            <a:r>
              <a:rPr lang="en-US" altLang="en-US" dirty="0" smtClean="0">
                <a:latin typeface="Arial" charset="0"/>
                <a:cs typeface="Arial" charset="0"/>
              </a:rPr>
              <a:t>For this to be faster than previous sorting algorithms, it must be true that </a:t>
            </a:r>
            <a:r>
              <a:rPr lang="en-US" altLang="en-US" dirty="0" smtClean="0">
                <a:latin typeface="Times New Roman" pitchFamily="18" charset="0"/>
                <a:cs typeface="Arial" charset="0"/>
              </a:rPr>
              <a:t>ln(</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&lt; ln(</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or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&lt;&lt; </a:t>
            </a:r>
            <a:r>
              <a:rPr lang="en-US" altLang="en-US" i="1" dirty="0" smtClean="0">
                <a:latin typeface="Times New Roman" pitchFamily="18" charset="0"/>
                <a:cs typeface="Times New Roman" pitchFamily="18" charset="0"/>
              </a:rPr>
              <a:t>n</a:t>
            </a:r>
          </a:p>
          <a:p>
            <a:pPr lvl="1"/>
            <a:r>
              <a:rPr lang="en-US" altLang="en-US" dirty="0" smtClean="0">
                <a:latin typeface="Arial" charset="0"/>
                <a:cs typeface="Arial" charset="0"/>
              </a:rPr>
              <a:t>Therefore, it is only truly useful if we are sorting lists of relatively small range of numbers with very significant amount of duplications</a:t>
            </a:r>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1611262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latin typeface="Arial" charset="0"/>
                <a:cs typeface="Arial" charset="0"/>
              </a:rPr>
              <a:t>Run-time analysis</a:t>
            </a:r>
          </a:p>
        </p:txBody>
      </p:sp>
      <p:sp>
        <p:nvSpPr>
          <p:cNvPr id="286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following table summarizes the run-times of bucket sort for sorting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numbers on the range </a:t>
            </a:r>
            <a:r>
              <a:rPr lang="en-US" altLang="en-US" dirty="0" smtClean="0">
                <a:latin typeface="Times New Roman" pitchFamily="18" charset="0"/>
                <a:cs typeface="Times New Roman" pitchFamily="18" charset="0"/>
              </a:rPr>
              <a:t>0, …,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1</a:t>
            </a:r>
          </a:p>
          <a:p>
            <a:pPr>
              <a:buFont typeface="Arial" charset="0"/>
              <a:buNone/>
            </a:pPr>
            <a:endParaRPr lang="en-US" altLang="en-US" dirty="0" smtClean="0">
              <a:latin typeface="Times New Roman" pitchFamily="18" charset="0"/>
              <a:cs typeface="Times New Roman" pitchFamily="18" charset="0"/>
            </a:endParaRPr>
          </a:p>
          <a:p>
            <a:pPr>
              <a:buFont typeface="Arial" charset="0"/>
              <a:buNone/>
            </a:pPr>
            <a:endParaRPr lang="en-US" altLang="en-US" dirty="0" smtClean="0">
              <a:latin typeface="Times New Roman" pitchFamily="18" charset="0"/>
              <a:cs typeface="Times New Roman" pitchFamily="18" charset="0"/>
            </a:endParaRPr>
          </a:p>
          <a:p>
            <a:pPr>
              <a:buFont typeface="Arial" charset="0"/>
              <a:buNone/>
            </a:pPr>
            <a:endParaRPr lang="en-US" altLang="en-US" dirty="0" smtClean="0">
              <a:latin typeface="Times New Roman" pitchFamily="18" charset="0"/>
              <a:cs typeface="Times New Roman" pitchFamily="18" charset="0"/>
            </a:endParaRPr>
          </a:p>
          <a:p>
            <a:pPr>
              <a:buFont typeface="Arial" charset="0"/>
              <a:buNone/>
            </a:pPr>
            <a:endParaRPr lang="en-US" altLang="en-US" dirty="0" smtClean="0">
              <a:latin typeface="Times New Roman" pitchFamily="18" charset="0"/>
              <a:cs typeface="Times New Roman" pitchFamily="18" charset="0"/>
            </a:endParaRPr>
          </a:p>
          <a:p>
            <a:pPr>
              <a:buFont typeface="Arial" charset="0"/>
              <a:buNone/>
            </a:pPr>
            <a:endParaRPr lang="en-US" altLang="en-US" dirty="0" smtClean="0">
              <a:latin typeface="Times New Roman" pitchFamily="18" charset="0"/>
              <a:cs typeface="Times New Roman" pitchFamily="18" charset="0"/>
            </a:endParaRPr>
          </a:p>
          <a:p>
            <a:pPr>
              <a:buFont typeface="Arial" charset="0"/>
              <a:buNone/>
            </a:pPr>
            <a:endParaRPr lang="en-US" altLang="en-US" dirty="0" smtClean="0">
              <a:latin typeface="Times New Roman" pitchFamily="18" charset="0"/>
              <a:cs typeface="Times New Roman" pitchFamily="18" charset="0"/>
            </a:endParaRPr>
          </a:p>
          <a:p>
            <a:pPr>
              <a:buFont typeface="Arial" charset="0"/>
              <a:buNone/>
            </a:pPr>
            <a:r>
              <a:rPr lang="en-US" altLang="en-US" dirty="0" smtClean="0">
                <a:latin typeface="Arial" charset="0"/>
                <a:cs typeface="Arial" charset="0"/>
              </a:rPr>
              <a:t>	It requires </a:t>
            </a:r>
            <a:r>
              <a:rPr lang="en-US" altLang="en-US" dirty="0" smtClean="0">
                <a:latin typeface="Symbol" pitchFamily="18" charset="2"/>
                <a:cs typeface="Arial"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memory for the queues</a:t>
            </a:r>
          </a:p>
          <a:p>
            <a:pPr lvl="1"/>
            <a:r>
              <a:rPr lang="en-US" altLang="en-US" dirty="0" smtClean="0">
                <a:latin typeface="Arial" charset="0"/>
                <a:cs typeface="Arial" charset="0"/>
              </a:rPr>
              <a:t>It is only useful to use radix sort over quicksort if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a:t>
            </a:r>
            <a:r>
              <a:rPr lang="en-US" altLang="en-US" dirty="0" smtClean="0">
                <a:latin typeface="Symbol" panose="05050102010706020507" pitchFamily="18" charset="2"/>
                <a:cs typeface="Times New Roman" pitchFamily="18" charset="0"/>
              </a:rPr>
              <a:t>w</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p>
        </p:txBody>
      </p:sp>
      <p:graphicFrame>
        <p:nvGraphicFramePr>
          <p:cNvPr id="140333" name="Group 45"/>
          <p:cNvGraphicFramePr>
            <a:graphicFrameLocks noGrp="1"/>
          </p:cNvGraphicFramePr>
          <p:nvPr>
            <p:extLst>
              <p:ext uri="{D42A27DB-BD31-4B8C-83A1-F6EECF244321}">
                <p14:modId xmlns:p14="http://schemas.microsoft.com/office/powerpoint/2010/main" val="1188091242"/>
              </p:ext>
            </p:extLst>
          </p:nvPr>
        </p:nvGraphicFramePr>
        <p:xfrm>
          <a:off x="1187450" y="2451100"/>
          <a:ext cx="6864350" cy="1554352"/>
        </p:xfrm>
        <a:graphic>
          <a:graphicData uri="http://schemas.openxmlformats.org/drawingml/2006/table">
            <a:tbl>
              <a:tblPr/>
              <a:tblGrid>
                <a:gridCol w="1655763"/>
                <a:gridCol w="1657350"/>
                <a:gridCol w="3551237"/>
              </a:tblGrid>
              <a:tr h="4571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Case</a:t>
                      </a:r>
                    </a:p>
                  </a:txBody>
                  <a:tcPr marT="45704" marB="457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Run Time</a:t>
                      </a:r>
                    </a:p>
                  </a:txBody>
                  <a:tcPr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Comments</a:t>
                      </a:r>
                    </a:p>
                  </a:txBody>
                  <a:tcPr marT="45704" marB="457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Worst</a:t>
                      </a:r>
                    </a:p>
                  </a:txBody>
                  <a:tcPr marT="45704" marB="457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Q</a:t>
                      </a: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1" u="none" strike="noStrike" cap="none" normalizeH="0" baseline="0" dirty="0" smtClean="0">
                          <a:ln>
                            <a:noFill/>
                          </a:ln>
                          <a:solidFill>
                            <a:schemeClr val="tx1"/>
                          </a:solidFill>
                          <a:effectLst/>
                          <a:latin typeface="Times New Roman" pitchFamily="18" charset="0"/>
                        </a:rPr>
                        <a:t>n </a:t>
                      </a:r>
                      <a:r>
                        <a:rPr kumimoji="0" lang="en-US" sz="1800" b="0" i="0" u="none" strike="noStrike" cap="none" normalizeH="0" baseline="0" dirty="0" smtClean="0">
                          <a:ln>
                            <a:noFill/>
                          </a:ln>
                          <a:solidFill>
                            <a:schemeClr val="tx1"/>
                          </a:solidFill>
                          <a:effectLst/>
                          <a:latin typeface="Times New Roman" pitchFamily="18" charset="0"/>
                        </a:rPr>
                        <a:t>ln(</a:t>
                      </a:r>
                      <a:r>
                        <a:rPr kumimoji="0" lang="en-US" sz="1800" b="0" i="1" u="none" strike="noStrike" cap="none" normalizeH="0" baseline="0" dirty="0" smtClean="0">
                          <a:ln>
                            <a:noFill/>
                          </a:ln>
                          <a:solidFill>
                            <a:schemeClr val="tx1"/>
                          </a:solidFill>
                          <a:effectLst/>
                          <a:latin typeface="Times New Roman" pitchFamily="18" charset="0"/>
                        </a:rPr>
                        <a:t>m</a:t>
                      </a:r>
                      <a:r>
                        <a:rPr kumimoji="0" lang="en-US" sz="1800" b="0" i="0" u="none" strike="noStrike" cap="none" normalizeH="0" baseline="0" dirty="0" smtClean="0">
                          <a:ln>
                            <a:noFill/>
                          </a:ln>
                          <a:solidFill>
                            <a:schemeClr val="tx1"/>
                          </a:solidFill>
                          <a:effectLst/>
                          <a:latin typeface="Times New Roman" pitchFamily="18" charset="0"/>
                        </a:rPr>
                        <a:t>))</a:t>
                      </a:r>
                    </a:p>
                  </a:txBody>
                  <a:tcPr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No worst case</a:t>
                      </a:r>
                    </a:p>
                  </a:txBody>
                  <a:tcPr marT="45704" marB="457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Average</a:t>
                      </a:r>
                    </a:p>
                  </a:txBody>
                  <a:tcPr marT="45704" marB="457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Q</a:t>
                      </a: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1" u="none" strike="noStrike" cap="none" normalizeH="0" baseline="0" dirty="0" smtClean="0">
                          <a:ln>
                            <a:noFill/>
                          </a:ln>
                          <a:solidFill>
                            <a:schemeClr val="tx1"/>
                          </a:solidFill>
                          <a:effectLst/>
                          <a:latin typeface="Times New Roman" pitchFamily="18" charset="0"/>
                        </a:rPr>
                        <a:t>n </a:t>
                      </a:r>
                      <a:r>
                        <a:rPr kumimoji="0" lang="en-US" sz="1800" b="0" i="0" u="none" strike="noStrike" cap="none" normalizeH="0" baseline="0" dirty="0" smtClean="0">
                          <a:ln>
                            <a:noFill/>
                          </a:ln>
                          <a:solidFill>
                            <a:schemeClr val="tx1"/>
                          </a:solidFill>
                          <a:effectLst/>
                          <a:latin typeface="Times New Roman" pitchFamily="18" charset="0"/>
                        </a:rPr>
                        <a:t>ln(</a:t>
                      </a:r>
                      <a:r>
                        <a:rPr kumimoji="0" lang="en-US" sz="1800" b="0" i="1" u="none" strike="noStrike" cap="none" normalizeH="0" baseline="0" dirty="0" smtClean="0">
                          <a:ln>
                            <a:noFill/>
                          </a:ln>
                          <a:solidFill>
                            <a:schemeClr val="tx1"/>
                          </a:solidFill>
                          <a:effectLst/>
                          <a:latin typeface="Times New Roman" pitchFamily="18" charset="0"/>
                        </a:rPr>
                        <a:t>m</a:t>
                      </a:r>
                      <a:r>
                        <a:rPr kumimoji="0" lang="en-US" sz="1800" b="0" i="0" u="none" strike="noStrike" cap="none" normalizeH="0" baseline="0" dirty="0" smtClean="0">
                          <a:ln>
                            <a:noFill/>
                          </a:ln>
                          <a:solidFill>
                            <a:schemeClr val="tx1"/>
                          </a:solidFill>
                          <a:effectLst/>
                          <a:latin typeface="Times New Roman" pitchFamily="18" charset="0"/>
                        </a:rPr>
                        <a:t>))</a:t>
                      </a:r>
                    </a:p>
                  </a:txBody>
                  <a:tcPr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04" marB="457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Best</a:t>
                      </a:r>
                    </a:p>
                  </a:txBody>
                  <a:tcPr marT="45704" marB="457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Q</a:t>
                      </a: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1" u="none" strike="noStrike" cap="none" normalizeH="0" baseline="0" dirty="0" smtClean="0">
                          <a:ln>
                            <a:noFill/>
                          </a:ln>
                          <a:solidFill>
                            <a:schemeClr val="tx1"/>
                          </a:solidFill>
                          <a:effectLst/>
                          <a:latin typeface="Times New Roman" pitchFamily="18" charset="0"/>
                        </a:rPr>
                        <a:t>n </a:t>
                      </a:r>
                      <a:r>
                        <a:rPr kumimoji="0" lang="en-US" sz="1800" b="0" i="0" u="none" strike="noStrike" cap="none" normalizeH="0" baseline="0" dirty="0" smtClean="0">
                          <a:ln>
                            <a:noFill/>
                          </a:ln>
                          <a:solidFill>
                            <a:schemeClr val="tx1"/>
                          </a:solidFill>
                          <a:effectLst/>
                          <a:latin typeface="Times New Roman" pitchFamily="18" charset="0"/>
                        </a:rPr>
                        <a:t>ln(</a:t>
                      </a:r>
                      <a:r>
                        <a:rPr kumimoji="0" lang="en-US" sz="1800" b="0" i="1" u="none" strike="noStrike" cap="none" normalizeH="0" baseline="0" dirty="0" smtClean="0">
                          <a:ln>
                            <a:noFill/>
                          </a:ln>
                          <a:solidFill>
                            <a:schemeClr val="tx1"/>
                          </a:solidFill>
                          <a:effectLst/>
                          <a:latin typeface="Times New Roman" pitchFamily="18" charset="0"/>
                        </a:rPr>
                        <a:t>m</a:t>
                      </a:r>
                      <a:r>
                        <a:rPr kumimoji="0" lang="en-US" sz="1800" b="0" i="0" u="none" strike="noStrike" cap="none" normalizeH="0" baseline="0" dirty="0" smtClean="0">
                          <a:ln>
                            <a:noFill/>
                          </a:ln>
                          <a:solidFill>
                            <a:schemeClr val="tx1"/>
                          </a:solidFill>
                          <a:effectLst/>
                          <a:latin typeface="Times New Roman" pitchFamily="18" charset="0"/>
                        </a:rPr>
                        <a:t>))</a:t>
                      </a:r>
                    </a:p>
                  </a:txBody>
                  <a:tcPr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No best case</a:t>
                      </a:r>
                    </a:p>
                  </a:txBody>
                  <a:tcPr marT="45704" marB="457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054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ltLang="en-US" smtClean="0">
                <a:latin typeface="Arial" charset="0"/>
                <a:cs typeface="Arial" charset="0"/>
              </a:rPr>
              <a:t>Sorting a million 32-bit integers</a:t>
            </a:r>
          </a:p>
        </p:txBody>
      </p:sp>
      <p:sp>
        <p:nvSpPr>
          <p:cNvPr id="3" name="Content Placeholder 2"/>
          <p:cNvSpPr>
            <a:spLocks noGrp="1"/>
          </p:cNvSpPr>
          <p:nvPr>
            <p:ph idx="1"/>
          </p:nvPr>
        </p:nvSpPr>
        <p:spPr/>
        <p:txBody>
          <a:bodyPr/>
          <a:lstStyle/>
          <a:p>
            <a:pPr marL="400050" lvl="1" indent="0">
              <a:buFont typeface="Arial" charset="0"/>
              <a:buNone/>
              <a:defRPr/>
            </a:pPr>
            <a:r>
              <a:rPr lang="en-CA" sz="2000" dirty="0" smtClean="0"/>
              <a:t>Senator Obama was asked</a:t>
            </a:r>
          </a:p>
          <a:p>
            <a:pPr marL="400050" lvl="1" indent="0">
              <a:buFont typeface="Arial" charset="0"/>
              <a:buNone/>
              <a:defRPr/>
            </a:pPr>
            <a:r>
              <a:rPr lang="en-CA" sz="2000" dirty="0"/>
              <a:t> </a:t>
            </a:r>
            <a:r>
              <a:rPr lang="en-CA" sz="2000" dirty="0" smtClean="0"/>
              <a:t>  “What is the most efficient way to sort a million 32-bit integers.”</a:t>
            </a:r>
          </a:p>
          <a:p>
            <a:pPr marL="400050" lvl="1" indent="0">
              <a:buFont typeface="Arial" charset="0"/>
              <a:buNone/>
              <a:defRPr/>
            </a:pPr>
            <a:endParaRPr lang="en-CA" sz="2000" dirty="0"/>
          </a:p>
          <a:p>
            <a:pPr marL="400050" lvl="1" indent="0">
              <a:buFont typeface="Arial" charset="0"/>
              <a:buNone/>
              <a:defRPr/>
            </a:pPr>
            <a:r>
              <a:rPr lang="en-CA" sz="2000" dirty="0" smtClean="0"/>
              <a:t>Many claim that radix sort would be fastest</a:t>
            </a:r>
            <a:endParaRPr lang="en-CA" sz="2000" dirty="0">
              <a:latin typeface="Times New Roman" panose="02020603050405020304" pitchFamily="18" charset="0"/>
              <a:cs typeface="Times New Roman" panose="02020603050405020304" pitchFamily="18" charset="0"/>
            </a:endParaRPr>
          </a:p>
          <a:p>
            <a:pPr marL="400050" lvl="1" indent="0">
              <a:buFont typeface="Arial" charset="0"/>
              <a:buNone/>
              <a:defRPr/>
            </a:pPr>
            <a:endParaRPr lang="en-CA" sz="2000" dirty="0" smtClean="0"/>
          </a:p>
          <a:p>
            <a:pPr marL="400050" lvl="1" indent="0">
              <a:buFont typeface="Arial" charset="0"/>
              <a:buNone/>
              <a:defRPr/>
            </a:pPr>
            <a:r>
              <a:rPr lang="en-CA" sz="2000" dirty="0" smtClean="0"/>
              <a:t>What is the problem?</a:t>
            </a:r>
          </a:p>
          <a:p>
            <a:pPr lvl="1" indent="-342900">
              <a:defRPr/>
            </a:pPr>
            <a:r>
              <a:rPr lang="en-CA" sz="2000" dirty="0" smtClean="0"/>
              <a:t>Radix sort would require 32 million binary comparisons</a:t>
            </a:r>
          </a:p>
          <a:p>
            <a:pPr lvl="1" indent="-342900">
              <a:defRPr/>
            </a:pPr>
            <a:r>
              <a:rPr lang="en-CA" sz="2000" dirty="0" smtClean="0"/>
              <a:t>Quicksort would require 20 million bitwise operations</a:t>
            </a:r>
          </a:p>
        </p:txBody>
      </p:sp>
    </p:spTree>
    <p:extLst>
      <p:ext uri="{BB962C8B-B14F-4D97-AF65-F5344CB8AC3E}">
        <p14:creationId xmlns:p14="http://schemas.microsoft.com/office/powerpoint/2010/main" val="3014255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Radix sort uses bucket sort on each digit of a set of numbers</a:t>
            </a:r>
          </a:p>
          <a:p>
            <a:pPr lvl="1"/>
            <a:r>
              <a:rPr lang="en-US" altLang="en-US" dirty="0" smtClean="0">
                <a:latin typeface="Arial" charset="0"/>
                <a:cs typeface="Arial" charset="0"/>
              </a:rPr>
              <a:t>Interesting in theory, less useful in practice</a:t>
            </a:r>
          </a:p>
          <a:p>
            <a:pPr lvl="1"/>
            <a:r>
              <a:rPr lang="en-US" altLang="en-US" dirty="0" smtClean="0">
                <a:latin typeface="Arial" charset="0"/>
                <a:cs typeface="Arial" charset="0"/>
              </a:rPr>
              <a:t>Useful only if sorting numbers with significant duplication</a:t>
            </a:r>
          </a:p>
          <a:p>
            <a:pPr lvl="1"/>
            <a:r>
              <a:rPr lang="en-US" altLang="en-US" dirty="0" smtClean="0">
                <a:latin typeface="Arial" charset="0"/>
                <a:cs typeface="Arial" charset="0"/>
              </a:rPr>
              <a:t>The idea is used elsewhere</a:t>
            </a:r>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4004867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31747" name="Rectangle 3"/>
          <p:cNvSpPr>
            <a:spLocks noGrp="1" noChangeArrowheads="1"/>
          </p:cNvSpPr>
          <p:nvPr>
            <p:ph type="body" idx="1"/>
          </p:nvPr>
        </p:nvSpPr>
        <p:spPr/>
        <p:txBody>
          <a:bodyPr/>
          <a:lstStyle/>
          <a:p>
            <a:pPr marL="533400" indent="-533400">
              <a:buFontTx/>
              <a:buNone/>
            </a:pPr>
            <a:r>
              <a:rPr lang="en-US" altLang="en-US" sz="1800" dirty="0" smtClean="0">
                <a:latin typeface="Arial" charset="0"/>
                <a:cs typeface="Arial" charset="0"/>
              </a:rPr>
              <a:t>[1]	Donald E. Knuth, </a:t>
            </a:r>
            <a:r>
              <a:rPr lang="en-US" altLang="en-US" sz="1800" i="1" dirty="0" smtClean="0">
                <a:latin typeface="Arial" charset="0"/>
                <a:cs typeface="Arial" charset="0"/>
              </a:rPr>
              <a:t>The Art of Computer Programming, Volume 3:  Sorting and Searching</a:t>
            </a:r>
            <a:r>
              <a:rPr lang="en-US" altLang="en-US" sz="1800" dirty="0" smtClean="0">
                <a:latin typeface="Arial" charset="0"/>
                <a:cs typeface="Arial" charset="0"/>
              </a:rPr>
              <a:t>, 2</a:t>
            </a:r>
            <a:r>
              <a:rPr lang="en-US" altLang="en-US" sz="1800" baseline="30000" dirty="0" smtClean="0">
                <a:latin typeface="Arial" charset="0"/>
                <a:cs typeface="Arial" charset="0"/>
              </a:rPr>
              <a:t>nd</a:t>
            </a:r>
            <a:r>
              <a:rPr lang="en-US" altLang="en-US" sz="1800" dirty="0" smtClean="0">
                <a:latin typeface="Arial" charset="0"/>
                <a:cs typeface="Arial" charset="0"/>
              </a:rPr>
              <a:t> Ed., Addison Wesley, 1998, §5.2.3, p.144-8.</a:t>
            </a:r>
          </a:p>
          <a:p>
            <a:pPr marL="533400" indent="-533400">
              <a:buFontTx/>
              <a:buNone/>
            </a:pPr>
            <a:r>
              <a:rPr lang="en-US" altLang="en-US" sz="1800" dirty="0" smtClean="0">
                <a:latin typeface="Arial" charset="0"/>
                <a:cs typeface="Arial" charset="0"/>
              </a:rPr>
              <a:t>[2]	</a:t>
            </a:r>
            <a:r>
              <a:rPr lang="en-US" altLang="en-US" sz="1800" dirty="0" err="1" smtClean="0">
                <a:latin typeface="Arial" charset="0"/>
                <a:cs typeface="Arial" charset="0"/>
              </a:rPr>
              <a:t>Cormen</a:t>
            </a:r>
            <a:r>
              <a:rPr lang="en-US" altLang="en-US" sz="1800" dirty="0" smtClean="0">
                <a:latin typeface="Arial" charset="0"/>
                <a:cs typeface="Arial" charset="0"/>
              </a:rPr>
              <a:t>, </a:t>
            </a:r>
            <a:r>
              <a:rPr lang="en-US" altLang="en-US" sz="1800" dirty="0" err="1" smtClean="0">
                <a:latin typeface="Arial" charset="0"/>
                <a:cs typeface="Arial" charset="0"/>
              </a:rPr>
              <a:t>Leiserson</a:t>
            </a:r>
            <a:r>
              <a:rPr lang="en-US" altLang="en-US" sz="1800" dirty="0" smtClean="0">
                <a:latin typeface="Arial" charset="0"/>
                <a:cs typeface="Arial" charset="0"/>
              </a:rPr>
              <a:t>, and </a:t>
            </a:r>
            <a:r>
              <a:rPr lang="en-US" altLang="en-US" sz="1800" dirty="0" err="1" smtClean="0">
                <a:latin typeface="Arial" charset="0"/>
                <a:cs typeface="Arial" charset="0"/>
              </a:rPr>
              <a:t>Rivest</a:t>
            </a:r>
            <a:r>
              <a:rPr lang="en-US" altLang="en-US" sz="1800" dirty="0" smtClean="0">
                <a:latin typeface="Arial" charset="0"/>
                <a:cs typeface="Arial" charset="0"/>
              </a:rPr>
              <a:t>, </a:t>
            </a:r>
            <a:r>
              <a:rPr lang="en-US" altLang="en-US" sz="1800" i="1" dirty="0" smtClean="0">
                <a:latin typeface="Arial" charset="0"/>
                <a:cs typeface="Arial" charset="0"/>
              </a:rPr>
              <a:t>Introduction to Algorithms</a:t>
            </a:r>
            <a:r>
              <a:rPr lang="en-US" altLang="en-US" sz="1800" dirty="0" smtClean="0">
                <a:latin typeface="Arial" charset="0"/>
                <a:cs typeface="Arial" charset="0"/>
              </a:rPr>
              <a:t>, McGraw Hill, 1990, Ch. 7, p.140-9.</a:t>
            </a:r>
          </a:p>
          <a:p>
            <a:pPr marL="533400" indent="-533400">
              <a:buFontTx/>
              <a:buNone/>
            </a:pPr>
            <a:r>
              <a:rPr lang="en-US" altLang="en-US" sz="1800" dirty="0" smtClean="0">
                <a:latin typeface="Arial" charset="0"/>
                <a:cs typeface="Arial" charset="0"/>
              </a:rPr>
              <a:t>[3]	Weiss, </a:t>
            </a:r>
            <a:r>
              <a:rPr lang="en-US" altLang="en-US" sz="1800" i="1" dirty="0" smtClean="0">
                <a:latin typeface="Arial" charset="0"/>
                <a:cs typeface="Arial" charset="0"/>
              </a:rPr>
              <a:t>Data Structures and Algorithm Analysis in C++</a:t>
            </a:r>
            <a:r>
              <a:rPr lang="en-US" altLang="en-US" sz="1800" dirty="0" smtClean="0">
                <a:latin typeface="Arial" charset="0"/>
                <a:cs typeface="Arial" charset="0"/>
              </a:rPr>
              <a:t>, </a:t>
            </a:r>
            <a:r>
              <a:rPr lang="en-US" altLang="en-US" sz="1800" i="1" dirty="0" smtClean="0">
                <a:latin typeface="Arial" charset="0"/>
                <a:cs typeface="Arial" charset="0"/>
              </a:rPr>
              <a:t>3</a:t>
            </a:r>
            <a:r>
              <a:rPr lang="en-US" altLang="en-US" sz="1800" i="1" baseline="30000" dirty="0" smtClean="0">
                <a:latin typeface="Arial" charset="0"/>
                <a:cs typeface="Arial" charset="0"/>
              </a:rPr>
              <a:t>rd</a:t>
            </a:r>
            <a:r>
              <a:rPr lang="en-US" altLang="en-US" sz="1800" i="1" dirty="0" smtClean="0">
                <a:latin typeface="Arial" charset="0"/>
                <a:cs typeface="Arial" charset="0"/>
              </a:rPr>
              <a:t> Ed.</a:t>
            </a:r>
            <a:r>
              <a:rPr lang="en-US" altLang="en-US" sz="1800" dirty="0" smtClean="0">
                <a:latin typeface="Arial" charset="0"/>
                <a:cs typeface="Arial" charset="0"/>
              </a:rPr>
              <a:t>, Addison Wesley, §7.5, p.270-4.</a:t>
            </a:r>
          </a:p>
          <a:p>
            <a:pPr marL="533400" indent="-533400"/>
            <a:endParaRPr lang="en-US" altLang="en-US" sz="1800" dirty="0" smtClean="0">
              <a:latin typeface="Arial" charset="0"/>
              <a:cs typeface="Arial" charset="0"/>
            </a:endParaRPr>
          </a:p>
        </p:txBody>
      </p:sp>
    </p:spTree>
    <p:extLst>
      <p:ext uri="{BB962C8B-B14F-4D97-AF65-F5344CB8AC3E}">
        <p14:creationId xmlns:p14="http://schemas.microsoft.com/office/powerpoint/2010/main" val="356368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a:latin typeface="Arial" charset="0"/>
                <a:cs typeface="Arial" charset="0"/>
              </a:rPr>
              <a:t>://en.wikipedia.org/wiki/Radix_sort</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§5.2.3, p.144-8.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Ch. 7, p.140-9.</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§7.5, p.270-4.</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extLst>
      <p:ext uri="{BB962C8B-B14F-4D97-AF65-F5344CB8AC3E}">
        <p14:creationId xmlns:p14="http://schemas.microsoft.com/office/powerpoint/2010/main" val="180419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Radix Sort</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resulting sequence of numbers is a sorted list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Thus, consider the following algorithm:</a:t>
            </a:r>
          </a:p>
          <a:p>
            <a:pPr lvl="1"/>
            <a:r>
              <a:rPr lang="en-US" altLang="en-US" smtClean="0">
                <a:latin typeface="Arial" charset="0"/>
                <a:cs typeface="Arial" charset="0"/>
              </a:rPr>
              <a:t>Suppose we are sorting decimal numbers</a:t>
            </a:r>
          </a:p>
          <a:p>
            <a:pPr lvl="1"/>
            <a:r>
              <a:rPr lang="en-US" altLang="en-US" smtClean="0">
                <a:latin typeface="Arial" charset="0"/>
                <a:cs typeface="Arial" charset="0"/>
              </a:rPr>
              <a:t>Create an array of 10 queues</a:t>
            </a:r>
          </a:p>
          <a:p>
            <a:pPr lvl="1"/>
            <a:r>
              <a:rPr lang="en-US" altLang="en-US" smtClean="0">
                <a:latin typeface="Arial" charset="0"/>
                <a:cs typeface="Arial" charset="0"/>
              </a:rPr>
              <a:t>For each digit, starting with the least significant</a:t>
            </a:r>
          </a:p>
          <a:p>
            <a:pPr lvl="2"/>
            <a:r>
              <a:rPr lang="en-US" altLang="en-US" smtClean="0">
                <a:latin typeface="Arial" charset="0"/>
                <a:cs typeface="Arial" charset="0"/>
              </a:rPr>
              <a:t>Place the ith number in to the bin corresponding with the current digit</a:t>
            </a:r>
          </a:p>
          <a:p>
            <a:pPr lvl="2"/>
            <a:r>
              <a:rPr lang="en-US" altLang="en-US" smtClean="0">
                <a:latin typeface="Arial" charset="0"/>
                <a:cs typeface="Arial" charset="0"/>
              </a:rPr>
              <a:t>Remove all digits in the order they were placed into the bins in the order of the bins</a:t>
            </a:r>
          </a:p>
        </p:txBody>
      </p:sp>
    </p:spTree>
    <p:extLst>
      <p:ext uri="{BB962C8B-B14F-4D97-AF65-F5344CB8AC3E}">
        <p14:creationId xmlns:p14="http://schemas.microsoft.com/office/powerpoint/2010/main" val="1192238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Radix Sort</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that two </a:t>
            </a:r>
            <a:r>
              <a:rPr lang="en-US" altLang="en-US" i="1" smtClean="0">
                <a:latin typeface="Times New Roman" pitchFamily="18" charset="0"/>
                <a:cs typeface="Arial" charset="0"/>
              </a:rPr>
              <a:t>n</a:t>
            </a:r>
            <a:r>
              <a:rPr lang="en-US" altLang="en-US" smtClean="0">
                <a:latin typeface="Arial" charset="0"/>
                <a:cs typeface="Arial" charset="0"/>
              </a:rPr>
              <a:t>-digit numbers are equal for the first </a:t>
            </a:r>
            <a:r>
              <a:rPr lang="en-US" altLang="en-US" i="1" smtClean="0">
                <a:latin typeface="Times New Roman" pitchFamily="18" charset="0"/>
                <a:cs typeface="Arial" charset="0"/>
              </a:rPr>
              <a:t>m</a:t>
            </a:r>
            <a:r>
              <a:rPr lang="en-US" altLang="en-US" smtClean="0">
                <a:latin typeface="Arial" charset="0"/>
                <a:cs typeface="Arial" charset="0"/>
              </a:rPr>
              <a:t> digits:</a:t>
            </a:r>
          </a:p>
          <a:p>
            <a:pPr>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a:t>
            </a:r>
            <a:r>
              <a:rPr lang="en-US" altLang="en-US" baseline="-25000" smtClean="0">
                <a:solidFill>
                  <a:srgbClr val="00B0F0"/>
                </a:solidFill>
                <a:latin typeface="Times New Roman" pitchFamily="18" charset="0"/>
                <a:cs typeface="Arial" charset="0"/>
              </a:rPr>
              <a:t> – 1</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a:t>
            </a:r>
            <a:r>
              <a:rPr lang="en-US" altLang="en-US" baseline="-25000" smtClean="0">
                <a:solidFill>
                  <a:srgbClr val="00B0F0"/>
                </a:solidFill>
                <a:latin typeface="Times New Roman" pitchFamily="18" charset="0"/>
                <a:cs typeface="Arial" charset="0"/>
              </a:rPr>
              <a:t> – 2</a:t>
            </a:r>
            <a:r>
              <a:rPr lang="en-US" altLang="en-US" baseline="30000" smtClean="0">
                <a:solidFill>
                  <a:srgbClr val="00B0F0"/>
                </a:solidFill>
                <a:latin typeface="Times New Roman" pitchFamily="18" charset="0"/>
                <a:cs typeface="Arial" charset="0"/>
              </a:rPr>
              <a:t>...</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 </a:t>
            </a:r>
            <a:r>
              <a:rPr lang="en-US" altLang="en-US" baseline="-25000" smtClean="0">
                <a:solidFill>
                  <a:srgbClr val="00B0F0"/>
                </a:solidFill>
                <a:latin typeface="Times New Roman" pitchFamily="18" charset="0"/>
                <a:cs typeface="Arial" charset="0"/>
              </a:rPr>
              <a:t>– </a:t>
            </a:r>
            <a:r>
              <a:rPr lang="en-US" altLang="en-US" i="1" baseline="-25000" smtClean="0">
                <a:solidFill>
                  <a:srgbClr val="00B0F0"/>
                </a:solidFill>
                <a:latin typeface="Times New Roman" pitchFamily="18" charset="0"/>
                <a:cs typeface="Arial" charset="0"/>
              </a:rPr>
              <a:t>m</a:t>
            </a:r>
            <a:r>
              <a:rPr lang="en-US" altLang="en-US" baseline="-25000" smtClean="0">
                <a:solidFill>
                  <a:srgbClr val="00B0F0"/>
                </a:solidFill>
                <a:latin typeface="Times New Roman" pitchFamily="18" charset="0"/>
                <a:cs typeface="Arial" charset="0"/>
              </a:rPr>
              <a:t> + </a:t>
            </a:r>
            <a:r>
              <a:rPr lang="en-US" altLang="en-US" b="1" baseline="-25000" smtClean="0">
                <a:solidFill>
                  <a:srgbClr val="00B0F0"/>
                </a:solidFill>
                <a:latin typeface="Times New Roman" pitchFamily="18" charset="0"/>
                <a:cs typeface="Arial" charset="0"/>
              </a:rPr>
              <a:t>1</a:t>
            </a:r>
            <a:r>
              <a:rPr lang="en-US" altLang="en-US" b="1" i="1" smtClean="0">
                <a:solidFill>
                  <a:srgbClr val="00B0F0"/>
                </a:solidFill>
                <a:latin typeface="Times New Roman" pitchFamily="18" charset="0"/>
                <a:cs typeface="Arial" charset="0"/>
              </a:rPr>
              <a:t>a</a:t>
            </a:r>
            <a:r>
              <a:rPr lang="en-US" altLang="en-US" b="1" i="1" baseline="-25000" smtClean="0">
                <a:solidFill>
                  <a:srgbClr val="00B0F0"/>
                </a:solidFill>
                <a:latin typeface="Times New Roman" pitchFamily="18" charset="0"/>
                <a:cs typeface="Arial" charset="0"/>
              </a:rPr>
              <a:t>n</a:t>
            </a:r>
            <a:r>
              <a:rPr lang="en-US" altLang="en-US" b="1" baseline="-25000" smtClean="0">
                <a:solidFill>
                  <a:srgbClr val="00B0F0"/>
                </a:solidFill>
                <a:latin typeface="Times New Roman" pitchFamily="18" charset="0"/>
                <a:cs typeface="Arial" charset="0"/>
              </a:rPr>
              <a:t> – </a:t>
            </a:r>
            <a:r>
              <a:rPr lang="en-US" altLang="en-US" b="1" i="1" baseline="-25000" smtClean="0">
                <a:solidFill>
                  <a:srgbClr val="00B0F0"/>
                </a:solidFill>
                <a:latin typeface="Times New Roman" pitchFamily="18" charset="0"/>
                <a:cs typeface="Arial" charset="0"/>
              </a:rPr>
              <a:t>m</a:t>
            </a:r>
            <a:r>
              <a:rPr lang="en-US" altLang="en-US" baseline="30000" smtClean="0">
                <a:solidFill>
                  <a:srgbClr val="00B0F0"/>
                </a:solidFill>
                <a:latin typeface="Times New Roman" pitchFamily="18" charset="0"/>
                <a:cs typeface="Arial" charset="0"/>
              </a:rPr>
              <a:t>...</a:t>
            </a:r>
            <a:r>
              <a:rPr lang="en-US" altLang="en-US" i="1" smtClean="0">
                <a:solidFill>
                  <a:srgbClr val="00B0F0"/>
                </a:solidFill>
                <a:latin typeface="Times New Roman" pitchFamily="18" charset="0"/>
                <a:cs typeface="Arial" charset="0"/>
              </a:rPr>
              <a:t>a</a:t>
            </a:r>
            <a:r>
              <a:rPr lang="en-US" altLang="en-US" baseline="-25000" smtClean="0">
                <a:solidFill>
                  <a:srgbClr val="00B0F0"/>
                </a:solidFill>
                <a:latin typeface="Times New Roman" pitchFamily="18" charset="0"/>
                <a:cs typeface="Arial" charset="0"/>
              </a:rPr>
              <a:t>1</a:t>
            </a:r>
            <a:r>
              <a:rPr lang="en-US" altLang="en-US" i="1" smtClean="0">
                <a:solidFill>
                  <a:srgbClr val="00B0F0"/>
                </a:solidFill>
                <a:latin typeface="Times New Roman" pitchFamily="18" charset="0"/>
                <a:cs typeface="Arial" charset="0"/>
              </a:rPr>
              <a:t>a</a:t>
            </a:r>
            <a:r>
              <a:rPr lang="en-US" altLang="en-US" baseline="-25000" smtClean="0">
                <a:solidFill>
                  <a:srgbClr val="00B0F0"/>
                </a:solidFill>
                <a:latin typeface="Times New Roman" pitchFamily="18" charset="0"/>
                <a:cs typeface="Arial" charset="0"/>
              </a:rPr>
              <a:t>0</a:t>
            </a:r>
            <a:endParaRPr lang="en-US" altLang="en-US" smtClean="0">
              <a:solidFill>
                <a:srgbClr val="00B0F0"/>
              </a:solidFill>
              <a:latin typeface="Times New Roman" pitchFamily="18" charset="0"/>
              <a:cs typeface="Arial" charset="0"/>
            </a:endParaRPr>
          </a:p>
          <a:p>
            <a:pPr>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b</a:t>
            </a:r>
            <a:r>
              <a:rPr lang="en-US" altLang="en-US" smtClean="0">
                <a:latin typeface="Times New Roman" pitchFamily="18" charset="0"/>
                <a:cs typeface="Arial" charset="0"/>
              </a:rPr>
              <a:t> = </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 </a:t>
            </a:r>
            <a:r>
              <a:rPr lang="en-US" altLang="en-US" baseline="-25000" smtClean="0">
                <a:solidFill>
                  <a:srgbClr val="00B0F0"/>
                </a:solidFill>
                <a:latin typeface="Times New Roman" pitchFamily="18" charset="0"/>
                <a:cs typeface="Arial" charset="0"/>
              </a:rPr>
              <a:t>– 1</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a:t>
            </a:r>
            <a:r>
              <a:rPr lang="en-US" altLang="en-US" baseline="-25000" smtClean="0">
                <a:solidFill>
                  <a:srgbClr val="00B0F0"/>
                </a:solidFill>
                <a:latin typeface="Times New Roman" pitchFamily="18" charset="0"/>
                <a:cs typeface="Arial" charset="0"/>
              </a:rPr>
              <a:t> – 2</a:t>
            </a:r>
            <a:r>
              <a:rPr lang="en-US" altLang="en-US" baseline="30000" smtClean="0">
                <a:solidFill>
                  <a:srgbClr val="00B0F0"/>
                </a:solidFill>
                <a:latin typeface="Times New Roman" pitchFamily="18" charset="0"/>
                <a:cs typeface="Arial" charset="0"/>
              </a:rPr>
              <a:t>...</a:t>
            </a:r>
            <a:r>
              <a:rPr lang="en-US" altLang="en-US" i="1" smtClean="0">
                <a:solidFill>
                  <a:srgbClr val="00B0F0"/>
                </a:solidFill>
                <a:latin typeface="Times New Roman" pitchFamily="18" charset="0"/>
                <a:cs typeface="Arial" charset="0"/>
              </a:rPr>
              <a:t>a</a:t>
            </a:r>
            <a:r>
              <a:rPr lang="en-US" altLang="en-US" i="1" baseline="-25000" smtClean="0">
                <a:solidFill>
                  <a:srgbClr val="00B0F0"/>
                </a:solidFill>
                <a:latin typeface="Times New Roman" pitchFamily="18" charset="0"/>
                <a:cs typeface="Arial" charset="0"/>
              </a:rPr>
              <a:t>n </a:t>
            </a:r>
            <a:r>
              <a:rPr lang="en-US" altLang="en-US" baseline="-25000" smtClean="0">
                <a:solidFill>
                  <a:srgbClr val="00B0F0"/>
                </a:solidFill>
                <a:latin typeface="Times New Roman" pitchFamily="18" charset="0"/>
                <a:cs typeface="Arial" charset="0"/>
              </a:rPr>
              <a:t>– </a:t>
            </a:r>
            <a:r>
              <a:rPr lang="en-US" altLang="en-US" i="1" baseline="-25000" smtClean="0">
                <a:solidFill>
                  <a:srgbClr val="00B0F0"/>
                </a:solidFill>
                <a:latin typeface="Times New Roman" pitchFamily="18" charset="0"/>
                <a:cs typeface="Arial" charset="0"/>
              </a:rPr>
              <a:t>m</a:t>
            </a:r>
            <a:r>
              <a:rPr lang="en-US" altLang="en-US" baseline="-25000" smtClean="0">
                <a:solidFill>
                  <a:srgbClr val="00B0F0"/>
                </a:solidFill>
                <a:latin typeface="Times New Roman" pitchFamily="18" charset="0"/>
                <a:cs typeface="Arial" charset="0"/>
              </a:rPr>
              <a:t> + 1</a:t>
            </a:r>
            <a:r>
              <a:rPr lang="en-US" altLang="en-US" b="1" i="1" smtClean="0">
                <a:solidFill>
                  <a:srgbClr val="FF0000"/>
                </a:solidFill>
                <a:latin typeface="Times New Roman" pitchFamily="18" charset="0"/>
                <a:cs typeface="Arial" charset="0"/>
              </a:rPr>
              <a:t>b</a:t>
            </a:r>
            <a:r>
              <a:rPr lang="en-US" altLang="en-US" b="1" i="1" baseline="-25000" smtClean="0">
                <a:solidFill>
                  <a:srgbClr val="FF0000"/>
                </a:solidFill>
                <a:latin typeface="Times New Roman" pitchFamily="18" charset="0"/>
                <a:cs typeface="Arial" charset="0"/>
              </a:rPr>
              <a:t>n</a:t>
            </a:r>
            <a:r>
              <a:rPr lang="en-US" altLang="en-US" b="1" baseline="-25000" smtClean="0">
                <a:solidFill>
                  <a:srgbClr val="FF0000"/>
                </a:solidFill>
                <a:latin typeface="Times New Roman" pitchFamily="18" charset="0"/>
                <a:cs typeface="Arial" charset="0"/>
              </a:rPr>
              <a:t> – </a:t>
            </a:r>
            <a:r>
              <a:rPr lang="en-US" altLang="en-US" b="1" i="1" baseline="-25000" smtClean="0">
                <a:solidFill>
                  <a:srgbClr val="FF0000"/>
                </a:solidFill>
                <a:latin typeface="Times New Roman" pitchFamily="18" charset="0"/>
                <a:cs typeface="Arial" charset="0"/>
              </a:rPr>
              <a:t>m</a:t>
            </a:r>
            <a:r>
              <a:rPr lang="en-US" altLang="en-US" baseline="30000" smtClean="0">
                <a:solidFill>
                  <a:srgbClr val="FF0000"/>
                </a:solidFill>
                <a:latin typeface="Times New Roman" pitchFamily="18" charset="0"/>
                <a:cs typeface="Arial" charset="0"/>
              </a:rPr>
              <a:t>...</a:t>
            </a:r>
            <a:r>
              <a:rPr lang="en-US" altLang="en-US" i="1" smtClean="0">
                <a:solidFill>
                  <a:srgbClr val="FF0000"/>
                </a:solidFill>
                <a:latin typeface="Times New Roman" pitchFamily="18" charset="0"/>
                <a:cs typeface="Arial" charset="0"/>
              </a:rPr>
              <a:t>b</a:t>
            </a:r>
            <a:r>
              <a:rPr lang="en-US" altLang="en-US" baseline="-25000" smtClean="0">
                <a:solidFill>
                  <a:srgbClr val="FF0000"/>
                </a:solidFill>
                <a:latin typeface="Times New Roman" pitchFamily="18" charset="0"/>
                <a:cs typeface="Arial" charset="0"/>
              </a:rPr>
              <a:t>1</a:t>
            </a:r>
            <a:r>
              <a:rPr lang="en-US" altLang="en-US" i="1" smtClean="0">
                <a:solidFill>
                  <a:srgbClr val="FF0000"/>
                </a:solidFill>
                <a:latin typeface="Times New Roman" pitchFamily="18" charset="0"/>
                <a:cs typeface="Arial" charset="0"/>
              </a:rPr>
              <a:t>b</a:t>
            </a:r>
            <a:r>
              <a:rPr lang="en-US" altLang="en-US" baseline="-25000" smtClean="0">
                <a:solidFill>
                  <a:srgbClr val="FF0000"/>
                </a:solidFill>
                <a:latin typeface="Times New Roman" pitchFamily="18" charset="0"/>
                <a:cs typeface="Arial" charset="0"/>
              </a:rPr>
              <a:t>0</a:t>
            </a:r>
            <a:endParaRPr lang="en-US" altLang="en-US" smtClean="0">
              <a:solidFill>
                <a:srgbClr val="FF0000"/>
              </a:solidFill>
              <a:latin typeface="Times New Roman" pitchFamily="18" charset="0"/>
              <a:cs typeface="Arial" charset="0"/>
            </a:endParaRPr>
          </a:p>
          <a:p>
            <a:pPr>
              <a:buFontTx/>
              <a:buNone/>
            </a:pPr>
            <a:r>
              <a:rPr lang="en-US" altLang="en-US" smtClean="0">
                <a:latin typeface="Arial" charset="0"/>
                <a:cs typeface="Arial" charset="0"/>
              </a:rPr>
              <a:t>	where </a:t>
            </a:r>
            <a:r>
              <a:rPr lang="en-US" altLang="en-US" b="1" i="1" smtClean="0">
                <a:solidFill>
                  <a:srgbClr val="00B0F0"/>
                </a:solidFill>
                <a:latin typeface="Times New Roman" pitchFamily="18" charset="0"/>
                <a:cs typeface="Arial" charset="0"/>
              </a:rPr>
              <a:t>a</a:t>
            </a:r>
            <a:r>
              <a:rPr lang="en-US" altLang="en-US" b="1" i="1" baseline="-25000" smtClean="0">
                <a:solidFill>
                  <a:srgbClr val="00B0F0"/>
                </a:solidFill>
                <a:latin typeface="Times New Roman" pitchFamily="18" charset="0"/>
                <a:cs typeface="Arial" charset="0"/>
              </a:rPr>
              <a:t>n</a:t>
            </a:r>
            <a:r>
              <a:rPr lang="en-US" altLang="en-US" b="1" baseline="-25000" smtClean="0">
                <a:solidFill>
                  <a:srgbClr val="00B0F0"/>
                </a:solidFill>
                <a:latin typeface="Times New Roman" pitchFamily="18" charset="0"/>
                <a:cs typeface="Arial" charset="0"/>
              </a:rPr>
              <a:t> – </a:t>
            </a:r>
            <a:r>
              <a:rPr lang="en-US" altLang="en-US" b="1" i="1" baseline="-25000" smtClean="0">
                <a:solidFill>
                  <a:srgbClr val="00B0F0"/>
                </a:solidFill>
                <a:latin typeface="Times New Roman" pitchFamily="18" charset="0"/>
                <a:cs typeface="Arial" charset="0"/>
              </a:rPr>
              <a:t>m</a:t>
            </a:r>
            <a:r>
              <a:rPr lang="en-US" altLang="en-US" b="1" i="1" smtClean="0">
                <a:solidFill>
                  <a:srgbClr val="00B0F0"/>
                </a:solidFill>
                <a:latin typeface="Times New Roman" pitchFamily="18" charset="0"/>
                <a:cs typeface="Arial" charset="0"/>
              </a:rPr>
              <a:t> </a:t>
            </a:r>
            <a:r>
              <a:rPr lang="en-US" altLang="en-US" i="1" smtClean="0">
                <a:latin typeface="Times New Roman" pitchFamily="18" charset="0"/>
                <a:cs typeface="Arial" charset="0"/>
              </a:rPr>
              <a:t>&lt; </a:t>
            </a:r>
            <a:r>
              <a:rPr lang="en-US" altLang="en-US" b="1" i="1" smtClean="0">
                <a:solidFill>
                  <a:srgbClr val="FF0000"/>
                </a:solidFill>
                <a:latin typeface="Times New Roman" pitchFamily="18" charset="0"/>
                <a:cs typeface="Arial" charset="0"/>
              </a:rPr>
              <a:t>b</a:t>
            </a:r>
            <a:r>
              <a:rPr lang="en-US" altLang="en-US" b="1" i="1" baseline="-25000" smtClean="0">
                <a:solidFill>
                  <a:srgbClr val="FF0000"/>
                </a:solidFill>
                <a:latin typeface="Times New Roman" pitchFamily="18" charset="0"/>
                <a:cs typeface="Arial" charset="0"/>
              </a:rPr>
              <a:t>n</a:t>
            </a:r>
            <a:r>
              <a:rPr lang="en-US" altLang="en-US" b="1" baseline="-25000" smtClean="0">
                <a:solidFill>
                  <a:srgbClr val="FF0000"/>
                </a:solidFill>
                <a:latin typeface="Times New Roman" pitchFamily="18" charset="0"/>
                <a:cs typeface="Arial" charset="0"/>
              </a:rPr>
              <a:t> – </a:t>
            </a:r>
            <a:r>
              <a:rPr lang="en-US" altLang="en-US" b="1" i="1" baseline="-25000" smtClean="0">
                <a:solidFill>
                  <a:srgbClr val="FF0000"/>
                </a:solidFill>
                <a:latin typeface="Times New Roman" pitchFamily="18" charset="0"/>
                <a:cs typeface="Arial" charset="0"/>
              </a:rPr>
              <a:t>m</a:t>
            </a:r>
            <a:endParaRPr lang="en-US" altLang="en-US" b="1" smtClean="0">
              <a:solidFill>
                <a:srgbClr val="FF0000"/>
              </a:solidFill>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a:t>
            </a:r>
            <a:r>
              <a:rPr lang="en-US" altLang="en-US" smtClean="0">
                <a:solidFill>
                  <a:srgbClr val="00B0F0"/>
                </a:solidFill>
                <a:latin typeface="Times New Roman" pitchFamily="18" charset="0"/>
                <a:cs typeface="Times New Roman" pitchFamily="18" charset="0"/>
              </a:rPr>
              <a:t>103574 </a:t>
            </a:r>
            <a:r>
              <a:rPr lang="en-US" altLang="en-US" smtClean="0">
                <a:latin typeface="Times New Roman" pitchFamily="18" charset="0"/>
                <a:cs typeface="Times New Roman" pitchFamily="18" charset="0"/>
              </a:rPr>
              <a:t>&lt; </a:t>
            </a:r>
            <a:r>
              <a:rPr lang="en-US" altLang="en-US" smtClean="0">
                <a:solidFill>
                  <a:srgbClr val="00B0F0"/>
                </a:solidFill>
                <a:latin typeface="Times New Roman" pitchFamily="18" charset="0"/>
                <a:cs typeface="Times New Roman" pitchFamily="18" charset="0"/>
              </a:rPr>
              <a:t>103</a:t>
            </a:r>
            <a:r>
              <a:rPr lang="en-US" altLang="en-US" smtClean="0">
                <a:solidFill>
                  <a:srgbClr val="FF0000"/>
                </a:solidFill>
                <a:latin typeface="Times New Roman" pitchFamily="18" charset="0"/>
                <a:cs typeface="Times New Roman" pitchFamily="18" charset="0"/>
              </a:rPr>
              <a:t>892</a:t>
            </a:r>
            <a:r>
              <a:rPr lang="en-US" altLang="en-US" smtClean="0">
                <a:latin typeface="Times New Roman" pitchFamily="18" charset="0"/>
                <a:cs typeface="Times New Roman" pitchFamily="18" charset="0"/>
              </a:rPr>
              <a:t> </a:t>
            </a:r>
            <a:r>
              <a:rPr lang="en-US" altLang="en-US" smtClean="0">
                <a:latin typeface="Arial" charset="0"/>
                <a:cs typeface="Arial" charset="0"/>
              </a:rPr>
              <a:t>because </a:t>
            </a:r>
            <a:r>
              <a:rPr lang="en-US" altLang="en-US" smtClean="0">
                <a:solidFill>
                  <a:srgbClr val="00B0F0"/>
                </a:solidFill>
                <a:latin typeface="Times New Roman" pitchFamily="18" charset="0"/>
                <a:cs typeface="Times New Roman" pitchFamily="18" charset="0"/>
              </a:rPr>
              <a:t>1 </a:t>
            </a:r>
            <a:r>
              <a:rPr lang="en-US" altLang="en-US" smtClean="0">
                <a:latin typeface="Times New Roman" pitchFamily="18" charset="0"/>
                <a:cs typeface="Times New Roman" pitchFamily="18" charset="0"/>
              </a:rPr>
              <a:t>=</a:t>
            </a:r>
            <a:r>
              <a:rPr lang="en-US" altLang="en-US" smtClean="0">
                <a:solidFill>
                  <a:srgbClr val="00B0F0"/>
                </a:solidFill>
                <a:latin typeface="Times New Roman" pitchFamily="18" charset="0"/>
                <a:cs typeface="Times New Roman" pitchFamily="18" charset="0"/>
              </a:rPr>
              <a:t> 1</a:t>
            </a:r>
            <a:r>
              <a:rPr lang="en-US" altLang="en-US" smtClean="0">
                <a:latin typeface="Arial" charset="0"/>
                <a:cs typeface="Arial" charset="0"/>
              </a:rPr>
              <a:t>, </a:t>
            </a:r>
            <a:r>
              <a:rPr lang="en-US" altLang="en-US" smtClean="0">
                <a:solidFill>
                  <a:srgbClr val="00B0F0"/>
                </a:solidFill>
                <a:latin typeface="Times New Roman" pitchFamily="18" charset="0"/>
                <a:cs typeface="Times New Roman" pitchFamily="18" charset="0"/>
              </a:rPr>
              <a:t>0 </a:t>
            </a:r>
            <a:r>
              <a:rPr lang="en-US" altLang="en-US" smtClean="0">
                <a:latin typeface="Times New Roman" pitchFamily="18" charset="0"/>
                <a:cs typeface="Times New Roman" pitchFamily="18" charset="0"/>
              </a:rPr>
              <a:t>=</a:t>
            </a:r>
            <a:r>
              <a:rPr lang="en-US" altLang="en-US" smtClean="0">
                <a:solidFill>
                  <a:srgbClr val="00B0F0"/>
                </a:solidFill>
                <a:latin typeface="Times New Roman" pitchFamily="18" charset="0"/>
                <a:cs typeface="Times New Roman" pitchFamily="18" charset="0"/>
              </a:rPr>
              <a:t> 0</a:t>
            </a:r>
            <a:r>
              <a:rPr lang="en-US" altLang="en-US" smtClean="0">
                <a:latin typeface="Arial" charset="0"/>
                <a:cs typeface="Arial" charset="0"/>
              </a:rPr>
              <a:t>, </a:t>
            </a:r>
            <a:r>
              <a:rPr lang="en-US" altLang="en-US" smtClean="0">
                <a:solidFill>
                  <a:srgbClr val="00B0F0"/>
                </a:solidFill>
                <a:latin typeface="Times New Roman" pitchFamily="18" charset="0"/>
                <a:cs typeface="Times New Roman" pitchFamily="18" charset="0"/>
              </a:rPr>
              <a:t>3 </a:t>
            </a:r>
            <a:r>
              <a:rPr lang="en-US" altLang="en-US" smtClean="0">
                <a:latin typeface="Times New Roman" pitchFamily="18" charset="0"/>
                <a:cs typeface="Times New Roman" pitchFamily="18" charset="0"/>
              </a:rPr>
              <a:t>=</a:t>
            </a:r>
            <a:r>
              <a:rPr lang="en-US" altLang="en-US" smtClean="0">
                <a:solidFill>
                  <a:srgbClr val="00B0F0"/>
                </a:solidFill>
                <a:latin typeface="Times New Roman" pitchFamily="18" charset="0"/>
                <a:cs typeface="Times New Roman" pitchFamily="18" charset="0"/>
              </a:rPr>
              <a:t> 3</a:t>
            </a:r>
            <a:r>
              <a:rPr lang="en-US" altLang="en-US" smtClean="0">
                <a:solidFill>
                  <a:srgbClr val="00B0F0"/>
                </a:solidFill>
                <a:latin typeface="Arial" charset="0"/>
                <a:cs typeface="Arial" charset="0"/>
              </a:rPr>
              <a:t> </a:t>
            </a:r>
            <a:r>
              <a:rPr lang="en-US" altLang="en-US" smtClean="0">
                <a:latin typeface="Arial" charset="0"/>
                <a:cs typeface="Arial" charset="0"/>
              </a:rPr>
              <a:t>but </a:t>
            </a:r>
            <a:r>
              <a:rPr lang="en-US" altLang="en-US" smtClean="0">
                <a:solidFill>
                  <a:srgbClr val="00B0F0"/>
                </a:solidFill>
                <a:latin typeface="Times New Roman" pitchFamily="18" charset="0"/>
                <a:cs typeface="Times New Roman" pitchFamily="18" charset="0"/>
              </a:rPr>
              <a:t>5</a:t>
            </a:r>
            <a:r>
              <a:rPr lang="en-US" altLang="en-US" smtClean="0">
                <a:latin typeface="Times New Roman" pitchFamily="18" charset="0"/>
                <a:cs typeface="Times New Roman" pitchFamily="18" charset="0"/>
              </a:rPr>
              <a:t> &lt; </a:t>
            </a:r>
            <a:r>
              <a:rPr lang="en-US" altLang="en-US" smtClean="0">
                <a:solidFill>
                  <a:srgbClr val="FF0000"/>
                </a:solidFill>
                <a:latin typeface="Times New Roman" pitchFamily="18" charset="0"/>
                <a:cs typeface="Times New Roman" pitchFamily="18" charset="0"/>
              </a:rPr>
              <a:t>8</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Then, on iteration </a:t>
            </a:r>
            <a:r>
              <a:rPr lang="en-US" altLang="en-US" i="1"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m</a:t>
            </a:r>
            <a:r>
              <a:rPr lang="en-US" altLang="en-US" smtClean="0">
                <a:latin typeface="Arial" charset="0"/>
                <a:cs typeface="Arial" charset="0"/>
              </a:rPr>
              <a:t>, </a:t>
            </a:r>
            <a:r>
              <a:rPr lang="en-US" altLang="en-US" i="1" smtClean="0">
                <a:latin typeface="Times New Roman" pitchFamily="18" charset="0"/>
                <a:cs typeface="Arial" charset="0"/>
              </a:rPr>
              <a:t>a</a:t>
            </a:r>
            <a:r>
              <a:rPr lang="en-US" altLang="en-US" smtClean="0">
                <a:latin typeface="Arial" charset="0"/>
                <a:cs typeface="Arial" charset="0"/>
              </a:rPr>
              <a:t> will be placed in a lower bin than </a:t>
            </a:r>
            <a:r>
              <a:rPr lang="en-US" altLang="en-US" i="1" smtClean="0">
                <a:latin typeface="Times New Roman" pitchFamily="18" charset="0"/>
                <a:cs typeface="Arial" charset="0"/>
              </a:rPr>
              <a:t>b</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When they are taken out, </a:t>
            </a:r>
            <a:r>
              <a:rPr lang="en-US" altLang="en-US" i="1" smtClean="0">
                <a:latin typeface="Times New Roman" pitchFamily="18" charset="0"/>
                <a:cs typeface="Arial" charset="0"/>
              </a:rPr>
              <a:t>a</a:t>
            </a:r>
            <a:r>
              <a:rPr lang="en-US" altLang="en-US" smtClean="0">
                <a:latin typeface="Arial" charset="0"/>
                <a:cs typeface="Arial" charset="0"/>
              </a:rPr>
              <a:t> will precede </a:t>
            </a:r>
            <a:r>
              <a:rPr lang="en-US" altLang="en-US" i="1" smtClean="0">
                <a:latin typeface="Times New Roman" pitchFamily="18" charset="0"/>
                <a:cs typeface="Arial" charset="0"/>
              </a:rPr>
              <a:t>b</a:t>
            </a:r>
            <a:r>
              <a:rPr lang="en-US" altLang="en-US" smtClean="0">
                <a:latin typeface="Arial" charset="0"/>
                <a:cs typeface="Arial" charset="0"/>
              </a:rPr>
              <a:t> in the list</a:t>
            </a:r>
          </a:p>
          <a:p>
            <a:pPr>
              <a:buFontTx/>
              <a:buNone/>
            </a:pPr>
            <a:endParaRPr lang="en-US" altLang="en-US" baseline="-25000" smtClean="0">
              <a:latin typeface="Arial" charset="0"/>
              <a:cs typeface="Arial" charset="0"/>
            </a:endParaRPr>
          </a:p>
        </p:txBody>
      </p:sp>
    </p:spTree>
    <p:extLst>
      <p:ext uri="{BB962C8B-B14F-4D97-AF65-F5344CB8AC3E}">
        <p14:creationId xmlns:p14="http://schemas.microsoft.com/office/powerpoint/2010/main" val="4192906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Radix Sort</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all subsequent iterations, </a:t>
            </a:r>
            <a:r>
              <a:rPr lang="en-US" altLang="en-US" i="1" smtClean="0">
                <a:latin typeface="Times New Roman" pitchFamily="18" charset="0"/>
                <a:cs typeface="Arial" charset="0"/>
              </a:rPr>
              <a:t>a</a:t>
            </a:r>
            <a:r>
              <a:rPr lang="en-US" altLang="en-US" smtClean="0">
                <a:latin typeface="Arial" charset="0"/>
                <a:cs typeface="Arial" charset="0"/>
              </a:rPr>
              <a:t> and </a:t>
            </a:r>
            <a:r>
              <a:rPr lang="en-US" altLang="en-US" i="1" smtClean="0">
                <a:latin typeface="Times New Roman" pitchFamily="18" charset="0"/>
                <a:cs typeface="Arial" charset="0"/>
              </a:rPr>
              <a:t>b</a:t>
            </a:r>
            <a:r>
              <a:rPr lang="en-US" altLang="en-US" smtClean="0">
                <a:latin typeface="Arial" charset="0"/>
                <a:cs typeface="Arial" charset="0"/>
              </a:rPr>
              <a:t> will be placed in the same bin, and will therefore continue to be taken out in the same order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in the final list, </a:t>
            </a:r>
            <a:r>
              <a:rPr lang="en-US" altLang="en-US" i="1" smtClean="0">
                <a:latin typeface="Times New Roman" pitchFamily="18" charset="0"/>
                <a:cs typeface="Arial" charset="0"/>
              </a:rPr>
              <a:t>a</a:t>
            </a:r>
            <a:r>
              <a:rPr lang="en-US" altLang="en-US" smtClean="0">
                <a:latin typeface="Arial" charset="0"/>
                <a:cs typeface="Arial" charset="0"/>
              </a:rPr>
              <a:t> must precede </a:t>
            </a:r>
            <a:r>
              <a:rPr lang="en-US" altLang="en-US" i="1" smtClean="0">
                <a:latin typeface="Times New Roman" pitchFamily="18" charset="0"/>
                <a:cs typeface="Arial" charset="0"/>
              </a:rPr>
              <a:t>b</a:t>
            </a:r>
          </a:p>
        </p:txBody>
      </p:sp>
    </p:spTree>
    <p:extLst>
      <p:ext uri="{BB962C8B-B14F-4D97-AF65-F5344CB8AC3E}">
        <p14:creationId xmlns:p14="http://schemas.microsoft.com/office/powerpoint/2010/main" val="80066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Sort the following decimal numbers:</a:t>
            </a:r>
          </a:p>
          <a:p>
            <a:pPr algn="ctr">
              <a:buFont typeface="Arial" charset="0"/>
              <a:buNone/>
            </a:pPr>
            <a:r>
              <a:rPr lang="en-US" altLang="en-US" smtClean="0">
                <a:latin typeface="Arial" charset="0"/>
                <a:cs typeface="Arial" charset="0"/>
              </a:rPr>
              <a:t>86  198  466  709  973  981  374  766  473  342</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First, interpret 86 as 086</a:t>
            </a:r>
          </a:p>
        </p:txBody>
      </p:sp>
    </p:spTree>
    <p:extLst>
      <p:ext uri="{BB962C8B-B14F-4D97-AF65-F5344CB8AC3E}">
        <p14:creationId xmlns:p14="http://schemas.microsoft.com/office/powerpoint/2010/main" val="3761561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create an array of 10 queues:</a:t>
            </a:r>
          </a:p>
          <a:p>
            <a:endParaRPr lang="en-US" altLang="en-US" smtClean="0">
              <a:latin typeface="Arial" charset="0"/>
              <a:cs typeface="Arial" charset="0"/>
            </a:endParaRPr>
          </a:p>
        </p:txBody>
      </p:sp>
      <p:graphicFrame>
        <p:nvGraphicFramePr>
          <p:cNvPr id="5" name="Group 73"/>
          <p:cNvGraphicFramePr>
            <a:graphicFrameLocks noGrp="1"/>
          </p:cNvGraphicFramePr>
          <p:nvPr>
            <p:extLst>
              <p:ext uri="{D42A27DB-BD31-4B8C-83A1-F6EECF244321}">
                <p14:modId xmlns:p14="http://schemas.microsoft.com/office/powerpoint/2010/main" val="2262094487"/>
              </p:ext>
            </p:extLst>
          </p:nvPr>
        </p:nvGraphicFramePr>
        <p:xfrm>
          <a:off x="1619250" y="2397125"/>
          <a:ext cx="5591175" cy="3048000"/>
        </p:xfrm>
        <a:graphic>
          <a:graphicData uri="http://schemas.openxmlformats.org/drawingml/2006/table">
            <a:tbl>
              <a:tblPr/>
              <a:tblGrid>
                <a:gridCol w="714375"/>
                <a:gridCol w="1219200"/>
                <a:gridCol w="1219200"/>
                <a:gridCol w="1219200"/>
                <a:gridCol w="12192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663300"/>
                          </a:solidFill>
                          <a:effectLst/>
                          <a:latin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663300"/>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9933"/>
                          </a:solidFill>
                          <a:effectLst/>
                          <a:latin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9933"/>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9933"/>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CC00"/>
                          </a:solidFill>
                          <a:effectLst/>
                          <a:latin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CC00"/>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8000"/>
                          </a:solidFill>
                          <a:effectLst/>
                          <a:latin typeface="Arial" charset="0"/>
                        </a:rPr>
                        <a:t>5</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B0F0"/>
                          </a:solidFill>
                          <a:effectLst/>
                          <a:latin typeface="Arial" charset="0"/>
                        </a:rPr>
                        <a:t>6</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B0F0"/>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B0F0"/>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B0F0"/>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33CC"/>
                          </a:solidFill>
                          <a:effectLst/>
                          <a:latin typeface="Arial" charset="0"/>
                        </a:rPr>
                        <a:t>7</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4D4D4D"/>
                          </a:solidFill>
                          <a:effectLst/>
                          <a:latin typeface="Arial" charset="0"/>
                        </a:rPr>
                        <a:t>8</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4D4D4D"/>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969696"/>
                          </a:solidFill>
                          <a:effectLst/>
                          <a:latin typeface="Arial" charset="0"/>
                        </a:rPr>
                        <a:t>9</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8069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15639</TotalTime>
  <Words>1516</Words>
  <Application>Microsoft Office PowerPoint</Application>
  <PresentationFormat>On-screen Show (4:3)</PresentationFormat>
  <Paragraphs>863</Paragraphs>
  <Slides>47</Slides>
  <Notes>27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Custom Design</vt:lpstr>
      <vt:lpstr>PowerPoint Presentation</vt:lpstr>
      <vt:lpstr>Outline</vt:lpstr>
      <vt:lpstr>Radix Sort</vt:lpstr>
      <vt:lpstr>Radix Sort</vt:lpstr>
      <vt:lpstr>Radix Sort</vt:lpstr>
      <vt:lpstr>Radix Sort</vt:lpstr>
      <vt:lpstr>Radix Sort</vt:lpstr>
      <vt:lpstr>Example 1</vt:lpstr>
      <vt:lpstr>Example 1</vt:lpstr>
      <vt:lpstr>Example 1</vt:lpstr>
      <vt:lpstr>Example 1</vt:lpstr>
      <vt:lpstr>Example 1</vt:lpstr>
      <vt:lpstr>Example 1</vt:lpstr>
      <vt:lpstr>Example 2</vt:lpstr>
      <vt:lpstr>Example 2</vt:lpstr>
      <vt:lpstr>Example 2</vt:lpstr>
      <vt:lpstr>Example 2</vt:lpstr>
      <vt:lpstr>Example 2</vt:lpstr>
      <vt:lpstr>Example 2</vt:lpstr>
      <vt:lpstr>Example 2</vt:lpstr>
      <vt:lpstr>Sorting binary numbers</vt:lpstr>
      <vt:lpstr>Sorting binary numbers</vt:lpstr>
      <vt:lpstr>Example</vt:lpstr>
      <vt:lpstr>Example</vt:lpstr>
      <vt:lpstr>Example</vt:lpstr>
      <vt:lpstr>Example</vt:lpstr>
      <vt:lpstr>Example</vt:lpstr>
      <vt:lpstr>Example</vt:lpstr>
      <vt:lpstr>Example</vt:lpstr>
      <vt:lpstr>Example</vt:lpstr>
      <vt:lpstr>Example</vt:lpstr>
      <vt:lpstr>Example</vt:lpstr>
      <vt:lpstr>Implementation</vt:lpstr>
      <vt:lpstr>Copy the entries</vt:lpstr>
      <vt:lpstr>Clean up</vt:lpstr>
      <vt:lpstr>Signed integers and floating-point numbers</vt:lpstr>
      <vt:lpstr>A fast implementation</vt:lpstr>
      <vt:lpstr>A fast implementation</vt:lpstr>
      <vt:lpstr>A fast implementation</vt:lpstr>
      <vt:lpstr>A fast implementation</vt:lpstr>
      <vt:lpstr>A fast implementation</vt:lpstr>
      <vt:lpstr>Run-time analysis</vt:lpstr>
      <vt:lpstr>Run-time analysis</vt:lpstr>
      <vt:lpstr>Sorting a million 32-bit integers</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460</cp:revision>
  <dcterms:created xsi:type="dcterms:W3CDTF">2009-09-11T23:00:44Z</dcterms:created>
  <dcterms:modified xsi:type="dcterms:W3CDTF">2015-03-16T17:13:38Z</dcterms:modified>
</cp:coreProperties>
</file>