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ppt/notesSlides/notesSlide67.xml" ContentType="application/vnd.openxmlformats-officedocument.presentationml.notesSlide+xml"/>
  <Override PartName="/ppt/notesSlides/notesSlide68.xml" ContentType="application/vnd.openxmlformats-officedocument.presentationml.notesSlide+xml"/>
  <Override PartName="/ppt/notesSlides/notesSlide69.xml" ContentType="application/vnd.openxmlformats-officedocument.presentationml.notesSlide+xml"/>
  <Override PartName="/ppt/notesSlides/notesSlide70.xml" ContentType="application/vnd.openxmlformats-officedocument.presentationml.notesSlide+xml"/>
  <Override PartName="/ppt/notesSlides/notesSlide71.xml" ContentType="application/vnd.openxmlformats-officedocument.presentationml.notesSlide+xml"/>
  <Override PartName="/ppt/notesSlides/notesSlide72.xml" ContentType="application/vnd.openxmlformats-officedocument.presentationml.notesSlide+xml"/>
  <Override PartName="/ppt/notesSlides/notesSlide73.xml" ContentType="application/vnd.openxmlformats-officedocument.presentationml.notesSlide+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notesSlides/notesSlide76.xml" ContentType="application/vnd.openxmlformats-officedocument.presentationml.notesSlide+xml"/>
  <Override PartName="/ppt/notesSlides/notesSlide77.xml" ContentType="application/vnd.openxmlformats-officedocument.presentationml.notesSlide+xml"/>
  <Override PartName="/ppt/notesSlides/notesSlide78.xml" ContentType="application/vnd.openxmlformats-officedocument.presentationml.notesSlide+xml"/>
  <Override PartName="/ppt/notesSlides/notesSlide79.xml" ContentType="application/vnd.openxmlformats-officedocument.presentationml.notesSlide+xml"/>
  <Override PartName="/ppt/notesSlides/notesSlide8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84"/>
  </p:notesMasterIdLst>
  <p:sldIdLst>
    <p:sldId id="256" r:id="rId2"/>
    <p:sldId id="408" r:id="rId3"/>
    <p:sldId id="409" r:id="rId4"/>
    <p:sldId id="410" r:id="rId5"/>
    <p:sldId id="411" r:id="rId6"/>
    <p:sldId id="412" r:id="rId7"/>
    <p:sldId id="413" r:id="rId8"/>
    <p:sldId id="414" r:id="rId9"/>
    <p:sldId id="415" r:id="rId10"/>
    <p:sldId id="416" r:id="rId11"/>
    <p:sldId id="417" r:id="rId12"/>
    <p:sldId id="418" r:id="rId13"/>
    <p:sldId id="419" r:id="rId14"/>
    <p:sldId id="420" r:id="rId15"/>
    <p:sldId id="421" r:id="rId16"/>
    <p:sldId id="422" r:id="rId17"/>
    <p:sldId id="423" r:id="rId18"/>
    <p:sldId id="424" r:id="rId19"/>
    <p:sldId id="425" r:id="rId20"/>
    <p:sldId id="426" r:id="rId21"/>
    <p:sldId id="427" r:id="rId22"/>
    <p:sldId id="428" r:id="rId23"/>
    <p:sldId id="429" r:id="rId24"/>
    <p:sldId id="450" r:id="rId25"/>
    <p:sldId id="430" r:id="rId26"/>
    <p:sldId id="431" r:id="rId27"/>
    <p:sldId id="497" r:id="rId28"/>
    <p:sldId id="432" r:id="rId29"/>
    <p:sldId id="451" r:id="rId30"/>
    <p:sldId id="452" r:id="rId31"/>
    <p:sldId id="453" r:id="rId32"/>
    <p:sldId id="454" r:id="rId33"/>
    <p:sldId id="455" r:id="rId34"/>
    <p:sldId id="475" r:id="rId35"/>
    <p:sldId id="463" r:id="rId36"/>
    <p:sldId id="456" r:id="rId37"/>
    <p:sldId id="457" r:id="rId38"/>
    <p:sldId id="458" r:id="rId39"/>
    <p:sldId id="476" r:id="rId40"/>
    <p:sldId id="464" r:id="rId41"/>
    <p:sldId id="459" r:id="rId42"/>
    <p:sldId id="460" r:id="rId43"/>
    <p:sldId id="461" r:id="rId44"/>
    <p:sldId id="462" r:id="rId45"/>
    <p:sldId id="465" r:id="rId46"/>
    <p:sldId id="466" r:id="rId47"/>
    <p:sldId id="467" r:id="rId48"/>
    <p:sldId id="468" r:id="rId49"/>
    <p:sldId id="477" r:id="rId50"/>
    <p:sldId id="469" r:id="rId51"/>
    <p:sldId id="470" r:id="rId52"/>
    <p:sldId id="471" r:id="rId53"/>
    <p:sldId id="472" r:id="rId54"/>
    <p:sldId id="473" r:id="rId55"/>
    <p:sldId id="478" r:id="rId56"/>
    <p:sldId id="474" r:id="rId57"/>
    <p:sldId id="479" r:id="rId58"/>
    <p:sldId id="480" r:id="rId59"/>
    <p:sldId id="481" r:id="rId60"/>
    <p:sldId id="482" r:id="rId61"/>
    <p:sldId id="483" r:id="rId62"/>
    <p:sldId id="484" r:id="rId63"/>
    <p:sldId id="485" r:id="rId64"/>
    <p:sldId id="486" r:id="rId65"/>
    <p:sldId id="487" r:id="rId66"/>
    <p:sldId id="488" r:id="rId67"/>
    <p:sldId id="489" r:id="rId68"/>
    <p:sldId id="490" r:id="rId69"/>
    <p:sldId id="491" r:id="rId70"/>
    <p:sldId id="492" r:id="rId71"/>
    <p:sldId id="493" r:id="rId72"/>
    <p:sldId id="494" r:id="rId73"/>
    <p:sldId id="495" r:id="rId74"/>
    <p:sldId id="496" r:id="rId75"/>
    <p:sldId id="443" r:id="rId76"/>
    <p:sldId id="444" r:id="rId77"/>
    <p:sldId id="445" r:id="rId78"/>
    <p:sldId id="449" r:id="rId79"/>
    <p:sldId id="446" r:id="rId80"/>
    <p:sldId id="447" r:id="rId81"/>
    <p:sldId id="448" r:id="rId82"/>
    <p:sldId id="373" r:id="rId83"/>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99"/>
    <a:srgbClr val="FF99FF"/>
    <a:srgbClr val="FF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093" autoAdjust="0"/>
    <p:restoredTop sz="94660"/>
  </p:normalViewPr>
  <p:slideViewPr>
    <p:cSldViewPr>
      <p:cViewPr varScale="1">
        <p:scale>
          <a:sx n="69" d="100"/>
          <a:sy n="69" d="100"/>
        </p:scale>
        <p:origin x="-114" y="-132"/>
      </p:cViewPr>
      <p:guideLst>
        <p:guide orient="horz" pos="2160"/>
        <p:guide pos="2880"/>
      </p:guideLst>
    </p:cSldViewPr>
  </p:slideViewPr>
  <p:notesTextViewPr>
    <p:cViewPr>
      <p:scale>
        <a:sx n="100" d="100"/>
        <a:sy n="100" d="100"/>
      </p:scale>
      <p:origin x="0" y="0"/>
    </p:cViewPr>
  </p:notesTextViewPr>
  <p:notesViewPr>
    <p:cSldViewPr>
      <p:cViewPr varScale="1">
        <p:scale>
          <a:sx n="92" d="100"/>
          <a:sy n="92" d="100"/>
        </p:scale>
        <p:origin x="-3768" y="-10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6" Type="http://schemas.openxmlformats.org/officeDocument/2006/relationships/slide" Target="slides/slide75.xml"/><Relationship Id="rId84"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slide" Target="slides/slide70.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theme" Target="theme/theme1.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presProps" Target="pres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6.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7.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en-CA"/>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4A6F3147-B3C0-4B2A-B964-AB106F786BE1}" type="datetimeFigureOut">
              <a:rPr lang="en-US"/>
              <a:pPr>
                <a:defRPr/>
              </a:pPr>
              <a:t>3/10/2014</a:t>
            </a:fld>
            <a:endParaRPr lang="en-CA"/>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CA" noProof="0" smtClean="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CA" noProof="0" smtClean="0"/>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en-CA"/>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1BF7B1FF-DFE5-4B27-8E0E-F1DDF2FB76BC}" type="slidenum">
              <a:rPr lang="en-CA"/>
              <a:pPr>
                <a:defRPr/>
              </a:pPr>
              <a:t>‹#›</a:t>
            </a:fld>
            <a:endParaRPr lang="en-CA"/>
          </a:p>
        </p:txBody>
      </p:sp>
    </p:spTree>
    <p:extLst>
      <p:ext uri="{BB962C8B-B14F-4D97-AF65-F5344CB8AC3E}">
        <p14:creationId xmlns:p14="http://schemas.microsoft.com/office/powerpoint/2010/main" val="307154805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71.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p:spPr>
      </p:sp>
      <p:sp>
        <p:nvSpPr>
          <p:cNvPr id="5017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CA" smtClean="0"/>
          </a:p>
        </p:txBody>
      </p:sp>
      <p:sp>
        <p:nvSpPr>
          <p:cNvPr id="71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E6226FB-55D5-4CAA-90EF-D8DC53E1A20F}" type="slidenum">
              <a:rPr lang="en-CA" smtClean="0"/>
              <a:pPr fontAlgn="base">
                <a:spcBef>
                  <a:spcPct val="0"/>
                </a:spcBef>
                <a:spcAft>
                  <a:spcPct val="0"/>
                </a:spcAft>
                <a:defRPr/>
              </a:pPr>
              <a:t>1</a:t>
            </a:fld>
            <a:endParaRPr lang="en-CA"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74C14BA-5BF7-477F-A26C-13771F770B9B}" type="slidenum">
              <a:rPr lang="en-CA" smtClean="0"/>
              <a:pPr>
                <a:defRPr/>
              </a:pPr>
              <a:t>11</a:t>
            </a:fld>
            <a:endParaRPr lang="en-CA"/>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93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6CD2F5F-169F-4899-BE93-0CA7AEF0291C}" type="slidenum">
              <a:rPr lang="en-CA" smtClean="0"/>
              <a:pPr>
                <a:defRPr/>
              </a:pPr>
              <a:t>12</a:t>
            </a:fld>
            <a:endParaRPr lang="en-CA"/>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073E0A2-0131-4927-AE9B-AAD255FCCDA6}" type="slidenum">
              <a:rPr lang="en-CA" smtClean="0"/>
              <a:pPr>
                <a:defRPr/>
              </a:pPr>
              <a:t>13</a:t>
            </a:fld>
            <a:endParaRPr lang="en-CA"/>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6B381D6-46E3-4F2E-BF65-E02A3D96B0DC}" type="slidenum">
              <a:rPr lang="en-CA" smtClean="0"/>
              <a:pPr>
                <a:defRPr/>
              </a:pPr>
              <a:t>14</a:t>
            </a:fld>
            <a:endParaRPr lang="en-CA"/>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32C8E85-2514-45B9-A779-295FCF7BA9FE}" type="slidenum">
              <a:rPr lang="en-CA" smtClean="0"/>
              <a:pPr>
                <a:defRPr/>
              </a:pPr>
              <a:t>15</a:t>
            </a:fld>
            <a:endParaRPr lang="en-CA"/>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34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D0CEFC98-7FA6-4B1A-839E-A2A630191FFE}" type="slidenum">
              <a:rPr lang="en-CA" smtClean="0"/>
              <a:pPr>
                <a:defRPr/>
              </a:pPr>
              <a:t>16</a:t>
            </a:fld>
            <a:endParaRPr lang="en-CA"/>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45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71FEF30-E411-4464-8EBD-CB6343894B41}" type="slidenum">
              <a:rPr lang="en-CA" smtClean="0"/>
              <a:pPr>
                <a:defRPr/>
              </a:pPr>
              <a:t>17</a:t>
            </a:fld>
            <a:endParaRPr lang="en-CA"/>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70BC54F-FC7F-4229-BD58-8D1E8FCB6953}" type="slidenum">
              <a:rPr lang="en-CA" smtClean="0"/>
              <a:pPr>
                <a:defRPr/>
              </a:pPr>
              <a:t>18</a:t>
            </a:fld>
            <a:endParaRPr lang="en-CA"/>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EB1069D2-52E5-48A8-8DB4-2D80F87C54B6}" type="slidenum">
              <a:rPr lang="en-CA" smtClean="0"/>
              <a:pPr>
                <a:defRPr/>
              </a:pPr>
              <a:t>19</a:t>
            </a:fld>
            <a:endParaRPr lang="en-CA"/>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758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CA6DA14-6AAB-4B5E-A6FD-788EFE3246D6}" type="slidenum">
              <a:rPr lang="en-CA" smtClean="0"/>
              <a:pPr>
                <a:defRPr/>
              </a:pPr>
              <a:t>20</a:t>
            </a:fld>
            <a:endParaRPr lang="en-CA"/>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D4F0CF-BEBC-456E-A827-16B0D0EEC374}" type="slidenum">
              <a:rPr lang="en-CA" smtClean="0"/>
              <a:pPr>
                <a:defRPr/>
              </a:pPr>
              <a:t>3</a:t>
            </a:fld>
            <a:endParaRPr lang="en-CA"/>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86F24554-87A3-4E2B-A7E7-D5822677CE12}" type="slidenum">
              <a:rPr lang="en-CA" smtClean="0"/>
              <a:pPr>
                <a:defRPr/>
              </a:pPr>
              <a:t>21</a:t>
            </a:fld>
            <a:endParaRPr lang="en-CA"/>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7C1CBDC-5E6D-479D-99B3-22747C35EF73}" type="slidenum">
              <a:rPr lang="en-CA" smtClean="0"/>
              <a:pPr>
                <a:defRPr/>
              </a:pPr>
              <a:t>22</a:t>
            </a:fld>
            <a:endParaRPr lang="en-CA"/>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FDDBE1F-BB9F-4674-A350-DC5CD6D66185}" type="slidenum">
              <a:rPr lang="en-CA" smtClean="0"/>
              <a:pPr>
                <a:defRPr/>
              </a:pPr>
              <a:t>23</a:t>
            </a:fld>
            <a:endParaRPr lang="en-CA"/>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FDDBE1F-BB9F-4674-A350-DC5CD6D66185}" type="slidenum">
              <a:rPr lang="en-CA" smtClean="0"/>
              <a:pPr>
                <a:defRPr/>
              </a:pPr>
              <a:t>24</a:t>
            </a:fld>
            <a:endParaRPr lang="en-CA"/>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6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996C134B-2462-4E74-B398-DAAAAB293B12}" type="slidenum">
              <a:rPr lang="en-CA" smtClean="0"/>
              <a:pPr>
                <a:defRPr/>
              </a:pPr>
              <a:t>25</a:t>
            </a:fld>
            <a:endParaRPr lang="en-CA"/>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26</a:t>
            </a:fld>
            <a:endParaRPr lang="en-CA"/>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C3B3BE88-B569-48F7-9607-D8085FD0FC7A}" type="slidenum">
              <a:rPr lang="en-CA" smtClean="0"/>
              <a:pPr>
                <a:defRPr/>
              </a:pPr>
              <a:t>27</a:t>
            </a:fld>
            <a:endParaRPr lang="en-CA"/>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28</a:t>
            </a:fld>
            <a:endParaRPr lang="en-CA"/>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29</a:t>
            </a:fld>
            <a:endParaRPr lang="en-CA"/>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30</a:t>
            </a:fld>
            <a:endParaRPr lang="en-CA"/>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12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612A7F65-99BA-4D98-8AF7-C174C49D2C8B}" type="slidenum">
              <a:rPr lang="en-CA" smtClean="0"/>
              <a:pPr>
                <a:defRPr/>
              </a:pPr>
              <a:t>4</a:t>
            </a:fld>
            <a:endParaRPr lang="en-CA"/>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31</a:t>
            </a:fld>
            <a:endParaRPr lang="en-CA"/>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32</a:t>
            </a:fld>
            <a:endParaRPr lang="en-CA"/>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33</a:t>
            </a:fld>
            <a:endParaRPr lang="en-CA"/>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34</a:t>
            </a:fld>
            <a:endParaRPr lang="en-CA"/>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35</a:t>
            </a:fld>
            <a:endParaRPr lang="en-CA"/>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36</a:t>
            </a:fld>
            <a:endParaRPr lang="en-CA"/>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37</a:t>
            </a:fld>
            <a:endParaRPr lang="en-CA"/>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38</a:t>
            </a:fld>
            <a:endParaRPr lang="en-CA"/>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39</a:t>
            </a:fld>
            <a:endParaRPr lang="en-CA"/>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40</a:t>
            </a:fld>
            <a:endParaRPr lang="en-CA"/>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22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EB9F9F9-E1E3-4F66-BED5-A4A6BC3024F9}" type="slidenum">
              <a:rPr lang="en-CA" smtClean="0"/>
              <a:pPr>
                <a:defRPr/>
              </a:pPr>
              <a:t>5</a:t>
            </a:fld>
            <a:endParaRPr lang="en-CA"/>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41</a:t>
            </a:fld>
            <a:endParaRPr lang="en-CA"/>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42</a:t>
            </a:fld>
            <a:endParaRPr lang="en-CA"/>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43</a:t>
            </a:fld>
            <a:endParaRPr lang="en-CA"/>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44</a:t>
            </a:fld>
            <a:endParaRPr lang="en-CA"/>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45</a:t>
            </a:fld>
            <a:endParaRPr lang="en-CA"/>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46</a:t>
            </a:fld>
            <a:endParaRPr lang="en-CA"/>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47</a:t>
            </a:fld>
            <a:endParaRPr lang="en-CA"/>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48</a:t>
            </a:fld>
            <a:endParaRPr lang="en-CA"/>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49</a:t>
            </a:fld>
            <a:endParaRPr lang="en-CA"/>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50</a:t>
            </a:fld>
            <a:endParaRPr lang="en-CA"/>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32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984E7C5-2A75-493F-91FC-F723AA33AD63}" type="slidenum">
              <a:rPr lang="en-CA" smtClean="0"/>
              <a:pPr>
                <a:defRPr/>
              </a:pPr>
              <a:t>6</a:t>
            </a:fld>
            <a:endParaRPr lang="en-CA"/>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51</a:t>
            </a:fld>
            <a:endParaRPr lang="en-CA"/>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52</a:t>
            </a:fld>
            <a:endParaRPr lang="en-CA"/>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53</a:t>
            </a:fld>
            <a:endParaRPr lang="en-CA"/>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54</a:t>
            </a:fld>
            <a:endParaRPr lang="en-CA"/>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55</a:t>
            </a:fld>
            <a:endParaRPr lang="en-CA"/>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56</a:t>
            </a:fld>
            <a:endParaRPr lang="en-CA"/>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57</a:t>
            </a:fld>
            <a:endParaRPr lang="en-CA"/>
          </a:p>
        </p:txBody>
      </p:sp>
    </p:spTree>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58</a:t>
            </a:fld>
            <a:endParaRPr lang="en-CA"/>
          </a:p>
        </p:txBody>
      </p:sp>
    </p:spTree>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59</a:t>
            </a:fld>
            <a:endParaRPr lang="en-CA"/>
          </a:p>
        </p:txBody>
      </p:sp>
    </p:spTree>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60</a:t>
            </a:fld>
            <a:endParaRPr lang="en-CA"/>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CB2706B-786F-4D3D-B3C7-473D8C65CE68}" type="slidenum">
              <a:rPr lang="en-CA" smtClean="0"/>
              <a:pPr>
                <a:defRPr/>
              </a:pPr>
              <a:t>7</a:t>
            </a:fld>
            <a:endParaRPr lang="en-CA"/>
          </a:p>
        </p:txBody>
      </p:sp>
    </p:spTree>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61</a:t>
            </a:fld>
            <a:endParaRPr lang="en-CA"/>
          </a:p>
        </p:txBody>
      </p:sp>
    </p:spTree>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62</a:t>
            </a:fld>
            <a:endParaRPr lang="en-CA"/>
          </a:p>
        </p:txBody>
      </p:sp>
    </p:spTree>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63</a:t>
            </a:fld>
            <a:endParaRPr lang="en-CA"/>
          </a:p>
        </p:txBody>
      </p:sp>
    </p:spTree>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64</a:t>
            </a:fld>
            <a:endParaRPr lang="en-CA"/>
          </a:p>
        </p:txBody>
      </p:sp>
    </p:spTree>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65</a:t>
            </a:fld>
            <a:endParaRPr lang="en-CA"/>
          </a:p>
        </p:txBody>
      </p:sp>
    </p:spTree>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66</a:t>
            </a:fld>
            <a:endParaRPr lang="en-CA"/>
          </a:p>
        </p:txBody>
      </p:sp>
    </p:spTree>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67</a:t>
            </a:fld>
            <a:endParaRPr lang="en-CA"/>
          </a:p>
        </p:txBody>
      </p:sp>
    </p:spTree>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68</a:t>
            </a:fld>
            <a:endParaRPr lang="en-CA"/>
          </a:p>
        </p:txBody>
      </p:sp>
    </p:spTree>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69</a:t>
            </a:fld>
            <a:endParaRPr lang="en-CA"/>
          </a:p>
        </p:txBody>
      </p:sp>
    </p:spTree>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70</a:t>
            </a:fld>
            <a:endParaRPr lang="en-CA"/>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52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2433074-A573-419B-B002-591442F216AA}" type="slidenum">
              <a:rPr lang="en-CA" smtClean="0"/>
              <a:pPr>
                <a:defRPr/>
              </a:pPr>
              <a:t>8</a:t>
            </a:fld>
            <a:endParaRPr lang="en-CA"/>
          </a:p>
        </p:txBody>
      </p:sp>
    </p:spTree>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71</a:t>
            </a:fld>
            <a:endParaRPr lang="en-CA"/>
          </a:p>
        </p:txBody>
      </p:sp>
    </p:spTree>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72</a:t>
            </a:fld>
            <a:endParaRPr lang="en-CA"/>
          </a:p>
        </p:txBody>
      </p:sp>
    </p:spTree>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73</a:t>
            </a:fld>
            <a:endParaRPr lang="en-CA"/>
          </a:p>
        </p:txBody>
      </p:sp>
    </p:spTree>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37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A4F897A9-666F-4CBE-A302-023E373B3219}" type="slidenum">
              <a:rPr lang="en-CA" smtClean="0"/>
              <a:pPr>
                <a:defRPr/>
              </a:pPr>
              <a:t>74</a:t>
            </a:fld>
            <a:endParaRPr lang="en-CA"/>
          </a:p>
        </p:txBody>
      </p:sp>
    </p:spTree>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3A3014AD-377A-453F-8A7F-A2B371103EDB}" type="slidenum">
              <a:rPr lang="en-CA" smtClean="0"/>
              <a:pPr>
                <a:defRPr/>
              </a:pPr>
              <a:t>75</a:t>
            </a:fld>
            <a:endParaRPr lang="en-CA"/>
          </a:p>
        </p:txBody>
      </p:sp>
    </p:spTree>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601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4707BE32-042C-453B-B71F-8F819912A818}" type="slidenum">
              <a:rPr lang="en-CA" smtClean="0"/>
              <a:pPr>
                <a:defRPr/>
              </a:pPr>
              <a:t>76</a:t>
            </a:fld>
            <a:endParaRPr lang="en-CA"/>
          </a:p>
        </p:txBody>
      </p:sp>
    </p:spTree>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70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07A0E71B-F7C3-429D-9D9F-F51CEC951C78}" type="slidenum">
              <a:rPr lang="en-CA" smtClean="0"/>
              <a:pPr>
                <a:defRPr/>
              </a:pPr>
              <a:t>77</a:t>
            </a:fld>
            <a:endParaRPr lang="en-CA"/>
          </a:p>
        </p:txBody>
      </p:sp>
    </p:spTree>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806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279A9FDB-07B0-409C-BBC2-D06B3F87396C}" type="slidenum">
              <a:rPr lang="en-CA" smtClean="0"/>
              <a:pPr>
                <a:defRPr/>
              </a:pPr>
              <a:t>79</a:t>
            </a:fld>
            <a:endParaRPr lang="en-CA"/>
          </a:p>
        </p:txBody>
      </p:sp>
    </p:spTree>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4FF18CA-5668-4EDC-BD44-957FF3323D3F}" type="slidenum">
              <a:rPr lang="en-CA" smtClean="0"/>
              <a:pPr>
                <a:defRPr/>
              </a:pPr>
              <a:t>80</a:t>
            </a:fld>
            <a:endParaRPr lang="en-CA"/>
          </a:p>
        </p:txBody>
      </p:sp>
    </p:spTree>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011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77863B31-44F4-4035-A18E-76B353D0EB66}" type="slidenum">
              <a:rPr lang="en-CA" smtClean="0"/>
              <a:pPr>
                <a:defRPr/>
              </a:pPr>
              <a:t>81</a:t>
            </a:fld>
            <a:endParaRPr lang="en-CA"/>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63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F4EE27DE-0988-40C1-AA91-F5398744B7D5}" type="slidenum">
              <a:rPr lang="en-CA" smtClean="0"/>
              <a:pPr>
                <a:defRPr/>
              </a:pPr>
              <a:t>9</a:t>
            </a:fld>
            <a:endParaRPr lang="en-CA"/>
          </a:p>
        </p:txBody>
      </p:sp>
    </p:spTree>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Image Placeholder 1"/>
          <p:cNvSpPr>
            <a:spLocks noGrp="1" noRot="1" noChangeAspect="1" noTextEdit="1"/>
          </p:cNvSpPr>
          <p:nvPr>
            <p:ph type="sldImg"/>
          </p:nvPr>
        </p:nvSpPr>
        <p:spPr bwMode="auto">
          <a:noFill/>
          <a:ln>
            <a:solidFill>
              <a:srgbClr val="000000"/>
            </a:solidFill>
            <a:miter lim="800000"/>
            <a:headEnd/>
            <a:tailEnd/>
          </a:ln>
        </p:spPr>
      </p:sp>
      <p:sp>
        <p:nvSpPr>
          <p:cNvPr id="38915"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CA" smtClean="0"/>
          </a:p>
        </p:txBody>
      </p:sp>
      <p:sp>
        <p:nvSpPr>
          <p:cNvPr id="4" name="Slide Number Placeholder 3"/>
          <p:cNvSpPr>
            <a:spLocks noGrp="1"/>
          </p:cNvSpPr>
          <p:nvPr>
            <p:ph type="sldNum" sz="quarter" idx="5"/>
          </p:nvPr>
        </p:nvSpPr>
        <p:spPr/>
        <p:txBody>
          <a:bodyPr/>
          <a:lstStyle/>
          <a:p>
            <a:pPr>
              <a:defRPr/>
            </a:pPr>
            <a:fld id="{C9719500-C45E-434A-BC8A-8FFFDCB8ACC3}" type="slidenum">
              <a:rPr lang="en-CA" smtClean="0"/>
              <a:pPr>
                <a:defRPr/>
              </a:pPr>
              <a:t>82</a:t>
            </a:fld>
            <a:endParaRPr lang="en-CA"/>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73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CA" altLang="en-US" smtClean="0"/>
          </a:p>
        </p:txBody>
      </p:sp>
      <p:sp>
        <p:nvSpPr>
          <p:cNvPr id="4" name="Slide Number Placeholder 3"/>
          <p:cNvSpPr>
            <a:spLocks noGrp="1"/>
          </p:cNvSpPr>
          <p:nvPr>
            <p:ph type="sldNum" sz="quarter" idx="5"/>
          </p:nvPr>
        </p:nvSpPr>
        <p:spPr/>
        <p:txBody>
          <a:bodyPr/>
          <a:lstStyle/>
          <a:p>
            <a:pPr>
              <a:defRPr/>
            </a:pPr>
            <a:fld id="{5E26E4BA-51B6-4D41-A15C-19CEDADC6F8B}" type="slidenum">
              <a:rPr lang="en-CA" smtClean="0"/>
              <a:pPr>
                <a:defRPr/>
              </a:pPr>
              <a:t>10</a:t>
            </a:fld>
            <a:endParaRPr lang="en-CA"/>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normAutofit/>
          </a:bodyPr>
          <a:lstStyle>
            <a:lvl1pPr>
              <a:defRPr sz="4000"/>
            </a:lvl1pPr>
          </a:lstStyle>
          <a:p>
            <a:r>
              <a:rPr lang="en-US" dirty="0" smtClean="0"/>
              <a:t>Click to edit Master title style</a:t>
            </a:r>
            <a:endParaRPr lang="en-CA" dirty="0"/>
          </a:p>
        </p:txBody>
      </p:sp>
      <p:sp>
        <p:nvSpPr>
          <p:cNvPr id="6" name="Text Box 14"/>
          <p:cNvSpPr txBox="1">
            <a:spLocks noChangeArrowheads="1"/>
          </p:cNvSpPr>
          <p:nvPr userDrawn="1"/>
        </p:nvSpPr>
        <p:spPr bwMode="auto">
          <a:xfrm>
            <a:off x="3779838" y="260350"/>
            <a:ext cx="5040312" cy="400050"/>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US" sz="2000" dirty="0">
                <a:solidFill>
                  <a:schemeClr val="bg1"/>
                </a:solidFill>
                <a:latin typeface="Arial" pitchFamily="34" charset="0"/>
                <a:cs typeface="Arial" pitchFamily="34" charset="0"/>
              </a:rPr>
              <a:t>ECE 250 </a:t>
            </a:r>
            <a:r>
              <a:rPr lang="en-US" sz="2000" i="1" dirty="0">
                <a:solidFill>
                  <a:schemeClr val="bg1"/>
                </a:solidFill>
                <a:latin typeface="Arial" pitchFamily="34" charset="0"/>
                <a:cs typeface="Arial" pitchFamily="34" charset="0"/>
              </a:rPr>
              <a:t>Algorithms and Data Structures</a:t>
            </a:r>
          </a:p>
        </p:txBody>
      </p:sp>
      <p:sp>
        <p:nvSpPr>
          <p:cNvPr id="7" name="Text Box 14"/>
          <p:cNvSpPr txBox="1">
            <a:spLocks noChangeArrowheads="1"/>
          </p:cNvSpPr>
          <p:nvPr userDrawn="1"/>
        </p:nvSpPr>
        <p:spPr bwMode="auto">
          <a:xfrm>
            <a:off x="5472113" y="4365625"/>
            <a:ext cx="3671887" cy="2270125"/>
          </a:xfrm>
          <a:prstGeom prst="rect">
            <a:avLst/>
          </a:prstGeom>
          <a:noFill/>
          <a:ln w="9525">
            <a:noFill/>
            <a:miter lim="800000"/>
            <a:headEnd/>
            <a:tailEnd/>
          </a:ln>
          <a:effectLst>
            <a:outerShdw blurRad="50800" dist="25400" dir="2700000" algn="tl" rotWithShape="0">
              <a:prstClr val="black"/>
            </a:outerShdw>
          </a:effectLst>
        </p:spPr>
        <p:txBody>
          <a:bodyPr>
            <a:spAutoFit/>
          </a:bodyPr>
          <a:lstStyle/>
          <a:p>
            <a:pPr defTabSz="457200">
              <a:spcBef>
                <a:spcPct val="20000"/>
              </a:spcBef>
              <a:defRPr/>
            </a:pPr>
            <a:r>
              <a:rPr lang="en-US" sz="1200" b="1" kern="0" dirty="0">
                <a:solidFill>
                  <a:srgbClr val="FFFFFF"/>
                </a:solidFill>
                <a:latin typeface="Arial" pitchFamily="34" charset="0"/>
                <a:ea typeface="ＭＳ Ｐゴシック" charset="-128"/>
                <a:cs typeface="Arial" pitchFamily="34" charset="0"/>
              </a:rPr>
              <a:t>Douglas Wilhelm Harder, </a:t>
            </a:r>
            <a:r>
              <a:rPr lang="en-US" sz="1200" b="1" kern="0" dirty="0" err="1">
                <a:solidFill>
                  <a:srgbClr val="FFFFFF"/>
                </a:solidFill>
                <a:latin typeface="Arial" pitchFamily="34" charset="0"/>
                <a:ea typeface="ＭＳ Ｐゴシック" charset="-128"/>
                <a:cs typeface="Arial" pitchFamily="34" charset="0"/>
              </a:rPr>
              <a:t>M.Math</a:t>
            </a:r>
            <a:r>
              <a:rPr lang="en-US" sz="1200" b="1" kern="0" dirty="0">
                <a:solidFill>
                  <a:srgbClr val="FFFFFF"/>
                </a:solidFill>
                <a:latin typeface="Arial" pitchFamily="34" charset="0"/>
                <a:ea typeface="ＭＳ Ｐゴシック" charset="-128"/>
                <a:cs typeface="Arial" pitchFamily="34" charset="0"/>
              </a:rPr>
              <a:t>. LEL</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Department of Electrical and Computer Engineering</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University of Waterloo</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Waterloo, Ontario, Canada</a:t>
            </a:r>
          </a:p>
          <a:p>
            <a:pPr defTabSz="457200">
              <a:spcBef>
                <a:spcPct val="20000"/>
              </a:spcBef>
              <a:defRPr/>
            </a:pPr>
            <a:endParaRPr lang="en-US" sz="1100" kern="0" dirty="0">
              <a:solidFill>
                <a:srgbClr val="FFFFFF"/>
              </a:solidFill>
              <a:latin typeface="Arial" pitchFamily="34" charset="0"/>
              <a:ea typeface="ＭＳ Ｐゴシック" charset="-128"/>
              <a:cs typeface="Arial" pitchFamily="34" charset="0"/>
            </a:endParaRP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ece.uwaterloo.ca</a:t>
            </a:r>
          </a:p>
          <a:p>
            <a:pPr defTabSz="457200">
              <a:spcBef>
                <a:spcPct val="20000"/>
              </a:spcBef>
              <a:defRPr/>
            </a:pPr>
            <a:r>
              <a:rPr lang="en-US" sz="1100" kern="0" dirty="0">
                <a:solidFill>
                  <a:srgbClr val="FFFFFF"/>
                </a:solidFill>
                <a:latin typeface="Arial" pitchFamily="34" charset="0"/>
                <a:ea typeface="ＭＳ Ｐゴシック" charset="-128"/>
                <a:cs typeface="Arial" pitchFamily="34" charset="0"/>
              </a:rPr>
              <a:t>dwharder@alumni.uwaterloo.ca</a:t>
            </a:r>
          </a:p>
          <a:p>
            <a:pPr defTabSz="457200">
              <a:spcBef>
                <a:spcPct val="20000"/>
              </a:spcBef>
              <a:defRPr/>
            </a:pPr>
            <a:endParaRPr lang="en-CA" sz="900" dirty="0">
              <a:solidFill>
                <a:srgbClr val="FFFFFF"/>
              </a:solidFill>
              <a:latin typeface="Arial"/>
              <a:ea typeface="ＭＳ Ｐゴシック" charset="-128"/>
            </a:endParaRPr>
          </a:p>
          <a:p>
            <a:pPr defTabSz="457200">
              <a:spcBef>
                <a:spcPct val="20000"/>
              </a:spcBef>
              <a:defRPr/>
            </a:pPr>
            <a:r>
              <a:rPr lang="en-CA" sz="900" dirty="0">
                <a:solidFill>
                  <a:srgbClr val="FFFFFF"/>
                </a:solidFill>
                <a:latin typeface="Arial"/>
                <a:ea typeface="ＭＳ Ｐゴシック" charset="-128"/>
              </a:rPr>
              <a:t>© 2006-2013 by Douglas Wilhelm Harder.  Some rights reserved.</a:t>
            </a:r>
            <a:endParaRPr lang="en-US" sz="900" kern="0" dirty="0">
              <a:solidFill>
                <a:srgbClr val="FFFFFF"/>
              </a:solidFill>
              <a:latin typeface="Arial" pitchFamily="34" charset="0"/>
              <a:ea typeface="ＭＳ Ｐゴシック" charset="-128"/>
              <a:cs typeface="Arial" pitchFamily="34" charset="0"/>
            </a:endParaRPr>
          </a:p>
          <a:p>
            <a:pPr defTabSz="457200">
              <a:spcBef>
                <a:spcPct val="20000"/>
              </a:spcBef>
              <a:defRPr/>
            </a:pPr>
            <a:endParaRPr lang="en-CA" sz="2400" dirty="0">
              <a:solidFill>
                <a:srgbClr val="FFFFFF"/>
              </a:solidFill>
              <a:latin typeface="Arial"/>
              <a:ea typeface="ＭＳ Ｐゴシック" charset="-128"/>
            </a:endParaRPr>
          </a:p>
        </p:txBody>
      </p:sp>
      <p:pic>
        <p:nvPicPr>
          <p:cNvPr id="5" name="Picture 2" descr="C:\Users\dwharder\Desktop\cc.png"/>
          <p:cNvPicPr>
            <a:picLocks noChangeAspect="1" noChangeArrowheads="1"/>
          </p:cNvPicPr>
          <p:nvPr userDrawn="1"/>
        </p:nvPicPr>
        <p:blipFill>
          <a:blip r:embed="rId3" cstate="print"/>
          <a:srcRect/>
          <a:stretch>
            <a:fillRect/>
          </a:stretch>
        </p:blipFill>
        <p:spPr bwMode="auto">
          <a:xfrm>
            <a:off x="8297863" y="6373813"/>
            <a:ext cx="679450" cy="330200"/>
          </a:xfrm>
          <a:prstGeom prst="rect">
            <a:avLst/>
          </a:prstGeom>
          <a:noFill/>
          <a:ln w="9525">
            <a:noFill/>
            <a:miter lim="800000"/>
            <a:headEnd/>
            <a:tailEnd/>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6" name="TextBox 5"/>
          <p:cNvSpPr txBox="1"/>
          <p:nvPr userDrawn="1"/>
        </p:nvSpPr>
        <p:spPr>
          <a:xfrm>
            <a:off x="8493125" y="387350"/>
            <a:ext cx="400050" cy="304800"/>
          </a:xfrm>
          <a:prstGeom prst="rect">
            <a:avLst/>
          </a:prstGeom>
          <a:noFill/>
        </p:spPr>
        <p:txBody>
          <a:bodyPr wrap="none">
            <a:spAutoFit/>
          </a:bodyPr>
          <a:lstStyle/>
          <a:p>
            <a:pPr algn="r">
              <a:defRPr/>
            </a:pPr>
            <a:fld id="{CB04C21C-B0BC-4588-B282-CC300FAFEEC9}" type="slidenum">
              <a:rPr lang="en-CA" sz="1400">
                <a:solidFill>
                  <a:schemeClr val="tx1">
                    <a:lumMod val="50000"/>
                    <a:lumOff val="50000"/>
                  </a:schemeClr>
                </a:solidFill>
              </a:rPr>
              <a:pPr algn="r">
                <a:defRPr/>
              </a:pPr>
              <a:t>‹#›</a:t>
            </a:fld>
            <a:endParaRPr lang="en-CA" sz="1400">
              <a:solidFill>
                <a:schemeClr val="tx1">
                  <a:lumMod val="50000"/>
                  <a:lumOff val="50000"/>
                </a:schemeClr>
              </a:solidFill>
            </a:endParaRPr>
          </a:p>
        </p:txBody>
      </p:sp>
      <p:sp>
        <p:nvSpPr>
          <p:cNvPr id="7" name="Footer Placeholder 4"/>
          <p:cNvSpPr txBox="1">
            <a:spLocks/>
          </p:cNvSpPr>
          <p:nvPr userDrawn="1"/>
        </p:nvSpPr>
        <p:spPr>
          <a:xfrm>
            <a:off x="2916238" y="111125"/>
            <a:ext cx="5832475" cy="365125"/>
          </a:xfrm>
          <a:prstGeom prst="rect">
            <a:avLst/>
          </a:prstGeom>
        </p:spPr>
        <p:txBody>
          <a:bodyPr/>
          <a:lstStyle>
            <a:lvl1pPr algn="ctr" fontAlgn="auto">
              <a:spcBef>
                <a:spcPts val="0"/>
              </a:spcBef>
              <a:spcAft>
                <a:spcPts val="0"/>
              </a:spcAft>
              <a:defRPr sz="1600">
                <a:solidFill>
                  <a:schemeClr val="tx1">
                    <a:lumMod val="50000"/>
                    <a:lumOff val="50000"/>
                  </a:schemeClr>
                </a:solidFill>
                <a:latin typeface="+mn-lt"/>
                <a:cs typeface="+mn-cs"/>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CA" sz="1600" b="0" i="0" u="none" strike="noStrike" kern="1200" cap="none" spc="0" normalizeH="0" baseline="0" noProof="0" dirty="0" smtClean="0">
                <a:ln>
                  <a:noFill/>
                </a:ln>
                <a:solidFill>
                  <a:schemeClr val="tx1">
                    <a:lumMod val="50000"/>
                    <a:lumOff val="50000"/>
                  </a:schemeClr>
                </a:solidFill>
                <a:effectLst/>
                <a:uLnTx/>
                <a:uFillTx/>
                <a:latin typeface="+mn-lt"/>
                <a:ea typeface="+mn-ea"/>
                <a:cs typeface="+mn-cs"/>
              </a:rPr>
              <a:t>Merge sort</a:t>
            </a:r>
            <a:endParaRPr kumimoji="0" lang="en-CA" sz="1600" b="0" i="0" u="none" strike="noStrike" kern="1200" cap="none" spc="0" normalizeH="0" baseline="0" noProof="0" dirty="0">
              <a:ln>
                <a:noFill/>
              </a:ln>
              <a:solidFill>
                <a:schemeClr val="tx1">
                  <a:lumMod val="50000"/>
                  <a:lumOff val="50000"/>
                </a:schemeClr>
              </a:solidFill>
              <a:effectLst/>
              <a:uLnTx/>
              <a:uFillTx/>
              <a:latin typeface="+mn-lt"/>
              <a:ea typeface="+mn-ea"/>
              <a:cs typeface="+mn-cs"/>
            </a:endParaRPr>
          </a:p>
        </p:txBody>
      </p:sp>
      <p:sp>
        <p:nvSpPr>
          <p:cNvPr id="2" name="Title 1"/>
          <p:cNvSpPr>
            <a:spLocks noGrp="1"/>
          </p:cNvSpPr>
          <p:nvPr>
            <p:ph type="title"/>
          </p:nvPr>
        </p:nvSpPr>
        <p:spPr/>
        <p:txBody>
          <a:bodyPr>
            <a:normAutofit/>
          </a:bodyPr>
          <a:lstStyle>
            <a:lvl1pPr>
              <a:defRPr sz="2800"/>
            </a:lvl1pPr>
          </a:lstStyle>
          <a:p>
            <a:r>
              <a:rPr lang="en-US" dirty="0" smtClean="0"/>
              <a:t>Click to edit Master title style</a:t>
            </a:r>
            <a:endParaRPr lang="en-CA" dirty="0"/>
          </a:p>
        </p:txBody>
      </p:sp>
      <p:sp>
        <p:nvSpPr>
          <p:cNvPr id="3" name="Content Placeholder 2"/>
          <p:cNvSpPr>
            <a:spLocks noGrp="1"/>
          </p:cNvSpPr>
          <p:nvPr>
            <p:ph idx="1"/>
          </p:nvPr>
        </p:nvSpPr>
        <p:spPr/>
        <p:txBody>
          <a:bodyPr>
            <a:normAutofit/>
          </a:bodyPr>
          <a:lstStyle>
            <a:lvl1pPr>
              <a:defRPr sz="2000"/>
            </a:lvl1pPr>
            <a:lvl2pPr>
              <a:defRPr sz="1800"/>
            </a:lvl2pPr>
            <a:lvl3pPr>
              <a:defRPr sz="1600"/>
            </a:lvl3pPr>
            <a:lvl4pPr>
              <a:defRPr sz="1400"/>
            </a:lvl4pPr>
            <a:lvl5pPr>
              <a:defRPr sz="1400"/>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CA"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4" cstate="print">
            <a:lum/>
          </a:blip>
          <a:srcRect/>
          <a:stretch>
            <a:fillRect/>
          </a:stretch>
        </a:blipFill>
        <a:effectLst/>
      </p:bgPr>
    </p:bg>
    <p:spTree>
      <p:nvGrpSpPr>
        <p:cNvPr id="1" name=""/>
        <p:cNvGrpSpPr/>
        <p:nvPr/>
      </p:nvGrpSpPr>
      <p:grpSpPr>
        <a:xfrm>
          <a:off x="0" y="0"/>
          <a:ext cx="0" cy="0"/>
          <a:chOff x="0" y="0"/>
          <a:chExt cx="0" cy="0"/>
        </a:xfrm>
      </p:grpSpPr>
      <p:sp>
        <p:nvSpPr>
          <p:cNvPr id="31746"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endParaRPr lang="en-CA" smtClean="0"/>
          </a:p>
        </p:txBody>
      </p:sp>
      <p:sp>
        <p:nvSpPr>
          <p:cNvPr id="31747"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endParaRPr lang="en-CA"/>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Lst>
  <p:timing>
    <p:tnLst>
      <p:par>
        <p:cTn id="1" dur="indefinite" restart="never" nodeType="tmRoot"/>
      </p:par>
    </p:tnLst>
  </p:timing>
  <p:hf hdr="0" ftr="0" dt="0"/>
  <p:txStyles>
    <p:titleStyle>
      <a:lvl1pPr algn="ctr" rtl="0" eaLnBrk="0" fontAlgn="base" hangingPunct="0">
        <a:spcBef>
          <a:spcPct val="0"/>
        </a:spcBef>
        <a:spcAft>
          <a:spcPct val="0"/>
        </a:spcAft>
        <a:defRPr sz="2800" kern="1200">
          <a:solidFill>
            <a:schemeClr val="tx1"/>
          </a:solidFill>
          <a:latin typeface="Arial" pitchFamily="34" charset="0"/>
          <a:ea typeface="+mj-ea"/>
          <a:cs typeface="Arial" pitchFamily="34" charset="0"/>
        </a:defRPr>
      </a:lvl1pPr>
      <a:lvl2pPr algn="ctr" rtl="0" eaLnBrk="0" fontAlgn="base" hangingPunct="0">
        <a:spcBef>
          <a:spcPct val="0"/>
        </a:spcBef>
        <a:spcAft>
          <a:spcPct val="0"/>
        </a:spcAft>
        <a:defRPr sz="2800">
          <a:solidFill>
            <a:schemeClr val="tx1"/>
          </a:solidFill>
          <a:latin typeface="Arial" charset="0"/>
          <a:cs typeface="Arial" charset="0"/>
        </a:defRPr>
      </a:lvl2pPr>
      <a:lvl3pPr algn="ctr" rtl="0" eaLnBrk="0" fontAlgn="base" hangingPunct="0">
        <a:spcBef>
          <a:spcPct val="0"/>
        </a:spcBef>
        <a:spcAft>
          <a:spcPct val="0"/>
        </a:spcAft>
        <a:defRPr sz="2800">
          <a:solidFill>
            <a:schemeClr val="tx1"/>
          </a:solidFill>
          <a:latin typeface="Arial" charset="0"/>
          <a:cs typeface="Arial" charset="0"/>
        </a:defRPr>
      </a:lvl3pPr>
      <a:lvl4pPr algn="ctr" rtl="0" eaLnBrk="0" fontAlgn="base" hangingPunct="0">
        <a:spcBef>
          <a:spcPct val="0"/>
        </a:spcBef>
        <a:spcAft>
          <a:spcPct val="0"/>
        </a:spcAft>
        <a:defRPr sz="2800">
          <a:solidFill>
            <a:schemeClr val="tx1"/>
          </a:solidFill>
          <a:latin typeface="Arial" charset="0"/>
          <a:cs typeface="Arial" charset="0"/>
        </a:defRPr>
      </a:lvl4pPr>
      <a:lvl5pPr algn="ctr" rtl="0" eaLnBrk="0" fontAlgn="base" hangingPunct="0">
        <a:spcBef>
          <a:spcPct val="0"/>
        </a:spcBef>
        <a:spcAft>
          <a:spcPct val="0"/>
        </a:spcAft>
        <a:defRPr sz="2800">
          <a:solidFill>
            <a:schemeClr val="tx1"/>
          </a:solidFill>
          <a:latin typeface="Arial" charset="0"/>
          <a:cs typeface="Arial"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2000" kern="1200">
          <a:solidFill>
            <a:schemeClr val="tx1"/>
          </a:solidFill>
          <a:latin typeface="Arial" pitchFamily="34" charset="0"/>
          <a:ea typeface="+mn-ea"/>
          <a:cs typeface="Arial" pitchFamily="34" charset="0"/>
        </a:defRPr>
      </a:lvl1pPr>
      <a:lvl2pPr marL="742950" indent="-285750" algn="l" rtl="0" eaLnBrk="0" fontAlgn="base" hangingPunct="0">
        <a:spcBef>
          <a:spcPct val="20000"/>
        </a:spcBef>
        <a:spcAft>
          <a:spcPct val="0"/>
        </a:spcAft>
        <a:buFont typeface="Arial" charset="0"/>
        <a:buChar char="–"/>
        <a:defRPr kern="1200">
          <a:solidFill>
            <a:schemeClr val="tx1"/>
          </a:solidFill>
          <a:latin typeface="Arial" pitchFamily="34" charset="0"/>
          <a:ea typeface="+mn-ea"/>
          <a:cs typeface="Arial" pitchFamily="34" charset="0"/>
        </a:defRPr>
      </a:lvl2pPr>
      <a:lvl3pPr marL="1143000" indent="-228600" algn="l" rtl="0" eaLnBrk="0" fontAlgn="base" hangingPunct="0">
        <a:spcBef>
          <a:spcPct val="20000"/>
        </a:spcBef>
        <a:spcAft>
          <a:spcPct val="0"/>
        </a:spcAft>
        <a:buFont typeface="Arial" charset="0"/>
        <a:buChar char="•"/>
        <a:defRPr sz="1600" kern="1200">
          <a:solidFill>
            <a:schemeClr val="tx1"/>
          </a:solidFill>
          <a:latin typeface="Arial" pitchFamily="34" charset="0"/>
          <a:ea typeface="+mn-ea"/>
          <a:cs typeface="Arial" pitchFamily="34" charset="0"/>
        </a:defRPr>
      </a:lvl3pPr>
      <a:lvl4pPr marL="16002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4pPr>
      <a:lvl5pPr marL="2057400" indent="-228600" algn="l" rtl="0" eaLnBrk="0" fontAlgn="base" hangingPunct="0">
        <a:spcBef>
          <a:spcPct val="20000"/>
        </a:spcBef>
        <a:spcAft>
          <a:spcPct val="0"/>
        </a:spcAft>
        <a:buFont typeface="Arial" charset="0"/>
        <a:buChar char="»"/>
        <a:defRPr sz="1400" kern="1200">
          <a:solidFill>
            <a:schemeClr val="tx1"/>
          </a:solidFill>
          <a:latin typeface="Arial" pitchFamily="34" charset="0"/>
          <a:ea typeface="+mn-ea"/>
          <a:cs typeface="Arial" pitchFamily="34" charset="0"/>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2" Type="http://schemas.openxmlformats.org/officeDocument/2006/relationships/notesSlide" Target="../notesSlides/notesSlide66.xml"/><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2" Type="http://schemas.openxmlformats.org/officeDocument/2006/relationships/notesSlide" Target="../notesSlides/notesSlide67.xml"/><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notesSlide" Target="../notesSlides/notesSlide68.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69.xm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2" Type="http://schemas.openxmlformats.org/officeDocument/2006/relationships/notesSlide" Target="../notesSlides/notesSlide70.xml"/><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2" Type="http://schemas.openxmlformats.org/officeDocument/2006/relationships/notesSlide" Target="../notesSlides/notesSlide71.xml"/><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2" Type="http://schemas.openxmlformats.org/officeDocument/2006/relationships/notesSlide" Target="../notesSlides/notesSlide72.xml"/><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2" Type="http://schemas.openxmlformats.org/officeDocument/2006/relationships/notesSlide" Target="../notesSlides/notesSlide73.xml"/><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3" Type="http://schemas.openxmlformats.org/officeDocument/2006/relationships/notesSlide" Target="../notesSlides/notesSlide7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16.wmf"/><Relationship Id="rId4" Type="http://schemas.openxmlformats.org/officeDocument/2006/relationships/oleObject" Target="../embeddings/oleObject1.bin"/></Relationships>
</file>

<file path=ppt/slides/_rels/slide76.xml.rels><?xml version="1.0" encoding="UTF-8" standalone="yes"?>
<Relationships xmlns="http://schemas.openxmlformats.org/package/2006/relationships"><Relationship Id="rId3" Type="http://schemas.openxmlformats.org/officeDocument/2006/relationships/notesSlide" Target="../notesSlides/notesSlide75.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17.wmf"/><Relationship Id="rId4" Type="http://schemas.openxmlformats.org/officeDocument/2006/relationships/oleObject" Target="../embeddings/oleObject2.bin"/></Relationships>
</file>

<file path=ppt/slides/_rels/slide77.xml.rels><?xml version="1.0" encoding="UTF-8" standalone="yes"?>
<Relationships xmlns="http://schemas.openxmlformats.org/package/2006/relationships"><Relationship Id="rId2" Type="http://schemas.openxmlformats.org/officeDocument/2006/relationships/notesSlide" Target="../notesSlides/notesSlide76.xml"/><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2" Type="http://schemas.openxmlformats.org/officeDocument/2006/relationships/notesSlide" Target="../notesSlides/notesSlide7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7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81.xml.rels><?xml version="1.0" encoding="UTF-8" standalone="yes"?>
<Relationships xmlns="http://schemas.openxmlformats.org/package/2006/relationships"><Relationship Id="rId2" Type="http://schemas.openxmlformats.org/officeDocument/2006/relationships/notesSlide" Target="../notesSlides/notesSlide79.xml"/><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2" Type="http://schemas.openxmlformats.org/officeDocument/2006/relationships/notesSlide" Target="../notesSlides/notesSlide80.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14"/>
          <p:cNvSpPr txBox="1">
            <a:spLocks noChangeArrowheads="1"/>
          </p:cNvSpPr>
          <p:nvPr/>
        </p:nvSpPr>
        <p:spPr bwMode="auto">
          <a:xfrm>
            <a:off x="755650" y="2373837"/>
            <a:ext cx="7199313" cy="1138773"/>
          </a:xfrm>
          <a:prstGeom prst="rect">
            <a:avLst/>
          </a:prstGeom>
          <a:noFill/>
          <a:ln w="9525">
            <a:noFill/>
            <a:miter lim="800000"/>
            <a:headEnd/>
            <a:tailEnd/>
          </a:ln>
          <a:effectLst>
            <a:outerShdw blurRad="50800" dist="25400" dir="2700000" algn="tl" rotWithShape="0">
              <a:prstClr val="black"/>
            </a:outerShdw>
          </a:effectLst>
        </p:spPr>
        <p:txBody>
          <a:bodyPr anchor="ctr">
            <a:spAutoFit/>
          </a:bodyPr>
          <a:lstStyle/>
          <a:p>
            <a:pPr algn="ctr" fontAlgn="auto">
              <a:spcBef>
                <a:spcPts val="0"/>
              </a:spcBef>
              <a:spcAft>
                <a:spcPts val="0"/>
              </a:spcAft>
              <a:defRPr/>
            </a:pPr>
            <a:r>
              <a:rPr lang="en-CA" sz="4400" dirty="0" smtClean="0">
                <a:solidFill>
                  <a:schemeClr val="bg1"/>
                </a:solidFill>
                <a:latin typeface="Arial" pitchFamily="34" charset="0"/>
                <a:cs typeface="Arial" pitchFamily="34" charset="0"/>
              </a:rPr>
              <a:t>Merge sort</a:t>
            </a:r>
            <a:br>
              <a:rPr lang="en-CA" sz="4400" dirty="0" smtClean="0">
                <a:solidFill>
                  <a:schemeClr val="bg1"/>
                </a:solidFill>
                <a:latin typeface="Arial" pitchFamily="34" charset="0"/>
                <a:cs typeface="Arial" pitchFamily="34" charset="0"/>
              </a:rPr>
            </a:br>
            <a:r>
              <a:rPr lang="en-CA" sz="2400" dirty="0" smtClean="0">
                <a:solidFill>
                  <a:schemeClr val="bg1"/>
                </a:solidFill>
                <a:latin typeface="Arial" pitchFamily="34" charset="0"/>
                <a:cs typeface="Arial" pitchFamily="34" charset="0"/>
              </a:rPr>
              <a:t>a.k.a. </a:t>
            </a:r>
            <a:r>
              <a:rPr lang="en-CA" sz="2400" i="1" dirty="0" err="1" smtClean="0">
                <a:solidFill>
                  <a:schemeClr val="bg1"/>
                </a:solidFill>
                <a:latin typeface="Arial" pitchFamily="34" charset="0"/>
                <a:cs typeface="Arial" pitchFamily="34" charset="0"/>
              </a:rPr>
              <a:t>mergesort</a:t>
            </a:r>
            <a:endParaRPr lang="en-US" sz="4400" i="1" dirty="0">
              <a:solidFill>
                <a:schemeClr val="bg1"/>
              </a:solidFill>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536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18 and 16</a:t>
            </a:r>
          </a:p>
          <a:p>
            <a:pPr lvl="1"/>
            <a:r>
              <a:rPr lang="en-US" altLang="en-US" smtClean="0">
                <a:latin typeface="Arial" charset="0"/>
                <a:cs typeface="Arial" charset="0"/>
              </a:rPr>
              <a:t>Copy 16 down</a:t>
            </a:r>
          </a:p>
          <a:p>
            <a:pPr lvl="1"/>
            <a:r>
              <a:rPr lang="en-US" altLang="en-US" smtClean="0">
                <a:latin typeface="Arial" charset="0"/>
                <a:cs typeface="Arial" charset="0"/>
              </a:rPr>
              <a:t>Increment...</a:t>
            </a:r>
          </a:p>
        </p:txBody>
      </p:sp>
      <p:pic>
        <p:nvPicPr>
          <p:cNvPr id="15364" name="Picture 4" descr="mergesort0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536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15632267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638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18 and 33</a:t>
            </a:r>
          </a:p>
          <a:p>
            <a:pPr lvl="1"/>
            <a:r>
              <a:rPr lang="en-US" altLang="en-US" smtClean="0">
                <a:latin typeface="Arial" charset="0"/>
                <a:cs typeface="Arial" charset="0"/>
              </a:rPr>
              <a:t>Copy 18 down</a:t>
            </a:r>
          </a:p>
          <a:p>
            <a:pPr lvl="1"/>
            <a:r>
              <a:rPr lang="en-US" altLang="en-US" smtClean="0">
                <a:latin typeface="Arial" charset="0"/>
                <a:cs typeface="Arial" charset="0"/>
              </a:rPr>
              <a:t>Increment...</a:t>
            </a:r>
          </a:p>
        </p:txBody>
      </p:sp>
      <p:pic>
        <p:nvPicPr>
          <p:cNvPr id="16388" name="Picture 4" descr="mergesort0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8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7917970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74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21 and 33</a:t>
            </a:r>
          </a:p>
          <a:p>
            <a:pPr lvl="1"/>
            <a:r>
              <a:rPr lang="en-US" altLang="en-US" smtClean="0">
                <a:latin typeface="Arial" charset="0"/>
                <a:cs typeface="Arial" charset="0"/>
              </a:rPr>
              <a:t>Copy 21 down</a:t>
            </a:r>
          </a:p>
          <a:p>
            <a:pPr lvl="1"/>
            <a:r>
              <a:rPr lang="en-US" altLang="en-US" smtClean="0">
                <a:latin typeface="Arial" charset="0"/>
                <a:cs typeface="Arial" charset="0"/>
              </a:rPr>
              <a:t>Increment...</a:t>
            </a:r>
          </a:p>
        </p:txBody>
      </p:sp>
      <p:pic>
        <p:nvPicPr>
          <p:cNvPr id="17412" name="Picture 4" descr="mergesort0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41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358338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84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24 and 33</a:t>
            </a:r>
          </a:p>
          <a:p>
            <a:pPr lvl="1"/>
            <a:r>
              <a:rPr lang="en-US" altLang="en-US" smtClean="0">
                <a:latin typeface="Arial" charset="0"/>
                <a:cs typeface="Arial" charset="0"/>
              </a:rPr>
              <a:t>Copy 24 down</a:t>
            </a:r>
          </a:p>
          <a:p>
            <a:pPr lvl="1"/>
            <a:r>
              <a:rPr lang="en-US" altLang="en-US" smtClean="0">
                <a:latin typeface="Arial" charset="0"/>
                <a:cs typeface="Arial" charset="0"/>
              </a:rPr>
              <a:t>Increment...</a:t>
            </a:r>
          </a:p>
        </p:txBody>
      </p:sp>
      <p:pic>
        <p:nvPicPr>
          <p:cNvPr id="18436" name="Picture 4" descr="mergesort0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5838"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321916698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945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would continue until we have passed beyond the limit of one of the two arrays</a:t>
            </a: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After this, we simply copy over all remaining entries in the non-</a:t>
            </a:r>
            <a:br>
              <a:rPr lang="en-US" altLang="en-US" smtClean="0">
                <a:latin typeface="Arial" charset="0"/>
                <a:cs typeface="Arial" charset="0"/>
              </a:rPr>
            </a:br>
            <a:r>
              <a:rPr lang="en-US" altLang="en-US" smtClean="0">
                <a:latin typeface="Arial" charset="0"/>
                <a:cs typeface="Arial" charset="0"/>
              </a:rPr>
              <a:t>empty array</a:t>
            </a:r>
          </a:p>
        </p:txBody>
      </p:sp>
      <p:pic>
        <p:nvPicPr>
          <p:cNvPr id="19460" name="Picture 5" descr="C:\Users\dwharder\Desktop\i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00563" y="2060575"/>
            <a:ext cx="4462462" cy="4567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402409887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altLang="en-US" smtClean="0">
                <a:latin typeface="Arial" charset="0"/>
                <a:cs typeface="Arial" charset="0"/>
              </a:rPr>
              <a:t>Merging Two Lists</a:t>
            </a:r>
          </a:p>
        </p:txBody>
      </p:sp>
      <p:sp>
        <p:nvSpPr>
          <p:cNvPr id="204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Programming a merge is straight-forward:</a:t>
            </a:r>
          </a:p>
          <a:p>
            <a:pPr lvl="1"/>
            <a:r>
              <a:rPr lang="en-US" altLang="en-US" smtClean="0">
                <a:latin typeface="Arial" charset="0"/>
                <a:cs typeface="Arial" charset="0"/>
              </a:rPr>
              <a:t>the sorted arrays, </a:t>
            </a:r>
            <a:r>
              <a:rPr lang="en-US" altLang="en-US" smtClean="0">
                <a:solidFill>
                  <a:srgbClr val="FF0000"/>
                </a:solidFill>
                <a:latin typeface="Consolas" pitchFamily="49" charset="0"/>
                <a:cs typeface="Consolas" pitchFamily="49" charset="0"/>
              </a:rPr>
              <a:t>array1</a:t>
            </a:r>
            <a:r>
              <a:rPr lang="en-US" altLang="en-US" smtClean="0">
                <a:latin typeface="Arial" charset="0"/>
                <a:cs typeface="Arial" charset="0"/>
              </a:rPr>
              <a:t> and </a:t>
            </a:r>
            <a:r>
              <a:rPr lang="en-US" altLang="en-US" smtClean="0">
                <a:solidFill>
                  <a:schemeClr val="hlink"/>
                </a:solidFill>
                <a:latin typeface="Consolas" pitchFamily="49" charset="0"/>
                <a:cs typeface="Consolas" pitchFamily="49" charset="0"/>
              </a:rPr>
              <a:t>array2</a:t>
            </a:r>
            <a:r>
              <a:rPr lang="en-US" altLang="en-US" smtClean="0">
                <a:latin typeface="Arial" charset="0"/>
                <a:cs typeface="Arial" charset="0"/>
              </a:rPr>
              <a:t>, are of size</a:t>
            </a:r>
            <a:r>
              <a:rPr lang="en-US" altLang="en-US" smtClean="0">
                <a:latin typeface="Times New Roman" pitchFamily="18" charset="0"/>
                <a:cs typeface="Arial" charset="0"/>
              </a:rPr>
              <a:t> </a:t>
            </a:r>
            <a:r>
              <a:rPr lang="en-US" altLang="en-US" sz="2000" smtClean="0">
                <a:solidFill>
                  <a:srgbClr val="FF0000"/>
                </a:solidFill>
                <a:latin typeface="Consolas" pitchFamily="49" charset="0"/>
                <a:cs typeface="Consolas" pitchFamily="49" charset="0"/>
              </a:rPr>
              <a:t>n1</a:t>
            </a:r>
            <a:r>
              <a:rPr lang="en-US" altLang="en-US" sz="2000" smtClean="0">
                <a:latin typeface="Times New Roman" pitchFamily="18" charset="0"/>
                <a:cs typeface="Arial" charset="0"/>
              </a:rPr>
              <a:t> </a:t>
            </a:r>
            <a:r>
              <a:rPr lang="en-US" altLang="en-US" smtClean="0">
                <a:latin typeface="Arial" charset="0"/>
                <a:cs typeface="Arial" charset="0"/>
              </a:rPr>
              <a:t>and </a:t>
            </a:r>
            <a:r>
              <a:rPr lang="en-US" altLang="en-US" sz="2000" smtClean="0">
                <a:solidFill>
                  <a:schemeClr val="hlink"/>
                </a:solidFill>
                <a:latin typeface="Consolas" pitchFamily="49" charset="0"/>
                <a:cs typeface="Consolas" pitchFamily="49" charset="0"/>
              </a:rPr>
              <a:t>n2</a:t>
            </a:r>
            <a:r>
              <a:rPr lang="en-US" altLang="en-US" smtClean="0">
                <a:latin typeface="Arial" charset="0"/>
                <a:cs typeface="Arial" charset="0"/>
              </a:rPr>
              <a:t>, respectively, and</a:t>
            </a:r>
          </a:p>
          <a:p>
            <a:pPr lvl="1"/>
            <a:r>
              <a:rPr lang="en-US" altLang="en-US" smtClean="0">
                <a:latin typeface="Arial" charset="0"/>
                <a:cs typeface="Arial" charset="0"/>
              </a:rPr>
              <a:t>we have an empty array, </a:t>
            </a:r>
            <a:r>
              <a:rPr lang="en-US" altLang="en-US" smtClean="0">
                <a:solidFill>
                  <a:srgbClr val="FF33CC"/>
                </a:solidFill>
                <a:latin typeface="Consolas" pitchFamily="49" charset="0"/>
                <a:cs typeface="Consolas" pitchFamily="49" charset="0"/>
              </a:rPr>
              <a:t>arrayout</a:t>
            </a:r>
            <a:r>
              <a:rPr lang="en-US" altLang="en-US" smtClean="0">
                <a:latin typeface="Arial" charset="0"/>
                <a:cs typeface="Arial" charset="0"/>
              </a:rPr>
              <a:t>, of size </a:t>
            </a:r>
            <a:r>
              <a:rPr lang="en-US" altLang="en-US" sz="2000" smtClean="0">
                <a:solidFill>
                  <a:srgbClr val="FF0000"/>
                </a:solidFill>
                <a:latin typeface="Consolas" pitchFamily="49" charset="0"/>
                <a:cs typeface="Consolas" pitchFamily="49" charset="0"/>
              </a:rPr>
              <a:t>n1</a:t>
            </a:r>
            <a:r>
              <a:rPr lang="en-US" altLang="en-US" sz="2000" smtClean="0">
                <a:latin typeface="Consolas" pitchFamily="49" charset="0"/>
                <a:cs typeface="Consolas" pitchFamily="49" charset="0"/>
              </a:rPr>
              <a:t> + </a:t>
            </a:r>
            <a:r>
              <a:rPr lang="en-US" altLang="en-US" sz="2000" smtClean="0">
                <a:solidFill>
                  <a:schemeClr val="hlink"/>
                </a:solidFill>
                <a:latin typeface="Consolas" pitchFamily="49" charset="0"/>
                <a:cs typeface="Consolas" pitchFamily="49" charset="0"/>
              </a:rPr>
              <a:t>n2</a:t>
            </a:r>
            <a:endParaRPr lang="en-US" altLang="en-US" sz="2400" i="1" smtClean="0">
              <a:solidFill>
                <a:schemeClr val="hlink"/>
              </a:solidFill>
              <a:latin typeface="Consolas" pitchFamily="49" charset="0"/>
              <a:cs typeface="Consolas" pitchFamily="49" charset="0"/>
            </a:endParaRP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Define three variables</a:t>
            </a:r>
            <a:br>
              <a:rPr lang="en-US" altLang="en-US" smtClean="0">
                <a:latin typeface="Arial" charset="0"/>
                <a:cs typeface="Arial" charset="0"/>
              </a:rPr>
            </a:br>
            <a:r>
              <a:rPr lang="en-US" altLang="en-US" smtClean="0">
                <a:latin typeface="Consolas" pitchFamily="49" charset="0"/>
                <a:cs typeface="Consolas" pitchFamily="49" charset="0"/>
              </a:rPr>
              <a:t>	int </a:t>
            </a:r>
            <a:r>
              <a:rPr lang="en-US" altLang="en-US" smtClean="0">
                <a:solidFill>
                  <a:srgbClr val="FF0000"/>
                </a:solidFill>
                <a:latin typeface="Consolas" pitchFamily="49" charset="0"/>
                <a:cs typeface="Consolas" pitchFamily="49" charset="0"/>
              </a:rPr>
              <a:t>i1 = 0</a:t>
            </a:r>
            <a:r>
              <a:rPr lang="en-US" altLang="en-US" smtClean="0">
                <a:latin typeface="Consolas" pitchFamily="49" charset="0"/>
                <a:cs typeface="Consolas" pitchFamily="49" charset="0"/>
              </a:rPr>
              <a:t>, </a:t>
            </a:r>
            <a:r>
              <a:rPr lang="en-US" altLang="en-US" smtClean="0">
                <a:solidFill>
                  <a:schemeClr val="hlink"/>
                </a:solidFill>
                <a:latin typeface="Consolas" pitchFamily="49" charset="0"/>
                <a:cs typeface="Consolas" pitchFamily="49" charset="0"/>
              </a:rPr>
              <a:t>i2 = 0</a:t>
            </a:r>
            <a:r>
              <a:rPr lang="en-US" altLang="en-US" smtClean="0">
                <a:latin typeface="Consolas" pitchFamily="49" charset="0"/>
                <a:cs typeface="Consolas" pitchFamily="49" charset="0"/>
              </a:rPr>
              <a:t>, </a:t>
            </a:r>
            <a:r>
              <a:rPr lang="en-US" altLang="en-US" smtClean="0">
                <a:solidFill>
                  <a:srgbClr val="FF33CC"/>
                </a:solidFill>
                <a:latin typeface="Consolas" pitchFamily="49" charset="0"/>
                <a:cs typeface="Consolas" pitchFamily="49" charset="0"/>
              </a:rPr>
              <a:t>k = 0</a:t>
            </a:r>
            <a:r>
              <a:rPr lang="en-US" altLang="en-US" smtClean="0">
                <a:latin typeface="Consolas" pitchFamily="49" charset="0"/>
                <a:cs typeface="Consolas" pitchFamily="49" charset="0"/>
              </a:rPr>
              <a:t>;</a:t>
            </a:r>
          </a:p>
          <a:p>
            <a:pPr>
              <a:buFontTx/>
              <a:buNone/>
            </a:pPr>
            <a:r>
              <a:rPr lang="en-US" altLang="en-US" smtClean="0">
                <a:latin typeface="Consolas" pitchFamily="49" charset="0"/>
                <a:cs typeface="Consolas" pitchFamily="49" charset="0"/>
              </a:rPr>
              <a:t>	</a:t>
            </a:r>
            <a:r>
              <a:rPr lang="en-US" altLang="en-US" smtClean="0">
                <a:latin typeface="Arial" charset="0"/>
                <a:cs typeface="Arial" charset="0"/>
              </a:rPr>
              <a:t>which index into these three arrays</a:t>
            </a:r>
          </a:p>
        </p:txBody>
      </p:sp>
      <p:sp>
        <p:nvSpPr>
          <p:cNvPr id="20484"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8.5.1.1</a:t>
            </a:r>
            <a:endParaRPr lang="en-CA" altLang="en-US" dirty="0"/>
          </a:p>
        </p:txBody>
      </p:sp>
    </p:spTree>
    <p:extLst>
      <p:ext uri="{BB962C8B-B14F-4D97-AF65-F5344CB8AC3E}">
        <p14:creationId xmlns:p14="http://schemas.microsoft.com/office/powerpoint/2010/main" val="1029625150"/>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r>
              <a:rPr lang="en-US" altLang="en-US" smtClean="0">
                <a:latin typeface="Arial" charset="0"/>
                <a:cs typeface="Arial" charset="0"/>
              </a:rPr>
              <a:t>Merging Two Lists</a:t>
            </a:r>
          </a:p>
        </p:txBody>
      </p:sp>
      <p:sp>
        <p:nvSpPr>
          <p:cNvPr id="24579" name="Rectangle 3"/>
          <p:cNvSpPr>
            <a:spLocks noGrp="1" noChangeArrowheads="1"/>
          </p:cNvSpPr>
          <p:nvPr>
            <p:ph type="body" idx="1"/>
          </p:nvPr>
        </p:nvSpPr>
        <p:spPr/>
        <p:txBody>
          <a:bodyPr/>
          <a:lstStyle/>
          <a:p>
            <a:pPr>
              <a:buFont typeface="Arial" charset="0"/>
              <a:buNone/>
              <a:defRPr/>
            </a:pPr>
            <a:r>
              <a:rPr lang="en-US" dirty="0" smtClean="0">
                <a:latin typeface="Arial" charset="0"/>
                <a:cs typeface="Arial" charset="0"/>
              </a:rPr>
              <a:t>	We can then run the following loop:</a:t>
            </a:r>
          </a:p>
          <a:p>
            <a:pPr>
              <a:buFontTx/>
              <a:buNone/>
              <a:defRPr/>
            </a:pPr>
            <a:r>
              <a:rPr lang="en-US" sz="1600" dirty="0" smtClean="0">
                <a:solidFill>
                  <a:schemeClr val="tx1">
                    <a:lumMod val="50000"/>
                    <a:lumOff val="50000"/>
                  </a:schemeClr>
                </a:solidFill>
                <a:latin typeface="Consolas" pitchFamily="49" charset="0"/>
                <a:cs typeface="Consolas" pitchFamily="49" charset="0"/>
              </a:rPr>
              <a:t>		#include &lt;</a:t>
            </a:r>
            <a:r>
              <a:rPr lang="en-US" sz="1600" dirty="0" err="1" smtClean="0">
                <a:solidFill>
                  <a:schemeClr val="tx1">
                    <a:lumMod val="50000"/>
                    <a:lumOff val="50000"/>
                  </a:schemeClr>
                </a:solidFill>
                <a:latin typeface="Consolas" pitchFamily="49" charset="0"/>
                <a:cs typeface="Consolas" pitchFamily="49" charset="0"/>
              </a:rPr>
              <a:t>cassert</a:t>
            </a:r>
            <a:r>
              <a:rPr lang="en-US" sz="1600" dirty="0" smtClean="0">
                <a:solidFill>
                  <a:schemeClr val="tx1">
                    <a:lumMod val="50000"/>
                    <a:lumOff val="50000"/>
                  </a:schemeClr>
                </a:solidFill>
                <a:latin typeface="Consolas" pitchFamily="49" charset="0"/>
                <a:cs typeface="Consolas" pitchFamily="49" charset="0"/>
              </a:rPr>
              <a:t>&gt;</a:t>
            </a:r>
          </a:p>
          <a:p>
            <a:pPr>
              <a:buFontTx/>
              <a:buNone/>
              <a:defRPr/>
            </a:pPr>
            <a:r>
              <a:rPr lang="en-US" sz="1600" dirty="0" smtClean="0">
                <a:latin typeface="Consolas" pitchFamily="49" charset="0"/>
                <a:cs typeface="Consolas" pitchFamily="49" charset="0"/>
              </a:rPr>
              <a:t>		//...</a:t>
            </a:r>
          </a:p>
          <a:p>
            <a:pPr>
              <a:buFontTx/>
              <a:buNone/>
              <a:defRPr/>
            </a:pPr>
            <a:r>
              <a:rPr lang="en-US" sz="1600" dirty="0" smtClean="0">
                <a:latin typeface="Consolas" pitchFamily="49" charset="0"/>
                <a:cs typeface="Consolas" pitchFamily="49" charset="0"/>
              </a:rPr>
              <a:t>		</a:t>
            </a:r>
            <a:r>
              <a:rPr lang="en-US" sz="1600" dirty="0" err="1" smtClean="0">
                <a:latin typeface="Consolas" pitchFamily="49" charset="0"/>
                <a:cs typeface="Consolas" pitchFamily="49" charset="0"/>
              </a:rPr>
              <a:t>int</a:t>
            </a:r>
            <a:r>
              <a:rPr lang="en-US" sz="1600" dirty="0" smtClean="0">
                <a:latin typeface="Consolas" pitchFamily="49" charset="0"/>
                <a:cs typeface="Consolas" pitchFamily="49" charset="0"/>
              </a:rPr>
              <a:t> </a:t>
            </a:r>
            <a:r>
              <a:rPr lang="en-US" sz="1600" dirty="0" smtClean="0">
                <a:solidFill>
                  <a:srgbClr val="FF0000"/>
                </a:solidFill>
                <a:latin typeface="Consolas" pitchFamily="49" charset="0"/>
                <a:cs typeface="Consolas" pitchFamily="49" charset="0"/>
              </a:rPr>
              <a:t>i1 = 0</a:t>
            </a:r>
            <a:r>
              <a:rPr lang="en-US" sz="1600" dirty="0" smtClean="0">
                <a:latin typeface="Consolas" pitchFamily="49" charset="0"/>
                <a:cs typeface="Consolas" pitchFamily="49" charset="0"/>
              </a:rPr>
              <a:t>, </a:t>
            </a:r>
            <a:r>
              <a:rPr lang="en-US" sz="1600" dirty="0" smtClean="0">
                <a:solidFill>
                  <a:schemeClr val="hlink"/>
                </a:solidFill>
                <a:latin typeface="Consolas" pitchFamily="49" charset="0"/>
                <a:cs typeface="Consolas" pitchFamily="49" charset="0"/>
              </a:rPr>
              <a:t>i2 = 0</a:t>
            </a:r>
            <a:r>
              <a:rPr lang="en-US" sz="1600" dirty="0" smtClean="0">
                <a:latin typeface="Consolas" pitchFamily="49" charset="0"/>
                <a:cs typeface="Consolas" pitchFamily="49" charset="0"/>
              </a:rPr>
              <a:t>, </a:t>
            </a:r>
            <a:r>
              <a:rPr lang="en-US" sz="1600" dirty="0" smtClean="0">
                <a:solidFill>
                  <a:srgbClr val="FF33CC"/>
                </a:solidFill>
                <a:latin typeface="Consolas" pitchFamily="49" charset="0"/>
                <a:cs typeface="Consolas" pitchFamily="49" charset="0"/>
              </a:rPr>
              <a:t>k = 0</a:t>
            </a:r>
            <a:r>
              <a:rPr lang="en-US" sz="1600" dirty="0" smtClean="0">
                <a:latin typeface="Consolas" pitchFamily="49" charset="0"/>
                <a:cs typeface="Consolas" pitchFamily="49" charset="0"/>
              </a:rPr>
              <a:t>;</a:t>
            </a:r>
          </a:p>
          <a:p>
            <a:pPr>
              <a:buFontTx/>
              <a:buNone/>
              <a:defRPr/>
            </a:pPr>
            <a:endParaRPr lang="en-US" sz="1600" dirty="0" smtClean="0">
              <a:latin typeface="Consolas" pitchFamily="49" charset="0"/>
              <a:cs typeface="Consolas" pitchFamily="49" charset="0"/>
            </a:endParaRPr>
          </a:p>
          <a:p>
            <a:pPr>
              <a:buFontTx/>
              <a:buNone/>
              <a:defRPr/>
            </a:pPr>
            <a:r>
              <a:rPr lang="en-US" sz="1600" dirty="0" smtClean="0">
                <a:latin typeface="Consolas" pitchFamily="49" charset="0"/>
                <a:cs typeface="Consolas" pitchFamily="49" charset="0"/>
              </a:rPr>
              <a:t>		while ( </a:t>
            </a:r>
            <a:r>
              <a:rPr lang="en-US" sz="1600" dirty="0" smtClean="0">
                <a:solidFill>
                  <a:srgbClr val="FF0000"/>
                </a:solidFill>
                <a:latin typeface="Consolas" pitchFamily="49" charset="0"/>
                <a:cs typeface="Consolas" pitchFamily="49" charset="0"/>
              </a:rPr>
              <a:t>i1</a:t>
            </a:r>
            <a:r>
              <a:rPr lang="en-US" sz="1600" dirty="0" smtClean="0">
                <a:latin typeface="Consolas" pitchFamily="49" charset="0"/>
                <a:cs typeface="Consolas" pitchFamily="49" charset="0"/>
              </a:rPr>
              <a:t> &lt; </a:t>
            </a:r>
            <a:r>
              <a:rPr lang="en-US" sz="1600" dirty="0" smtClean="0">
                <a:solidFill>
                  <a:srgbClr val="FF0000"/>
                </a:solidFill>
                <a:latin typeface="Consolas" pitchFamily="49" charset="0"/>
                <a:cs typeface="Consolas" pitchFamily="49" charset="0"/>
              </a:rPr>
              <a:t>n1</a:t>
            </a:r>
            <a:r>
              <a:rPr lang="en-US" sz="1600" dirty="0" smtClean="0">
                <a:latin typeface="Consolas" pitchFamily="49" charset="0"/>
                <a:cs typeface="Consolas" pitchFamily="49" charset="0"/>
              </a:rPr>
              <a:t> &amp;&amp; </a:t>
            </a:r>
            <a:r>
              <a:rPr lang="en-US" sz="1600" dirty="0" smtClean="0">
                <a:solidFill>
                  <a:schemeClr val="hlink"/>
                </a:solidFill>
                <a:latin typeface="Consolas" pitchFamily="49" charset="0"/>
                <a:cs typeface="Consolas" pitchFamily="49" charset="0"/>
              </a:rPr>
              <a:t>i2</a:t>
            </a:r>
            <a:r>
              <a:rPr lang="en-US" sz="1600" dirty="0" smtClean="0">
                <a:latin typeface="Consolas" pitchFamily="49" charset="0"/>
                <a:cs typeface="Consolas" pitchFamily="49" charset="0"/>
              </a:rPr>
              <a:t> &lt; </a:t>
            </a:r>
            <a:r>
              <a:rPr lang="en-US" sz="1600" dirty="0" smtClean="0">
                <a:solidFill>
                  <a:schemeClr val="hlink"/>
                </a:solidFill>
                <a:latin typeface="Consolas" pitchFamily="49" charset="0"/>
                <a:cs typeface="Consolas" pitchFamily="49" charset="0"/>
              </a:rPr>
              <a:t>n2</a:t>
            </a:r>
            <a:r>
              <a:rPr lang="en-US" sz="1600" dirty="0" smtClean="0">
                <a:latin typeface="Consolas" pitchFamily="49" charset="0"/>
                <a:cs typeface="Consolas" pitchFamily="49" charset="0"/>
              </a:rPr>
              <a:t> ) {</a:t>
            </a:r>
          </a:p>
          <a:p>
            <a:pPr>
              <a:buFontTx/>
              <a:buNone/>
              <a:defRPr/>
            </a:pPr>
            <a:r>
              <a:rPr lang="en-US" sz="1600" dirty="0" smtClean="0">
                <a:latin typeface="Consolas" pitchFamily="49" charset="0"/>
                <a:cs typeface="Consolas" pitchFamily="49" charset="0"/>
              </a:rPr>
              <a:t>		    if ( </a:t>
            </a:r>
            <a:r>
              <a:rPr lang="en-US" sz="1600" dirty="0" smtClean="0">
                <a:solidFill>
                  <a:srgbClr val="FF0000"/>
                </a:solidFill>
                <a:latin typeface="Consolas" pitchFamily="49" charset="0"/>
                <a:cs typeface="Consolas" pitchFamily="49" charset="0"/>
              </a:rPr>
              <a:t>array1</a:t>
            </a:r>
            <a:r>
              <a:rPr lang="en-US" sz="1600" dirty="0" smtClean="0">
                <a:latin typeface="Consolas" pitchFamily="49" charset="0"/>
                <a:cs typeface="Consolas" pitchFamily="49" charset="0"/>
              </a:rPr>
              <a:t>[</a:t>
            </a:r>
            <a:r>
              <a:rPr lang="en-US" sz="1600" dirty="0" smtClean="0">
                <a:solidFill>
                  <a:srgbClr val="FF0000"/>
                </a:solidFill>
                <a:latin typeface="Consolas" pitchFamily="49" charset="0"/>
                <a:cs typeface="Consolas" pitchFamily="49" charset="0"/>
              </a:rPr>
              <a:t>i1</a:t>
            </a:r>
            <a:r>
              <a:rPr lang="en-US" sz="1600" dirty="0" smtClean="0">
                <a:latin typeface="Consolas" pitchFamily="49" charset="0"/>
                <a:cs typeface="Consolas" pitchFamily="49" charset="0"/>
              </a:rPr>
              <a:t>] &lt; </a:t>
            </a:r>
            <a:r>
              <a:rPr lang="en-US" sz="1600" dirty="0" smtClean="0">
                <a:solidFill>
                  <a:schemeClr val="hlink"/>
                </a:solidFill>
                <a:latin typeface="Consolas" pitchFamily="49" charset="0"/>
                <a:cs typeface="Consolas" pitchFamily="49" charset="0"/>
              </a:rPr>
              <a:t>array2</a:t>
            </a:r>
            <a:r>
              <a:rPr lang="en-US" sz="1600" dirty="0" smtClean="0">
                <a:latin typeface="Consolas" pitchFamily="49" charset="0"/>
                <a:cs typeface="Consolas" pitchFamily="49" charset="0"/>
              </a:rPr>
              <a:t>[</a:t>
            </a:r>
            <a:r>
              <a:rPr lang="en-US" sz="1600" dirty="0" smtClean="0">
                <a:solidFill>
                  <a:schemeClr val="hlink"/>
                </a:solidFill>
                <a:latin typeface="Consolas" pitchFamily="49" charset="0"/>
                <a:cs typeface="Consolas" pitchFamily="49" charset="0"/>
              </a:rPr>
              <a:t>i2</a:t>
            </a:r>
            <a:r>
              <a:rPr lang="en-US" sz="1600" dirty="0" smtClean="0">
                <a:latin typeface="Consolas" pitchFamily="49" charset="0"/>
                <a:cs typeface="Consolas" pitchFamily="49" charset="0"/>
              </a:rPr>
              <a:t>] ) {</a:t>
            </a:r>
          </a:p>
          <a:p>
            <a:pPr>
              <a:buFontTx/>
              <a:buNone/>
              <a:defRPr/>
            </a:pPr>
            <a:r>
              <a:rPr lang="en-US" sz="1600" dirty="0" smtClean="0">
                <a:latin typeface="Consolas" pitchFamily="49" charset="0"/>
                <a:cs typeface="Consolas" pitchFamily="49" charset="0"/>
              </a:rPr>
              <a:t>		        </a:t>
            </a:r>
            <a:r>
              <a:rPr lang="en-US" sz="1600" dirty="0" err="1" smtClean="0">
                <a:solidFill>
                  <a:srgbClr val="FF33CC"/>
                </a:solidFill>
                <a:latin typeface="Consolas" pitchFamily="49" charset="0"/>
                <a:cs typeface="Consolas" pitchFamily="49" charset="0"/>
              </a:rPr>
              <a:t>arrayout</a:t>
            </a:r>
            <a:r>
              <a:rPr lang="en-US" sz="1600" dirty="0" smtClean="0">
                <a:latin typeface="Consolas" pitchFamily="49" charset="0"/>
                <a:cs typeface="Consolas" pitchFamily="49" charset="0"/>
              </a:rPr>
              <a:t>[</a:t>
            </a:r>
            <a:r>
              <a:rPr lang="en-US" sz="1600" dirty="0" smtClean="0">
                <a:solidFill>
                  <a:srgbClr val="FF33CC"/>
                </a:solidFill>
                <a:latin typeface="Consolas" pitchFamily="49" charset="0"/>
                <a:cs typeface="Consolas" pitchFamily="49" charset="0"/>
              </a:rPr>
              <a:t>k</a:t>
            </a:r>
            <a:r>
              <a:rPr lang="en-US" sz="1600" dirty="0" smtClean="0">
                <a:latin typeface="Consolas" pitchFamily="49" charset="0"/>
                <a:cs typeface="Consolas" pitchFamily="49" charset="0"/>
              </a:rPr>
              <a:t>] = </a:t>
            </a:r>
            <a:r>
              <a:rPr lang="en-US" sz="1600" dirty="0" smtClean="0">
                <a:solidFill>
                  <a:srgbClr val="FF0000"/>
                </a:solidFill>
                <a:latin typeface="Consolas" pitchFamily="49" charset="0"/>
                <a:cs typeface="Consolas" pitchFamily="49" charset="0"/>
              </a:rPr>
              <a:t>array1</a:t>
            </a:r>
            <a:r>
              <a:rPr lang="en-US" sz="1600" dirty="0" smtClean="0">
                <a:latin typeface="Consolas" pitchFamily="49" charset="0"/>
                <a:cs typeface="Consolas" pitchFamily="49" charset="0"/>
              </a:rPr>
              <a:t>[</a:t>
            </a:r>
            <a:r>
              <a:rPr lang="en-US" sz="1600" dirty="0" smtClean="0">
                <a:solidFill>
                  <a:srgbClr val="FF0000"/>
                </a:solidFill>
                <a:latin typeface="Consolas" pitchFamily="49" charset="0"/>
                <a:cs typeface="Consolas" pitchFamily="49" charset="0"/>
              </a:rPr>
              <a:t>i1</a:t>
            </a:r>
            <a:r>
              <a:rPr lang="en-US" sz="1600" dirty="0" smtClean="0">
                <a:latin typeface="Consolas" pitchFamily="49" charset="0"/>
                <a:cs typeface="Consolas" pitchFamily="49" charset="0"/>
              </a:rPr>
              <a:t>];</a:t>
            </a:r>
          </a:p>
          <a:p>
            <a:pPr>
              <a:buFontTx/>
              <a:buNone/>
              <a:defRPr/>
            </a:pPr>
            <a:r>
              <a:rPr lang="en-US" sz="1600" dirty="0" smtClean="0">
                <a:latin typeface="Consolas" pitchFamily="49" charset="0"/>
                <a:cs typeface="Consolas" pitchFamily="49" charset="0"/>
              </a:rPr>
              <a:t>		        ++</a:t>
            </a:r>
            <a:r>
              <a:rPr lang="en-US" sz="1600" dirty="0" smtClean="0">
                <a:solidFill>
                  <a:srgbClr val="FF0000"/>
                </a:solidFill>
                <a:latin typeface="Consolas" pitchFamily="49" charset="0"/>
                <a:cs typeface="Consolas" pitchFamily="49" charset="0"/>
              </a:rPr>
              <a:t>i1</a:t>
            </a:r>
            <a:r>
              <a:rPr lang="en-US" sz="1600" dirty="0" smtClean="0">
                <a:latin typeface="Consolas" pitchFamily="49" charset="0"/>
                <a:cs typeface="Consolas" pitchFamily="49" charset="0"/>
              </a:rPr>
              <a:t>;</a:t>
            </a:r>
          </a:p>
          <a:p>
            <a:pPr>
              <a:buFontTx/>
              <a:buNone/>
              <a:defRPr/>
            </a:pPr>
            <a:r>
              <a:rPr lang="en-US" sz="1600" dirty="0" smtClean="0">
                <a:latin typeface="Consolas" pitchFamily="49" charset="0"/>
                <a:cs typeface="Consolas" pitchFamily="49" charset="0"/>
              </a:rPr>
              <a:t>		    } else {</a:t>
            </a:r>
          </a:p>
          <a:p>
            <a:pPr>
              <a:buFontTx/>
              <a:buNone/>
              <a:defRPr/>
            </a:pPr>
            <a:r>
              <a:rPr lang="en-US" sz="1600" dirty="0" smtClean="0">
                <a:latin typeface="Consolas" pitchFamily="49" charset="0"/>
                <a:cs typeface="Consolas" pitchFamily="49" charset="0"/>
              </a:rPr>
              <a:t>		</a:t>
            </a:r>
            <a:r>
              <a:rPr lang="en-US" sz="1600" dirty="0" smtClean="0">
                <a:solidFill>
                  <a:schemeClr val="tx1">
                    <a:lumMod val="50000"/>
                    <a:lumOff val="50000"/>
                  </a:schemeClr>
                </a:solidFill>
                <a:latin typeface="Consolas" pitchFamily="49" charset="0"/>
                <a:cs typeface="Consolas" pitchFamily="49" charset="0"/>
              </a:rPr>
              <a:t>        assert( array1[i1] &gt;= array2[i2] ); </a:t>
            </a:r>
          </a:p>
          <a:p>
            <a:pPr>
              <a:buFontTx/>
              <a:buNone/>
              <a:defRPr/>
            </a:pPr>
            <a:r>
              <a:rPr lang="en-US" sz="1600" dirty="0" smtClean="0">
                <a:latin typeface="Consolas" pitchFamily="49" charset="0"/>
                <a:cs typeface="Consolas" pitchFamily="49" charset="0"/>
              </a:rPr>
              <a:t>		        </a:t>
            </a:r>
            <a:r>
              <a:rPr lang="en-US" sz="1600" dirty="0" err="1" smtClean="0">
                <a:solidFill>
                  <a:srgbClr val="FF33CC"/>
                </a:solidFill>
                <a:latin typeface="Consolas" pitchFamily="49" charset="0"/>
                <a:cs typeface="Consolas" pitchFamily="49" charset="0"/>
              </a:rPr>
              <a:t>arrayout</a:t>
            </a:r>
            <a:r>
              <a:rPr lang="en-US" sz="1600" dirty="0" smtClean="0">
                <a:latin typeface="Consolas" pitchFamily="49" charset="0"/>
                <a:cs typeface="Consolas" pitchFamily="49" charset="0"/>
              </a:rPr>
              <a:t>[</a:t>
            </a:r>
            <a:r>
              <a:rPr lang="en-US" sz="1600" dirty="0" smtClean="0">
                <a:solidFill>
                  <a:srgbClr val="FF33CC"/>
                </a:solidFill>
                <a:latin typeface="Consolas" pitchFamily="49" charset="0"/>
                <a:cs typeface="Consolas" pitchFamily="49" charset="0"/>
              </a:rPr>
              <a:t>k</a:t>
            </a:r>
            <a:r>
              <a:rPr lang="en-US" sz="1600" dirty="0" smtClean="0">
                <a:latin typeface="Consolas" pitchFamily="49" charset="0"/>
                <a:cs typeface="Consolas" pitchFamily="49" charset="0"/>
              </a:rPr>
              <a:t>] = </a:t>
            </a:r>
            <a:r>
              <a:rPr lang="en-US" sz="1600" dirty="0" smtClean="0">
                <a:solidFill>
                  <a:schemeClr val="hlink"/>
                </a:solidFill>
                <a:latin typeface="Consolas" pitchFamily="49" charset="0"/>
                <a:cs typeface="Consolas" pitchFamily="49" charset="0"/>
              </a:rPr>
              <a:t>array2</a:t>
            </a:r>
            <a:r>
              <a:rPr lang="en-US" sz="1600" dirty="0" smtClean="0">
                <a:latin typeface="Consolas" pitchFamily="49" charset="0"/>
                <a:cs typeface="Consolas" pitchFamily="49" charset="0"/>
              </a:rPr>
              <a:t>[</a:t>
            </a:r>
            <a:r>
              <a:rPr lang="en-US" sz="1600" dirty="0" smtClean="0">
                <a:solidFill>
                  <a:schemeClr val="hlink"/>
                </a:solidFill>
                <a:latin typeface="Consolas" pitchFamily="49" charset="0"/>
                <a:cs typeface="Consolas" pitchFamily="49" charset="0"/>
              </a:rPr>
              <a:t>i2</a:t>
            </a:r>
            <a:r>
              <a:rPr lang="en-US" sz="1600" dirty="0" smtClean="0">
                <a:latin typeface="Consolas" pitchFamily="49" charset="0"/>
                <a:cs typeface="Consolas" pitchFamily="49" charset="0"/>
              </a:rPr>
              <a:t>];</a:t>
            </a:r>
          </a:p>
          <a:p>
            <a:pPr>
              <a:buFontTx/>
              <a:buNone/>
              <a:defRPr/>
            </a:pPr>
            <a:r>
              <a:rPr lang="en-US" sz="1600" dirty="0" smtClean="0">
                <a:latin typeface="Consolas" pitchFamily="49" charset="0"/>
                <a:cs typeface="Consolas" pitchFamily="49" charset="0"/>
              </a:rPr>
              <a:t>		        ++</a:t>
            </a:r>
            <a:r>
              <a:rPr lang="en-US" sz="1600" dirty="0" smtClean="0">
                <a:solidFill>
                  <a:schemeClr val="hlink"/>
                </a:solidFill>
                <a:latin typeface="Consolas" pitchFamily="49" charset="0"/>
                <a:cs typeface="Consolas" pitchFamily="49" charset="0"/>
              </a:rPr>
              <a:t>i2</a:t>
            </a:r>
            <a:r>
              <a:rPr lang="en-US" sz="1600" dirty="0" smtClean="0">
                <a:latin typeface="Consolas" pitchFamily="49" charset="0"/>
                <a:cs typeface="Consolas" pitchFamily="49" charset="0"/>
              </a:rPr>
              <a:t>;</a:t>
            </a:r>
          </a:p>
          <a:p>
            <a:pPr>
              <a:buFontTx/>
              <a:buNone/>
              <a:defRPr/>
            </a:pPr>
            <a:r>
              <a:rPr lang="en-US" sz="1600" dirty="0" smtClean="0">
                <a:latin typeface="Consolas" pitchFamily="49" charset="0"/>
                <a:cs typeface="Consolas" pitchFamily="49" charset="0"/>
              </a:rPr>
              <a:t>		    }</a:t>
            </a:r>
          </a:p>
          <a:p>
            <a:pPr>
              <a:buFontTx/>
              <a:buNone/>
              <a:defRPr/>
            </a:pPr>
            <a:r>
              <a:rPr lang="en-US" sz="1600" dirty="0" smtClean="0">
                <a:latin typeface="Consolas" pitchFamily="49" charset="0"/>
                <a:cs typeface="Consolas" pitchFamily="49" charset="0"/>
              </a:rPr>
              <a:t>		    </a:t>
            </a:r>
            <a:r>
              <a:rPr lang="en-US" sz="1600" dirty="0" smtClean="0">
                <a:solidFill>
                  <a:srgbClr val="FF33CC"/>
                </a:solidFill>
                <a:latin typeface="Consolas" pitchFamily="49" charset="0"/>
                <a:cs typeface="Consolas" pitchFamily="49" charset="0"/>
              </a:rPr>
              <a:t>++k</a:t>
            </a:r>
            <a:r>
              <a:rPr lang="en-US" sz="1600" dirty="0" smtClean="0">
                <a:latin typeface="Consolas" pitchFamily="49" charset="0"/>
                <a:cs typeface="Consolas" pitchFamily="49" charset="0"/>
              </a:rPr>
              <a:t>;</a:t>
            </a:r>
          </a:p>
          <a:p>
            <a:pPr>
              <a:buFontTx/>
              <a:buNone/>
              <a:defRPr/>
            </a:pPr>
            <a:r>
              <a:rPr lang="en-US" sz="1600" dirty="0" smtClean="0">
                <a:latin typeface="Consolas" pitchFamily="49" charset="0"/>
                <a:cs typeface="Consolas" pitchFamily="49" charset="0"/>
              </a:rPr>
              <a:t>		}</a:t>
            </a:r>
          </a:p>
        </p:txBody>
      </p:sp>
      <p:sp>
        <p:nvSpPr>
          <p:cNvPr id="21508"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8.5.1.1</a:t>
            </a:r>
            <a:endParaRPr lang="en-CA" altLang="en-US" dirty="0"/>
          </a:p>
        </p:txBody>
      </p:sp>
    </p:spTree>
    <p:extLst>
      <p:ext uri="{BB962C8B-B14F-4D97-AF65-F5344CB8AC3E}">
        <p14:creationId xmlns:p14="http://schemas.microsoft.com/office/powerpoint/2010/main" val="3619067728"/>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p:cNvSpPr>
            <a:spLocks noGrp="1" noChangeArrowheads="1"/>
          </p:cNvSpPr>
          <p:nvPr>
            <p:ph type="title"/>
          </p:nvPr>
        </p:nvSpPr>
        <p:spPr/>
        <p:txBody>
          <a:bodyPr/>
          <a:lstStyle/>
          <a:p>
            <a:r>
              <a:rPr lang="en-US" altLang="en-US" smtClean="0">
                <a:latin typeface="Arial" charset="0"/>
                <a:cs typeface="Arial" charset="0"/>
              </a:rPr>
              <a:t>Merging Two Lists</a:t>
            </a:r>
          </a:p>
        </p:txBody>
      </p:sp>
      <p:sp>
        <p:nvSpPr>
          <p:cNvPr id="2253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We’re not finished yet, we have to empty out the remaining array</a:t>
            </a:r>
          </a:p>
          <a:p>
            <a:pPr>
              <a:buFontTx/>
              <a:buNone/>
            </a:pPr>
            <a:endParaRPr lang="en-US" altLang="en-US" b="1" smtClean="0">
              <a:latin typeface="Courier New" pitchFamily="49" charset="0"/>
              <a:cs typeface="Arial" charset="0"/>
            </a:endParaRPr>
          </a:p>
          <a:p>
            <a:pPr>
              <a:buFontTx/>
              <a:buNone/>
            </a:pPr>
            <a:r>
              <a:rPr lang="en-US" altLang="en-US" sz="1800" b="1" smtClean="0">
                <a:latin typeface="Courier New" pitchFamily="49" charset="0"/>
                <a:cs typeface="Arial" charset="0"/>
              </a:rPr>
              <a:t>	</a:t>
            </a:r>
            <a:r>
              <a:rPr lang="en-US" altLang="en-US" sz="1800" smtClean="0">
                <a:latin typeface="Consolas" pitchFamily="49" charset="0"/>
                <a:cs typeface="Consolas" pitchFamily="49" charset="0"/>
              </a:rPr>
              <a:t>	for ( ; </a:t>
            </a:r>
            <a:r>
              <a:rPr lang="en-US" altLang="en-US" sz="1800" smtClean="0">
                <a:solidFill>
                  <a:srgbClr val="FF0000"/>
                </a:solidFill>
                <a:latin typeface="Consolas" pitchFamily="49" charset="0"/>
                <a:cs typeface="Consolas" pitchFamily="49" charset="0"/>
              </a:rPr>
              <a:t>i1</a:t>
            </a:r>
            <a:r>
              <a:rPr lang="en-US" altLang="en-US" sz="1800" smtClean="0">
                <a:latin typeface="Consolas" pitchFamily="49" charset="0"/>
                <a:cs typeface="Consolas" pitchFamily="49" charset="0"/>
              </a:rPr>
              <a:t> &lt; </a:t>
            </a:r>
            <a:r>
              <a:rPr lang="en-US" altLang="en-US" sz="1800" smtClean="0">
                <a:solidFill>
                  <a:srgbClr val="FF0000"/>
                </a:solidFill>
                <a:latin typeface="Consolas" pitchFamily="49" charset="0"/>
                <a:cs typeface="Consolas" pitchFamily="49" charset="0"/>
              </a:rPr>
              <a:t>n1</a:t>
            </a:r>
            <a:r>
              <a:rPr lang="en-US" altLang="en-US" sz="1800" smtClean="0">
                <a:latin typeface="Consolas" pitchFamily="49" charset="0"/>
                <a:cs typeface="Consolas" pitchFamily="49" charset="0"/>
              </a:rPr>
              <a:t>; ++</a:t>
            </a:r>
            <a:r>
              <a:rPr lang="en-US" altLang="en-US" sz="1800" smtClean="0">
                <a:solidFill>
                  <a:srgbClr val="FF0000"/>
                </a:solidFill>
                <a:latin typeface="Consolas" pitchFamily="49" charset="0"/>
                <a:cs typeface="Consolas" pitchFamily="49" charset="0"/>
              </a:rPr>
              <a:t>i1</a:t>
            </a:r>
            <a:r>
              <a:rPr lang="en-US" altLang="en-US" sz="1800" smtClean="0">
                <a:latin typeface="Consolas" pitchFamily="49" charset="0"/>
                <a:cs typeface="Consolas" pitchFamily="49" charset="0"/>
              </a:rPr>
              <a:t>, ++</a:t>
            </a:r>
            <a:r>
              <a:rPr lang="en-US" altLang="en-US" sz="1800" smtClean="0">
                <a:solidFill>
                  <a:srgbClr val="FF33CC"/>
                </a:solidFill>
                <a:latin typeface="Consolas" pitchFamily="49" charset="0"/>
                <a:cs typeface="Consolas" pitchFamily="49" charset="0"/>
              </a:rPr>
              <a:t>k </a:t>
            </a: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a:t>
            </a:r>
            <a:r>
              <a:rPr lang="en-US" altLang="en-US" sz="1800" smtClean="0">
                <a:solidFill>
                  <a:srgbClr val="FF33CC"/>
                </a:solidFill>
                <a:latin typeface="Consolas" pitchFamily="49" charset="0"/>
                <a:cs typeface="Consolas" pitchFamily="49" charset="0"/>
              </a:rPr>
              <a:t>arrayout</a:t>
            </a:r>
            <a:r>
              <a:rPr lang="en-US" altLang="en-US" sz="1800" smtClean="0">
                <a:latin typeface="Consolas" pitchFamily="49" charset="0"/>
                <a:cs typeface="Consolas" pitchFamily="49" charset="0"/>
              </a:rPr>
              <a:t>[</a:t>
            </a:r>
            <a:r>
              <a:rPr lang="en-US" altLang="en-US" sz="1800" smtClean="0">
                <a:solidFill>
                  <a:srgbClr val="FF33CC"/>
                </a:solidFill>
                <a:latin typeface="Consolas" pitchFamily="49" charset="0"/>
                <a:cs typeface="Consolas" pitchFamily="49" charset="0"/>
              </a:rPr>
              <a:t>k</a:t>
            </a:r>
            <a:r>
              <a:rPr lang="en-US" altLang="en-US" sz="1800" smtClean="0">
                <a:latin typeface="Consolas" pitchFamily="49" charset="0"/>
                <a:cs typeface="Consolas" pitchFamily="49" charset="0"/>
              </a:rPr>
              <a:t>] = </a:t>
            </a:r>
            <a:r>
              <a:rPr lang="en-US" altLang="en-US" sz="1800" smtClean="0">
                <a:solidFill>
                  <a:srgbClr val="FF0000"/>
                </a:solidFill>
                <a:latin typeface="Consolas" pitchFamily="49" charset="0"/>
                <a:cs typeface="Consolas" pitchFamily="49" charset="0"/>
              </a:rPr>
              <a:t>array1</a:t>
            </a:r>
            <a:r>
              <a:rPr lang="en-US" altLang="en-US" sz="1800" smtClean="0">
                <a:latin typeface="Consolas" pitchFamily="49" charset="0"/>
                <a:cs typeface="Consolas" pitchFamily="49" charset="0"/>
              </a:rPr>
              <a:t>[</a:t>
            </a:r>
            <a:r>
              <a:rPr lang="en-US" altLang="en-US" sz="1800" smtClean="0">
                <a:solidFill>
                  <a:srgbClr val="FF0000"/>
                </a:solidFill>
                <a:latin typeface="Consolas" pitchFamily="49" charset="0"/>
                <a:cs typeface="Consolas" pitchFamily="49" charset="0"/>
              </a:rPr>
              <a:t>i1</a:t>
            </a:r>
            <a:r>
              <a:rPr lang="en-US" altLang="en-US" sz="1800" smtClean="0">
                <a:latin typeface="Consolas" pitchFamily="49" charset="0"/>
                <a:cs typeface="Consolas" pitchFamily="49" charset="0"/>
              </a:rPr>
              <a:t>];</a:t>
            </a:r>
          </a:p>
          <a:p>
            <a:pPr>
              <a:buFontTx/>
              <a:buNone/>
            </a:pPr>
            <a:r>
              <a:rPr lang="en-US" altLang="en-US" sz="1800" smtClean="0">
                <a:latin typeface="Consolas" pitchFamily="49" charset="0"/>
                <a:cs typeface="Consolas" pitchFamily="49" charset="0"/>
              </a:rPr>
              <a:t>		}</a:t>
            </a:r>
          </a:p>
          <a:p>
            <a:pPr>
              <a:buFontTx/>
              <a:buNone/>
            </a:pPr>
            <a:endParaRPr lang="en-US" altLang="en-US" sz="1800" smtClean="0">
              <a:latin typeface="Consolas" pitchFamily="49" charset="0"/>
              <a:cs typeface="Consolas" pitchFamily="49" charset="0"/>
            </a:endParaRPr>
          </a:p>
          <a:p>
            <a:pPr>
              <a:buFontTx/>
              <a:buNone/>
            </a:pPr>
            <a:r>
              <a:rPr lang="en-US" altLang="en-US" sz="1800" smtClean="0">
                <a:latin typeface="Consolas" pitchFamily="49" charset="0"/>
                <a:cs typeface="Consolas" pitchFamily="49" charset="0"/>
              </a:rPr>
              <a:t>		for ( ; </a:t>
            </a:r>
            <a:r>
              <a:rPr lang="en-US" altLang="en-US" sz="1800" smtClean="0">
                <a:solidFill>
                  <a:schemeClr val="hlink"/>
                </a:solidFill>
                <a:latin typeface="Consolas" pitchFamily="49" charset="0"/>
                <a:cs typeface="Consolas" pitchFamily="49" charset="0"/>
              </a:rPr>
              <a:t>i2 </a:t>
            </a:r>
            <a:r>
              <a:rPr lang="en-US" altLang="en-US" sz="1800" smtClean="0">
                <a:latin typeface="Consolas" pitchFamily="49" charset="0"/>
                <a:cs typeface="Consolas" pitchFamily="49" charset="0"/>
              </a:rPr>
              <a:t>&lt; </a:t>
            </a:r>
            <a:r>
              <a:rPr lang="en-US" altLang="en-US" sz="1800" smtClean="0">
                <a:solidFill>
                  <a:schemeClr val="hlink"/>
                </a:solidFill>
                <a:latin typeface="Consolas" pitchFamily="49" charset="0"/>
                <a:cs typeface="Consolas" pitchFamily="49" charset="0"/>
              </a:rPr>
              <a:t>n2</a:t>
            </a:r>
            <a:r>
              <a:rPr lang="en-US" altLang="en-US" sz="1800" smtClean="0">
                <a:latin typeface="Consolas" pitchFamily="49" charset="0"/>
                <a:cs typeface="Consolas" pitchFamily="49" charset="0"/>
              </a:rPr>
              <a:t>; ++</a:t>
            </a:r>
            <a:r>
              <a:rPr lang="en-US" altLang="en-US" sz="1800" smtClean="0">
                <a:solidFill>
                  <a:schemeClr val="hlink"/>
                </a:solidFill>
                <a:latin typeface="Consolas" pitchFamily="49" charset="0"/>
                <a:cs typeface="Consolas" pitchFamily="49" charset="0"/>
              </a:rPr>
              <a:t>i2</a:t>
            </a:r>
            <a:r>
              <a:rPr lang="en-US" altLang="en-US" sz="1800" smtClean="0">
                <a:latin typeface="Consolas" pitchFamily="49" charset="0"/>
                <a:cs typeface="Consolas" pitchFamily="49" charset="0"/>
              </a:rPr>
              <a:t>, ++</a:t>
            </a:r>
            <a:r>
              <a:rPr lang="en-US" altLang="en-US" sz="1800" smtClean="0">
                <a:solidFill>
                  <a:srgbClr val="FF33CC"/>
                </a:solidFill>
                <a:latin typeface="Consolas" pitchFamily="49" charset="0"/>
                <a:cs typeface="Consolas" pitchFamily="49" charset="0"/>
              </a:rPr>
              <a:t>k </a:t>
            </a: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a:t>
            </a:r>
            <a:r>
              <a:rPr lang="en-US" altLang="en-US" sz="1800" smtClean="0">
                <a:solidFill>
                  <a:srgbClr val="FF33CC"/>
                </a:solidFill>
                <a:latin typeface="Consolas" pitchFamily="49" charset="0"/>
                <a:cs typeface="Consolas" pitchFamily="49" charset="0"/>
              </a:rPr>
              <a:t>arrayout</a:t>
            </a:r>
            <a:r>
              <a:rPr lang="en-US" altLang="en-US" sz="1800" smtClean="0">
                <a:latin typeface="Consolas" pitchFamily="49" charset="0"/>
                <a:cs typeface="Consolas" pitchFamily="49" charset="0"/>
              </a:rPr>
              <a:t>[</a:t>
            </a:r>
            <a:r>
              <a:rPr lang="en-US" altLang="en-US" sz="1800" smtClean="0">
                <a:solidFill>
                  <a:srgbClr val="FF33CC"/>
                </a:solidFill>
                <a:latin typeface="Consolas" pitchFamily="49" charset="0"/>
                <a:cs typeface="Consolas" pitchFamily="49" charset="0"/>
              </a:rPr>
              <a:t>k</a:t>
            </a:r>
            <a:r>
              <a:rPr lang="en-US" altLang="en-US" sz="1800" smtClean="0">
                <a:latin typeface="Consolas" pitchFamily="49" charset="0"/>
                <a:cs typeface="Consolas" pitchFamily="49" charset="0"/>
              </a:rPr>
              <a:t>] = </a:t>
            </a:r>
            <a:r>
              <a:rPr lang="en-US" altLang="en-US" sz="1800" smtClean="0">
                <a:solidFill>
                  <a:schemeClr val="hlink"/>
                </a:solidFill>
                <a:latin typeface="Consolas" pitchFamily="49" charset="0"/>
                <a:cs typeface="Consolas" pitchFamily="49" charset="0"/>
              </a:rPr>
              <a:t>array2</a:t>
            </a:r>
            <a:r>
              <a:rPr lang="en-US" altLang="en-US" sz="1800" smtClean="0">
                <a:latin typeface="Consolas" pitchFamily="49" charset="0"/>
                <a:cs typeface="Consolas" pitchFamily="49" charset="0"/>
              </a:rPr>
              <a:t>[</a:t>
            </a:r>
            <a:r>
              <a:rPr lang="en-US" altLang="en-US" sz="1800" smtClean="0">
                <a:solidFill>
                  <a:schemeClr val="hlink"/>
                </a:solidFill>
                <a:latin typeface="Consolas" pitchFamily="49" charset="0"/>
                <a:cs typeface="Consolas" pitchFamily="49" charset="0"/>
              </a:rPr>
              <a:t>i2</a:t>
            </a:r>
            <a:r>
              <a:rPr lang="en-US" altLang="en-US" sz="1800" smtClean="0">
                <a:latin typeface="Consolas" pitchFamily="49" charset="0"/>
                <a:cs typeface="Consolas" pitchFamily="49" charset="0"/>
              </a:rPr>
              <a:t>]; </a:t>
            </a:r>
          </a:p>
          <a:p>
            <a:pPr>
              <a:buFontTx/>
              <a:buNone/>
            </a:pPr>
            <a:r>
              <a:rPr lang="en-US" altLang="en-US" sz="1800" smtClean="0">
                <a:latin typeface="Consolas" pitchFamily="49" charset="0"/>
                <a:cs typeface="Consolas" pitchFamily="49" charset="0"/>
              </a:rPr>
              <a:t>		}</a:t>
            </a:r>
          </a:p>
        </p:txBody>
      </p:sp>
      <p:sp>
        <p:nvSpPr>
          <p:cNvPr id="22532" name="TextBox 6"/>
          <p:cNvSpPr txBox="1">
            <a:spLocks noChangeArrowheads="1"/>
          </p:cNvSpPr>
          <p:nvPr/>
        </p:nvSpPr>
        <p:spPr bwMode="auto">
          <a:xfrm>
            <a:off x="179388" y="682849"/>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8.5.1.1</a:t>
            </a:r>
            <a:endParaRPr lang="en-CA" altLang="en-US" dirty="0"/>
          </a:p>
        </p:txBody>
      </p:sp>
    </p:spTree>
    <p:extLst>
      <p:ext uri="{BB962C8B-B14F-4D97-AF65-F5344CB8AC3E}">
        <p14:creationId xmlns:p14="http://schemas.microsoft.com/office/powerpoint/2010/main" val="315281436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p:txBody>
          <a:bodyPr/>
          <a:lstStyle/>
          <a:p>
            <a:r>
              <a:rPr lang="en-US" altLang="en-US" dirty="0" smtClean="0">
                <a:latin typeface="Arial" charset="0"/>
                <a:cs typeface="Arial" charset="0"/>
              </a:rPr>
              <a:t>Analysis of merging</a:t>
            </a:r>
          </a:p>
        </p:txBody>
      </p:sp>
      <p:sp>
        <p:nvSpPr>
          <p:cNvPr id="2355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statement </a:t>
            </a:r>
            <a:r>
              <a:rPr lang="en-US" altLang="en-US" dirty="0" smtClean="0">
                <a:latin typeface="Consolas" pitchFamily="49" charset="0"/>
                <a:cs typeface="Consolas" pitchFamily="49" charset="0"/>
              </a:rPr>
              <a:t>++out </a:t>
            </a:r>
            <a:r>
              <a:rPr lang="en-US" altLang="en-US" dirty="0" smtClean="0">
                <a:latin typeface="Arial" charset="0"/>
                <a:cs typeface="Arial" charset="0"/>
              </a:rPr>
              <a:t>will only be run at most </a:t>
            </a:r>
            <a:r>
              <a:rPr lang="en-US" altLang="en-US" i="1" dirty="0" smtClean="0">
                <a:latin typeface="Times New Roman" pitchFamily="18" charset="0"/>
                <a:cs typeface="Arial" charset="0"/>
              </a:rPr>
              <a:t>n</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Arial" charset="0"/>
              </a:rPr>
              <a:t>n</a:t>
            </a:r>
            <a:r>
              <a:rPr lang="en-US" altLang="en-US" baseline="-25000" dirty="0" smtClean="0">
                <a:latin typeface="Times New Roman" pitchFamily="18" charset="0"/>
                <a:cs typeface="Arial" charset="0"/>
              </a:rPr>
              <a:t>2 </a:t>
            </a:r>
            <a:r>
              <a:rPr lang="en-US" altLang="en-US" dirty="0" smtClean="0">
                <a:latin typeface="Arial" charset="0"/>
                <a:cs typeface="Arial" charset="0"/>
              </a:rPr>
              <a:t>times</a:t>
            </a:r>
          </a:p>
          <a:p>
            <a:pPr lvl="1"/>
            <a:r>
              <a:rPr lang="en-US" altLang="en-US" dirty="0" smtClean="0">
                <a:latin typeface="Arial" charset="0"/>
                <a:cs typeface="Arial" charset="0"/>
              </a:rPr>
              <a:t>Therefore, the body of the loops run a total of </a:t>
            </a:r>
            <a:r>
              <a:rPr lang="en-US" altLang="en-US" i="1" dirty="0" smtClean="0">
                <a:latin typeface="Times New Roman" pitchFamily="18" charset="0"/>
                <a:cs typeface="Arial" charset="0"/>
              </a:rPr>
              <a:t>n</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Arial" charset="0"/>
              </a:rPr>
              <a:t>n</a:t>
            </a:r>
            <a:r>
              <a:rPr lang="en-US" altLang="en-US" baseline="-25000" dirty="0" smtClean="0">
                <a:latin typeface="Times New Roman" pitchFamily="18" charset="0"/>
                <a:cs typeface="Arial" charset="0"/>
              </a:rPr>
              <a:t>2</a:t>
            </a:r>
            <a:r>
              <a:rPr lang="en-US" altLang="en-US" dirty="0" smtClean="0">
                <a:latin typeface="Arial" charset="0"/>
                <a:cs typeface="Arial" charset="0"/>
              </a:rPr>
              <a:t> times</a:t>
            </a:r>
          </a:p>
          <a:p>
            <a:pPr lvl="1"/>
            <a:r>
              <a:rPr lang="en-US" altLang="en-US" dirty="0" smtClean="0">
                <a:latin typeface="Arial" charset="0"/>
                <a:cs typeface="Arial" charset="0"/>
              </a:rPr>
              <a:t>Hence, merging may be performed in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baseline="-25000" dirty="0" smtClean="0">
                <a:latin typeface="Times New Roman" pitchFamily="18" charset="0"/>
                <a:cs typeface="Times New Roman" pitchFamily="18" charset="0"/>
              </a:rPr>
              <a:t>1</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Arial" charset="0"/>
              </a:rPr>
              <a:t>n</a:t>
            </a:r>
            <a:r>
              <a:rPr lang="en-US" altLang="en-US" baseline="-25000" dirty="0" smtClean="0">
                <a:latin typeface="Times New Roman" pitchFamily="18" charset="0"/>
                <a:cs typeface="Arial" charset="0"/>
              </a:rPr>
              <a:t>2</a:t>
            </a:r>
            <a:r>
              <a:rPr lang="en-US" altLang="en-US" dirty="0" smtClean="0">
                <a:latin typeface="Times New Roman" pitchFamily="18" charset="0"/>
                <a:cs typeface="Arial" charset="0"/>
              </a:rPr>
              <a:t>)</a:t>
            </a:r>
            <a:r>
              <a:rPr lang="en-US" altLang="en-US" dirty="0" smtClean="0">
                <a:latin typeface="Arial" charset="0"/>
                <a:cs typeface="Arial" charset="0"/>
              </a:rPr>
              <a:t> time</a:t>
            </a:r>
          </a:p>
          <a:p>
            <a:pPr lvl="1"/>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If the arrays are approximately the same size,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CA" altLang="en-US" dirty="0" smtClean="0">
                <a:latin typeface="Times New Roman" pitchFamily="18" charset="0"/>
                <a:cs typeface="Times New Roman" pitchFamily="18" charset="0"/>
              </a:rPr>
              <a:t>= </a:t>
            </a:r>
            <a:r>
              <a:rPr lang="en-US" altLang="en-US" i="1" dirty="0" smtClean="0">
                <a:latin typeface="Times New Roman" pitchFamily="18" charset="0"/>
                <a:cs typeface="Times New Roman" pitchFamily="18" charset="0"/>
              </a:rPr>
              <a:t>n</a:t>
            </a:r>
            <a:r>
              <a:rPr lang="en-US" altLang="en-US" baseline="-25000" dirty="0" smtClean="0">
                <a:latin typeface="Times New Roman" pitchFamily="18" charset="0"/>
                <a:cs typeface="Times New Roman" pitchFamily="18" charset="0"/>
              </a:rPr>
              <a:t>1</a:t>
            </a:r>
            <a:r>
              <a:rPr lang="en-US" altLang="en-US" i="1" dirty="0" smtClean="0">
                <a:latin typeface="Times New Roman" pitchFamily="18" charset="0"/>
                <a:cs typeface="Times New Roman" pitchFamily="18" charset="0"/>
              </a:rPr>
              <a:t> </a:t>
            </a:r>
            <a:r>
              <a:rPr lang="en-US" altLang="en-US" dirty="0" smtClean="0">
                <a:latin typeface="Arial" charset="0"/>
                <a:cs typeface="Arial" charset="0"/>
              </a:rPr>
              <a:t>and </a:t>
            </a:r>
            <a:r>
              <a:rPr lang="en-US" altLang="en-US" i="1" dirty="0" smtClean="0">
                <a:latin typeface="Times New Roman" pitchFamily="18" charset="0"/>
                <a:cs typeface="Times New Roman" pitchFamily="18" charset="0"/>
              </a:rPr>
              <a:t>n</a:t>
            </a:r>
            <a:r>
              <a:rPr lang="en-US" altLang="en-US" baseline="-25000" dirty="0" smtClean="0">
                <a:latin typeface="Times New Roman" pitchFamily="18" charset="0"/>
                <a:cs typeface="Times New Roman" pitchFamily="18" charset="0"/>
              </a:rPr>
              <a:t>1</a:t>
            </a:r>
            <a:r>
              <a:rPr lang="en-CA"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n</a:t>
            </a:r>
            <a:r>
              <a:rPr lang="en-US" altLang="en-US" baseline="-25000" dirty="0" smtClean="0">
                <a:latin typeface="Times New Roman" pitchFamily="18" charset="0"/>
                <a:cs typeface="Times New Roman" pitchFamily="18" charset="0"/>
              </a:rPr>
              <a:t>2</a:t>
            </a:r>
            <a:r>
              <a:rPr lang="en-US" altLang="en-US" dirty="0" smtClean="0">
                <a:latin typeface="Arial" charset="0"/>
                <a:cs typeface="Arial" charset="0"/>
              </a:rPr>
              <a:t>, we can say that the run time is </a:t>
            </a:r>
            <a:r>
              <a:rPr lang="en-US" altLang="en-US" dirty="0" smtClean="0">
                <a:latin typeface="Symbol" pitchFamily="18" charset="2"/>
                <a:cs typeface="Arial" charset="0"/>
              </a:rPr>
              <a:t>Q</a:t>
            </a:r>
            <a:r>
              <a:rPr lang="en-US" altLang="en-US" dirty="0" smtClean="0">
                <a:latin typeface="Times New Roman" pitchFamily="18" charset="0"/>
                <a:cs typeface="Arial" charset="0"/>
              </a:rPr>
              <a:t>(</a:t>
            </a:r>
            <a:r>
              <a:rPr lang="en-US" altLang="en-US" i="1" dirty="0" smtClean="0">
                <a:latin typeface="Times New Roman" pitchFamily="18" charset="0"/>
                <a:cs typeface="Arial" charset="0"/>
              </a:rPr>
              <a:t>n</a:t>
            </a:r>
            <a:r>
              <a:rPr lang="en-US" altLang="en-US" dirty="0" smtClean="0">
                <a:latin typeface="Times New Roman" pitchFamily="18" charset="0"/>
                <a:cs typeface="Times New Roman" pitchFamily="18" charset="0"/>
              </a:rPr>
              <a:t>)</a:t>
            </a:r>
          </a:p>
          <a:p>
            <a:pPr>
              <a:buFont typeface="Arial" charset="0"/>
              <a:buNone/>
            </a:pPr>
            <a:endParaRPr lang="en-US" altLang="en-US" dirty="0">
              <a:latin typeface="Times New Roman" pitchFamily="18" charset="0"/>
              <a:cs typeface="Times New Roman" pitchFamily="18" charset="0"/>
            </a:endParaRPr>
          </a:p>
          <a:p>
            <a:pPr>
              <a:buNone/>
            </a:pPr>
            <a:r>
              <a:rPr lang="en-US" altLang="en-US" dirty="0" smtClean="0">
                <a:latin typeface="Arial" charset="0"/>
                <a:cs typeface="Arial" charset="0"/>
              </a:rPr>
              <a:t>	Problem:  We cannot merge two arrays in-place</a:t>
            </a:r>
          </a:p>
          <a:p>
            <a:pPr lvl="1"/>
            <a:r>
              <a:rPr lang="en-US" altLang="en-US" dirty="0" smtClean="0">
                <a:latin typeface="Arial" charset="0"/>
                <a:cs typeface="Arial" charset="0"/>
              </a:rPr>
              <a:t>This algorithm always required the allocation of a new array</a:t>
            </a:r>
          </a:p>
          <a:p>
            <a:pPr lvl="1"/>
            <a:r>
              <a:rPr lang="en-US" altLang="en-US" dirty="0" smtClean="0">
                <a:latin typeface="Arial" charset="0"/>
                <a:cs typeface="Arial" charset="0"/>
              </a:rPr>
              <a:t>Therefore, the memory requirements are also </a:t>
            </a:r>
            <a:r>
              <a:rPr lang="en-US" altLang="en-US" dirty="0">
                <a:latin typeface="Symbol" pitchFamily="18" charset="2"/>
                <a:cs typeface="Arial" charset="0"/>
              </a:rPr>
              <a:t>Q</a:t>
            </a:r>
            <a:r>
              <a:rPr lang="en-US" altLang="en-US" dirty="0">
                <a:latin typeface="Times New Roman" pitchFamily="18" charset="0"/>
                <a:cs typeface="Arial" charset="0"/>
              </a:rPr>
              <a:t>(</a:t>
            </a:r>
            <a:r>
              <a:rPr lang="en-US" altLang="en-US" i="1" dirty="0">
                <a:latin typeface="Times New Roman" pitchFamily="18" charset="0"/>
                <a:cs typeface="Arial" charset="0"/>
              </a:rPr>
              <a:t>n</a:t>
            </a:r>
            <a:r>
              <a:rPr lang="en-US" altLang="en-US" dirty="0">
                <a:latin typeface="Times New Roman" pitchFamily="18" charset="0"/>
                <a:cs typeface="Times New Roman" pitchFamily="18" charset="0"/>
              </a:rPr>
              <a:t>)</a:t>
            </a: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p:txBody>
      </p:sp>
      <p:sp>
        <p:nvSpPr>
          <p:cNvPr id="23556" name="TextBox 6"/>
          <p:cNvSpPr txBox="1">
            <a:spLocks noChangeArrowheads="1"/>
          </p:cNvSpPr>
          <p:nvPr/>
        </p:nvSpPr>
        <p:spPr bwMode="auto">
          <a:xfrm>
            <a:off x="179388" y="692696"/>
            <a:ext cx="890587"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8.5.1.2</a:t>
            </a:r>
            <a:endParaRPr lang="en-CA" altLang="en-US" dirty="0"/>
          </a:p>
        </p:txBody>
      </p:sp>
    </p:spTree>
    <p:extLst>
      <p:ext uri="{BB962C8B-B14F-4D97-AF65-F5344CB8AC3E}">
        <p14:creationId xmlns:p14="http://schemas.microsoft.com/office/powerpoint/2010/main" val="63138913"/>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457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algorithm:</a:t>
            </a:r>
          </a:p>
          <a:p>
            <a:pPr lvl="1"/>
            <a:r>
              <a:rPr lang="en-US" altLang="en-US" smtClean="0">
                <a:latin typeface="Arial" charset="0"/>
                <a:cs typeface="Arial" charset="0"/>
              </a:rPr>
              <a:t>Split the list into two approximately equal sub-lists</a:t>
            </a:r>
          </a:p>
          <a:p>
            <a:pPr lvl="1"/>
            <a:r>
              <a:rPr lang="en-US" altLang="en-US" smtClean="0">
                <a:latin typeface="Arial" charset="0"/>
                <a:cs typeface="Arial" charset="0"/>
              </a:rPr>
              <a:t>Recursively call merge sort on both sub lists</a:t>
            </a:r>
          </a:p>
          <a:p>
            <a:pPr lvl="1"/>
            <a:r>
              <a:rPr lang="en-US" altLang="en-US" smtClean="0">
                <a:latin typeface="Arial" charset="0"/>
                <a:cs typeface="Arial" charset="0"/>
              </a:rPr>
              <a:t>Merge the resulting sorted lists</a:t>
            </a:r>
          </a:p>
        </p:txBody>
      </p:sp>
      <p:sp>
        <p:nvSpPr>
          <p:cNvPr id="2458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8.5.2</a:t>
            </a:r>
            <a:endParaRPr lang="en-CA" altLang="en-US" dirty="0"/>
          </a:p>
        </p:txBody>
      </p:sp>
    </p:spTree>
    <p:extLst>
      <p:ext uri="{BB962C8B-B14F-4D97-AF65-F5344CB8AC3E}">
        <p14:creationId xmlns:p14="http://schemas.microsoft.com/office/powerpoint/2010/main" val="187357908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CA" altLang="en-US" smtClean="0">
                <a:latin typeface="Arial" charset="0"/>
                <a:cs typeface="Arial" charset="0"/>
              </a:rPr>
              <a:t>Outline</a:t>
            </a:r>
          </a:p>
        </p:txBody>
      </p:sp>
      <p:sp>
        <p:nvSpPr>
          <p:cNvPr id="7171" name="Content Placeholder 2"/>
          <p:cNvSpPr>
            <a:spLocks noGrp="1"/>
          </p:cNvSpPr>
          <p:nvPr>
            <p:ph idx="1"/>
          </p:nvPr>
        </p:nvSpPr>
        <p:spPr/>
        <p:txBody>
          <a:bodyPr/>
          <a:lstStyle/>
          <a:p>
            <a:pPr>
              <a:buFont typeface="Arial" charset="0"/>
              <a:buNone/>
            </a:pPr>
            <a:r>
              <a:rPr lang="en-CA" altLang="en-US" smtClean="0">
                <a:latin typeface="Arial" charset="0"/>
                <a:cs typeface="Arial" charset="0"/>
              </a:rPr>
              <a:t>	This topic covers merge sort</a:t>
            </a:r>
          </a:p>
          <a:p>
            <a:pPr lvl="1"/>
            <a:r>
              <a:rPr lang="en-CA" altLang="en-US" smtClean="0">
                <a:latin typeface="Arial" charset="0"/>
                <a:cs typeface="Arial" charset="0"/>
              </a:rPr>
              <a:t>A recursive divide-and-conquer algorithm</a:t>
            </a:r>
          </a:p>
          <a:p>
            <a:pPr lvl="1"/>
            <a:r>
              <a:rPr lang="en-CA" altLang="en-US" smtClean="0">
                <a:latin typeface="Arial" charset="0"/>
                <a:cs typeface="Arial" charset="0"/>
              </a:rPr>
              <a:t>Merging two lists</a:t>
            </a:r>
          </a:p>
          <a:p>
            <a:pPr lvl="1"/>
            <a:r>
              <a:rPr lang="en-CA" altLang="en-US" smtClean="0">
                <a:latin typeface="Arial" charset="0"/>
                <a:cs typeface="Arial" charset="0"/>
              </a:rPr>
              <a:t>The merge sort algorithm</a:t>
            </a:r>
          </a:p>
          <a:p>
            <a:pPr lvl="1"/>
            <a:r>
              <a:rPr lang="en-CA" altLang="en-US" smtClean="0">
                <a:latin typeface="Arial" charset="0"/>
                <a:cs typeface="Arial" charset="0"/>
              </a:rPr>
              <a:t>A run-time analysis</a:t>
            </a:r>
          </a:p>
        </p:txBody>
      </p:sp>
    </p:spTree>
    <p:extLst>
      <p:ext uri="{BB962C8B-B14F-4D97-AF65-F5344CB8AC3E}">
        <p14:creationId xmlns:p14="http://schemas.microsoft.com/office/powerpoint/2010/main" val="186865380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560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Recall the five sorting techniques:</a:t>
            </a:r>
          </a:p>
          <a:p>
            <a:pPr lvl="1"/>
            <a:r>
              <a:rPr lang="en-US" altLang="en-US" smtClean="0">
                <a:latin typeface="Arial" charset="0"/>
                <a:cs typeface="Arial" charset="0"/>
              </a:rPr>
              <a:t>Insertion</a:t>
            </a:r>
          </a:p>
          <a:p>
            <a:pPr lvl="1"/>
            <a:r>
              <a:rPr lang="en-US" altLang="en-US" smtClean="0">
                <a:latin typeface="Arial" charset="0"/>
                <a:cs typeface="Arial" charset="0"/>
              </a:rPr>
              <a:t>Exchange</a:t>
            </a:r>
          </a:p>
          <a:p>
            <a:pPr lvl="1"/>
            <a:r>
              <a:rPr lang="en-US" altLang="en-US" smtClean="0">
                <a:latin typeface="Arial" charset="0"/>
                <a:cs typeface="Arial" charset="0"/>
              </a:rPr>
              <a:t>Selection</a:t>
            </a:r>
          </a:p>
          <a:p>
            <a:pPr lvl="1"/>
            <a:r>
              <a:rPr lang="en-US" altLang="en-US" smtClean="0">
                <a:latin typeface="Arial" charset="0"/>
                <a:cs typeface="Arial" charset="0"/>
              </a:rPr>
              <a:t>Merging</a:t>
            </a:r>
          </a:p>
          <a:p>
            <a:pPr lvl="1"/>
            <a:r>
              <a:rPr lang="en-US" altLang="en-US" smtClean="0">
                <a:latin typeface="Arial" charset="0"/>
                <a:cs typeface="Arial" charset="0"/>
              </a:rPr>
              <a:t>Distribution</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Clearly merge sort falls into the</a:t>
            </a:r>
            <a:br>
              <a:rPr lang="en-US" altLang="en-US" smtClean="0">
                <a:latin typeface="Arial" charset="0"/>
                <a:cs typeface="Arial" charset="0"/>
              </a:rPr>
            </a:br>
            <a:r>
              <a:rPr lang="en-US" altLang="en-US" smtClean="0">
                <a:latin typeface="Arial" charset="0"/>
                <a:cs typeface="Arial" charset="0"/>
              </a:rPr>
              <a:t>fourth category</a:t>
            </a:r>
          </a:p>
        </p:txBody>
      </p:sp>
      <p:pic>
        <p:nvPicPr>
          <p:cNvPr id="25604" name="Picture 4" desc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00688" y="2214563"/>
            <a:ext cx="2330450" cy="3457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60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8.5.2</a:t>
            </a:r>
            <a:endParaRPr lang="en-CA" altLang="en-US" dirty="0"/>
          </a:p>
        </p:txBody>
      </p:sp>
    </p:spTree>
    <p:extLst>
      <p:ext uri="{BB962C8B-B14F-4D97-AF65-F5344CB8AC3E}">
        <p14:creationId xmlns:p14="http://schemas.microsoft.com/office/powerpoint/2010/main" val="59674615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662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Question:</a:t>
            </a:r>
          </a:p>
          <a:p>
            <a:pPr lvl="1"/>
            <a:r>
              <a:rPr lang="en-US" altLang="en-US" smtClean="0">
                <a:latin typeface="Arial" charset="0"/>
                <a:cs typeface="Arial" charset="0"/>
              </a:rPr>
              <a:t>we split the list into two sub-lists and sorted them</a:t>
            </a:r>
          </a:p>
          <a:p>
            <a:pPr lvl="1"/>
            <a:r>
              <a:rPr lang="en-US" altLang="en-US" smtClean="0">
                <a:latin typeface="Arial" charset="0"/>
                <a:cs typeface="Arial" charset="0"/>
              </a:rPr>
              <a:t>how should we sort those lists?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Answer (theoretical):</a:t>
            </a:r>
          </a:p>
          <a:p>
            <a:pPr lvl="1"/>
            <a:r>
              <a:rPr lang="en-US" altLang="en-US" smtClean="0">
                <a:latin typeface="Arial" charset="0"/>
                <a:cs typeface="Arial" charset="0"/>
              </a:rPr>
              <a:t>if the size of these sub-lists is &gt; 1, use merge sort again</a:t>
            </a:r>
          </a:p>
          <a:p>
            <a:pPr lvl="1"/>
            <a:r>
              <a:rPr lang="en-US" altLang="en-US" smtClean="0">
                <a:latin typeface="Arial" charset="0"/>
                <a:cs typeface="Arial" charset="0"/>
              </a:rPr>
              <a:t>if the sub-lists are of length 1, do nothing:  a list of length one is sorted</a:t>
            </a:r>
          </a:p>
        </p:txBody>
      </p:sp>
      <p:sp>
        <p:nvSpPr>
          <p:cNvPr id="2662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8.5.2</a:t>
            </a:r>
            <a:endParaRPr lang="en-CA" altLang="en-US" dirty="0"/>
          </a:p>
        </p:txBody>
      </p:sp>
    </p:spTree>
    <p:extLst>
      <p:ext uri="{BB962C8B-B14F-4D97-AF65-F5344CB8AC3E}">
        <p14:creationId xmlns:p14="http://schemas.microsoft.com/office/powerpoint/2010/main" val="39128149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p:cNvSpPr>
            <a:spLocks noGrp="1" noChangeArrowheads="1"/>
          </p:cNvSpPr>
          <p:nvPr>
            <p:ph type="title"/>
          </p:nvPr>
        </p:nvSpPr>
        <p:spPr/>
        <p:txBody>
          <a:bodyPr/>
          <a:lstStyle/>
          <a:p>
            <a:r>
              <a:rPr lang="en-US" altLang="en-US" smtClean="0">
                <a:latin typeface="Arial" charset="0"/>
                <a:cs typeface="Arial" charset="0"/>
              </a:rPr>
              <a:t>The Algorithm</a:t>
            </a:r>
          </a:p>
        </p:txBody>
      </p:sp>
      <p:sp>
        <p:nvSpPr>
          <p:cNvPr id="2765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However, just because an algorithm has excellent asymptotic properties, this does not mean that it is practical at all levels </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Answer (practical):</a:t>
            </a:r>
          </a:p>
          <a:p>
            <a:pPr lvl="1"/>
            <a:r>
              <a:rPr lang="en-US" altLang="en-US" smtClean="0">
                <a:latin typeface="Arial" charset="0"/>
                <a:cs typeface="Arial" charset="0"/>
              </a:rPr>
              <a:t>If the sub-lists are less than some threshold length, use an algorithm like insertion sort to sort the lists</a:t>
            </a:r>
          </a:p>
          <a:p>
            <a:pPr lvl="1"/>
            <a:r>
              <a:rPr lang="en-US" altLang="en-US" smtClean="0">
                <a:latin typeface="Arial" charset="0"/>
                <a:cs typeface="Arial" charset="0"/>
              </a:rPr>
              <a:t>Otherwise, use merge sort, again</a:t>
            </a:r>
          </a:p>
        </p:txBody>
      </p:sp>
      <p:sp>
        <p:nvSpPr>
          <p:cNvPr id="27652"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8.5.2</a:t>
            </a:r>
            <a:endParaRPr lang="en-CA" altLang="en-US" dirty="0"/>
          </a:p>
        </p:txBody>
      </p:sp>
    </p:spTree>
    <p:extLst>
      <p:ext uri="{BB962C8B-B14F-4D97-AF65-F5344CB8AC3E}">
        <p14:creationId xmlns:p14="http://schemas.microsoft.com/office/powerpoint/2010/main" val="117093076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86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Suppose we already have a function</a:t>
            </a:r>
          </a:p>
          <a:p>
            <a:pPr lvl="1">
              <a:buFont typeface="Arial" charset="0"/>
              <a:buNone/>
            </a:pPr>
            <a:r>
              <a:rPr lang="en-US" altLang="en-US" dirty="0" smtClean="0">
                <a:latin typeface="Arial" charset="0"/>
                <a:cs typeface="Arial" charset="0"/>
              </a:rPr>
              <a:t>	</a:t>
            </a:r>
            <a:r>
              <a:rPr lang="en-US" altLang="en-US" dirty="0" smtClean="0">
                <a:latin typeface="Consolas" pitchFamily="49" charset="0"/>
                <a:cs typeface="Consolas" pitchFamily="49" charset="0"/>
              </a:rPr>
              <a:t>template &lt;typename Type&gt;</a:t>
            </a:r>
          </a:p>
          <a:p>
            <a:pPr lvl="1">
              <a:buFont typeface="Arial" charset="0"/>
              <a:buNone/>
            </a:pPr>
            <a:r>
              <a:rPr lang="en-US" altLang="en-US" dirty="0" smtClean="0">
                <a:latin typeface="Consolas" pitchFamily="49" charset="0"/>
                <a:cs typeface="Consolas" pitchFamily="49" charset="0"/>
              </a:rPr>
              <a:t>	void merge( Type *array,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a,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b,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c );</a:t>
            </a:r>
          </a:p>
          <a:p>
            <a:pPr>
              <a:buFont typeface="Arial" charset="0"/>
              <a:buNone/>
            </a:pPr>
            <a:r>
              <a:rPr lang="en-US" altLang="en-US" dirty="0" smtClean="0">
                <a:latin typeface="Arial" charset="0"/>
                <a:cs typeface="Arial" charset="0"/>
              </a:rPr>
              <a:t>	that assumes that the entries</a:t>
            </a:r>
          </a:p>
          <a:p>
            <a:pPr lvl="1">
              <a:buFont typeface="Arial" charset="0"/>
              <a:buNone/>
            </a:pPr>
            <a:r>
              <a:rPr lang="en-US" altLang="en-US" dirty="0" smtClean="0">
                <a:latin typeface="Consolas" pitchFamily="49" charset="0"/>
                <a:cs typeface="Consolas" pitchFamily="49" charset="0"/>
              </a:rPr>
              <a:t>	array[a]</a:t>
            </a:r>
            <a:r>
              <a:rPr lang="en-US" altLang="en-US" dirty="0" smtClean="0">
                <a:latin typeface="Arial" charset="0"/>
                <a:cs typeface="Arial" charset="0"/>
              </a:rPr>
              <a:t> through </a:t>
            </a:r>
            <a:r>
              <a:rPr lang="en-US" altLang="en-US" dirty="0" smtClean="0">
                <a:latin typeface="Consolas" pitchFamily="49" charset="0"/>
                <a:cs typeface="Consolas" pitchFamily="49" charset="0"/>
              </a:rPr>
              <a:t>array[b - 1]</a:t>
            </a:r>
            <a:r>
              <a:rPr lang="en-US" altLang="en-US" dirty="0" smtClean="0">
                <a:latin typeface="Arial" charset="0"/>
                <a:cs typeface="Arial" charset="0"/>
              </a:rPr>
              <a:t>, and</a:t>
            </a:r>
          </a:p>
          <a:p>
            <a:pPr lvl="1">
              <a:buFont typeface="Arial" charset="0"/>
              <a:buNone/>
            </a:pPr>
            <a:r>
              <a:rPr lang="en-US" altLang="en-US" dirty="0" smtClean="0">
                <a:latin typeface="Consolas" pitchFamily="49" charset="0"/>
                <a:cs typeface="Consolas" pitchFamily="49" charset="0"/>
              </a:rPr>
              <a:t>	array[b]</a:t>
            </a:r>
            <a:r>
              <a:rPr lang="en-US" altLang="en-US" dirty="0" smtClean="0">
                <a:latin typeface="Arial" charset="0"/>
                <a:cs typeface="Arial" charset="0"/>
              </a:rPr>
              <a:t> through </a:t>
            </a:r>
            <a:r>
              <a:rPr lang="en-US" altLang="en-US" dirty="0" smtClean="0">
                <a:latin typeface="Consolas" pitchFamily="49" charset="0"/>
                <a:cs typeface="Consolas" pitchFamily="49" charset="0"/>
              </a:rPr>
              <a:t>array[c - 1]</a:t>
            </a: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are sorted and merges these two sub-arrays into a single sorted array from index </a:t>
            </a:r>
            <a:r>
              <a:rPr lang="en-US" altLang="en-US" dirty="0" smtClean="0">
                <a:latin typeface="Consolas" pitchFamily="49" charset="0"/>
                <a:cs typeface="Consolas" pitchFamily="49" charset="0"/>
              </a:rPr>
              <a:t>a</a:t>
            </a:r>
            <a:r>
              <a:rPr lang="en-US" altLang="en-US" dirty="0" smtClean="0">
                <a:latin typeface="Arial" charset="0"/>
                <a:cs typeface="Arial" charset="0"/>
              </a:rPr>
              <a:t> through index </a:t>
            </a:r>
            <a:r>
              <a:rPr lang="en-US" altLang="en-US" dirty="0" smtClean="0">
                <a:latin typeface="Consolas" pitchFamily="49" charset="0"/>
                <a:cs typeface="Consolas" pitchFamily="49" charset="0"/>
              </a:rPr>
              <a:t>c - 1</a:t>
            </a:r>
            <a:r>
              <a:rPr lang="en-US" altLang="en-US" dirty="0" smtClean="0">
                <a:latin typeface="Arial" charset="0"/>
                <a:cs typeface="Arial" charset="0"/>
              </a:rPr>
              <a:t>, inclusive</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
        <p:nvSpPr>
          <p:cNvPr id="2867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8.5.3</a:t>
            </a:r>
            <a:endParaRPr lang="en-CA" altLang="en-US" dirty="0"/>
          </a:p>
        </p:txBody>
      </p:sp>
    </p:spTree>
    <p:extLst>
      <p:ext uri="{BB962C8B-B14F-4D97-AF65-F5344CB8AC3E}">
        <p14:creationId xmlns:p14="http://schemas.microsoft.com/office/powerpoint/2010/main" val="50892508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8675"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For example, given the array,</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a call to </a:t>
            </a:r>
            <a:endParaRPr lang="en-US" altLang="en-US" dirty="0">
              <a:latin typeface="Arial" charset="0"/>
              <a:cs typeface="Arial" charset="0"/>
            </a:endParaRPr>
          </a:p>
          <a:p>
            <a:pPr algn="ctr">
              <a:buFont typeface="Arial" charset="0"/>
              <a:buNone/>
            </a:pPr>
            <a:r>
              <a:rPr lang="en-US" altLang="en-US" dirty="0" smtClean="0">
                <a:latin typeface="Consolas" pitchFamily="49" charset="0"/>
                <a:cs typeface="Consolas" pitchFamily="49" charset="0"/>
              </a:rPr>
              <a:t>void merge( array, 14, 20, 26 );</a:t>
            </a:r>
          </a:p>
          <a:p>
            <a:pPr>
              <a:buFont typeface="Arial" charset="0"/>
              <a:buNone/>
            </a:pPr>
            <a:r>
              <a:rPr lang="en-US" altLang="en-US" dirty="0" smtClean="0">
                <a:latin typeface="Arial" charset="0"/>
                <a:cs typeface="Arial" charset="0"/>
              </a:rPr>
              <a:t>	merges the two sub-lists</a:t>
            </a:r>
          </a:p>
          <a:p>
            <a:pPr>
              <a:buFont typeface="Arial" charset="0"/>
              <a:buNone/>
            </a:pPr>
            <a:endParaRPr lang="en-US" altLang="en-US" dirty="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forming</a:t>
            </a:r>
          </a:p>
          <a:p>
            <a:pPr lvl="1"/>
            <a:endParaRPr lang="en-US" altLang="en-US" dirty="0" smtClean="0">
              <a:latin typeface="Arial" charset="0"/>
              <a:cs typeface="Arial" charset="0"/>
            </a:endParaRPr>
          </a:p>
        </p:txBody>
      </p:sp>
      <p:sp>
        <p:nvSpPr>
          <p:cNvPr id="2867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8.5.3</a:t>
            </a:r>
            <a:endParaRPr lang="en-CA" altLang="en-US" dirty="0"/>
          </a:p>
        </p:txBody>
      </p:sp>
      <p:graphicFrame>
        <p:nvGraphicFramePr>
          <p:cNvPr id="5" name="Table 4"/>
          <p:cNvGraphicFramePr>
            <a:graphicFrameLocks noGrp="1"/>
          </p:cNvGraphicFramePr>
          <p:nvPr>
            <p:extLst>
              <p:ext uri="{D42A27DB-BD31-4B8C-83A1-F6EECF244321}">
                <p14:modId xmlns:p14="http://schemas.microsoft.com/office/powerpoint/2010/main" val="469193626"/>
              </p:ext>
            </p:extLst>
          </p:nvPr>
        </p:nvGraphicFramePr>
        <p:xfrm>
          <a:off x="-12448" y="1988840"/>
          <a:ext cx="9156450" cy="554355"/>
        </p:xfrm>
        <a:graphic>
          <a:graphicData uri="http://schemas.openxmlformats.org/drawingml/2006/table">
            <a:tbl>
              <a:tblPr firstRow="1" bandRow="1">
                <a:tableStyleId>{2D5ABB26-0587-4C30-8999-92F81FD0307C}</a:tableStyleId>
              </a:tblPr>
              <a:tblGrid>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tblGrid>
              <a:tr h="83443">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1600" b="0" dirty="0" smtClean="0"/>
                        <a:t>13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77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49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35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61</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23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48</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73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89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95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17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32</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37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57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94</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99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28</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15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55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51</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88</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97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1600" b="0" dirty="0" smtClean="0"/>
                        <a:t>62</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6" name="Table 5"/>
          <p:cNvGraphicFramePr>
            <a:graphicFrameLocks noGrp="1"/>
          </p:cNvGraphicFramePr>
          <p:nvPr>
            <p:extLst>
              <p:ext uri="{D42A27DB-BD31-4B8C-83A1-F6EECF244321}">
                <p14:modId xmlns:p14="http://schemas.microsoft.com/office/powerpoint/2010/main" val="3519446386"/>
              </p:ext>
            </p:extLst>
          </p:nvPr>
        </p:nvGraphicFramePr>
        <p:xfrm>
          <a:off x="-12448" y="3810749"/>
          <a:ext cx="9156450" cy="554355"/>
        </p:xfrm>
        <a:graphic>
          <a:graphicData uri="http://schemas.openxmlformats.org/drawingml/2006/table">
            <a:tbl>
              <a:tblPr firstRow="1" bandRow="1">
                <a:tableStyleId>{2D5ABB26-0587-4C30-8999-92F81FD0307C}</a:tableStyleId>
              </a:tblPr>
              <a:tblGrid>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tblGrid>
              <a:tr h="60573">
                <a:tc>
                  <a:txBody>
                    <a:bodyPr/>
                    <a:lstStyle/>
                    <a:p>
                      <a:pPr algn="l"/>
                      <a:r>
                        <a:rPr lang="en-CA" sz="1200" b="0" dirty="0" smtClean="0">
                          <a:solidFill>
                            <a:schemeClr val="tx1">
                              <a:lumMod val="65000"/>
                              <a:lumOff val="35000"/>
                            </a:schemeClr>
                          </a:solidFill>
                        </a:rPr>
                        <a:t>9</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10</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11</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12</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13</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26</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27</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28</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29</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30</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31</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32</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33</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1475">
                <a:tc>
                  <a:txBody>
                    <a:bodyPr/>
                    <a:lstStyle/>
                    <a:p>
                      <a:pPr algn="ctr"/>
                      <a:r>
                        <a:rPr lang="en-CA" sz="1600" b="0" dirty="0" smtClean="0">
                          <a:solidFill>
                            <a:schemeClr val="tx1">
                              <a:lumMod val="65000"/>
                              <a:lumOff val="35000"/>
                            </a:schemeClr>
                          </a:solidFill>
                        </a:rPr>
                        <a:t>13</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77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49</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35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61</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t>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23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48</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73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89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95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1600" b="0" dirty="0" smtClean="0"/>
                        <a:t>17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t>32</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t>37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t>57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t>94</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t>99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1600" b="0" dirty="0" smtClean="0">
                          <a:solidFill>
                            <a:schemeClr val="tx1">
                              <a:lumMod val="65000"/>
                              <a:lumOff val="35000"/>
                            </a:schemeClr>
                          </a:solidFill>
                        </a:rPr>
                        <a:t>28</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15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55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51</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88</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97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62</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graphicFrame>
        <p:nvGraphicFramePr>
          <p:cNvPr id="7" name="Table 6"/>
          <p:cNvGraphicFramePr>
            <a:graphicFrameLocks noGrp="1"/>
          </p:cNvGraphicFramePr>
          <p:nvPr>
            <p:extLst>
              <p:ext uri="{D42A27DB-BD31-4B8C-83A1-F6EECF244321}">
                <p14:modId xmlns:p14="http://schemas.microsoft.com/office/powerpoint/2010/main" val="500500945"/>
              </p:ext>
            </p:extLst>
          </p:nvPr>
        </p:nvGraphicFramePr>
        <p:xfrm>
          <a:off x="-12448" y="4890869"/>
          <a:ext cx="9156450" cy="554355"/>
        </p:xfrm>
        <a:graphic>
          <a:graphicData uri="http://schemas.openxmlformats.org/drawingml/2006/table">
            <a:tbl>
              <a:tblPr firstRow="1" bandRow="1">
                <a:tableStyleId>{2D5ABB26-0587-4C30-8999-92F81FD0307C}</a:tableStyleId>
              </a:tblPr>
              <a:tblGrid>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gridCol w="366258"/>
              </a:tblGrid>
              <a:tr h="60573">
                <a:tc>
                  <a:txBody>
                    <a:bodyPr/>
                    <a:lstStyle/>
                    <a:p>
                      <a:pPr algn="l"/>
                      <a:r>
                        <a:rPr lang="en-CA" sz="1200" b="0" dirty="0" smtClean="0">
                          <a:solidFill>
                            <a:schemeClr val="tx1">
                              <a:lumMod val="65000"/>
                              <a:lumOff val="35000"/>
                            </a:schemeClr>
                          </a:solidFill>
                        </a:rPr>
                        <a:t>9</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10</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11</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12</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13</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t>25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26</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27</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28</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29</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30</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31</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32</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CA" sz="1200" b="0" dirty="0" smtClean="0">
                          <a:solidFill>
                            <a:schemeClr val="tx1">
                              <a:lumMod val="65000"/>
                              <a:lumOff val="35000"/>
                            </a:schemeClr>
                          </a:solidFill>
                        </a:rPr>
                        <a:t>33</a:t>
                      </a:r>
                      <a:endParaRPr lang="en-CA" sz="1200" b="0" dirty="0">
                        <a:solidFill>
                          <a:schemeClr val="tx1">
                            <a:lumMod val="65000"/>
                            <a:lumOff val="35000"/>
                          </a:schemeClr>
                        </a:solidFill>
                      </a:endParaRP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r>
              <a:tr h="371475">
                <a:tc>
                  <a:txBody>
                    <a:bodyPr/>
                    <a:lstStyle/>
                    <a:p>
                      <a:pPr algn="ctr"/>
                      <a:r>
                        <a:rPr lang="en-CA" sz="1600" b="0" dirty="0" smtClean="0">
                          <a:solidFill>
                            <a:schemeClr val="tx1">
                              <a:lumMod val="65000"/>
                              <a:lumOff val="35000"/>
                            </a:schemeClr>
                          </a:solidFill>
                        </a:rPr>
                        <a:t>13</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77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49</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35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61</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t>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17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23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32</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37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48</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57</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73</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89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94</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95</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t>99</a:t>
                      </a:r>
                      <a:endParaRPr lang="en-CA" sz="16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1600" b="0" dirty="0" smtClean="0">
                          <a:solidFill>
                            <a:schemeClr val="tx1">
                              <a:lumMod val="65000"/>
                              <a:lumOff val="35000"/>
                            </a:schemeClr>
                          </a:solidFill>
                        </a:rPr>
                        <a:t>28</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15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55</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51</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88</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97</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1600" b="0" dirty="0" smtClean="0">
                          <a:solidFill>
                            <a:schemeClr val="tx1">
                              <a:lumMod val="65000"/>
                              <a:lumOff val="35000"/>
                            </a:schemeClr>
                          </a:solidFill>
                        </a:rPr>
                        <a:t>62</a:t>
                      </a:r>
                      <a:endParaRPr lang="en-CA" sz="1600" b="0" dirty="0">
                        <a:solidFill>
                          <a:schemeClr val="tx1">
                            <a:lumMod val="65000"/>
                            <a:lumOff val="35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274079465"/>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29699"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We will therefore implement a function </a:t>
            </a:r>
          </a:p>
          <a:p>
            <a:pPr lvl="1">
              <a:buFont typeface="Arial" charset="0"/>
              <a:buNone/>
            </a:pPr>
            <a:r>
              <a:rPr lang="en-US" altLang="en-US" dirty="0" smtClean="0">
                <a:latin typeface="Arial" charset="0"/>
                <a:cs typeface="Arial" charset="0"/>
              </a:rPr>
              <a:t>	</a:t>
            </a:r>
            <a:r>
              <a:rPr lang="en-US" altLang="en-US" dirty="0" smtClean="0">
                <a:latin typeface="Consolas" pitchFamily="49" charset="0"/>
                <a:cs typeface="Consolas" pitchFamily="49" charset="0"/>
              </a:rPr>
              <a:t>template &lt;typename Type&gt;</a:t>
            </a:r>
          </a:p>
          <a:p>
            <a:pPr lvl="1">
              <a:buFont typeface="Arial" charset="0"/>
              <a:buNone/>
            </a:pPr>
            <a:r>
              <a:rPr lang="en-US" altLang="en-US" dirty="0" smtClean="0">
                <a:latin typeface="Consolas" pitchFamily="49" charset="0"/>
                <a:cs typeface="Consolas" pitchFamily="49" charset="0"/>
              </a:rPr>
              <a:t>	void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Type *array,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first,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last );</a:t>
            </a:r>
          </a:p>
          <a:p>
            <a:pPr>
              <a:buFont typeface="Arial" charset="0"/>
              <a:buNone/>
            </a:pPr>
            <a:r>
              <a:rPr lang="en-US" altLang="en-US" dirty="0" smtClean="0">
                <a:latin typeface="Arial" charset="0"/>
                <a:cs typeface="Arial" charset="0"/>
              </a:rPr>
              <a:t>	that will sort the entries in the positions </a:t>
            </a:r>
            <a:r>
              <a:rPr lang="en-US" altLang="en-US" dirty="0" smtClean="0">
                <a:latin typeface="Consolas" pitchFamily="49" charset="0"/>
                <a:cs typeface="Consolas" pitchFamily="49" charset="0"/>
              </a:rPr>
              <a:t>first &lt;= </a:t>
            </a:r>
            <a:r>
              <a:rPr lang="en-US" altLang="en-US" dirty="0" err="1" smtClean="0">
                <a:latin typeface="Consolas" pitchFamily="49" charset="0"/>
                <a:cs typeface="Consolas" pitchFamily="49" charset="0"/>
              </a:rPr>
              <a:t>i</a:t>
            </a:r>
            <a:r>
              <a:rPr lang="en-US" altLang="en-US" dirty="0" smtClean="0">
                <a:latin typeface="Arial" charset="0"/>
                <a:cs typeface="Arial" charset="0"/>
              </a:rPr>
              <a:t> and </a:t>
            </a:r>
            <a:r>
              <a:rPr lang="en-US" altLang="en-US" dirty="0" err="1" smtClean="0">
                <a:latin typeface="Consolas" pitchFamily="49" charset="0"/>
                <a:cs typeface="Consolas" pitchFamily="49" charset="0"/>
              </a:rPr>
              <a:t>i</a:t>
            </a:r>
            <a:r>
              <a:rPr lang="en-US" altLang="en-US" dirty="0" smtClean="0">
                <a:latin typeface="Consolas" pitchFamily="49" charset="0"/>
                <a:cs typeface="Consolas" pitchFamily="49" charset="0"/>
              </a:rPr>
              <a:t> &lt; last</a:t>
            </a: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lvl="1"/>
            <a:r>
              <a:rPr lang="en-US" altLang="en-US" dirty="0" smtClean="0">
                <a:latin typeface="Arial" charset="0"/>
                <a:cs typeface="Arial" charset="0"/>
              </a:rPr>
              <a:t>If the number of entries is less than </a:t>
            </a:r>
            <a:r>
              <a:rPr lang="en-US" altLang="en-US" i="1" dirty="0" smtClean="0">
                <a:latin typeface="Times New Roman" panose="02020603050405020304" pitchFamily="18" charset="0"/>
                <a:cs typeface="Times New Roman" panose="02020603050405020304" pitchFamily="18" charset="0"/>
              </a:rPr>
              <a:t>N</a:t>
            </a:r>
            <a:r>
              <a:rPr lang="en-US" altLang="en-US" dirty="0" smtClean="0">
                <a:latin typeface="Arial" charset="0"/>
                <a:cs typeface="Arial" charset="0"/>
              </a:rPr>
              <a:t>, call insertion sort</a:t>
            </a:r>
          </a:p>
          <a:p>
            <a:pPr lvl="1"/>
            <a:r>
              <a:rPr lang="en-US" altLang="en-US" dirty="0" smtClean="0">
                <a:latin typeface="Arial" charset="0"/>
                <a:cs typeface="Arial" charset="0"/>
              </a:rPr>
              <a:t>Otherwise:</a:t>
            </a:r>
          </a:p>
          <a:p>
            <a:pPr lvl="2"/>
            <a:r>
              <a:rPr lang="en-US" altLang="en-US" dirty="0" smtClean="0">
                <a:latin typeface="Arial" charset="0"/>
                <a:cs typeface="Arial" charset="0"/>
              </a:rPr>
              <a:t>Find the mid-point,</a:t>
            </a:r>
          </a:p>
          <a:p>
            <a:pPr lvl="2"/>
            <a:r>
              <a:rPr lang="en-US" altLang="en-US" dirty="0" smtClean="0">
                <a:latin typeface="Arial" charset="0"/>
                <a:cs typeface="Arial" charset="0"/>
              </a:rPr>
              <a:t>Call merge sort recursively on each of the halves, and</a:t>
            </a:r>
          </a:p>
          <a:p>
            <a:pPr lvl="2"/>
            <a:r>
              <a:rPr lang="en-US" altLang="en-US" dirty="0" smtClean="0">
                <a:latin typeface="Arial" charset="0"/>
                <a:cs typeface="Arial" charset="0"/>
              </a:rPr>
              <a:t>Merge the results</a:t>
            </a:r>
          </a:p>
          <a:p>
            <a:pPr lvl="1"/>
            <a:endParaRPr lang="en-US" altLang="en-US" dirty="0" smtClean="0">
              <a:latin typeface="Arial" charset="0"/>
              <a:cs typeface="Arial" charset="0"/>
            </a:endParaRPr>
          </a:p>
          <a:p>
            <a:pPr lvl="1"/>
            <a:endParaRPr lang="en-US" altLang="en-US" dirty="0" smtClean="0">
              <a:latin typeface="Arial" charset="0"/>
              <a:cs typeface="Arial" charset="0"/>
            </a:endParaRPr>
          </a:p>
        </p:txBody>
      </p:sp>
      <p:sp>
        <p:nvSpPr>
          <p:cNvPr id="29700"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8.5.3</a:t>
            </a:r>
            <a:endParaRPr lang="en-CA" altLang="en-US" dirty="0"/>
          </a:p>
        </p:txBody>
      </p:sp>
    </p:spTree>
    <p:extLst>
      <p:ext uri="{BB962C8B-B14F-4D97-AF65-F5344CB8AC3E}">
        <p14:creationId xmlns:p14="http://schemas.microsoft.com/office/powerpoint/2010/main" val="4230504262"/>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The actual body is quite small:</a:t>
            </a:r>
          </a:p>
          <a:p>
            <a:pPr lvl="1">
              <a:buFont typeface="Arial" charset="0"/>
              <a:buNone/>
            </a:pPr>
            <a:endParaRPr lang="en-US" altLang="en-US" dirty="0" smtClean="0">
              <a:latin typeface="Consolas" pitchFamily="49" charset="0"/>
              <a:cs typeface="Consolas" pitchFamily="49" charset="0"/>
            </a:endParaRPr>
          </a:p>
          <a:p>
            <a:pPr lvl="1">
              <a:buFont typeface="Arial" charset="0"/>
              <a:buNone/>
            </a:pPr>
            <a:r>
              <a:rPr lang="en-US" altLang="en-US" dirty="0" smtClean="0">
                <a:latin typeface="Consolas" pitchFamily="49" charset="0"/>
                <a:cs typeface="Consolas" pitchFamily="49" charset="0"/>
              </a:rPr>
              <a:t>template &lt;typename Type&gt;</a:t>
            </a:r>
          </a:p>
          <a:p>
            <a:pPr lvl="1">
              <a:buFont typeface="Arial" charset="0"/>
              <a:buNone/>
            </a:pPr>
            <a:r>
              <a:rPr lang="en-US" altLang="en-US" dirty="0" smtClean="0">
                <a:latin typeface="Consolas" pitchFamily="49" charset="0"/>
                <a:cs typeface="Consolas" pitchFamily="49" charset="0"/>
              </a:rPr>
              <a:t>void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Type *array,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first,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last ) {</a:t>
            </a:r>
          </a:p>
          <a:p>
            <a:pPr lvl="1">
              <a:buFont typeface="Arial" charset="0"/>
              <a:buNone/>
            </a:pPr>
            <a:r>
              <a:rPr lang="en-US" altLang="en-US" dirty="0" smtClean="0">
                <a:latin typeface="Consolas" pitchFamily="49" charset="0"/>
                <a:cs typeface="Consolas" pitchFamily="49" charset="0"/>
              </a:rPr>
              <a:t>    if ( last - first &lt;= N ) {</a:t>
            </a:r>
          </a:p>
          <a:p>
            <a:pPr lvl="1">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insertion_sort</a:t>
            </a:r>
            <a:r>
              <a:rPr lang="en-US" altLang="en-US" dirty="0" smtClean="0">
                <a:latin typeface="Consolas" pitchFamily="49" charset="0"/>
                <a:cs typeface="Consolas" pitchFamily="49" charset="0"/>
              </a:rPr>
              <a:t>( array, first, last );</a:t>
            </a:r>
          </a:p>
          <a:p>
            <a:pPr lvl="1">
              <a:buFont typeface="Arial" charset="0"/>
              <a:buNone/>
            </a:pPr>
            <a:r>
              <a:rPr lang="en-US" altLang="en-US" dirty="0" smtClean="0">
                <a:latin typeface="Consolas" pitchFamily="49" charset="0"/>
                <a:cs typeface="Consolas" pitchFamily="49" charset="0"/>
              </a:rPr>
              <a:t>    } else {</a:t>
            </a:r>
          </a:p>
          <a:p>
            <a:pPr lvl="1">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int</a:t>
            </a:r>
            <a:r>
              <a:rPr lang="en-US" altLang="en-US" dirty="0" smtClean="0">
                <a:latin typeface="Consolas" pitchFamily="49" charset="0"/>
                <a:cs typeface="Consolas" pitchFamily="49" charset="0"/>
              </a:rPr>
              <a:t> midpoint = (first + last)/2;</a:t>
            </a:r>
          </a:p>
          <a:p>
            <a:pPr lvl="1">
              <a:buFont typeface="Arial" charset="0"/>
              <a:buNone/>
            </a:pPr>
            <a:endParaRPr lang="en-US" altLang="en-US" dirty="0" smtClean="0">
              <a:latin typeface="Consolas" pitchFamily="49" charset="0"/>
              <a:cs typeface="Consolas" pitchFamily="49" charset="0"/>
            </a:endParaRPr>
          </a:p>
          <a:p>
            <a:pPr lvl="1">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array, first, midpoint );</a:t>
            </a:r>
          </a:p>
          <a:p>
            <a:pPr lvl="1">
              <a:buFont typeface="Arial" charset="0"/>
              <a:buNone/>
            </a:pPr>
            <a:r>
              <a:rPr lang="en-US" altLang="en-US" dirty="0" smtClean="0">
                <a:latin typeface="Consolas" pitchFamily="49" charset="0"/>
                <a:cs typeface="Consolas" pitchFamily="49" charset="0"/>
              </a:rPr>
              <a:t>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array, midpoint, last );</a:t>
            </a:r>
          </a:p>
          <a:p>
            <a:pPr lvl="1">
              <a:buFont typeface="Arial" charset="0"/>
              <a:buNone/>
            </a:pPr>
            <a:r>
              <a:rPr lang="en-US" altLang="en-US" dirty="0" smtClean="0">
                <a:latin typeface="Consolas" pitchFamily="49" charset="0"/>
                <a:cs typeface="Consolas" pitchFamily="49" charset="0"/>
              </a:rPr>
              <a:t>        merge( array, first, midpoint, last );</a:t>
            </a:r>
          </a:p>
          <a:p>
            <a:pPr lvl="1">
              <a:buFont typeface="Arial" charset="0"/>
              <a:buNone/>
            </a:pPr>
            <a:r>
              <a:rPr lang="en-US" altLang="en-US" dirty="0" smtClean="0">
                <a:latin typeface="Consolas" pitchFamily="49" charset="0"/>
                <a:cs typeface="Consolas" pitchFamily="49" charset="0"/>
              </a:rPr>
              <a:t>    }</a:t>
            </a:r>
          </a:p>
          <a:p>
            <a:pPr lvl="1">
              <a:buFont typeface="Arial" charset="0"/>
              <a:buNone/>
            </a:pPr>
            <a:r>
              <a:rPr lang="en-US" altLang="en-US" dirty="0" smtClean="0">
                <a:latin typeface="Consolas" pitchFamily="49" charset="0"/>
                <a:cs typeface="Consolas" pitchFamily="49" charset="0"/>
              </a:rPr>
              <a:t>}</a:t>
            </a:r>
            <a:endParaRPr lang="en-US" altLang="en-US" sz="1800" dirty="0" smtClean="0">
              <a:latin typeface="Consolas" pitchFamily="49" charset="0"/>
              <a:cs typeface="Consolas" pitchFamily="49" charset="0"/>
            </a:endParaRPr>
          </a:p>
          <a:p>
            <a:pPr>
              <a:buFont typeface="Arial" charset="0"/>
              <a:buNone/>
            </a:pPr>
            <a:r>
              <a:rPr lang="en-US" altLang="en-US" dirty="0" smtClean="0">
                <a:latin typeface="Consolas" pitchFamily="49" charset="0"/>
                <a:cs typeface="Consolas" pitchFamily="49" charset="0"/>
              </a:rPr>
              <a:t>	</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8.5.3</a:t>
            </a:r>
            <a:endParaRPr lang="en-CA" altLang="en-US" dirty="0"/>
          </a:p>
        </p:txBody>
      </p:sp>
    </p:spTree>
    <p:extLst>
      <p:ext uri="{BB962C8B-B14F-4D97-AF65-F5344CB8AC3E}">
        <p14:creationId xmlns:p14="http://schemas.microsoft.com/office/powerpoint/2010/main" val="375624967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p:nvPr>
        </p:nvSpPr>
        <p:spPr/>
        <p:txBody>
          <a:bodyPr/>
          <a:lstStyle/>
          <a:p>
            <a:r>
              <a:rPr lang="en-US" altLang="en-US" smtClean="0">
                <a:latin typeface="Arial" charset="0"/>
                <a:cs typeface="Arial" charset="0"/>
              </a:rPr>
              <a:t>Implementation</a:t>
            </a:r>
          </a:p>
        </p:txBody>
      </p:sp>
      <p:sp>
        <p:nvSpPr>
          <p:cNvPr id="30723"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Like merge sort, insertion sort will sort a sub-range of the array:</a:t>
            </a:r>
          </a:p>
          <a:p>
            <a:pPr lvl="2">
              <a:buFont typeface="Arial" charset="0"/>
              <a:buNone/>
            </a:pPr>
            <a:endParaRPr lang="en-US" altLang="en-US" sz="600" dirty="0" smtClean="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template &lt;typename Type&gt;</a:t>
            </a:r>
          </a:p>
          <a:p>
            <a:pPr lvl="2">
              <a:buFont typeface="Arial" charset="0"/>
              <a:buNone/>
            </a:pPr>
            <a:r>
              <a:rPr lang="en-US" altLang="en-US" sz="1400" dirty="0" smtClean="0">
                <a:latin typeface="Consolas" pitchFamily="49" charset="0"/>
                <a:cs typeface="Consolas" pitchFamily="49" charset="0"/>
              </a:rPr>
              <a:t>void </a:t>
            </a:r>
            <a:r>
              <a:rPr lang="en-US" altLang="en-US" sz="1400" dirty="0" err="1" smtClean="0">
                <a:latin typeface="Consolas" pitchFamily="49" charset="0"/>
                <a:cs typeface="Consolas" pitchFamily="49" charset="0"/>
              </a:rPr>
              <a:t>insertion_sort</a:t>
            </a:r>
            <a:r>
              <a:rPr lang="en-US" altLang="en-US" sz="1400" dirty="0" smtClean="0">
                <a:latin typeface="Consolas" pitchFamily="49" charset="0"/>
                <a:cs typeface="Consolas" pitchFamily="49" charset="0"/>
              </a:rPr>
              <a:t>( Type *array,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first,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last ) {</a:t>
            </a:r>
          </a:p>
          <a:p>
            <a:pPr lvl="2">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k = first + 1; k &lt; last; ++k )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Type </a:t>
            </a:r>
            <a:r>
              <a:rPr lang="en-US" altLang="en-US" sz="1400" dirty="0" err="1" smtClean="0">
                <a:latin typeface="Consolas" pitchFamily="49" charset="0"/>
                <a:cs typeface="Consolas" pitchFamily="49" charset="0"/>
              </a:rPr>
              <a:t>tmp</a:t>
            </a:r>
            <a:r>
              <a:rPr lang="en-US" altLang="en-US" sz="1400" dirty="0" smtClean="0">
                <a:latin typeface="Consolas" pitchFamily="49" charset="0"/>
                <a:cs typeface="Consolas" pitchFamily="49" charset="0"/>
              </a:rPr>
              <a:t> = array[k];</a:t>
            </a:r>
          </a:p>
          <a:p>
            <a:pPr lvl="2">
              <a:buFont typeface="Arial" charset="0"/>
              <a:buNone/>
            </a:pPr>
            <a:endParaRPr lang="en-US" altLang="en-US" sz="1400" dirty="0" smtClean="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        for ( </a:t>
            </a:r>
            <a:r>
              <a:rPr lang="en-US" altLang="en-US" sz="1400" dirty="0" err="1" smtClean="0">
                <a:latin typeface="Consolas" pitchFamily="49" charset="0"/>
                <a:cs typeface="Consolas" pitchFamily="49" charset="0"/>
              </a:rPr>
              <a:t>int</a:t>
            </a:r>
            <a:r>
              <a:rPr lang="en-US" altLang="en-US" sz="1400" dirty="0" smtClean="0">
                <a:latin typeface="Consolas" pitchFamily="49" charset="0"/>
                <a:cs typeface="Consolas" pitchFamily="49" charset="0"/>
              </a:rPr>
              <a:t> j = k; k &gt; first; --j )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if ( array[j - 1] &gt; </a:t>
            </a:r>
            <a:r>
              <a:rPr lang="en-US" altLang="en-US" sz="1400" dirty="0" err="1" smtClean="0">
                <a:latin typeface="Consolas" pitchFamily="49" charset="0"/>
                <a:cs typeface="Consolas" pitchFamily="49" charset="0"/>
              </a:rPr>
              <a:t>tmp</a:t>
            </a:r>
            <a:r>
              <a:rPr lang="en-US" altLang="en-US" sz="1400" dirty="0" smtClean="0">
                <a:latin typeface="Consolas" pitchFamily="49" charset="0"/>
                <a:cs typeface="Consolas" pitchFamily="49" charset="0"/>
              </a:rPr>
              <a:t> )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array[j] = array[j - 1];</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 else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array[j] = </a:t>
            </a:r>
            <a:r>
              <a:rPr lang="en-US" altLang="en-US" sz="1400" dirty="0" err="1" smtClean="0">
                <a:latin typeface="Consolas" pitchFamily="49" charset="0"/>
                <a:cs typeface="Consolas" pitchFamily="49" charset="0"/>
              </a:rPr>
              <a:t>tmp</a:t>
            </a:r>
            <a:r>
              <a:rPr lang="en-US" altLang="en-US" sz="1400" dirty="0" smtClean="0">
                <a:latin typeface="Consolas" pitchFamily="49" charset="0"/>
                <a:cs typeface="Consolas" pitchFamily="49" charset="0"/>
              </a:rPr>
              <a:t>;</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r>
              <a:rPr lang="en-US" altLang="en-US" sz="1400" dirty="0" err="1" smtClean="0">
                <a:latin typeface="Consolas" pitchFamily="49" charset="0"/>
                <a:cs typeface="Consolas" pitchFamily="49" charset="0"/>
              </a:rPr>
              <a:t>goto</a:t>
            </a:r>
            <a:r>
              <a:rPr lang="en-US" altLang="en-US" sz="1400" dirty="0" smtClean="0">
                <a:latin typeface="Consolas" pitchFamily="49" charset="0"/>
                <a:cs typeface="Consolas" pitchFamily="49" charset="0"/>
              </a:rPr>
              <a:t> finished;</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Font typeface="Arial" charset="0"/>
              <a:buNone/>
            </a:pPr>
            <a:endParaRPr lang="en-US" altLang="en-US" sz="1400" dirty="0">
              <a:latin typeface="Consolas" pitchFamily="49" charset="0"/>
              <a:cs typeface="Consolas" pitchFamily="49" charset="0"/>
            </a:endParaRPr>
          </a:p>
          <a:p>
            <a:pPr lvl="2">
              <a:buFont typeface="Arial" charset="0"/>
              <a:buNone/>
            </a:pPr>
            <a:r>
              <a:rPr lang="en-US" altLang="en-US" sz="1400" dirty="0" smtClean="0">
                <a:latin typeface="Consolas" pitchFamily="49" charset="0"/>
                <a:cs typeface="Consolas" pitchFamily="49" charset="0"/>
              </a:rPr>
              <a:t>        array[first] = </a:t>
            </a:r>
            <a:r>
              <a:rPr lang="en-US" altLang="en-US" sz="1400" dirty="0" err="1" smtClean="0">
                <a:latin typeface="Consolas" pitchFamily="49" charset="0"/>
                <a:cs typeface="Consolas" pitchFamily="49" charset="0"/>
              </a:rPr>
              <a:t>tmp</a:t>
            </a:r>
            <a:r>
              <a:rPr lang="en-US" altLang="en-US" sz="1400" dirty="0" smtClean="0">
                <a:latin typeface="Consolas" pitchFamily="49" charset="0"/>
                <a:cs typeface="Consolas" pitchFamily="49" charset="0"/>
              </a:rPr>
              <a:t>;</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finished: ;</a:t>
            </a:r>
          </a:p>
          <a:p>
            <a:pPr lvl="2">
              <a:buFont typeface="Arial" charset="0"/>
              <a:buNone/>
            </a:pPr>
            <a:r>
              <a:rPr lang="en-US" altLang="en-US" sz="1400" dirty="0">
                <a:latin typeface="Consolas" pitchFamily="49" charset="0"/>
                <a:cs typeface="Consolas" pitchFamily="49" charset="0"/>
              </a:rPr>
              <a:t> </a:t>
            </a:r>
            <a:r>
              <a:rPr lang="en-US" altLang="en-US" sz="1400" dirty="0" smtClean="0">
                <a:latin typeface="Consolas" pitchFamily="49" charset="0"/>
                <a:cs typeface="Consolas" pitchFamily="49" charset="0"/>
              </a:rPr>
              <a:t>   }</a:t>
            </a:r>
          </a:p>
          <a:p>
            <a:pPr lvl="2">
              <a:buFont typeface="Arial" charset="0"/>
              <a:buNone/>
            </a:pPr>
            <a:r>
              <a:rPr lang="en-US" altLang="en-US" sz="1400" dirty="0" smtClean="0">
                <a:latin typeface="Consolas" pitchFamily="49" charset="0"/>
                <a:cs typeface="Consolas" pitchFamily="49" charset="0"/>
              </a:rPr>
              <a:t>}</a:t>
            </a:r>
          </a:p>
        </p:txBody>
      </p:sp>
      <p:sp>
        <p:nvSpPr>
          <p:cNvPr id="3072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8.5.3</a:t>
            </a:r>
            <a:endParaRPr lang="en-CA" altLang="en-US" dirty="0"/>
          </a:p>
        </p:txBody>
      </p:sp>
    </p:spTree>
    <p:extLst>
      <p:ext uri="{BB962C8B-B14F-4D97-AF65-F5344CB8AC3E}">
        <p14:creationId xmlns:p14="http://schemas.microsoft.com/office/powerpoint/2010/main" val="188371912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Consider the following is of unsorted array of 25 entries</a:t>
            </a: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None/>
            </a:pPr>
            <a:r>
              <a:rPr lang="en-US" altLang="en-US" dirty="0" smtClean="0">
                <a:latin typeface="Arial" charset="0"/>
                <a:cs typeface="Arial" charset="0"/>
              </a:rPr>
              <a:t>	We will call insertion sort if the list being sorted of size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6</a:t>
            </a:r>
            <a:r>
              <a:rPr lang="en-US" altLang="en-US" dirty="0" smtClean="0">
                <a:latin typeface="Arial" charset="0"/>
                <a:cs typeface="Arial" charset="0"/>
              </a:rPr>
              <a:t> or </a:t>
            </a:r>
            <a:r>
              <a:rPr lang="en-US" altLang="en-US" dirty="0" smtClean="0">
                <a:latin typeface="Arial" charset="0"/>
                <a:cs typeface="Arial" charset="0"/>
              </a:rPr>
              <a:t>less</a:t>
            </a:r>
          </a:p>
          <a:p>
            <a:pPr>
              <a:buNone/>
            </a:pPr>
            <a:endParaRPr lang="en-US" altLang="en-US" dirty="0">
              <a:latin typeface="Arial" charset="0"/>
              <a:cs typeface="Arial" charset="0"/>
            </a:endParaRPr>
          </a:p>
          <a:p>
            <a:pPr>
              <a:buNone/>
            </a:pPr>
            <a:r>
              <a:rPr lang="en-US" altLang="en-US" dirty="0" smtClean="0">
                <a:latin typeface="Arial" charset="0"/>
                <a:cs typeface="Arial" charset="0"/>
              </a:rPr>
              <a:t>	</a:t>
            </a:r>
            <a:endParaRPr lang="en-US" altLang="en-US" dirty="0" smtClean="0">
              <a:latin typeface="Times New Roman" pitchFamily="18" charset="0"/>
              <a:cs typeface="Times New Roman" pitchFamily="18"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7985090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Tree>
    <p:extLst>
      <p:ext uri="{BB962C8B-B14F-4D97-AF65-F5344CB8AC3E}">
        <p14:creationId xmlns:p14="http://schemas.microsoft.com/office/powerpoint/2010/main" val="52522143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a:t>
            </a:r>
            <a:r>
              <a:rPr lang="en-US" altLang="en-US" dirty="0" smtClean="0">
                <a:latin typeface="Arial" charset="0"/>
                <a:cs typeface="Arial" charset="0"/>
              </a:rPr>
              <a:t>call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US" altLang="en-US" dirty="0" smtClean="0">
              <a:latin typeface="Arial" charset="0"/>
              <a:cs typeface="Arial" charset="0"/>
            </a:endParaRPr>
          </a:p>
        </p:txBody>
      </p:sp>
      <p:graphicFrame>
        <p:nvGraphicFramePr>
          <p:cNvPr id="4" name="Table 3"/>
          <p:cNvGraphicFramePr>
            <a:graphicFrameLocks noGrp="1"/>
          </p:cNvGraphicFramePr>
          <p:nvPr>
            <p:extLst>
              <p:ext uri="{D42A27DB-BD31-4B8C-83A1-F6EECF244321}">
                <p14:modId xmlns:p14="http://schemas.microsoft.com/office/powerpoint/2010/main" val="5715282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59033073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mtClean="0">
                <a:latin typeface="Arial" charset="0"/>
                <a:cs typeface="Arial" charset="0"/>
              </a:rPr>
              <a:t>Merge Sort</a:t>
            </a:r>
          </a:p>
        </p:txBody>
      </p:sp>
      <p:sp>
        <p:nvSpPr>
          <p:cNvPr id="819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merge sort algorithm is defined recursively:</a:t>
            </a:r>
          </a:p>
          <a:p>
            <a:pPr lvl="1"/>
            <a:r>
              <a:rPr lang="en-US" altLang="en-US" smtClean="0">
                <a:latin typeface="Arial" charset="0"/>
                <a:cs typeface="Arial" charset="0"/>
              </a:rPr>
              <a:t>If the list is of size 1, it is sorted—we are done;</a:t>
            </a:r>
          </a:p>
          <a:p>
            <a:pPr lvl="1"/>
            <a:r>
              <a:rPr lang="en-US" altLang="en-US" smtClean="0">
                <a:latin typeface="Arial" charset="0"/>
                <a:cs typeface="Arial" charset="0"/>
              </a:rPr>
              <a:t>Otherwise:</a:t>
            </a:r>
          </a:p>
          <a:p>
            <a:pPr lvl="2"/>
            <a:r>
              <a:rPr lang="en-US" altLang="en-US" smtClean="0">
                <a:latin typeface="Arial" charset="0"/>
                <a:cs typeface="Arial" charset="0"/>
              </a:rPr>
              <a:t>Divide an unsorted list into two sub-lists,</a:t>
            </a:r>
          </a:p>
          <a:p>
            <a:pPr lvl="2"/>
            <a:r>
              <a:rPr lang="en-US" altLang="en-US" smtClean="0">
                <a:latin typeface="Arial" charset="0"/>
                <a:cs typeface="Arial" charset="0"/>
              </a:rPr>
              <a:t>Sort each sub-list recursively using merge sort, and</a:t>
            </a:r>
          </a:p>
          <a:p>
            <a:pPr lvl="2"/>
            <a:r>
              <a:rPr lang="en-US" altLang="en-US" smtClean="0">
                <a:latin typeface="Arial" charset="0"/>
                <a:cs typeface="Arial" charset="0"/>
              </a:rPr>
              <a:t>Merge the two sorted sub-lists into a single sorted list</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This is the first significant </a:t>
            </a:r>
            <a:r>
              <a:rPr lang="en-US" altLang="en-US" i="1" smtClean="0">
                <a:latin typeface="Arial" charset="0"/>
                <a:cs typeface="Arial" charset="0"/>
              </a:rPr>
              <a:t>divide-and-conquer </a:t>
            </a:r>
            <a:r>
              <a:rPr lang="en-US" altLang="en-US" smtClean="0">
                <a:latin typeface="Arial" charset="0"/>
                <a:cs typeface="Arial" charset="0"/>
              </a:rPr>
              <a:t>algorithm we will see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Question:	How quickly can we recombine the two sub-lists</a:t>
            </a:r>
          </a:p>
          <a:p>
            <a:pPr>
              <a:buFont typeface="Arial" charset="0"/>
              <a:buNone/>
            </a:pPr>
            <a:r>
              <a:rPr lang="en-US" altLang="en-US" smtClean="0">
                <a:latin typeface="Arial" charset="0"/>
                <a:cs typeface="Arial" charset="0"/>
              </a:rPr>
              <a:t>			into a single sorted list?</a:t>
            </a:r>
            <a:endParaRPr lang="en-US" altLang="en-US" smtClean="0">
              <a:latin typeface="Times New Roman" pitchFamily="18" charset="0"/>
              <a:cs typeface="Arial" charset="0"/>
            </a:endParaRPr>
          </a:p>
        </p:txBody>
      </p:sp>
      <p:sp>
        <p:nvSpPr>
          <p:cNvPr id="8196" name="TextBox 6"/>
          <p:cNvSpPr txBox="1">
            <a:spLocks noChangeArrowheads="1"/>
          </p:cNvSpPr>
          <p:nvPr/>
        </p:nvSpPr>
        <p:spPr bwMode="auto">
          <a:xfrm>
            <a:off x="179388" y="682849"/>
            <a:ext cx="504825"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a:t>
            </a:r>
            <a:endParaRPr lang="en-CA" altLang="en-US" dirty="0"/>
          </a:p>
        </p:txBody>
      </p:sp>
    </p:spTree>
    <p:extLst>
      <p:ext uri="{BB962C8B-B14F-4D97-AF65-F5344CB8AC3E}">
        <p14:creationId xmlns:p14="http://schemas.microsoft.com/office/powerpoint/2010/main" val="2460181542"/>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calling </a:t>
            </a:r>
            <a:r>
              <a:rPr lang="en-US" altLang="en-US" dirty="0" err="1" smtClean="0">
                <a:latin typeface="Consolas" pitchFamily="49" charset="0"/>
                <a:cs typeface="Consolas" pitchFamily="49" charset="0"/>
              </a:rPr>
              <a:t>merge_sort</a:t>
            </a:r>
            <a:r>
              <a:rPr lang="en-US" altLang="en-US" dirty="0">
                <a:latin typeface="Consolas" pitchFamily="49" charset="0"/>
                <a:cs typeface="Consolas" pitchFamily="49" charset="0"/>
              </a:rPr>
              <a:t>( array, 0, 25 ) </a:t>
            </a: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 0 &gt; 6</a:t>
            </a:r>
            <a:r>
              <a:rPr lang="en-US" altLang="en-US" dirty="0" smtClean="0">
                <a:latin typeface="Arial" charset="0"/>
                <a:cs typeface="Arial" charset="0"/>
              </a:rPr>
              <a:t>, so find the midpoint and call </a:t>
            </a:r>
            <a:r>
              <a:rPr lang="en-US" altLang="en-US" dirty="0" err="1" smtClean="0">
                <a:latin typeface="Consolas" panose="020B0609020204030204" pitchFamily="49" charset="0"/>
                <a:cs typeface="Consolas" panose="020B0609020204030204" pitchFamily="49" charset="0"/>
              </a:rPr>
              <a:t>merge_sort</a:t>
            </a:r>
            <a:r>
              <a:rPr lang="en-US" altLang="en-US" dirty="0" smtClean="0">
                <a:latin typeface="Arial" charset="0"/>
                <a:cs typeface="Arial" charset="0"/>
              </a:rPr>
              <a:t> recursively</a:t>
            </a:r>
          </a:p>
          <a:p>
            <a:pPr marL="457200" lvl="1" indent="0">
              <a:buNone/>
            </a:pPr>
            <a:r>
              <a:rPr lang="en-US" altLang="en-US" dirty="0" smtClean="0">
                <a:latin typeface="Arial" charset="0"/>
                <a:cs typeface="Arial" charset="0"/>
              </a:rPr>
              <a:t>	</a:t>
            </a:r>
            <a:r>
              <a:rPr lang="en-US" altLang="en-US" dirty="0" smtClean="0">
                <a:latin typeface="Consolas" panose="020B0609020204030204" pitchFamily="49" charset="0"/>
                <a:cs typeface="Consolas" panose="020B0609020204030204" pitchFamily="49" charset="0"/>
              </a:rPr>
              <a:t>midpoint = (0 + 25)/2; // == 12</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smtClean="0">
                <a:latin typeface="Consolas" panose="020B0609020204030204" pitchFamily="49" charset="0"/>
                <a:cs typeface="Consolas" panose="020B0609020204030204" pitchFamily="49" charset="0"/>
              </a:rPr>
              <a:t>merge_sort</a:t>
            </a:r>
            <a:r>
              <a:rPr lang="en-US" altLang="en-US" dirty="0" smtClean="0">
                <a:latin typeface="Consolas" panose="020B0609020204030204" pitchFamily="49" charset="0"/>
                <a:cs typeface="Consolas" panose="020B0609020204030204" pitchFamily="49" charset="0"/>
              </a:rPr>
              <a:t>( array, 0, 12 );</a:t>
            </a:r>
          </a:p>
        </p:txBody>
      </p:sp>
      <p:graphicFrame>
        <p:nvGraphicFramePr>
          <p:cNvPr id="4" name="Table 3"/>
          <p:cNvGraphicFramePr>
            <a:graphicFrameLocks noGrp="1"/>
          </p:cNvGraphicFramePr>
          <p:nvPr>
            <p:extLst>
              <p:ext uri="{D42A27DB-BD31-4B8C-83A1-F6EECF244321}">
                <p14:modId xmlns:p14="http://schemas.microsoft.com/office/powerpoint/2010/main" val="186307930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94</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15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51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62</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2460577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a:t>
            </a:r>
            <a:r>
              <a:rPr lang="en-US" altLang="en-US" dirty="0" smtClean="0">
                <a:latin typeface="Consolas" pitchFamily="49" charset="0"/>
                <a:cs typeface="Consolas" pitchFamily="49" charset="0"/>
              </a:rPr>
              <a:t>12 </a:t>
            </a:r>
            <a:r>
              <a:rPr lang="en-US" altLang="en-US" dirty="0">
                <a:latin typeface="Consolas" pitchFamily="49" charset="0"/>
                <a:cs typeface="Consolas" pitchFamily="49" charset="0"/>
              </a:rPr>
              <a:t>) </a:t>
            </a: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12 – 0 &gt; 6</a:t>
            </a:r>
            <a:r>
              <a:rPr lang="en-US" altLang="en-US" dirty="0" smtClean="0">
                <a:latin typeface="Arial" charset="0"/>
                <a:cs typeface="Arial" charset="0"/>
              </a:rPr>
              <a:t>, so find the midpoint and call </a:t>
            </a:r>
            <a:r>
              <a:rPr lang="en-US" altLang="en-US" dirty="0" err="1" smtClean="0">
                <a:latin typeface="Consolas" panose="020B0609020204030204" pitchFamily="49" charset="0"/>
                <a:cs typeface="Consolas" panose="020B0609020204030204" pitchFamily="49" charset="0"/>
              </a:rPr>
              <a:t>merge_sort</a:t>
            </a:r>
            <a:r>
              <a:rPr lang="en-US" altLang="en-US" dirty="0" smtClean="0">
                <a:latin typeface="Arial" charset="0"/>
                <a:cs typeface="Arial" charset="0"/>
              </a:rPr>
              <a:t> recursively</a:t>
            </a:r>
          </a:p>
          <a:p>
            <a:pPr marL="457200" lvl="1" indent="0">
              <a:buNone/>
            </a:pPr>
            <a:r>
              <a:rPr lang="en-US" altLang="en-US" dirty="0" smtClean="0">
                <a:latin typeface="Arial" charset="0"/>
                <a:cs typeface="Arial" charset="0"/>
              </a:rPr>
              <a:t>	</a:t>
            </a:r>
            <a:r>
              <a:rPr lang="en-US" altLang="en-US" dirty="0" smtClean="0">
                <a:latin typeface="Consolas" panose="020B0609020204030204" pitchFamily="49" charset="0"/>
                <a:cs typeface="Consolas" panose="020B0609020204030204" pitchFamily="49" charset="0"/>
              </a:rPr>
              <a:t>midpoint = (0 + 12)/2; // == 6</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smtClean="0">
                <a:latin typeface="Consolas" panose="020B0609020204030204" pitchFamily="49" charset="0"/>
                <a:cs typeface="Consolas" panose="020B0609020204030204" pitchFamily="49" charset="0"/>
              </a:rPr>
              <a:t>merge_sort</a:t>
            </a:r>
            <a:r>
              <a:rPr lang="en-US" altLang="en-US" dirty="0" smtClean="0">
                <a:latin typeface="Consolas" panose="020B0609020204030204" pitchFamily="49" charset="0"/>
                <a:cs typeface="Consolas" panose="020B0609020204030204" pitchFamily="49" charset="0"/>
              </a:rPr>
              <a:t>( array, 0, 6 );</a:t>
            </a:r>
          </a:p>
        </p:txBody>
      </p:sp>
      <p:graphicFrame>
        <p:nvGraphicFramePr>
          <p:cNvPr id="4" name="Table 3"/>
          <p:cNvGraphicFramePr>
            <a:graphicFrameLocks noGrp="1"/>
          </p:cNvGraphicFramePr>
          <p:nvPr>
            <p:extLst>
              <p:ext uri="{D42A27DB-BD31-4B8C-83A1-F6EECF244321}">
                <p14:modId xmlns:p14="http://schemas.microsoft.com/office/powerpoint/2010/main" val="6716170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62681547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a:t>
            </a:r>
            <a:r>
              <a:rPr lang="en-US" altLang="en-US" dirty="0" smtClean="0">
                <a:latin typeface="Consolas" pitchFamily="49" charset="0"/>
                <a:cs typeface="Consolas" pitchFamily="49" charset="0"/>
              </a:rPr>
              <a:t> 6 </a:t>
            </a:r>
            <a:r>
              <a:rPr lang="en-US" altLang="en-US" dirty="0">
                <a:latin typeface="Consolas" pitchFamily="49" charset="0"/>
                <a:cs typeface="Consolas" pitchFamily="49" charset="0"/>
              </a:rPr>
              <a:t>) </a:t>
            </a: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6 – </a:t>
            </a:r>
            <a:r>
              <a:rPr lang="en-US" altLang="en-US" dirty="0">
                <a:latin typeface="Times New Roman" panose="02020603050405020304" pitchFamily="18" charset="0"/>
                <a:cs typeface="Times New Roman" panose="02020603050405020304" pitchFamily="18" charset="0"/>
              </a:rPr>
              <a:t>0 ≤ </a:t>
            </a:r>
            <a:r>
              <a:rPr lang="en-US" altLang="en-US" dirty="0" smtClean="0">
                <a:latin typeface="Times New Roman" panose="02020603050405020304" pitchFamily="18" charset="0"/>
                <a:cs typeface="Times New Roman" panose="02020603050405020304" pitchFamily="18" charset="0"/>
              </a:rPr>
              <a:t>6</a:t>
            </a:r>
            <a:r>
              <a:rPr lang="en-US" altLang="en-US" dirty="0" smtClean="0">
                <a:latin typeface="Arial" charset="0"/>
                <a:cs typeface="Arial" charset="0"/>
              </a:rPr>
              <a:t>, so find we call insertion sort</a:t>
            </a:r>
            <a:endParaRPr lang="en-US" altLang="en-US"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60312521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07938645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Insertion sort just sorts the entries from </a:t>
            </a:r>
            <a:r>
              <a:rPr lang="en-US" altLang="en-US" dirty="0" smtClean="0">
                <a:latin typeface="Consolas" panose="020B0609020204030204" pitchFamily="49" charset="0"/>
                <a:cs typeface="Consolas" panose="020B0609020204030204" pitchFamily="49" charset="0"/>
              </a:rPr>
              <a:t>0</a:t>
            </a:r>
            <a:r>
              <a:rPr lang="en-US" altLang="en-US" dirty="0" smtClean="0">
                <a:latin typeface="Arial" charset="0"/>
                <a:cs typeface="Arial" charset="0"/>
              </a:rPr>
              <a:t> to </a:t>
            </a:r>
            <a:r>
              <a:rPr lang="en-US" altLang="en-US" dirty="0" smtClean="0">
                <a:latin typeface="Consolas" panose="020B0609020204030204" pitchFamily="49" charset="0"/>
                <a:cs typeface="Consolas" pitchFamily="49" charset="0"/>
              </a:rPr>
              <a:t>5</a:t>
            </a:r>
          </a:p>
          <a:p>
            <a:pPr>
              <a:buNone/>
            </a:pPr>
            <a:endParaRPr lang="en-US" altLang="en-US" dirty="0">
              <a:latin typeface="Consolas" pitchFamily="49" charset="0"/>
              <a:cs typeface="Consolas" pitchFamily="49" charset="0"/>
            </a:endParaRP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864174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0,  6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5924744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Insertion sort just sorts the entries from </a:t>
            </a:r>
            <a:r>
              <a:rPr lang="en-US" altLang="en-US" dirty="0" smtClean="0">
                <a:latin typeface="Consolas" panose="020B0609020204030204" pitchFamily="49" charset="0"/>
                <a:cs typeface="Consolas" panose="020B0609020204030204" pitchFamily="49" charset="0"/>
              </a:rPr>
              <a:t>0</a:t>
            </a:r>
            <a:r>
              <a:rPr lang="en-US" altLang="en-US" dirty="0" smtClean="0">
                <a:latin typeface="Arial" charset="0"/>
                <a:cs typeface="Arial" charset="0"/>
              </a:rPr>
              <a:t> to </a:t>
            </a:r>
            <a:r>
              <a:rPr lang="en-US" altLang="en-US" dirty="0" smtClean="0">
                <a:latin typeface="Consolas" panose="020B0609020204030204" pitchFamily="49" charset="0"/>
                <a:cs typeface="Consolas" pitchFamily="49" charset="0"/>
              </a:rPr>
              <a:t>5</a:t>
            </a:r>
          </a:p>
          <a:p>
            <a:pPr>
              <a:buNone/>
            </a:pPr>
            <a:endParaRPr lang="en-US" altLang="en-US" dirty="0" smtClean="0">
              <a:latin typeface="Consolas" panose="020B0609020204030204" pitchFamily="49" charset="0"/>
              <a:cs typeface="Consolas" pitchFamily="49" charset="0"/>
            </a:endParaRPr>
          </a:p>
          <a:p>
            <a:pPr>
              <a:buNone/>
            </a:pPr>
            <a:endParaRPr lang="en-US" altLang="en-US" dirty="0" smtClean="0">
              <a:latin typeface="Consolas" panose="020B0609020204030204" pitchFamily="49" charset="0"/>
              <a:cs typeface="Consolas" pitchFamily="49" charset="0"/>
            </a:endParaRPr>
          </a:p>
          <a:p>
            <a:pPr>
              <a:buNone/>
            </a:pPr>
            <a:endParaRPr lang="en-US" altLang="en-US" dirty="0" smtClean="0">
              <a:latin typeface="Consolas" panose="020B0609020204030204" pitchFamily="49" charset="0"/>
              <a:cs typeface="Consolas" pitchFamily="49" charset="0"/>
            </a:endParaRPr>
          </a:p>
          <a:p>
            <a:pPr lvl="1"/>
            <a:r>
              <a:rPr lang="en-US" altLang="en-US" dirty="0" smtClean="0">
                <a:latin typeface="Arial" charset="0"/>
                <a:cs typeface="Arial" charset="0"/>
              </a:rPr>
              <a:t>This function call completes and so we exit</a:t>
            </a:r>
            <a:endParaRPr lang="en-US" altLang="en-US"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4206503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0,  6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545198424"/>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This call to </a:t>
            </a:r>
            <a:r>
              <a:rPr lang="en-US" altLang="en-US" dirty="0" err="1" smtClean="0">
                <a:latin typeface="Consolas" panose="020B0609020204030204" pitchFamily="49" charset="0"/>
                <a:cs typeface="Consolas" panose="020B0609020204030204" pitchFamily="49" charset="0"/>
              </a:rPr>
              <a:t>merge_sort</a:t>
            </a:r>
            <a:r>
              <a:rPr lang="en-US" altLang="en-US" dirty="0" smtClean="0">
                <a:latin typeface="Arial" charset="0"/>
                <a:cs typeface="Arial" charset="0"/>
              </a:rPr>
              <a:t> is now also finished, so it, too, exits</a:t>
            </a:r>
            <a:endParaRPr lang="en-US" altLang="en-US"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372970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0,  6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67099467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a:t>
            </a:r>
            <a:r>
              <a:rPr lang="en-US" altLang="en-US" dirty="0" smtClean="0">
                <a:latin typeface="Consolas" pitchFamily="49" charset="0"/>
                <a:cs typeface="Consolas" pitchFamily="49" charset="0"/>
              </a:rPr>
              <a:t>12 </a:t>
            </a:r>
            <a:r>
              <a:rPr lang="en-US" altLang="en-US" dirty="0">
                <a:latin typeface="Consolas" pitchFamily="49" charset="0"/>
                <a:cs typeface="Consolas" pitchFamily="49" charset="0"/>
              </a:rPr>
              <a:t>) </a:t>
            </a: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smtClean="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We continue calling</a:t>
            </a:r>
          </a:p>
          <a:p>
            <a:pPr marL="457200" lvl="1" indent="0">
              <a:buNone/>
            </a:pPr>
            <a:r>
              <a:rPr lang="en-US" altLang="en-US" dirty="0" smtClean="0">
                <a:latin typeface="Arial" charset="0"/>
                <a:cs typeface="Arial" charset="0"/>
              </a:rPr>
              <a:t>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smtClean="0">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6, 12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smtClean="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88027832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77191610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6,  12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12 </a:t>
            </a:r>
            <a:r>
              <a:rPr lang="en-US" altLang="en-US" dirty="0">
                <a:latin typeface="Times New Roman" panose="02020603050405020304" pitchFamily="18" charset="0"/>
                <a:cs typeface="Times New Roman" panose="02020603050405020304" pitchFamily="18" charset="0"/>
              </a:rPr>
              <a:t>– 6 ≤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402700222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6, 12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430477820"/>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6</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30798935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6, 12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6</a:t>
            </a:r>
            <a:r>
              <a:rPr lang="en-US" altLang="en-US" dirty="0" smtClean="0">
                <a:latin typeface="Consolas" pitchFamily="49" charset="0"/>
                <a:cs typeface="Consolas" pitchFamily="49" charset="0"/>
              </a:rPr>
              <a:t>,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648703607"/>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6</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11</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27461119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6, 12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0" name="Rectangle 9"/>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6</a:t>
            </a:r>
            <a:r>
              <a:rPr lang="en-US" altLang="en-US" dirty="0" smtClean="0">
                <a:latin typeface="Consolas" pitchFamily="49" charset="0"/>
                <a:cs typeface="Consolas" pitchFamily="49" charset="0"/>
              </a:rPr>
              <a:t>,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37104150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921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Consider the two sorted arrays and an empty array</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Define three indices at the start of each array</a:t>
            </a:r>
          </a:p>
        </p:txBody>
      </p:sp>
      <p:pic>
        <p:nvPicPr>
          <p:cNvPr id="9220" name="Picture 6" descr="mergesort0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2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251958977"/>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98882975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6, 12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462417643"/>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12 )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6, 12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merge( </a:t>
            </a:r>
            <a:r>
              <a:rPr lang="en-US" altLang="en-US" dirty="0">
                <a:latin typeface="Consolas" panose="020B0609020204030204" pitchFamily="49" charset="0"/>
                <a:cs typeface="Consolas" panose="020B0609020204030204" pitchFamily="49" charset="0"/>
              </a:rPr>
              <a:t>array, </a:t>
            </a:r>
            <a:r>
              <a:rPr lang="en-US" altLang="en-US" dirty="0" smtClean="0">
                <a:latin typeface="Consolas" panose="020B0609020204030204" pitchFamily="49" charset="0"/>
                <a:cs typeface="Consolas" panose="020B0609020204030204" pitchFamily="49" charset="0"/>
              </a:rPr>
              <a:t>0, 6</a:t>
            </a:r>
            <a:r>
              <a:rPr lang="en-US" altLang="en-US" dirty="0">
                <a:latin typeface="Consolas" panose="020B0609020204030204" pitchFamily="49" charset="0"/>
                <a:cs typeface="Consolas" panose="020B0609020204030204" pitchFamily="49" charset="0"/>
              </a:rPr>
              <a:t>, 12 );</a:t>
            </a: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758939530"/>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solidFill>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40069408"/>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are executing </a:t>
            </a:r>
            <a:r>
              <a:rPr lang="en-US" altLang="en-US" dirty="0" smtClean="0">
                <a:latin typeface="Consolas" pitchFamily="49" charset="0"/>
                <a:cs typeface="Consolas" pitchFamily="49" charset="0"/>
              </a:rPr>
              <a:t>merge(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6, 12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525439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0, 6, 12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87821065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are executing </a:t>
            </a:r>
            <a:r>
              <a:rPr lang="en-US" altLang="en-US" dirty="0" smtClean="0">
                <a:latin typeface="Consolas" pitchFamily="49" charset="0"/>
                <a:cs typeface="Consolas" pitchFamily="49" charset="0"/>
              </a:rPr>
              <a:t>merge( </a:t>
            </a:r>
            <a:r>
              <a:rPr lang="en-US" altLang="en-US" dirty="0">
                <a:latin typeface="Consolas" pitchFamily="49" charset="0"/>
                <a:cs typeface="Consolas" pitchFamily="49" charset="0"/>
              </a:rPr>
              <a:t>array, 0, </a:t>
            </a:r>
            <a:r>
              <a:rPr lang="en-US" altLang="en-US" dirty="0" smtClean="0">
                <a:latin typeface="Consolas" pitchFamily="49" charset="0"/>
                <a:cs typeface="Consolas" pitchFamily="49" charset="0"/>
              </a:rPr>
              <a:t>6, 12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a:t>
            </a:r>
            <a:r>
              <a:rPr lang="en-US" altLang="en-US" dirty="0" smtClean="0">
                <a:latin typeface="Arial" charset="0"/>
                <a:cs typeface="Arial" charset="0"/>
              </a:rPr>
              <a:t>These two sub-arrays are merged together</a:t>
            </a:r>
          </a:p>
          <a:p>
            <a:pPr lvl="1"/>
            <a:r>
              <a:rPr lang="en-US" altLang="en-US" dirty="0" smtClean="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304681889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744416"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0, 12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0, 6, 12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23043305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return to executing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0, 12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We are finished calling this function as well</a:t>
            </a:r>
            <a:endParaRPr lang="en-US" altLang="en-US" dirty="0">
              <a:latin typeface="Arial" charset="0"/>
              <a:cs typeface="Arial" charset="0"/>
            </a:endParaRP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+ 12)/2; // == 6</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6 );</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6, 12 );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0, 6, 12 );</a:t>
            </a:r>
          </a:p>
          <a:p>
            <a:pPr marL="358775" indent="-301625">
              <a:buNone/>
            </a:pPr>
            <a:r>
              <a:rPr lang="en-US" altLang="en-US" dirty="0" smtClean="0">
                <a:latin typeface="Arial" charset="0"/>
                <a:cs typeface="Arial" charset="0"/>
              </a:rPr>
              <a:t>	Consequently, we exit</a:t>
            </a:r>
            <a:endParaRPr lang="en-US" altLang="en-US" dirty="0">
              <a:latin typeface="Arial" charset="0"/>
              <a:cs typeface="Arial"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10067635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00400"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00400"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0, 12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948177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p:txBody>
          <a:bodyPr/>
          <a:lstStyle/>
          <a:p>
            <a:pPr>
              <a:buNone/>
            </a:pPr>
            <a:r>
              <a:rPr lang="en-US" altLang="en-US" dirty="0" smtClean="0">
                <a:latin typeface="Arial" charset="0"/>
                <a:cs typeface="Arial" charset="0"/>
              </a:rPr>
              <a:t>	We return to executing </a:t>
            </a:r>
            <a:r>
              <a:rPr lang="en-US" altLang="en-US" dirty="0" err="1" smtClean="0">
                <a:latin typeface="Consolas" pitchFamily="49" charset="0"/>
                <a:cs typeface="Consolas" pitchFamily="49" charset="0"/>
              </a:rPr>
              <a:t>merge_sort</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array, </a:t>
            </a:r>
            <a:r>
              <a:rPr lang="en-US" altLang="en-US" dirty="0" smtClean="0">
                <a:latin typeface="Consolas" pitchFamily="49" charset="0"/>
                <a:cs typeface="Consolas" pitchFamily="49" charset="0"/>
              </a:rPr>
              <a:t>0, 25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smtClean="0">
                <a:latin typeface="Arial" charset="0"/>
                <a:cs typeface="Arial" charset="0"/>
              </a:rPr>
              <a:t>	</a:t>
            </a:r>
            <a:r>
              <a:rPr lang="en-US" altLang="en-US" dirty="0">
                <a:latin typeface="Arial" charset="0"/>
                <a:cs typeface="Arial" charset="0"/>
              </a:rPr>
              <a:t>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25)/</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12, 25 </a:t>
            </a:r>
            <a:r>
              <a:rPr lang="en-US" altLang="en-US" dirty="0">
                <a:latin typeface="Consolas" panose="020B0609020204030204" pitchFamily="49" charset="0"/>
                <a:cs typeface="Consolas" panose="020B0609020204030204" pitchFamily="49"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8261825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t>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13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23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37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48</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49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61</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73</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77</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89</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t>95</a:t>
                      </a:r>
                      <a:endParaRPr lang="en-CA" sz="2000" b="0" dirty="0"/>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744416"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59396893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12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(12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18</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12, 18 </a:t>
            </a:r>
            <a:r>
              <a:rPr lang="en-US" altLang="en-US" dirty="0">
                <a:latin typeface="Consolas" panose="020B0609020204030204" pitchFamily="49" charset="0"/>
                <a:cs typeface="Consolas" panose="020B0609020204030204" pitchFamily="49" charset="0"/>
              </a:rPr>
              <a:t>);</a:t>
            </a:r>
          </a:p>
        </p:txBody>
      </p:sp>
      <p:graphicFrame>
        <p:nvGraphicFramePr>
          <p:cNvPr id="4" name="Table 3"/>
          <p:cNvGraphicFramePr>
            <a:graphicFrameLocks noGrp="1"/>
          </p:cNvGraphicFramePr>
          <p:nvPr>
            <p:extLst>
              <p:ext uri="{D42A27DB-BD31-4B8C-83A1-F6EECF244321}">
                <p14:modId xmlns:p14="http://schemas.microsoft.com/office/powerpoint/2010/main" val="358815047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064458119"/>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18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12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96587536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8063243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12</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12, 18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03854298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86984196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12</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17</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12, 18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72398661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31647258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024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2 and 3:   2 &lt; 3</a:t>
            </a:r>
          </a:p>
          <a:p>
            <a:pPr lvl="1"/>
            <a:r>
              <a:rPr lang="en-US" altLang="en-US" smtClean="0">
                <a:latin typeface="Arial" charset="0"/>
                <a:cs typeface="Arial" charset="0"/>
              </a:rPr>
              <a:t>Copy 2 down</a:t>
            </a:r>
          </a:p>
          <a:p>
            <a:pPr lvl="1"/>
            <a:r>
              <a:rPr lang="en-US" altLang="en-US" smtClean="0">
                <a:latin typeface="Arial" charset="0"/>
                <a:cs typeface="Arial" charset="0"/>
              </a:rPr>
              <a:t>Increment the corresponding indices</a:t>
            </a:r>
          </a:p>
        </p:txBody>
      </p:sp>
      <p:pic>
        <p:nvPicPr>
          <p:cNvPr id="10244" name="Picture 19" descr="mergesort0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5"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40884645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09142654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Tree>
    <p:extLst>
      <p:ext uri="{BB962C8B-B14F-4D97-AF65-F5344CB8AC3E}">
        <p14:creationId xmlns:p14="http://schemas.microsoft.com/office/powerpoint/2010/main" val="172341350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25)/</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18, 25 </a:t>
            </a:r>
            <a:r>
              <a:rPr lang="en-US" altLang="en-US" dirty="0">
                <a:latin typeface="Consolas" panose="020B0609020204030204" pitchFamily="49" charset="0"/>
                <a:cs typeface="Consolas" panose="020B0609020204030204" pitchFamily="49" charset="0"/>
              </a:rPr>
              <a:t>);</a:t>
            </a: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69640522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263050346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First,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18 </a:t>
            </a:r>
            <a:r>
              <a:rPr lang="en-US" altLang="en-US" dirty="0">
                <a:latin typeface="Times New Roman" panose="02020603050405020304" pitchFamily="18" charset="0"/>
                <a:cs typeface="Times New Roman" panose="02020603050405020304" pitchFamily="18" charset="0"/>
              </a:rPr>
              <a:t>&gt; 6</a:t>
            </a:r>
            <a:r>
              <a:rPr lang="en-US" altLang="en-US" dirty="0">
                <a:latin typeface="Arial" charset="0"/>
                <a:cs typeface="Arial" charset="0"/>
              </a:rPr>
              <a:t>, so find the midpoint and call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recursively</a:t>
            </a:r>
          </a:p>
          <a:p>
            <a:pPr marL="457200" lvl="1" indent="0">
              <a:buNone/>
            </a:pPr>
            <a:r>
              <a:rPr lang="en-US" altLang="en-US" dirty="0">
                <a:latin typeface="Arial" charset="0"/>
                <a:cs typeface="Arial" charset="0"/>
              </a:rPr>
              <a:t>	</a:t>
            </a:r>
            <a:r>
              <a:rPr lang="en-US" altLang="en-US" dirty="0">
                <a:latin typeface="Consolas" panose="020B0609020204030204" pitchFamily="49" charset="0"/>
                <a:cs typeface="Consolas" panose="020B0609020204030204" pitchFamily="49" charset="0"/>
              </a:rPr>
              <a:t>midpoint = </a:t>
            </a:r>
            <a:r>
              <a:rPr lang="en-US" altLang="en-US" dirty="0" smtClean="0">
                <a:latin typeface="Consolas" panose="020B0609020204030204" pitchFamily="49" charset="0"/>
                <a:cs typeface="Consolas" panose="020B0609020204030204" pitchFamily="49" charset="0"/>
              </a:rPr>
              <a:t>(18 </a:t>
            </a:r>
            <a:r>
              <a:rPr lang="en-US" altLang="en-US" dirty="0">
                <a:latin typeface="Consolas" panose="020B0609020204030204" pitchFamily="49" charset="0"/>
                <a:cs typeface="Consolas" panose="020B0609020204030204" pitchFamily="49" charset="0"/>
              </a:rPr>
              <a:t>+ </a:t>
            </a:r>
            <a:r>
              <a:rPr lang="en-US" altLang="en-US" dirty="0" smtClean="0">
                <a:latin typeface="Consolas" panose="020B0609020204030204" pitchFamily="49" charset="0"/>
                <a:cs typeface="Consolas" panose="020B0609020204030204" pitchFamily="49" charset="0"/>
              </a:rPr>
              <a:t>25)/</a:t>
            </a:r>
            <a:r>
              <a:rPr lang="en-US" altLang="en-US" dirty="0">
                <a:latin typeface="Consolas" panose="020B0609020204030204" pitchFamily="49" charset="0"/>
                <a:cs typeface="Consolas" panose="020B0609020204030204" pitchFamily="49" charset="0"/>
              </a:rPr>
              <a:t>2; // == </a:t>
            </a:r>
            <a:r>
              <a:rPr lang="en-US" altLang="en-US" dirty="0" smtClean="0">
                <a:latin typeface="Consolas" panose="020B0609020204030204" pitchFamily="49" charset="0"/>
                <a:cs typeface="Consolas" panose="020B0609020204030204" pitchFamily="49" charset="0"/>
              </a:rPr>
              <a:t>21</a:t>
            </a:r>
            <a:endParaRPr lang="en-US" altLang="en-US" dirty="0">
              <a:latin typeface="Consolas" panose="020B0609020204030204" pitchFamily="49" charset="0"/>
              <a:cs typeface="Consolas" panose="020B0609020204030204" pitchFamily="49" charset="0"/>
            </a:endParaRP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18, 21 </a:t>
            </a:r>
            <a:r>
              <a:rPr lang="en-US" altLang="en-US" dirty="0">
                <a:latin typeface="Consolas" panose="020B0609020204030204" pitchFamily="49" charset="0"/>
                <a:cs typeface="Consolas" panose="020B0609020204030204" pitchFamily="49" charset="0"/>
              </a:rPr>
              <a: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15470200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76155997"/>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18, 21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21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18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4335314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27618561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18</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9911164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18, 21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43701734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18</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20</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38070719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18, 21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9311744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a:p>
            <a:pPr>
              <a:buNone/>
            </a:pP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20874890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lumMod val="50000"/>
                              <a:lumOff val="50000"/>
                            </a:schemeClr>
                          </a:solidFill>
                        </a:rPr>
                        <a:t>51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985338338"/>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18,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+ 25)/2;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21</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18, 21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latin typeface="Consolas" panose="020B0609020204030204" pitchFamily="49" charset="0"/>
                <a:cs typeface="Consolas" panose="020B0609020204030204" pitchFamily="49" charset="0"/>
              </a:rPr>
              <a:t>merge_sort</a:t>
            </a:r>
            <a:r>
              <a:rPr lang="en-US" altLang="en-US" dirty="0">
                <a:latin typeface="Consolas" panose="020B0609020204030204" pitchFamily="49" charset="0"/>
                <a:cs typeface="Consolas" panose="020B0609020204030204" pitchFamily="49" charset="0"/>
              </a:rPr>
              <a:t>( array, </a:t>
            </a:r>
            <a:r>
              <a:rPr lang="en-US" altLang="en-US" dirty="0" smtClean="0">
                <a:latin typeface="Consolas" panose="020B0609020204030204" pitchFamily="49" charset="0"/>
                <a:cs typeface="Consolas" panose="020B0609020204030204" pitchFamily="49" charset="0"/>
              </a:rPr>
              <a:t>21, </a:t>
            </a:r>
            <a:r>
              <a:rPr lang="en-US" altLang="en-US" dirty="0">
                <a:latin typeface="Consolas" panose="020B0609020204030204" pitchFamily="49" charset="0"/>
                <a:cs typeface="Consolas" panose="020B0609020204030204" pitchFamily="49" charset="0"/>
              </a:rPr>
              <a:t>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32684353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79633760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now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Now, </a:t>
            </a:r>
            <a:r>
              <a:rPr lang="en-US" altLang="en-US" dirty="0" smtClean="0">
                <a:latin typeface="Times New Roman" panose="02020603050405020304" pitchFamily="18" charset="0"/>
                <a:cs typeface="Times New Roman" panose="02020603050405020304" pitchFamily="18" charset="0"/>
              </a:rPr>
              <a:t>25 </a:t>
            </a:r>
            <a:r>
              <a:rPr lang="en-US" altLang="en-US" dirty="0">
                <a:latin typeface="Times New Roman" panose="02020603050405020304" pitchFamily="18" charset="0"/>
                <a:cs typeface="Times New Roman" panose="02020603050405020304" pitchFamily="18" charset="0"/>
              </a:rPr>
              <a:t>– </a:t>
            </a:r>
            <a:r>
              <a:rPr lang="en-US" altLang="en-US" dirty="0" smtClean="0">
                <a:latin typeface="Times New Roman" panose="02020603050405020304" pitchFamily="18" charset="0"/>
                <a:cs typeface="Times New Roman" panose="02020603050405020304" pitchFamily="18" charset="0"/>
              </a:rPr>
              <a:t>21 </a:t>
            </a:r>
            <a:r>
              <a:rPr lang="en-US" altLang="en-US" dirty="0">
                <a:latin typeface="Times New Roman" panose="02020603050405020304" pitchFamily="18" charset="0"/>
                <a:cs typeface="Times New Roman" panose="02020603050405020304" pitchFamily="18" charset="0"/>
              </a:rPr>
              <a:t>≤ 6</a:t>
            </a:r>
            <a:r>
              <a:rPr lang="en-US" altLang="en-US" dirty="0">
                <a:latin typeface="Arial" charset="0"/>
                <a:cs typeface="Arial" charset="0"/>
              </a:rPr>
              <a:t>, so find we call insertion sort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96644874"/>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28908811"/>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24</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72335775"/>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21, 25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082268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1267"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3 and 7</a:t>
            </a:r>
          </a:p>
          <a:p>
            <a:pPr lvl="1"/>
            <a:r>
              <a:rPr lang="en-US" altLang="en-US" smtClean="0">
                <a:latin typeface="Arial" charset="0"/>
                <a:cs typeface="Arial" charset="0"/>
              </a:rPr>
              <a:t>Copy 3 down</a:t>
            </a:r>
          </a:p>
          <a:p>
            <a:pPr lvl="1"/>
            <a:r>
              <a:rPr lang="en-US" altLang="en-US" smtClean="0">
                <a:latin typeface="Arial" charset="0"/>
                <a:cs typeface="Arial" charset="0"/>
              </a:rPr>
              <a:t>Increment the corresponding indices</a:t>
            </a:r>
          </a:p>
        </p:txBody>
      </p:sp>
      <p:pic>
        <p:nvPicPr>
          <p:cNvPr id="11268" name="Picture 4" descr="mergesort0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26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2993366496"/>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Insertion sort just sorts the entries from </a:t>
            </a:r>
            <a:r>
              <a:rPr lang="en-US" altLang="en-US" dirty="0" smtClean="0">
                <a:latin typeface="Consolas" panose="020B0609020204030204" pitchFamily="49" charset="0"/>
                <a:cs typeface="Consolas" panose="020B0609020204030204" pitchFamily="49" charset="0"/>
              </a:rPr>
              <a:t>21</a:t>
            </a:r>
            <a:r>
              <a:rPr lang="en-US" altLang="en-US" dirty="0" smtClean="0">
                <a:latin typeface="Arial" charset="0"/>
                <a:cs typeface="Arial" charset="0"/>
              </a:rPr>
              <a:t> </a:t>
            </a:r>
            <a:r>
              <a:rPr lang="en-US" altLang="en-US" dirty="0">
                <a:latin typeface="Arial" charset="0"/>
                <a:cs typeface="Arial" charset="0"/>
              </a:rPr>
              <a:t>to </a:t>
            </a:r>
            <a:r>
              <a:rPr lang="en-US" altLang="en-US" dirty="0" smtClean="0">
                <a:latin typeface="Consolas" panose="020B0609020204030204" pitchFamily="49" charset="0"/>
                <a:cs typeface="Consolas" panose="020B0609020204030204" pitchFamily="49" charset="0"/>
              </a:rPr>
              <a:t>24</a:t>
            </a: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a:buNone/>
            </a:pPr>
            <a:endParaRPr lang="en-US" altLang="en-US" dirty="0">
              <a:latin typeface="Consolas" panose="020B0609020204030204" pitchFamily="49" charset="0"/>
              <a:cs typeface="Consolas" panose="020B0609020204030204" pitchFamily="49" charset="0"/>
            </a:endParaRPr>
          </a:p>
          <a:p>
            <a:pPr lvl="1"/>
            <a:r>
              <a:rPr lang="en-US" altLang="en-US" dirty="0">
                <a:latin typeface="Arial" charset="0"/>
                <a:cs typeface="Arial" charset="0"/>
              </a:rPr>
              <a:t>This function call completes and so we exit</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89866930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21, 25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11" name="Rectangle 10"/>
          <p:cNvSpPr/>
          <p:nvPr/>
        </p:nvSpPr>
        <p:spPr>
          <a:xfrm>
            <a:off x="5148064" y="4664022"/>
            <a:ext cx="4104456" cy="369332"/>
          </a:xfrm>
          <a:prstGeom prst="rect">
            <a:avLst/>
          </a:prstGeom>
        </p:spPr>
        <p:txBody>
          <a:bodyPr wrap="square">
            <a:spAutoFit/>
          </a:bodyPr>
          <a:lstStyle/>
          <a:p>
            <a:r>
              <a:rPr lang="en-US" altLang="en-US" dirty="0" err="1" smtClean="0">
                <a:latin typeface="Consolas" pitchFamily="49" charset="0"/>
                <a:cs typeface="Consolas" pitchFamily="49" charset="0"/>
              </a:rPr>
              <a:t>insertion_sort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8932013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This call to </a:t>
            </a:r>
            <a:r>
              <a:rPr lang="en-US" altLang="en-US" dirty="0" err="1">
                <a:latin typeface="Consolas" panose="020B0609020204030204" pitchFamily="49" charset="0"/>
                <a:cs typeface="Consolas" panose="020B0609020204030204" pitchFamily="49" charset="0"/>
              </a:rPr>
              <a:t>merge_sort</a:t>
            </a:r>
            <a:r>
              <a:rPr lang="en-US" altLang="en-US" dirty="0">
                <a:latin typeface="Arial" charset="0"/>
                <a:cs typeface="Arial" charset="0"/>
              </a:rPr>
              <a:t> is now also finished, so it, too, exits</a:t>
            </a:r>
            <a:endParaRPr lang="en-US" altLang="en-US" dirty="0">
              <a:latin typeface="Consolas" panose="020B0609020204030204" pitchFamily="49" charset="0"/>
              <a:cs typeface="Consolas"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45975671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2561344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25)/</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21</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18, 21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21, 25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merge( array, </a:t>
            </a:r>
            <a:r>
              <a:rPr lang="en-US" altLang="en-US" dirty="0" smtClean="0">
                <a:latin typeface="Consolas" panose="020B0609020204030204" pitchFamily="49" charset="0"/>
                <a:cs typeface="Consolas" panose="020B0609020204030204" pitchFamily="49" charset="0"/>
              </a:rPr>
              <a:t>18, 21, 25 </a:t>
            </a:r>
            <a:r>
              <a:rPr lang="en-US" altLang="en-US" dirty="0">
                <a:latin typeface="Consolas" panose="020B0609020204030204" pitchFamily="49" charset="0"/>
                <a:cs typeface="Consolas" panose="020B0609020204030204" pitchFamily="49" charset="0"/>
              </a:rPr>
              <a: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6437852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732540211"/>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18, 21, 25 ) </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400674736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3167279451"/>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18, 21, 25 ) </a:t>
            </a: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a:t>
            </a:r>
            <a:r>
              <a:rPr lang="en-US" altLang="en-US" dirty="0" smtClean="0">
                <a:latin typeface="Arial" charset="0"/>
                <a:cs typeface="Arial" charset="0"/>
              </a:rPr>
              <a:t>together</a:t>
            </a:r>
            <a:endParaRPr lang="en-US" altLang="en-US" dirty="0">
              <a:latin typeface="Arial" charset="0"/>
              <a:cs typeface="Arial" charset="0"/>
            </a:endParaRP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8570556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18, 25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9" name="Rectangle 8"/>
          <p:cNvSpPr/>
          <p:nvPr/>
        </p:nvSpPr>
        <p:spPr>
          <a:xfrm>
            <a:off x="5148064" y="5024062"/>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18, 21, 25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526607505"/>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25)/</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21</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18, 21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21, 25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18, 21, 25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4952204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32</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57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94</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086255273"/>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12,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+ 25)/2;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25 );</a:t>
            </a:r>
          </a:p>
          <a:p>
            <a:pPr marL="457200" lvl="1" indent="0">
              <a:buNone/>
            </a:pPr>
            <a:r>
              <a:rPr lang="en-US" altLang="en-US" dirty="0">
                <a:latin typeface="Consolas" panose="020B0609020204030204" pitchFamily="49" charset="0"/>
                <a:cs typeface="Consolas" panose="020B0609020204030204" pitchFamily="49" charset="0"/>
              </a:rPr>
              <a:t>	merge( array, </a:t>
            </a:r>
            <a:r>
              <a:rPr lang="en-US" altLang="en-US" dirty="0" smtClean="0">
                <a:latin typeface="Consolas" panose="020B0609020204030204" pitchFamily="49" charset="0"/>
                <a:cs typeface="Consolas" panose="020B0609020204030204" pitchFamily="49" charset="0"/>
              </a:rPr>
              <a:t>12, 18, </a:t>
            </a:r>
            <a:r>
              <a:rPr lang="en-US" altLang="en-US" dirty="0">
                <a:latin typeface="Consolas" panose="020B0609020204030204" pitchFamily="49" charset="0"/>
                <a:cs typeface="Consolas" panose="020B0609020204030204" pitchFamily="49" charset="0"/>
              </a:rPr>
              <a:t>25 );</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3581721831"/>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4606760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a:p>
            <a:pPr marL="457200" lvl="1" indent="0">
              <a:buNone/>
            </a:pP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249111263"/>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8" name="Rectangle 7"/>
          <p:cNvSpPr/>
          <p:nvPr/>
        </p:nvSpPr>
        <p:spPr>
          <a:xfrm>
            <a:off x="5148064" y="5373216"/>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283655945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12, 18,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12, 25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100904874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8" name="Rectangle 7"/>
          <p:cNvSpPr/>
          <p:nvPr/>
        </p:nvSpPr>
        <p:spPr>
          <a:xfrm>
            <a:off x="5148064" y="5373216"/>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12, 18, 25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178929970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a:t>
            </a:r>
            <a:r>
              <a:rPr lang="en-US" altLang="en-US" dirty="0" smtClean="0">
                <a:latin typeface="Consolas" pitchFamily="49" charset="0"/>
                <a:cs typeface="Consolas" pitchFamily="49" charset="0"/>
              </a:rPr>
              <a:t>12,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+ 25)/2;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25 );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12, 18,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25 );</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sp>
        <p:nvSpPr>
          <p:cNvPr id="7" name="Rectangle 6"/>
          <p:cNvSpPr/>
          <p:nvPr/>
        </p:nvSpPr>
        <p:spPr>
          <a:xfrm>
            <a:off x="5148064" y="573325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12, 25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2822492888"/>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lumMod val="50000"/>
                              <a:lumOff val="50000"/>
                            </a:schemeClr>
                          </a:solidFill>
                        </a:rPr>
                        <a:t>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13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23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37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48</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49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61</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73</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77</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89</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lumMod val="50000"/>
                              <a:lumOff val="50000"/>
                            </a:schemeClr>
                          </a:solidFill>
                        </a:rPr>
                        <a:t>95</a:t>
                      </a:r>
                      <a:endParaRPr lang="en-CA" sz="2000" b="0" dirty="0">
                        <a:solidFill>
                          <a:schemeClr val="tx1">
                            <a:lumMod val="50000"/>
                            <a:lumOff val="50000"/>
                          </a:schemeClr>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85000"/>
                      </a:schemeClr>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64758507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229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5 and 7</a:t>
            </a:r>
          </a:p>
          <a:p>
            <a:pPr lvl="1"/>
            <a:r>
              <a:rPr lang="en-US" altLang="en-US" smtClean="0">
                <a:latin typeface="Arial" charset="0"/>
                <a:cs typeface="Arial" charset="0"/>
              </a:rPr>
              <a:t>Copy 5 down</a:t>
            </a:r>
          </a:p>
          <a:p>
            <a:pPr lvl="1"/>
            <a:r>
              <a:rPr lang="en-US" altLang="en-US" smtClean="0">
                <a:latin typeface="Arial" charset="0"/>
                <a:cs typeface="Arial" charset="0"/>
              </a:rPr>
              <a:t>Increment the appropriate indices</a:t>
            </a:r>
          </a:p>
        </p:txBody>
      </p:sp>
      <p:pic>
        <p:nvPicPr>
          <p:cNvPr id="12292" name="Picture 4" descr="mergesort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75408405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continue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 </a:t>
            </a:r>
            <a:r>
              <a:rPr lang="en-US" altLang="en-US" dirty="0" smtClean="0">
                <a:latin typeface="Consolas" pitchFamily="49" charset="0"/>
                <a:cs typeface="Consolas" pitchFamily="49" charset="0"/>
              </a:rPr>
              <a:t>25 </a:t>
            </a:r>
            <a:r>
              <a:rPr lang="en-US" altLang="en-US" dirty="0">
                <a:latin typeface="Consolas" pitchFamily="49" charset="0"/>
                <a:cs typeface="Consolas" pitchFamily="49" charset="0"/>
              </a:rPr>
              <a:t>)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continue calling</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(0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25)/</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0,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12, 25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merge( array, 0, </a:t>
            </a:r>
            <a:r>
              <a:rPr lang="en-US" altLang="en-US" dirty="0" smtClean="0">
                <a:latin typeface="Consolas" panose="020B0609020204030204" pitchFamily="49" charset="0"/>
                <a:cs typeface="Consolas" panose="020B0609020204030204" pitchFamily="49" charset="0"/>
              </a:rPr>
              <a:t>12, 25 </a:t>
            </a:r>
            <a:r>
              <a:rPr lang="en-US" altLang="en-US" dirty="0">
                <a:latin typeface="Consolas" panose="020B0609020204030204" pitchFamily="49" charset="0"/>
                <a:cs typeface="Consolas" panose="020B0609020204030204" pitchFamily="49" charset="0"/>
              </a:rPr>
              <a: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113038262"/>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67739365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0, 12,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a:t>
            </a:r>
            <a:r>
              <a:rPr lang="en-US" altLang="en-US" dirty="0" smtClean="0">
                <a:latin typeface="Arial" charset="0"/>
                <a:cs typeface="Arial" charset="0"/>
              </a:rPr>
              <a:t>together</a:t>
            </a:r>
            <a:endParaRPr lang="en-US" altLang="en-US" dirty="0">
              <a:latin typeface="Arial" charset="0"/>
              <a:cs typeface="Arial"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509601827"/>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99FF"/>
                    </a:solid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CC99"/>
                    </a:solidFill>
                  </a:tcPr>
                </a:tc>
              </a:tr>
            </a:tbl>
          </a:graphicData>
        </a:graphic>
      </p:graphicFrame>
      <p:sp>
        <p:nvSpPr>
          <p:cNvPr id="7" name="Rectangle 6"/>
          <p:cNvSpPr/>
          <p:nvPr/>
        </p:nvSpPr>
        <p:spPr>
          <a:xfrm>
            <a:off x="5148064" y="5734850"/>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0, 12, 25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400868197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are executing </a:t>
            </a:r>
            <a:r>
              <a:rPr lang="en-US" altLang="en-US" dirty="0">
                <a:latin typeface="Consolas" pitchFamily="49" charset="0"/>
                <a:cs typeface="Consolas" pitchFamily="49" charset="0"/>
              </a:rPr>
              <a:t>merge( array, </a:t>
            </a:r>
            <a:r>
              <a:rPr lang="en-US" altLang="en-US" dirty="0" smtClean="0">
                <a:latin typeface="Consolas" pitchFamily="49" charset="0"/>
                <a:cs typeface="Consolas" pitchFamily="49" charset="0"/>
              </a:rPr>
              <a:t>0, 12,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These two sub-arrays are merged together</a:t>
            </a:r>
          </a:p>
          <a:p>
            <a:pPr lvl="1"/>
            <a:r>
              <a:rPr lang="en-US" altLang="en-US" dirty="0">
                <a:latin typeface="Arial" charset="0"/>
                <a:cs typeface="Arial" charset="0"/>
              </a:rPr>
              <a:t>This function call exists</a:t>
            </a:r>
            <a:endParaRPr lang="en-US" altLang="en-US" dirty="0">
              <a:latin typeface="Consolas" panose="020B0609020204030204" pitchFamily="49" charset="0"/>
              <a:cs typeface="Consolas" panose="020B0609020204030204" pitchFamily="49"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solidFill>
                  <a:schemeClr val="tx1">
                    <a:lumMod val="50000"/>
                    <a:lumOff val="50000"/>
                  </a:schemeClr>
                </a:solidFill>
                <a:latin typeface="Consolas" pitchFamily="49" charset="0"/>
                <a:cs typeface="Consolas" pitchFamily="49" charset="0"/>
              </a:rPr>
              <a:t>merge_sort</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array</a:t>
            </a:r>
            <a:r>
              <a:rPr lang="en-US" altLang="en-US" dirty="0">
                <a:solidFill>
                  <a:schemeClr val="tx1">
                    <a:lumMod val="50000"/>
                    <a:lumOff val="50000"/>
                  </a:schemeClr>
                </a:solidFill>
                <a:latin typeface="Consolas" pitchFamily="49" charset="0"/>
                <a:cs typeface="Consolas" pitchFamily="49" charset="0"/>
              </a:rPr>
              <a:t>, </a:t>
            </a:r>
            <a:r>
              <a:rPr lang="en-US" altLang="en-US" dirty="0" smtClean="0">
                <a:solidFill>
                  <a:schemeClr val="tx1">
                    <a:lumMod val="50000"/>
                    <a:lumOff val="50000"/>
                  </a:schemeClr>
                </a:solidFill>
                <a:latin typeface="Consolas" pitchFamily="49" charset="0"/>
                <a:cs typeface="Consolas" pitchFamily="49" charset="0"/>
              </a:rPr>
              <a:t> 0, 25 </a:t>
            </a:r>
            <a:r>
              <a:rPr lang="en-US" altLang="en-US" dirty="0">
                <a:solidFill>
                  <a:schemeClr val="tx1">
                    <a:lumMod val="50000"/>
                    <a:lumOff val="50000"/>
                  </a:schemeClr>
                </a:solidFill>
                <a:latin typeface="Consolas" pitchFamily="49" charset="0"/>
                <a:cs typeface="Consolas" pitchFamily="49" charset="0"/>
              </a:rPr>
              <a:t>) </a:t>
            </a:r>
            <a:endParaRPr lang="en-CA" dirty="0">
              <a:solidFill>
                <a:schemeClr val="tx1">
                  <a:lumMod val="50000"/>
                  <a:lumOff val="50000"/>
                </a:schemeClr>
              </a:solidFill>
            </a:endParaRPr>
          </a:p>
        </p:txBody>
      </p:sp>
      <p:graphicFrame>
        <p:nvGraphicFramePr>
          <p:cNvPr id="10" name="Table 9"/>
          <p:cNvGraphicFramePr>
            <a:graphicFrameLocks noGrp="1"/>
          </p:cNvGraphicFramePr>
          <p:nvPr>
            <p:extLst>
              <p:ext uri="{D42A27DB-BD31-4B8C-83A1-F6EECF244321}">
                <p14:modId xmlns:p14="http://schemas.microsoft.com/office/powerpoint/2010/main" val="27254077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
        <p:nvSpPr>
          <p:cNvPr id="7" name="Rectangle 6"/>
          <p:cNvSpPr/>
          <p:nvPr/>
        </p:nvSpPr>
        <p:spPr>
          <a:xfrm>
            <a:off x="5148064" y="5734850"/>
            <a:ext cx="3528392" cy="369332"/>
          </a:xfrm>
          <a:prstGeom prst="rect">
            <a:avLst/>
          </a:prstGeom>
        </p:spPr>
        <p:txBody>
          <a:bodyPr wrap="square">
            <a:spAutoFit/>
          </a:bodyPr>
          <a:lstStyle/>
          <a:p>
            <a:r>
              <a:rPr lang="en-US" altLang="en-US" dirty="0" smtClean="0">
                <a:latin typeface="Consolas" pitchFamily="49" charset="0"/>
                <a:cs typeface="Consolas" pitchFamily="49" charset="0"/>
              </a:rPr>
              <a:t>merge( 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0, 12, 25 </a:t>
            </a:r>
            <a:r>
              <a:rPr lang="en-US" altLang="en-US" dirty="0">
                <a:latin typeface="Consolas" pitchFamily="49" charset="0"/>
                <a:cs typeface="Consolas" pitchFamily="49" charset="0"/>
              </a:rPr>
              <a:t>) </a:t>
            </a:r>
            <a:endParaRPr lang="en-CA" dirty="0"/>
          </a:p>
        </p:txBody>
      </p:sp>
    </p:spTree>
    <p:extLst>
      <p:ext uri="{BB962C8B-B14F-4D97-AF65-F5344CB8AC3E}">
        <p14:creationId xmlns:p14="http://schemas.microsoft.com/office/powerpoint/2010/main" val="71249267"/>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a:t>
            </a:r>
            <a:r>
              <a:rPr lang="en-US" altLang="en-US" dirty="0">
                <a:latin typeface="Arial" charset="0"/>
                <a:cs typeface="Arial" charset="0"/>
              </a:rPr>
              <a:t>We return to executing </a:t>
            </a:r>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array, 0</a:t>
            </a:r>
            <a:r>
              <a:rPr lang="en-US" altLang="en-US" dirty="0" smtClean="0">
                <a:latin typeface="Consolas" pitchFamily="49" charset="0"/>
                <a:cs typeface="Consolas" pitchFamily="49" charset="0"/>
              </a:rPr>
              <a:t>, </a:t>
            </a:r>
            <a:r>
              <a:rPr lang="en-US" altLang="en-US" dirty="0">
                <a:latin typeface="Consolas" pitchFamily="49" charset="0"/>
                <a:cs typeface="Consolas" pitchFamily="49" charset="0"/>
              </a:rPr>
              <a:t>25 ) </a:t>
            </a: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endParaRPr lang="en-US" altLang="en-US" dirty="0">
              <a:latin typeface="Consolas" pitchFamily="49" charset="0"/>
              <a:cs typeface="Consolas" pitchFamily="49" charset="0"/>
            </a:endParaRPr>
          </a:p>
          <a:p>
            <a:pPr>
              <a:buNone/>
            </a:pPr>
            <a:r>
              <a:rPr lang="en-US" altLang="en-US" dirty="0">
                <a:latin typeface="Arial" charset="0"/>
                <a:cs typeface="Arial" charset="0"/>
              </a:rPr>
              <a:t>	We are finished calling this function as well</a:t>
            </a:r>
          </a:p>
          <a:p>
            <a:pPr marL="457200" lvl="1" indent="0">
              <a:buNone/>
            </a:pPr>
            <a:r>
              <a:rPr lang="en-US" altLang="en-US" dirty="0">
                <a:latin typeface="Arial" charset="0"/>
                <a:cs typeface="Arial"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midpoint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0</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+ 25)/2; // ==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a:t>
            </a:r>
            <a:endParaRPr lang="en-US" altLang="en-US" dirty="0">
              <a:solidFill>
                <a:schemeClr val="tx1">
                  <a:lumMod val="50000"/>
                  <a:lumOff val="50000"/>
                </a:schemeClr>
              </a:solidFill>
              <a:latin typeface="Consolas" panose="020B0609020204030204" pitchFamily="49" charset="0"/>
              <a:cs typeface="Consolas" panose="020B0609020204030204" pitchFamily="49" charset="0"/>
            </a:endParaRP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0, 12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a:t>
            </a:r>
          </a:p>
          <a:p>
            <a:pPr marL="457200" lvl="1" indent="0">
              <a:buNone/>
            </a:pPr>
            <a:r>
              <a:rPr lang="en-US" altLang="en-US" dirty="0">
                <a:latin typeface="Consolas" panose="020B0609020204030204" pitchFamily="49" charset="0"/>
                <a:cs typeface="Consolas" panose="020B0609020204030204" pitchFamily="49" charset="0"/>
              </a:rPr>
              <a:t>	</a:t>
            </a:r>
            <a:r>
              <a:rPr lang="en-US" altLang="en-US" dirty="0" err="1">
                <a:solidFill>
                  <a:schemeClr val="tx1">
                    <a:lumMod val="50000"/>
                    <a:lumOff val="50000"/>
                  </a:schemeClr>
                </a:solidFill>
                <a:latin typeface="Consolas" panose="020B0609020204030204" pitchFamily="49" charset="0"/>
                <a:cs typeface="Consolas" panose="020B0609020204030204" pitchFamily="49" charset="0"/>
              </a:rPr>
              <a:t>merge_sort</a:t>
            </a:r>
            <a:r>
              <a:rPr lang="en-US" altLang="en-US" dirty="0">
                <a:solidFill>
                  <a:schemeClr val="tx1">
                    <a:lumMod val="50000"/>
                    <a:lumOff val="50000"/>
                  </a:schemeClr>
                </a:solidFill>
                <a:latin typeface="Consolas" panose="020B0609020204030204" pitchFamily="49" charset="0"/>
                <a:cs typeface="Consolas" panose="020B0609020204030204" pitchFamily="49" charset="0"/>
              </a:rPr>
              <a:t>(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25 );</a:t>
            </a:r>
          </a:p>
          <a:p>
            <a:pPr marL="457200" lvl="1" indent="0">
              <a:buNone/>
            </a:pPr>
            <a:r>
              <a:rPr lang="en-US" altLang="en-US" dirty="0">
                <a:solidFill>
                  <a:schemeClr val="tx1">
                    <a:lumMod val="50000"/>
                    <a:lumOff val="50000"/>
                  </a:schemeClr>
                </a:solidFill>
                <a:latin typeface="Consolas" panose="020B0609020204030204" pitchFamily="49" charset="0"/>
                <a:cs typeface="Consolas" panose="020B0609020204030204" pitchFamily="49" charset="0"/>
              </a:rPr>
              <a:t>	merge( array, </a:t>
            </a:r>
            <a:r>
              <a:rPr lang="en-US" altLang="en-US" dirty="0" smtClean="0">
                <a:solidFill>
                  <a:schemeClr val="tx1">
                    <a:lumMod val="50000"/>
                    <a:lumOff val="50000"/>
                  </a:schemeClr>
                </a:solidFill>
                <a:latin typeface="Consolas" panose="020B0609020204030204" pitchFamily="49" charset="0"/>
                <a:cs typeface="Consolas" panose="020B0609020204030204" pitchFamily="49" charset="0"/>
              </a:rPr>
              <a:t>0, 12, </a:t>
            </a:r>
            <a:r>
              <a:rPr lang="en-US" altLang="en-US" dirty="0">
                <a:solidFill>
                  <a:schemeClr val="tx1">
                    <a:lumMod val="50000"/>
                    <a:lumOff val="50000"/>
                  </a:schemeClr>
                </a:solidFill>
                <a:latin typeface="Consolas" panose="020B0609020204030204" pitchFamily="49" charset="0"/>
                <a:cs typeface="Consolas" panose="020B0609020204030204" pitchFamily="49" charset="0"/>
              </a:rPr>
              <a:t>25 );</a:t>
            </a:r>
          </a:p>
          <a:p>
            <a:pPr marL="358775" indent="-301625">
              <a:buNone/>
            </a:pPr>
            <a:r>
              <a:rPr lang="en-US" altLang="en-US" dirty="0">
                <a:latin typeface="Arial" charset="0"/>
                <a:cs typeface="Arial" charset="0"/>
              </a:rPr>
              <a:t>	Consequently, we exit</a:t>
            </a: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sp>
        <p:nvSpPr>
          <p:cNvPr id="2" name="Rectangle 1"/>
          <p:cNvSpPr/>
          <p:nvPr/>
        </p:nvSpPr>
        <p:spPr>
          <a:xfrm>
            <a:off x="5148064" y="6093296"/>
            <a:ext cx="3672408" cy="369332"/>
          </a:xfrm>
          <a:prstGeom prst="rect">
            <a:avLst/>
          </a:prstGeom>
        </p:spPr>
        <p:txBody>
          <a:bodyPr wrap="square">
            <a:spAutoFit/>
          </a:bodyPr>
          <a:lstStyle/>
          <a:p>
            <a:r>
              <a:rPr lang="en-US" altLang="en-US" dirty="0" err="1">
                <a:latin typeface="Consolas" pitchFamily="49" charset="0"/>
                <a:cs typeface="Consolas" pitchFamily="49" charset="0"/>
              </a:rPr>
              <a:t>merge_sort</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array</a:t>
            </a:r>
            <a:r>
              <a:rPr lang="en-US" altLang="en-US" dirty="0">
                <a:latin typeface="Consolas" pitchFamily="49" charset="0"/>
                <a:cs typeface="Consolas" pitchFamily="49" charset="0"/>
              </a:rPr>
              <a:t>, </a:t>
            </a:r>
            <a:r>
              <a:rPr lang="en-US" altLang="en-US" dirty="0" smtClean="0">
                <a:latin typeface="Consolas" pitchFamily="49" charset="0"/>
                <a:cs typeface="Consolas" pitchFamily="49" charset="0"/>
              </a:rPr>
              <a:t> 0, 25 </a:t>
            </a:r>
            <a:r>
              <a:rPr lang="en-US" altLang="en-US" dirty="0">
                <a:latin typeface="Consolas" pitchFamily="49" charset="0"/>
                <a:cs typeface="Consolas" pitchFamily="49" charset="0"/>
              </a:rPr>
              <a:t>) </a:t>
            </a:r>
            <a:endParaRPr lang="en-CA" dirty="0"/>
          </a:p>
        </p:txBody>
      </p:sp>
      <p:graphicFrame>
        <p:nvGraphicFramePr>
          <p:cNvPr id="10" name="Table 9"/>
          <p:cNvGraphicFramePr>
            <a:graphicFrameLocks noGrp="1"/>
          </p:cNvGraphicFramePr>
          <p:nvPr>
            <p:extLst>
              <p:ext uri="{D42A27DB-BD31-4B8C-83A1-F6EECF244321}">
                <p14:modId xmlns:p14="http://schemas.microsoft.com/office/powerpoint/2010/main" val="648806599"/>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1095687722"/>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altLang="en-US" smtClean="0">
                <a:latin typeface="Arial" charset="0"/>
                <a:cs typeface="Arial" charset="0"/>
              </a:rPr>
              <a:t>Example</a:t>
            </a:r>
          </a:p>
        </p:txBody>
      </p:sp>
      <p:sp>
        <p:nvSpPr>
          <p:cNvPr id="31747" name="Rectangle 3"/>
          <p:cNvSpPr>
            <a:spLocks noGrp="1" noChangeArrowheads="1"/>
          </p:cNvSpPr>
          <p:nvPr>
            <p:ph type="body" idx="1"/>
          </p:nvPr>
        </p:nvSpPr>
        <p:spPr>
          <a:xfrm>
            <a:off x="457200" y="1600200"/>
            <a:ext cx="8435280" cy="4525963"/>
          </a:xfrm>
        </p:spPr>
        <p:txBody>
          <a:bodyPr/>
          <a:lstStyle/>
          <a:p>
            <a:pPr>
              <a:buNone/>
            </a:pPr>
            <a:r>
              <a:rPr lang="en-US" altLang="en-US" dirty="0" smtClean="0">
                <a:latin typeface="Arial" charset="0"/>
                <a:cs typeface="Arial" charset="0"/>
              </a:rPr>
              <a:t>	The array is now sorted</a:t>
            </a:r>
          </a:p>
          <a:p>
            <a:pPr>
              <a:buNone/>
            </a:pPr>
            <a:endParaRPr lang="en-US" altLang="en-US" dirty="0">
              <a:latin typeface="Arial" charset="0"/>
              <a:cs typeface="Arial" charset="0"/>
            </a:endParaRPr>
          </a:p>
          <a:p>
            <a:pPr>
              <a:buNone/>
            </a:pPr>
            <a:endParaRPr lang="en-US" altLang="en-US" dirty="0" smtClean="0">
              <a:latin typeface="Arial" charset="0"/>
              <a:cs typeface="Arial" charset="0"/>
            </a:endParaRPr>
          </a:p>
          <a:p>
            <a:pPr>
              <a:buNone/>
            </a:pPr>
            <a:endParaRPr lang="en-US" altLang="en-US" dirty="0">
              <a:latin typeface="Arial" charset="0"/>
              <a:cs typeface="Arial" charset="0"/>
            </a:endParaRPr>
          </a:p>
          <a:p>
            <a:pPr lvl="1"/>
            <a:r>
              <a:rPr lang="en-US" altLang="en-US" dirty="0" smtClean="0">
                <a:latin typeface="Arial" charset="0"/>
                <a:cs typeface="Arial" charset="0"/>
              </a:rPr>
              <a:t>Question:  What is the run-time of this algorithm?</a:t>
            </a:r>
            <a:endParaRPr lang="en-US" altLang="en-US" dirty="0">
              <a:latin typeface="Arial" charset="0"/>
              <a:cs typeface="Arial" charset="0"/>
            </a:endParaRPr>
          </a:p>
        </p:txBody>
      </p:sp>
      <p:sp>
        <p:nvSpPr>
          <p:cNvPr id="31798"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8.5.4</a:t>
            </a:r>
            <a:endParaRPr lang="en-CA" altLang="en-US" dirty="0"/>
          </a:p>
        </p:txBody>
      </p:sp>
      <p:graphicFrame>
        <p:nvGraphicFramePr>
          <p:cNvPr id="10" name="Table 9"/>
          <p:cNvGraphicFramePr>
            <a:graphicFrameLocks noGrp="1"/>
          </p:cNvGraphicFramePr>
          <p:nvPr>
            <p:extLst>
              <p:ext uri="{D42A27DB-BD31-4B8C-83A1-F6EECF244321}">
                <p14:modId xmlns:p14="http://schemas.microsoft.com/office/powerpoint/2010/main" val="895814706"/>
              </p:ext>
            </p:extLst>
          </p:nvPr>
        </p:nvGraphicFramePr>
        <p:xfrm>
          <a:off x="71438" y="2132856"/>
          <a:ext cx="8964625" cy="554355"/>
        </p:xfrm>
        <a:graphic>
          <a:graphicData uri="http://schemas.openxmlformats.org/drawingml/2006/table">
            <a:tbl>
              <a:tblPr firstRow="1" bandRow="1">
                <a:tableStyleId>{2D5ABB26-0587-4C30-8999-92F81FD0307C}</a:tableStyleId>
              </a:tblPr>
              <a:tblGrid>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8585"/>
                <a:gridCol w="353198"/>
                <a:gridCol w="363972"/>
                <a:gridCol w="358585"/>
                <a:gridCol w="358585"/>
                <a:gridCol w="358585"/>
              </a:tblGrid>
              <a:tr h="84063">
                <a:tc>
                  <a:txBody>
                    <a:bodyPr/>
                    <a:lstStyle/>
                    <a:p>
                      <a:pPr algn="l"/>
                      <a:r>
                        <a:rPr lang="en-CA" sz="1200" b="0" dirty="0" smtClean="0"/>
                        <a:t>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15</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16</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17</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18</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19</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20</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21</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22</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23</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a:r>
                        <a:rPr lang="en-CA" sz="1200" b="0" dirty="0" smtClean="0"/>
                        <a:t>24</a:t>
                      </a:r>
                      <a:endParaRPr lang="en-CA" sz="1200" b="0" dirty="0"/>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r>
              <a:tr h="371475">
                <a:tc>
                  <a:txBody>
                    <a:bodyPr/>
                    <a:lstStyle/>
                    <a:p>
                      <a:pPr algn="ctr"/>
                      <a:r>
                        <a:rPr lang="en-CA" sz="2000" b="0" dirty="0" smtClean="0">
                          <a:solidFill>
                            <a:schemeClr val="tx1"/>
                          </a:solidFill>
                        </a:rPr>
                        <a:t>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17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28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37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49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57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61</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62</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73</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77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88</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89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94</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95</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97</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CA" sz="2000" b="0" dirty="0" smtClean="0">
                          <a:solidFill>
                            <a:schemeClr val="tx1"/>
                          </a:solidFill>
                        </a:rPr>
                        <a:t>99</a:t>
                      </a:r>
                      <a:endParaRPr lang="en-CA" sz="2000" b="0" dirty="0">
                        <a:solidFill>
                          <a:schemeClr val="tx1"/>
                        </a:solidFill>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r>
            </a:tbl>
          </a:graphicData>
        </a:graphic>
      </p:graphicFrame>
    </p:spTree>
    <p:extLst>
      <p:ext uri="{BB962C8B-B14F-4D97-AF65-F5344CB8AC3E}">
        <p14:creationId xmlns:p14="http://schemas.microsoft.com/office/powerpoint/2010/main" val="7985747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1747">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7" name="Rectangle 2"/>
          <p:cNvSpPr>
            <a:spLocks noGrp="1" noChangeArrowheads="1"/>
          </p:cNvSpPr>
          <p:nvPr>
            <p:ph type="title"/>
          </p:nvPr>
        </p:nvSpPr>
        <p:spPr/>
        <p:txBody>
          <a:bodyPr/>
          <a:lstStyle/>
          <a:p>
            <a:r>
              <a:rPr lang="en-US" altLang="en-US" smtClean="0">
                <a:latin typeface="Arial" charset="0"/>
                <a:cs typeface="Arial" charset="0"/>
              </a:rPr>
              <a:t>Run-time Analysis of Merge Sort</a:t>
            </a:r>
          </a:p>
        </p:txBody>
      </p:sp>
      <p:sp>
        <p:nvSpPr>
          <p:cNvPr id="1028"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Thus, the time required to sort an array of size </a:t>
            </a:r>
            <a:r>
              <a:rPr lang="en-US" altLang="en-US" i="1" smtClean="0">
                <a:latin typeface="Times New Roman" pitchFamily="18" charset="0"/>
                <a:cs typeface="Arial" charset="0"/>
              </a:rPr>
              <a:t>n</a:t>
            </a:r>
            <a:r>
              <a:rPr lang="en-US" altLang="en-US" smtClean="0">
                <a:latin typeface="Times New Roman" pitchFamily="18" charset="0"/>
                <a:cs typeface="Arial" charset="0"/>
              </a:rPr>
              <a:t> &gt; 1</a:t>
            </a:r>
            <a:r>
              <a:rPr lang="en-US" altLang="en-US" smtClean="0">
                <a:latin typeface="Arial" charset="0"/>
                <a:cs typeface="Arial" charset="0"/>
              </a:rPr>
              <a:t> is:</a:t>
            </a:r>
          </a:p>
          <a:p>
            <a:pPr lvl="1"/>
            <a:r>
              <a:rPr lang="en-US" altLang="en-US" smtClean="0">
                <a:latin typeface="Arial" charset="0"/>
                <a:cs typeface="Arial" charset="0"/>
              </a:rPr>
              <a:t>the time required to sort the first half,</a:t>
            </a:r>
          </a:p>
          <a:p>
            <a:pPr lvl="1"/>
            <a:r>
              <a:rPr lang="en-US" altLang="en-US" smtClean="0">
                <a:latin typeface="Arial" charset="0"/>
                <a:cs typeface="Arial" charset="0"/>
              </a:rPr>
              <a:t>the time required to sort the second half, and</a:t>
            </a:r>
          </a:p>
          <a:p>
            <a:pPr lvl="1"/>
            <a:r>
              <a:rPr lang="en-US" altLang="en-US" smtClean="0">
                <a:latin typeface="Arial" charset="0"/>
                <a:cs typeface="Arial" charset="0"/>
              </a:rPr>
              <a:t>the time required to merge the two lists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That is:</a:t>
            </a:r>
          </a:p>
        </p:txBody>
      </p:sp>
      <p:graphicFrame>
        <p:nvGraphicFramePr>
          <p:cNvPr id="1026" name="Object 2"/>
          <p:cNvGraphicFramePr>
            <a:graphicFrameLocks noChangeAspect="1"/>
          </p:cNvGraphicFramePr>
          <p:nvPr/>
        </p:nvGraphicFramePr>
        <p:xfrm>
          <a:off x="1979613" y="2997200"/>
          <a:ext cx="4019550" cy="1082675"/>
        </p:xfrm>
        <a:graphic>
          <a:graphicData uri="http://schemas.openxmlformats.org/presentationml/2006/ole">
            <mc:AlternateContent xmlns:mc="http://schemas.openxmlformats.org/markup-compatibility/2006">
              <mc:Choice xmlns:v="urn:schemas-microsoft-com:vml" Requires="v">
                <p:oleObj spid="_x0000_s134156" name="Equation" r:id="rId4" imgW="1790640" imgH="482400" progId="Equation.3">
                  <p:embed/>
                </p:oleObj>
              </mc:Choice>
              <mc:Fallback>
                <p:oleObj name="Equation" r:id="rId4" imgW="1790640" imgH="482400" progId="Equation.3">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79613" y="2997200"/>
                        <a:ext cx="4019550" cy="10826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029"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8.5.5</a:t>
            </a:r>
            <a:endParaRPr lang="en-CA" altLang="en-US" dirty="0"/>
          </a:p>
        </p:txBody>
      </p:sp>
    </p:spTree>
    <p:extLst>
      <p:ext uri="{BB962C8B-B14F-4D97-AF65-F5344CB8AC3E}">
        <p14:creationId xmlns:p14="http://schemas.microsoft.com/office/powerpoint/2010/main" val="768178240"/>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1" name="Rectangle 2"/>
          <p:cNvSpPr>
            <a:spLocks noGrp="1" noChangeArrowheads="1"/>
          </p:cNvSpPr>
          <p:nvPr>
            <p:ph type="title"/>
          </p:nvPr>
        </p:nvSpPr>
        <p:spPr/>
        <p:txBody>
          <a:bodyPr/>
          <a:lstStyle/>
          <a:p>
            <a:r>
              <a:rPr lang="en-US" altLang="en-US" smtClean="0">
                <a:latin typeface="Arial" charset="0"/>
                <a:cs typeface="Arial" charset="0"/>
              </a:rPr>
              <a:t>Run-time Analysis of Merge Sort</a:t>
            </a:r>
          </a:p>
        </p:txBody>
      </p:sp>
      <p:sp>
        <p:nvSpPr>
          <p:cNvPr id="2052" name="Rectangle 3"/>
          <p:cNvSpPr>
            <a:spLocks noGrp="1" noChangeArrowheads="1"/>
          </p:cNvSpPr>
          <p:nvPr>
            <p:ph type="body" idx="1"/>
          </p:nvPr>
        </p:nvSpPr>
        <p:spPr/>
        <p:txBody>
          <a:bodyPr/>
          <a:lstStyle/>
          <a:p>
            <a:pPr>
              <a:buFont typeface="Arial" charset="0"/>
              <a:buNone/>
            </a:pPr>
            <a:r>
              <a:rPr lang="en-US" altLang="en-US" dirty="0" smtClean="0">
                <a:latin typeface="Arial" charset="0"/>
                <a:cs typeface="Arial" charset="0"/>
              </a:rPr>
              <a:t>	Again, calling Maple, we have that this recurrence relation has the solution:</a:t>
            </a: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Courier New" pitchFamily="49" charset="0"/>
                <a:cs typeface="Courier New" pitchFamily="49" charset="0"/>
              </a:rPr>
              <a:t>	</a:t>
            </a:r>
            <a:r>
              <a:rPr lang="en-US" altLang="en-US" b="1" dirty="0" smtClean="0">
                <a:latin typeface="Courier New" pitchFamily="49" charset="0"/>
                <a:cs typeface="Courier New" pitchFamily="49" charset="0"/>
              </a:rPr>
              <a:t>&gt; </a:t>
            </a:r>
            <a:r>
              <a:rPr lang="en-US" altLang="en-US" b="1" dirty="0" err="1" smtClean="0">
                <a:solidFill>
                  <a:srgbClr val="FF0000"/>
                </a:solidFill>
                <a:latin typeface="Courier New" pitchFamily="49" charset="0"/>
                <a:cs typeface="Courier New" pitchFamily="49" charset="0"/>
              </a:rPr>
              <a:t>rsolve</a:t>
            </a:r>
            <a:r>
              <a:rPr lang="en-US" altLang="en-US" b="1" dirty="0" smtClean="0">
                <a:solidFill>
                  <a:srgbClr val="FF0000"/>
                </a:solidFill>
                <a:latin typeface="Courier New" pitchFamily="49" charset="0"/>
                <a:cs typeface="Courier New" pitchFamily="49" charset="0"/>
              </a:rPr>
              <a:t>( {T(n) = 2*T(n/2) + n, T(1) = 1}, T(n) );</a:t>
            </a: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endParaRPr lang="en-US" altLang="en-US" dirty="0" smtClean="0">
              <a:latin typeface="Arial" charset="0"/>
              <a:cs typeface="Arial" charset="0"/>
            </a:endParaRPr>
          </a:p>
          <a:p>
            <a:pPr>
              <a:buFont typeface="Arial" charset="0"/>
              <a:buNone/>
            </a:pPr>
            <a:r>
              <a:rPr lang="en-US" altLang="en-US" dirty="0" smtClean="0">
                <a:latin typeface="Arial" charset="0"/>
                <a:cs typeface="Arial" charset="0"/>
              </a:rPr>
              <a:t>	Simplifying this, we have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 </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lg</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p>
          <a:p>
            <a:pPr lvl="1"/>
            <a:r>
              <a:rPr lang="en-US" altLang="en-US" dirty="0" smtClean="0">
                <a:latin typeface="Arial" charset="0"/>
                <a:cs typeface="Arial" charset="0"/>
              </a:rPr>
              <a:t>The run time is </a:t>
            </a:r>
            <a:r>
              <a:rPr lang="en-US" altLang="en-US" dirty="0" smtClean="0">
                <a:latin typeface="Symbol" pitchFamily="18" charset="2"/>
                <a:cs typeface="Arial" charset="0"/>
              </a:rPr>
              <a:t>Q</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 </a:t>
            </a:r>
            <a:r>
              <a:rPr lang="en-US" altLang="en-US" dirty="0" err="1" smtClean="0">
                <a:latin typeface="Times New Roman" pitchFamily="18" charset="0"/>
                <a:cs typeface="Times New Roman" pitchFamily="18" charset="0"/>
              </a:rPr>
              <a:t>ln</a:t>
            </a:r>
            <a:r>
              <a:rPr lang="en-US" altLang="en-US" dirty="0" smtClean="0">
                <a:latin typeface="Times New Roman" pitchFamily="18" charset="0"/>
                <a:cs typeface="Times New Roman" pitchFamily="18" charset="0"/>
              </a:rPr>
              <a:t>(</a:t>
            </a:r>
            <a:r>
              <a:rPr lang="en-US" altLang="en-US" i="1" dirty="0" smtClean="0">
                <a:latin typeface="Times New Roman" pitchFamily="18" charset="0"/>
                <a:cs typeface="Times New Roman" pitchFamily="18" charset="0"/>
              </a:rPr>
              <a:t>n</a:t>
            </a:r>
            <a:r>
              <a:rPr lang="en-US" altLang="en-US" dirty="0" smtClean="0">
                <a:latin typeface="Times New Roman" pitchFamily="18" charset="0"/>
                <a:cs typeface="Times New Roman" pitchFamily="18" charset="0"/>
              </a:rPr>
              <a:t>))</a:t>
            </a:r>
          </a:p>
          <a:p>
            <a:pPr lvl="1"/>
            <a:r>
              <a:rPr lang="en-US" altLang="en-US" dirty="0" smtClean="0">
                <a:latin typeface="Arial" charset="0"/>
                <a:cs typeface="Arial" charset="0"/>
              </a:rPr>
              <a:t>Later we will see the master theorem when we consider</a:t>
            </a:r>
            <a:br>
              <a:rPr lang="en-US" altLang="en-US" dirty="0" smtClean="0">
                <a:latin typeface="Arial" charset="0"/>
                <a:cs typeface="Arial" charset="0"/>
              </a:rPr>
            </a:br>
            <a:r>
              <a:rPr lang="en-US" altLang="en-US" dirty="0" smtClean="0">
                <a:latin typeface="Arial" charset="0"/>
                <a:cs typeface="Arial" charset="0"/>
              </a:rPr>
              <a:t>divide-and-conquer algorithms in genera</a:t>
            </a:r>
            <a:r>
              <a:rPr lang="en-US" altLang="en-US" dirty="0">
                <a:latin typeface="Arial" charset="0"/>
                <a:cs typeface="Arial" charset="0"/>
              </a:rPr>
              <a:t>l</a:t>
            </a:r>
            <a:endParaRPr lang="en-US" altLang="en-US" dirty="0" smtClean="0">
              <a:latin typeface="Times New Roman" pitchFamily="18" charset="0"/>
              <a:cs typeface="Times New Roman" pitchFamily="18" charset="0"/>
            </a:endParaRPr>
          </a:p>
        </p:txBody>
      </p:sp>
      <p:graphicFrame>
        <p:nvGraphicFramePr>
          <p:cNvPr id="2050" name="Object 2"/>
          <p:cNvGraphicFramePr>
            <a:graphicFrameLocks noChangeAspect="1"/>
          </p:cNvGraphicFramePr>
          <p:nvPr>
            <p:extLst>
              <p:ext uri="{D42A27DB-BD31-4B8C-83A1-F6EECF244321}">
                <p14:modId xmlns:p14="http://schemas.microsoft.com/office/powerpoint/2010/main" val="2571578822"/>
              </p:ext>
            </p:extLst>
          </p:nvPr>
        </p:nvGraphicFramePr>
        <p:xfrm>
          <a:off x="3563939" y="3104214"/>
          <a:ext cx="2016174" cy="918511"/>
        </p:xfrm>
        <a:graphic>
          <a:graphicData uri="http://schemas.openxmlformats.org/presentationml/2006/ole">
            <mc:AlternateContent xmlns:mc="http://schemas.openxmlformats.org/markup-compatibility/2006">
              <mc:Choice xmlns:v="urn:schemas-microsoft-com:vml" Requires="v">
                <p:oleObj spid="_x0000_s135183" name="Equation" r:id="rId4" imgW="1002960" imgH="457200" progId="Equation.DSMT4">
                  <p:embed/>
                </p:oleObj>
              </mc:Choice>
              <mc:Fallback>
                <p:oleObj name="Equation" r:id="rId4" imgW="1002960" imgH="457200" progId="Equation.DSMT4">
                  <p:embed/>
                  <p:pic>
                    <p:nvPicPr>
                      <p:cNvPr id="0" name=""/>
                      <p:cNvPicPr>
                        <a:picLocks noChangeAspect="1" noChangeArrowheads="1"/>
                      </p:cNvPicPr>
                      <p:nvPr/>
                    </p:nvPicPr>
                    <p:blipFill>
                      <a:blip r:embed="rId5"/>
                      <a:srcRect/>
                      <a:stretch>
                        <a:fillRect/>
                      </a:stretch>
                    </p:blipFill>
                    <p:spPr bwMode="auto">
                      <a:xfrm>
                        <a:off x="3563939" y="3104214"/>
                        <a:ext cx="2016174" cy="918511"/>
                      </a:xfrm>
                      <a:prstGeom prst="rect">
                        <a:avLst/>
                      </a:prstGeom>
                      <a:noFill/>
                      <a:ln>
                        <a:noFill/>
                      </a:ln>
                      <a:effectLst/>
                      <a:extLst/>
                    </p:spPr>
                  </p:pic>
                </p:oleObj>
              </mc:Fallback>
            </mc:AlternateContent>
          </a:graphicData>
        </a:graphic>
      </p:graphicFrame>
      <p:sp>
        <p:nvSpPr>
          <p:cNvPr id="2053"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8.5.5</a:t>
            </a:r>
            <a:endParaRPr lang="en-CA" altLang="en-US" dirty="0"/>
          </a:p>
        </p:txBody>
      </p:sp>
    </p:spTree>
    <p:extLst>
      <p:ext uri="{BB962C8B-B14F-4D97-AF65-F5344CB8AC3E}">
        <p14:creationId xmlns:p14="http://schemas.microsoft.com/office/powerpoint/2010/main" val="3861984217"/>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ChangeArrowheads="1"/>
          </p:cNvSpPr>
          <p:nvPr>
            <p:ph type="title"/>
          </p:nvPr>
        </p:nvSpPr>
        <p:spPr/>
        <p:txBody>
          <a:bodyPr/>
          <a:lstStyle/>
          <a:p>
            <a:r>
              <a:rPr lang="en-US" altLang="en-US" smtClean="0">
                <a:latin typeface="Arial" charset="0"/>
                <a:cs typeface="Arial" charset="0"/>
              </a:rPr>
              <a:t>Run-time Summary</a:t>
            </a:r>
          </a:p>
        </p:txBody>
      </p:sp>
      <p:sp>
        <p:nvSpPr>
          <p:cNvPr id="43011"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following table summarizes the run-times of merge sort</a:t>
            </a:r>
          </a:p>
        </p:txBody>
      </p:sp>
      <p:graphicFrame>
        <p:nvGraphicFramePr>
          <p:cNvPr id="140333" name="Group 45"/>
          <p:cNvGraphicFramePr>
            <a:graphicFrameLocks noGrp="1"/>
          </p:cNvGraphicFramePr>
          <p:nvPr>
            <p:extLst>
              <p:ext uri="{D42A27DB-BD31-4B8C-83A1-F6EECF244321}">
                <p14:modId xmlns:p14="http://schemas.microsoft.com/office/powerpoint/2010/main" val="1323006718"/>
              </p:ext>
            </p:extLst>
          </p:nvPr>
        </p:nvGraphicFramePr>
        <p:xfrm>
          <a:off x="1187450" y="2349500"/>
          <a:ext cx="6864350" cy="1584816"/>
        </p:xfrm>
        <a:graphic>
          <a:graphicData uri="http://schemas.openxmlformats.org/drawingml/2006/table">
            <a:tbl>
              <a:tblPr/>
              <a:tblGrid>
                <a:gridCol w="1655763"/>
                <a:gridCol w="1657350"/>
                <a:gridCol w="3551237"/>
              </a:tblGrid>
              <a:tr h="396081">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Arial" charset="0"/>
                        </a:rPr>
                        <a:t>Case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1800" b="1" i="0" u="none" strike="noStrike" cap="none" normalizeH="0" baseline="0" smtClean="0">
                          <a:ln>
                            <a:noFill/>
                          </a:ln>
                          <a:solidFill>
                            <a:schemeClr val="tx1"/>
                          </a:solidFill>
                          <a:effectLst/>
                          <a:latin typeface="Arial" charset="0"/>
                        </a:rPr>
                        <a:t>Run Time</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smtClean="0">
                          <a:ln>
                            <a:noFill/>
                          </a:ln>
                          <a:solidFill>
                            <a:schemeClr val="tx1"/>
                          </a:solidFill>
                          <a:effectLst/>
                          <a:latin typeface="Arial" charset="0"/>
                        </a:rPr>
                        <a:t>Comments</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Worst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No worst case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Average</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2000" b="0" i="0" u="none" strike="noStrike" cap="none" normalizeH="0" baseline="0" smtClean="0">
                        <a:ln>
                          <a:noFill/>
                        </a:ln>
                        <a:solidFill>
                          <a:schemeClr val="tx1"/>
                        </a:solidFill>
                        <a:effectLst/>
                        <a:latin typeface="Arial" charset="0"/>
                      </a:endParaRP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r>
              <a:tr h="396081">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smtClean="0">
                          <a:ln>
                            <a:noFill/>
                          </a:ln>
                          <a:solidFill>
                            <a:schemeClr val="tx1"/>
                          </a:solidFill>
                          <a:effectLst/>
                          <a:latin typeface="Arial" charset="0"/>
                        </a:rPr>
                        <a:t>Best</a:t>
                      </a:r>
                    </a:p>
                  </a:txBody>
                  <a:tcPr marT="45702" marB="45702"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000" b="1" i="0" u="none" strike="noStrike" cap="none" normalizeH="0" baseline="0" dirty="0" smtClean="0">
                          <a:ln>
                            <a:noFill/>
                          </a:ln>
                          <a:solidFill>
                            <a:schemeClr val="tx1"/>
                          </a:solidFill>
                          <a:effectLst/>
                          <a:latin typeface="Symbol" pitchFamily="18" charset="2"/>
                        </a:rPr>
                        <a:t>Q</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 </a:t>
                      </a:r>
                      <a:r>
                        <a:rPr kumimoji="0" lang="en-US" sz="2000" b="0" i="0" u="none" strike="noStrike" cap="none" normalizeH="0" baseline="0" dirty="0" err="1" smtClean="0">
                          <a:ln>
                            <a:noFill/>
                          </a:ln>
                          <a:solidFill>
                            <a:schemeClr val="tx1"/>
                          </a:solidFill>
                          <a:effectLst/>
                          <a:latin typeface="Times New Roman" pitchFamily="18" charset="0"/>
                        </a:rPr>
                        <a:t>ln</a:t>
                      </a:r>
                      <a:r>
                        <a:rPr kumimoji="0" lang="en-US" sz="2000" b="0" i="0" u="none" strike="noStrike" cap="none" normalizeH="0" baseline="0" dirty="0" smtClean="0">
                          <a:ln>
                            <a:noFill/>
                          </a:ln>
                          <a:solidFill>
                            <a:schemeClr val="tx1"/>
                          </a:solidFill>
                          <a:effectLst/>
                          <a:latin typeface="Times New Roman" pitchFamily="18" charset="0"/>
                        </a:rPr>
                        <a:t>(</a:t>
                      </a:r>
                      <a:r>
                        <a:rPr kumimoji="0" lang="en-US" sz="2000" b="0" i="1" u="none" strike="noStrike" cap="none" normalizeH="0" baseline="0" dirty="0" smtClean="0">
                          <a:ln>
                            <a:noFill/>
                          </a:ln>
                          <a:solidFill>
                            <a:schemeClr val="tx1"/>
                          </a:solidFill>
                          <a:effectLst/>
                          <a:latin typeface="Times New Roman" pitchFamily="18" charset="0"/>
                        </a:rPr>
                        <a:t>n</a:t>
                      </a:r>
                      <a:r>
                        <a:rPr kumimoji="0" lang="en-US" sz="2000" b="0" i="0" u="none" strike="noStrike" cap="none" normalizeH="0" baseline="0" dirty="0" smtClean="0">
                          <a:ln>
                            <a:noFill/>
                          </a:ln>
                          <a:solidFill>
                            <a:schemeClr val="tx1"/>
                          </a:solidFill>
                          <a:effectLst/>
                          <a:latin typeface="Times New Roman" pitchFamily="18" charset="0"/>
                        </a:rPr>
                        <a:t>))</a:t>
                      </a:r>
                    </a:p>
                  </a:txBody>
                  <a:tcPr marT="45702" marB="45702"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solidFill>
                      <a:schemeClr val="accent1">
                        <a:lumMod val="60000"/>
                        <a:lumOff val="40000"/>
                      </a:schemeClr>
                    </a:solid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000" b="0" i="0" u="none" strike="noStrike" cap="none" normalizeH="0" baseline="0" dirty="0" smtClean="0">
                          <a:ln>
                            <a:noFill/>
                          </a:ln>
                          <a:solidFill>
                            <a:schemeClr val="tx1"/>
                          </a:solidFill>
                          <a:effectLst/>
                          <a:latin typeface="Arial" charset="0"/>
                        </a:rPr>
                        <a:t>No best case</a:t>
                      </a:r>
                    </a:p>
                  </a:txBody>
                  <a:tcPr marT="45702" marB="45702"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r>
            </a:tbl>
          </a:graphicData>
        </a:graphic>
      </p:graphicFrame>
      <p:sp>
        <p:nvSpPr>
          <p:cNvPr id="4303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8.5.5</a:t>
            </a:r>
            <a:endParaRPr lang="en-CA" altLang="en-US" dirty="0"/>
          </a:p>
        </p:txBody>
      </p:sp>
    </p:spTree>
    <p:extLst>
      <p:ext uri="{BB962C8B-B14F-4D97-AF65-F5344CB8AC3E}">
        <p14:creationId xmlns:p14="http://schemas.microsoft.com/office/powerpoint/2010/main" val="3272182713"/>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Why is it not </a:t>
            </a:r>
            <a:r>
              <a:rPr lang="en-CA" dirty="0" smtClean="0">
                <a:latin typeface="Times New Roman" panose="02020603050405020304" pitchFamily="18" charset="0"/>
                <a:ea typeface="Tahoma" panose="020B0604030504040204" pitchFamily="34" charset="0"/>
                <a:cs typeface="Times New Roman" panose="02020603050405020304" pitchFamily="18" charset="0"/>
              </a:rPr>
              <a:t>O(</a:t>
            </a:r>
            <a:r>
              <a:rPr lang="en-CA" i="1" dirty="0" smtClean="0">
                <a:latin typeface="Times New Roman" panose="02020603050405020304" pitchFamily="18" charset="0"/>
                <a:ea typeface="Tahoma" panose="020B0604030504040204" pitchFamily="34" charset="0"/>
                <a:cs typeface="Times New Roman" panose="02020603050405020304" pitchFamily="18" charset="0"/>
              </a:rPr>
              <a:t>n</a:t>
            </a:r>
            <a:r>
              <a:rPr lang="en-CA" baseline="30000" dirty="0" smtClean="0">
                <a:latin typeface="Times New Roman" panose="02020603050405020304" pitchFamily="18" charset="0"/>
                <a:ea typeface="Tahoma" panose="020B0604030504040204" pitchFamily="34" charset="0"/>
                <a:cs typeface="Times New Roman" panose="02020603050405020304" pitchFamily="18" charset="0"/>
              </a:rPr>
              <a:t>2</a:t>
            </a:r>
            <a:r>
              <a:rPr lang="en-CA" dirty="0" smtClean="0">
                <a:latin typeface="Times New Roman" panose="02020603050405020304" pitchFamily="18" charset="0"/>
                <a:ea typeface="Tahoma" panose="020B0604030504040204" pitchFamily="34" charset="0"/>
                <a:cs typeface="Times New Roman" panose="02020603050405020304" pitchFamily="18" charset="0"/>
              </a:rPr>
              <a:t>)</a:t>
            </a:r>
            <a:endParaRPr lang="en-CA" dirty="0">
              <a:latin typeface="Times New Roman" panose="02020603050405020304" pitchFamily="18" charset="0"/>
              <a:ea typeface="Tahoma" panose="020B0604030504040204" pitchFamily="34" charset="0"/>
              <a:cs typeface="Times New Roman" panose="02020603050405020304" pitchFamily="18" charset="0"/>
            </a:endParaRPr>
          </a:p>
        </p:txBody>
      </p:sp>
      <p:sp>
        <p:nvSpPr>
          <p:cNvPr id="3" name="Content Placeholder 2"/>
          <p:cNvSpPr>
            <a:spLocks noGrp="1"/>
          </p:cNvSpPr>
          <p:nvPr>
            <p:ph idx="1"/>
          </p:nvPr>
        </p:nvSpPr>
        <p:spPr/>
        <p:txBody>
          <a:bodyPr/>
          <a:lstStyle/>
          <a:p>
            <a:pPr marL="360363" indent="-360363">
              <a:buNone/>
            </a:pPr>
            <a:r>
              <a:rPr lang="en-CA" dirty="0" smtClean="0"/>
              <a:t>	When we are merging, we are comparing values</a:t>
            </a:r>
          </a:p>
          <a:p>
            <a:pPr lvl="1"/>
            <a:r>
              <a:rPr lang="en-CA" dirty="0" smtClean="0"/>
              <a:t>What operation prevents us from performing </a:t>
            </a:r>
            <a:r>
              <a:rPr lang="en-CA" dirty="0" smtClean="0">
                <a:latin typeface="Times New Roman" panose="02020603050405020304" pitchFamily="18" charset="0"/>
                <a:ea typeface="Tahoma" panose="020B0604030504040204" pitchFamily="34" charset="0"/>
                <a:cs typeface="Times New Roman" panose="02020603050405020304" pitchFamily="18" charset="0"/>
              </a:rPr>
              <a:t>O(</a:t>
            </a:r>
            <a:r>
              <a:rPr lang="en-CA" i="1" dirty="0" smtClean="0">
                <a:latin typeface="Times New Roman" panose="02020603050405020304" pitchFamily="18" charset="0"/>
                <a:ea typeface="Tahoma" panose="020B0604030504040204" pitchFamily="34" charset="0"/>
                <a:cs typeface="Times New Roman" panose="02020603050405020304" pitchFamily="18" charset="0"/>
              </a:rPr>
              <a:t>n</a:t>
            </a:r>
            <a:r>
              <a:rPr lang="en-CA" baseline="30000" dirty="0" smtClean="0">
                <a:latin typeface="Times New Roman" panose="02020603050405020304" pitchFamily="18" charset="0"/>
                <a:ea typeface="Tahoma" panose="020B0604030504040204" pitchFamily="34" charset="0"/>
                <a:cs typeface="Times New Roman" panose="02020603050405020304" pitchFamily="18" charset="0"/>
              </a:rPr>
              <a:t>2</a:t>
            </a:r>
            <a:r>
              <a:rPr lang="en-CA" dirty="0" smtClean="0">
                <a:latin typeface="Times New Roman" panose="02020603050405020304" pitchFamily="18" charset="0"/>
                <a:ea typeface="Tahoma" panose="020B0604030504040204" pitchFamily="34" charset="0"/>
                <a:cs typeface="Times New Roman" panose="02020603050405020304" pitchFamily="18" charset="0"/>
              </a:rPr>
              <a:t>)</a:t>
            </a:r>
            <a:r>
              <a:rPr lang="en-CA" dirty="0" smtClean="0"/>
              <a:t> comparisons?</a:t>
            </a:r>
          </a:p>
          <a:p>
            <a:pPr lvl="1"/>
            <a:r>
              <a:rPr lang="en-CA" dirty="0" smtClean="0"/>
              <a:t>During the merging process, if 2 came from the second half, it was only compared to 3 and it was not compared to any other of the other </a:t>
            </a:r>
            <a:r>
              <a:rPr lang="en-CA" i="1" dirty="0" smtClean="0">
                <a:latin typeface="Times New Roman" panose="02020603050405020304" pitchFamily="18" charset="0"/>
                <a:cs typeface="Times New Roman" panose="02020603050405020304" pitchFamily="18" charset="0"/>
              </a:rPr>
              <a:t>n</a:t>
            </a:r>
            <a:r>
              <a:rPr lang="en-CA" dirty="0" smtClean="0">
                <a:latin typeface="Times New Roman" panose="02020603050405020304" pitchFamily="18" charset="0"/>
                <a:cs typeface="Times New Roman" panose="02020603050405020304" pitchFamily="18" charset="0"/>
              </a:rPr>
              <a:t> – 1</a:t>
            </a:r>
            <a:r>
              <a:rPr lang="en-CA" dirty="0" smtClean="0"/>
              <a:t> entries in the first array</a:t>
            </a:r>
          </a:p>
          <a:p>
            <a:pPr lvl="1"/>
            <a:endParaRPr lang="en-CA" dirty="0" smtClean="0"/>
          </a:p>
          <a:p>
            <a:pPr lvl="1"/>
            <a:endParaRPr lang="en-CA" dirty="0"/>
          </a:p>
          <a:p>
            <a:pPr lvl="1"/>
            <a:endParaRPr lang="en-CA" dirty="0" smtClean="0"/>
          </a:p>
          <a:p>
            <a:pPr lvl="1"/>
            <a:endParaRPr lang="en-CA" dirty="0"/>
          </a:p>
          <a:p>
            <a:pPr lvl="1"/>
            <a:endParaRPr lang="en-CA" dirty="0" smtClean="0"/>
          </a:p>
          <a:p>
            <a:pPr lvl="1"/>
            <a:endParaRPr lang="en-CA" dirty="0"/>
          </a:p>
          <a:p>
            <a:pPr lvl="1"/>
            <a:r>
              <a:rPr lang="en-CA" dirty="0" smtClean="0"/>
              <a:t>In this case, we remove </a:t>
            </a:r>
            <a:r>
              <a:rPr lang="en-CA" i="1" dirty="0" smtClean="0">
                <a:latin typeface="Times New Roman" panose="02020603050405020304" pitchFamily="18" charset="0"/>
                <a:cs typeface="Times New Roman" panose="02020603050405020304" pitchFamily="18" charset="0"/>
              </a:rPr>
              <a:t>n</a:t>
            </a:r>
            <a:r>
              <a:rPr lang="en-CA" dirty="0"/>
              <a:t> </a:t>
            </a:r>
            <a:r>
              <a:rPr lang="en-CA" dirty="0" smtClean="0"/>
              <a:t>inversions with one comparison</a:t>
            </a:r>
          </a:p>
        </p:txBody>
      </p:sp>
      <p:sp>
        <p:nvSpPr>
          <p:cNvPr id="4"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8.5.6</a:t>
            </a:r>
            <a:endParaRPr lang="en-CA" altLang="en-US" dirty="0"/>
          </a:p>
        </p:txBody>
      </p:sp>
      <p:pic>
        <p:nvPicPr>
          <p:cNvPr id="5" name="Picture 19" descr="mergesort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03848" y="3212976"/>
            <a:ext cx="2660253" cy="18705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22962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5"/>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ChangeArrowheads="1"/>
          </p:cNvSpPr>
          <p:nvPr>
            <p:ph type="title"/>
          </p:nvPr>
        </p:nvSpPr>
        <p:spPr/>
        <p:txBody>
          <a:bodyPr/>
          <a:lstStyle/>
          <a:p>
            <a:r>
              <a:rPr lang="en-US" altLang="en-US" smtClean="0">
                <a:latin typeface="Arial" charset="0"/>
                <a:cs typeface="Arial" charset="0"/>
              </a:rPr>
              <a:t>Comments</a:t>
            </a:r>
          </a:p>
        </p:txBody>
      </p:sp>
      <p:sp>
        <p:nvSpPr>
          <p:cNvPr id="4403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In practice, merge sort is faster than heap sort, though they both have the same asymptotic run times</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Merge sort requires an additional array</a:t>
            </a:r>
          </a:p>
          <a:p>
            <a:pPr lvl="1"/>
            <a:r>
              <a:rPr lang="en-US" altLang="en-US" smtClean="0">
                <a:latin typeface="Arial" charset="0"/>
                <a:cs typeface="Arial" charset="0"/>
              </a:rPr>
              <a:t>Heap sort does not require</a:t>
            </a:r>
          </a:p>
          <a:p>
            <a:pPr>
              <a:buFont typeface="Arial" charset="0"/>
              <a:buNone/>
            </a:pPr>
            <a:endParaRPr lang="en-US" altLang="en-US" smtClean="0">
              <a:latin typeface="Arial" charset="0"/>
              <a:cs typeface="Arial" charset="0"/>
            </a:endParaRPr>
          </a:p>
          <a:p>
            <a:pPr>
              <a:buFont typeface="Arial" charset="0"/>
              <a:buNone/>
            </a:pPr>
            <a:r>
              <a:rPr lang="en-US" altLang="en-US" smtClean="0">
                <a:latin typeface="Arial" charset="0"/>
                <a:cs typeface="Arial" charset="0"/>
              </a:rPr>
              <a:t>	Next we see quick sort</a:t>
            </a:r>
          </a:p>
          <a:p>
            <a:pPr lvl="1"/>
            <a:r>
              <a:rPr lang="en-US" altLang="en-US" smtClean="0">
                <a:latin typeface="Arial" charset="0"/>
                <a:cs typeface="Arial" charset="0"/>
              </a:rPr>
              <a:t>Faster, on average, than either heap or quick sort</a:t>
            </a:r>
          </a:p>
          <a:p>
            <a:pPr lvl="1"/>
            <a:r>
              <a:rPr lang="en-US" altLang="en-US" smtClean="0">
                <a:latin typeface="Arial" charset="0"/>
                <a:cs typeface="Arial" charset="0"/>
              </a:rPr>
              <a:t>Requires </a:t>
            </a:r>
            <a:r>
              <a:rPr lang="en-US" altLang="en-US" b="1" smtClean="0">
                <a:latin typeface="Times New Roman" pitchFamily="18" charset="0"/>
                <a:cs typeface="Arial" charset="0"/>
              </a:rPr>
              <a:t>o</a:t>
            </a:r>
            <a:r>
              <a:rPr lang="en-US" altLang="en-US" smtClean="0">
                <a:latin typeface="Times New Roman" pitchFamily="18" charset="0"/>
                <a:cs typeface="Arial" charset="0"/>
              </a:rPr>
              <a:t>(</a:t>
            </a:r>
            <a:r>
              <a:rPr lang="en-US" altLang="en-US" i="1" smtClean="0">
                <a:latin typeface="Times New Roman" pitchFamily="18" charset="0"/>
                <a:cs typeface="Arial" charset="0"/>
              </a:rPr>
              <a:t>n</a:t>
            </a:r>
            <a:r>
              <a:rPr lang="en-US" altLang="en-US" smtClean="0">
                <a:latin typeface="Times New Roman" pitchFamily="18" charset="0"/>
                <a:cs typeface="Arial" charset="0"/>
              </a:rPr>
              <a:t>)</a:t>
            </a:r>
            <a:r>
              <a:rPr lang="en-US" altLang="en-US" smtClean="0">
                <a:latin typeface="Arial" charset="0"/>
                <a:cs typeface="Arial" charset="0"/>
              </a:rPr>
              <a:t> additional memory</a:t>
            </a:r>
          </a:p>
        </p:txBody>
      </p:sp>
      <p:sp>
        <p:nvSpPr>
          <p:cNvPr id="44036"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8.5.5</a:t>
            </a:r>
            <a:endParaRPr lang="en-CA" altLang="en-US" dirty="0"/>
          </a:p>
        </p:txBody>
      </p:sp>
    </p:spTree>
    <p:extLst>
      <p:ext uri="{BB962C8B-B14F-4D97-AF65-F5344CB8AC3E}">
        <p14:creationId xmlns:p14="http://schemas.microsoft.com/office/powerpoint/2010/main" val="228916274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3315"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18 and 7</a:t>
            </a:r>
          </a:p>
          <a:p>
            <a:pPr lvl="1"/>
            <a:r>
              <a:rPr lang="en-US" altLang="en-US" smtClean="0">
                <a:latin typeface="Arial" charset="0"/>
                <a:cs typeface="Arial" charset="0"/>
              </a:rPr>
              <a:t>Copy 7 down</a:t>
            </a:r>
          </a:p>
          <a:p>
            <a:pPr lvl="1"/>
            <a:r>
              <a:rPr lang="en-US" altLang="en-US" smtClean="0">
                <a:latin typeface="Arial" charset="0"/>
                <a:cs typeface="Arial" charset="0"/>
              </a:rPr>
              <a:t>Increment...</a:t>
            </a:r>
          </a:p>
        </p:txBody>
      </p:sp>
      <p:pic>
        <p:nvPicPr>
          <p:cNvPr id="13316" name="Picture 4" descr="mergesort0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317"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2685260383"/>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5" descr="x"/>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313" y="2924175"/>
            <a:ext cx="2733675" cy="233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59" name="Rectangle 2"/>
          <p:cNvSpPr>
            <a:spLocks noGrp="1" noChangeArrowheads="1"/>
          </p:cNvSpPr>
          <p:nvPr>
            <p:ph type="title"/>
          </p:nvPr>
        </p:nvSpPr>
        <p:spPr/>
        <p:txBody>
          <a:bodyPr/>
          <a:lstStyle/>
          <a:p>
            <a:r>
              <a:rPr lang="en-US" altLang="en-US" smtClean="0">
                <a:latin typeface="Arial" charset="0"/>
                <a:cs typeface="Arial" charset="0"/>
              </a:rPr>
              <a:t>Merge Sort</a:t>
            </a:r>
          </a:p>
        </p:txBody>
      </p:sp>
      <p:sp>
        <p:nvSpPr>
          <p:cNvPr id="45060"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The (likely) first implementation of merge sort was on the ENIAC in 1945 by John von Neumann</a:t>
            </a:r>
          </a:p>
          <a:p>
            <a:pPr lvl="1"/>
            <a:r>
              <a:rPr lang="en-US" altLang="en-US" smtClean="0">
                <a:latin typeface="Arial" charset="0"/>
                <a:cs typeface="Arial" charset="0"/>
              </a:rPr>
              <a:t>The creator of the </a:t>
            </a:r>
            <a:r>
              <a:rPr lang="en-US" altLang="en-US" i="1" smtClean="0">
                <a:latin typeface="Arial" charset="0"/>
                <a:cs typeface="Arial" charset="0"/>
              </a:rPr>
              <a:t>von Neumann</a:t>
            </a:r>
            <a:br>
              <a:rPr lang="en-US" altLang="en-US" i="1" smtClean="0">
                <a:latin typeface="Arial" charset="0"/>
                <a:cs typeface="Arial" charset="0"/>
              </a:rPr>
            </a:br>
            <a:r>
              <a:rPr lang="en-US" altLang="en-US" i="1" smtClean="0">
                <a:latin typeface="Arial" charset="0"/>
                <a:cs typeface="Arial" charset="0"/>
              </a:rPr>
              <a:t>architecture</a:t>
            </a:r>
            <a:r>
              <a:rPr lang="en-US" altLang="en-US" smtClean="0">
                <a:latin typeface="Arial" charset="0"/>
                <a:cs typeface="Arial" charset="0"/>
              </a:rPr>
              <a:t> used by all modern</a:t>
            </a:r>
            <a:br>
              <a:rPr lang="en-US" altLang="en-US" smtClean="0">
                <a:latin typeface="Arial" charset="0"/>
                <a:cs typeface="Arial" charset="0"/>
              </a:rPr>
            </a:br>
            <a:r>
              <a:rPr lang="en-US" altLang="en-US" smtClean="0">
                <a:latin typeface="Arial" charset="0"/>
                <a:cs typeface="Arial" charset="0"/>
              </a:rPr>
              <a:t>computers:</a:t>
            </a:r>
          </a:p>
        </p:txBody>
      </p:sp>
      <p:pic>
        <p:nvPicPr>
          <p:cNvPr id="45061"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659563" y="2060575"/>
            <a:ext cx="2185987" cy="2578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5062" name="Text Box 7"/>
          <p:cNvSpPr txBox="1">
            <a:spLocks noChangeArrowheads="1"/>
          </p:cNvSpPr>
          <p:nvPr/>
        </p:nvSpPr>
        <p:spPr bwMode="auto">
          <a:xfrm>
            <a:off x="5953125" y="4710113"/>
            <a:ext cx="3011488" cy="274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US" altLang="en-US" sz="1200">
                <a:solidFill>
                  <a:schemeClr val="bg2"/>
                </a:solidFill>
              </a:rPr>
              <a:t>http://en.wikipedia.org/wiki/Von_Neumann</a:t>
            </a:r>
          </a:p>
        </p:txBody>
      </p:sp>
    </p:spTree>
    <p:extLst>
      <p:ext uri="{BB962C8B-B14F-4D97-AF65-F5344CB8AC3E}">
        <p14:creationId xmlns:p14="http://schemas.microsoft.com/office/powerpoint/2010/main" val="4280309465"/>
      </p:ext>
    </p:extLst>
  </p:cSld>
  <p:clrMapOvr>
    <a:masterClrMapping/>
  </p:clrMapOvr>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ChangeArrowheads="1"/>
          </p:cNvSpPr>
          <p:nvPr>
            <p:ph type="title"/>
          </p:nvPr>
        </p:nvSpPr>
        <p:spPr/>
        <p:txBody>
          <a:bodyPr/>
          <a:lstStyle/>
          <a:p>
            <a:r>
              <a:rPr lang="en-US" altLang="en-US" smtClean="0">
                <a:latin typeface="Arial" charset="0"/>
                <a:cs typeface="Arial" charset="0"/>
              </a:rPr>
              <a:t>Summary</a:t>
            </a:r>
          </a:p>
        </p:txBody>
      </p:sp>
      <p:sp>
        <p:nvSpPr>
          <p:cNvPr id="46083"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This topic covered merge sort:</a:t>
            </a:r>
          </a:p>
          <a:p>
            <a:pPr lvl="1"/>
            <a:r>
              <a:rPr lang="en-US" altLang="en-US" smtClean="0">
                <a:latin typeface="Arial" charset="0"/>
                <a:cs typeface="Arial" charset="0"/>
              </a:rPr>
              <a:t>Divide an unsorted list into two equal or nearly equal sub lists,</a:t>
            </a:r>
          </a:p>
          <a:p>
            <a:pPr lvl="1"/>
            <a:r>
              <a:rPr lang="en-US" altLang="en-US" smtClean="0">
                <a:latin typeface="Arial" charset="0"/>
                <a:cs typeface="Arial" charset="0"/>
              </a:rPr>
              <a:t>Sorts each of the sub lists by calling itself recursively, and then</a:t>
            </a:r>
          </a:p>
          <a:p>
            <a:pPr lvl="1"/>
            <a:r>
              <a:rPr lang="en-US" altLang="en-US" smtClean="0">
                <a:latin typeface="Arial" charset="0"/>
                <a:cs typeface="Arial" charset="0"/>
              </a:rPr>
              <a:t>Merges the two sub lists together to form a sorted list</a:t>
            </a:r>
          </a:p>
        </p:txBody>
      </p:sp>
    </p:spTree>
    <p:extLst>
      <p:ext uri="{BB962C8B-B14F-4D97-AF65-F5344CB8AC3E}">
        <p14:creationId xmlns:p14="http://schemas.microsoft.com/office/powerpoint/2010/main" val="3564812823"/>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lstStyle/>
          <a:p>
            <a:r>
              <a:rPr lang="en-US" dirty="0" smtClean="0">
                <a:latin typeface="Arial" charset="0"/>
                <a:cs typeface="Arial" charset="0"/>
              </a:rPr>
              <a:t>References</a:t>
            </a:r>
          </a:p>
        </p:txBody>
      </p:sp>
      <p:sp>
        <p:nvSpPr>
          <p:cNvPr id="20483" name="Rectangle 3"/>
          <p:cNvSpPr>
            <a:spLocks noGrp="1" noChangeArrowheads="1"/>
          </p:cNvSpPr>
          <p:nvPr>
            <p:ph type="body" idx="1"/>
          </p:nvPr>
        </p:nvSpPr>
        <p:spPr/>
        <p:txBody>
          <a:bodyPr/>
          <a:lstStyle/>
          <a:p>
            <a:pPr marL="533400" indent="-533400">
              <a:buNone/>
              <a:defRPr/>
            </a:pPr>
            <a:r>
              <a:rPr lang="en-US" sz="1400" dirty="0" smtClean="0">
                <a:latin typeface="Arial" charset="0"/>
                <a:cs typeface="Arial" charset="0"/>
              </a:rPr>
              <a:t>	Wikipedia, </a:t>
            </a:r>
            <a:r>
              <a:rPr lang="en-US" sz="1400" dirty="0">
                <a:latin typeface="Arial" charset="0"/>
                <a:cs typeface="Arial" charset="0"/>
              </a:rPr>
              <a:t>http://en.wikipedia.org/wiki/Sorting_algorithm		           </a:t>
            </a:r>
            <a:r>
              <a:rPr lang="en-US" sz="1400" dirty="0" smtClean="0">
                <a:latin typeface="Arial" charset="0"/>
                <a:cs typeface="Arial" charset="0"/>
              </a:rPr>
              <a:t>		          </a:t>
            </a:r>
            <a:r>
              <a:rPr lang="en-CA" sz="1400" dirty="0"/>
              <a:t>http://en.wikipedia.org/wiki/Sorting_algorithm#Inefficient.2Fhumorous_sorts</a:t>
            </a:r>
            <a:endParaRPr lang="en-CA" sz="1400" dirty="0" smtClean="0"/>
          </a:p>
          <a:p>
            <a:pPr marL="533400" indent="-533400">
              <a:buFontTx/>
              <a:buNone/>
              <a:defRPr/>
            </a:pPr>
            <a:endParaRPr lang="en-US" sz="1400" dirty="0" smtClean="0">
              <a:latin typeface="Arial" charset="0"/>
              <a:cs typeface="Arial" charset="0"/>
            </a:endParaRP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1]	Donald E. Knuth, </a:t>
            </a:r>
            <a:r>
              <a:rPr lang="en-US" altLang="en-US" sz="1400" i="1" dirty="0">
                <a:latin typeface="Arial" charset="0"/>
                <a:cs typeface="Arial" charset="0"/>
              </a:rPr>
              <a:t>The Art of Computer Programming, Volume 3:  Sorting and Searching</a:t>
            </a:r>
            <a:r>
              <a:rPr lang="en-US" altLang="en-US" sz="1400" dirty="0">
                <a:latin typeface="Arial" charset="0"/>
                <a:cs typeface="Arial" charset="0"/>
              </a:rPr>
              <a:t>, </a:t>
            </a:r>
            <a:r>
              <a:rPr lang="en-US" altLang="en-US" sz="1400" dirty="0" smtClean="0">
                <a:latin typeface="Arial" charset="0"/>
                <a:cs typeface="Arial" charset="0"/>
              </a:rPr>
              <a:t>	2</a:t>
            </a:r>
            <a:r>
              <a:rPr lang="en-US" altLang="en-US" sz="1400" baseline="30000" dirty="0" smtClean="0">
                <a:latin typeface="Arial" charset="0"/>
                <a:cs typeface="Arial" charset="0"/>
              </a:rPr>
              <a:t>nd</a:t>
            </a:r>
            <a:r>
              <a:rPr lang="en-US" altLang="en-US" sz="1400" dirty="0" smtClean="0">
                <a:latin typeface="Arial" charset="0"/>
                <a:cs typeface="Arial" charset="0"/>
              </a:rPr>
              <a:t> </a:t>
            </a:r>
            <a:r>
              <a:rPr lang="en-US" altLang="en-US" sz="1400" dirty="0">
                <a:latin typeface="Arial" charset="0"/>
                <a:cs typeface="Arial" charset="0"/>
              </a:rPr>
              <a:t>Ed., Addison Wesley, 1998, §5.1, 2, 3.</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2]	</a:t>
            </a:r>
            <a:r>
              <a:rPr lang="en-US" altLang="en-US" sz="1400" dirty="0" err="1">
                <a:latin typeface="Arial" charset="0"/>
                <a:cs typeface="Arial" charset="0"/>
              </a:rPr>
              <a:t>Cormen</a:t>
            </a:r>
            <a:r>
              <a:rPr lang="en-US" altLang="en-US" sz="1400" dirty="0">
                <a:latin typeface="Arial" charset="0"/>
                <a:cs typeface="Arial" charset="0"/>
              </a:rPr>
              <a:t>, </a:t>
            </a:r>
            <a:r>
              <a:rPr lang="en-US" altLang="en-US" sz="1400" dirty="0" err="1">
                <a:latin typeface="Arial" charset="0"/>
                <a:cs typeface="Arial" charset="0"/>
              </a:rPr>
              <a:t>Leiserson</a:t>
            </a:r>
            <a:r>
              <a:rPr lang="en-US" altLang="en-US" sz="1400" dirty="0">
                <a:latin typeface="Arial" charset="0"/>
                <a:cs typeface="Arial" charset="0"/>
              </a:rPr>
              <a:t>, and </a:t>
            </a:r>
            <a:r>
              <a:rPr lang="en-US" altLang="en-US" sz="1400" dirty="0" err="1">
                <a:latin typeface="Arial" charset="0"/>
                <a:cs typeface="Arial" charset="0"/>
              </a:rPr>
              <a:t>Rivest</a:t>
            </a:r>
            <a:r>
              <a:rPr lang="en-US" altLang="en-US" sz="1400" dirty="0">
                <a:latin typeface="Arial" charset="0"/>
                <a:cs typeface="Arial" charset="0"/>
              </a:rPr>
              <a:t>, </a:t>
            </a:r>
            <a:r>
              <a:rPr lang="en-US" altLang="en-US" sz="1400" i="1" dirty="0">
                <a:latin typeface="Arial" charset="0"/>
                <a:cs typeface="Arial" charset="0"/>
              </a:rPr>
              <a:t>Introduction to Algorithms</a:t>
            </a:r>
            <a:r>
              <a:rPr lang="en-US" altLang="en-US" sz="1400" dirty="0">
                <a:latin typeface="Arial" charset="0"/>
                <a:cs typeface="Arial" charset="0"/>
              </a:rPr>
              <a:t>, McGraw Hill, 1990, p.137-9 and </a:t>
            </a:r>
            <a:r>
              <a:rPr lang="en-US" altLang="en-US" sz="1400" dirty="0" smtClean="0">
                <a:latin typeface="Arial" charset="0"/>
                <a:cs typeface="Arial" charset="0"/>
              </a:rPr>
              <a:t>	§</a:t>
            </a:r>
            <a:r>
              <a:rPr lang="en-US" altLang="en-US" sz="1400" dirty="0">
                <a:latin typeface="Arial" charset="0"/>
                <a:cs typeface="Arial" charset="0"/>
              </a:rPr>
              <a:t>9.1.</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3]	Weiss, </a:t>
            </a:r>
            <a:r>
              <a:rPr lang="en-US" altLang="en-US" sz="1400" i="1" dirty="0">
                <a:latin typeface="Arial" charset="0"/>
                <a:cs typeface="Arial" charset="0"/>
              </a:rPr>
              <a:t>Data Structures and Algorithm Analysis in C++</a:t>
            </a:r>
            <a:r>
              <a:rPr lang="en-US" altLang="en-US" sz="1400" dirty="0">
                <a:latin typeface="Arial" charset="0"/>
                <a:cs typeface="Arial" charset="0"/>
              </a:rPr>
              <a:t>, </a:t>
            </a:r>
            <a:r>
              <a:rPr lang="en-US" altLang="en-US" sz="1400" i="1" dirty="0">
                <a:latin typeface="Arial" charset="0"/>
                <a:cs typeface="Arial" charset="0"/>
              </a:rPr>
              <a:t>3</a:t>
            </a:r>
            <a:r>
              <a:rPr lang="en-US" altLang="en-US" sz="1400" i="1" baseline="30000" dirty="0">
                <a:latin typeface="Arial" charset="0"/>
                <a:cs typeface="Arial" charset="0"/>
              </a:rPr>
              <a:t>rd</a:t>
            </a:r>
            <a:r>
              <a:rPr lang="en-US" altLang="en-US" sz="1400" i="1" dirty="0">
                <a:latin typeface="Arial" charset="0"/>
                <a:cs typeface="Arial" charset="0"/>
              </a:rPr>
              <a:t> Ed.</a:t>
            </a:r>
            <a:r>
              <a:rPr lang="en-US" altLang="en-US" sz="1400" dirty="0">
                <a:latin typeface="Arial" charset="0"/>
                <a:cs typeface="Arial" charset="0"/>
              </a:rPr>
              <a:t>, Addison Wesley, §7.1, </a:t>
            </a:r>
            <a:r>
              <a:rPr lang="en-US" altLang="en-US" sz="1400" dirty="0" smtClean="0">
                <a:latin typeface="Arial" charset="0"/>
                <a:cs typeface="Arial" charset="0"/>
              </a:rPr>
              <a:t>	p.261-2</a:t>
            </a:r>
            <a:r>
              <a:rPr lang="en-US" altLang="en-US" sz="1400" dirty="0">
                <a:latin typeface="Arial" charset="0"/>
                <a:cs typeface="Arial" charset="0"/>
              </a:rPr>
              <a:t>.</a:t>
            </a:r>
          </a:p>
          <a:p>
            <a:pPr marL="533400" indent="-533400">
              <a:buFontTx/>
              <a:buNone/>
            </a:pPr>
            <a:r>
              <a:rPr lang="en-US" altLang="en-US" sz="1400" dirty="0" smtClean="0">
                <a:latin typeface="Arial" charset="0"/>
                <a:cs typeface="Arial" charset="0"/>
              </a:rPr>
              <a:t>	[</a:t>
            </a:r>
            <a:r>
              <a:rPr lang="en-US" altLang="en-US" sz="1400" dirty="0">
                <a:latin typeface="Arial" charset="0"/>
                <a:cs typeface="Arial" charset="0"/>
              </a:rPr>
              <a:t>4]	Gruber, </a:t>
            </a:r>
            <a:r>
              <a:rPr lang="en-US" altLang="en-US" sz="1400" dirty="0" err="1">
                <a:latin typeface="Arial" charset="0"/>
                <a:cs typeface="Arial" charset="0"/>
              </a:rPr>
              <a:t>Holzer</a:t>
            </a:r>
            <a:r>
              <a:rPr lang="en-US" altLang="en-US" sz="1400" dirty="0">
                <a:latin typeface="Arial" charset="0"/>
                <a:cs typeface="Arial" charset="0"/>
              </a:rPr>
              <a:t>, and </a:t>
            </a:r>
            <a:r>
              <a:rPr lang="en-US" altLang="en-US" sz="1400" dirty="0" err="1">
                <a:latin typeface="Arial" charset="0"/>
                <a:cs typeface="Arial" charset="0"/>
              </a:rPr>
              <a:t>Ruepp</a:t>
            </a:r>
            <a:r>
              <a:rPr lang="en-US" altLang="en-US" sz="1400" dirty="0">
                <a:latin typeface="Arial" charset="0"/>
                <a:cs typeface="Arial" charset="0"/>
              </a:rPr>
              <a:t>, </a:t>
            </a:r>
            <a:r>
              <a:rPr lang="en-US" altLang="en-US" sz="1400" i="1" dirty="0">
                <a:latin typeface="Arial" charset="0"/>
                <a:cs typeface="Arial" charset="0"/>
              </a:rPr>
              <a:t>Sorting the Slow Way: An Analysis of Perversely Awful </a:t>
            </a:r>
            <a:r>
              <a:rPr lang="en-US" altLang="en-US" sz="1400" i="1" dirty="0" smtClean="0">
                <a:latin typeface="Arial" charset="0"/>
                <a:cs typeface="Arial" charset="0"/>
              </a:rPr>
              <a:t>	Randomized </a:t>
            </a:r>
            <a:r>
              <a:rPr lang="en-US" altLang="en-US" sz="1400" i="1" dirty="0">
                <a:latin typeface="Arial" charset="0"/>
                <a:cs typeface="Arial" charset="0"/>
              </a:rPr>
              <a:t>Sorting Algorithms</a:t>
            </a:r>
            <a:r>
              <a:rPr lang="en-US" altLang="en-US" sz="1400" dirty="0">
                <a:latin typeface="Arial" charset="0"/>
                <a:cs typeface="Arial" charset="0"/>
              </a:rPr>
              <a:t>, 4th International Conference on Fun with Algorithms, </a:t>
            </a:r>
            <a:r>
              <a:rPr lang="en-US" altLang="en-US" sz="1400" dirty="0" smtClean="0">
                <a:latin typeface="Arial" charset="0"/>
                <a:cs typeface="Arial" charset="0"/>
              </a:rPr>
              <a:t>	</a:t>
            </a:r>
            <a:r>
              <a:rPr lang="en-US" altLang="en-US" sz="1400" dirty="0" err="1" smtClean="0">
                <a:latin typeface="Arial" charset="0"/>
                <a:cs typeface="Arial" charset="0"/>
              </a:rPr>
              <a:t>Castiglioncello</a:t>
            </a:r>
            <a:r>
              <a:rPr lang="en-US" altLang="en-US" sz="1400" dirty="0">
                <a:latin typeface="Arial" charset="0"/>
                <a:cs typeface="Arial" charset="0"/>
              </a:rPr>
              <a:t>, Italy, 2007.</a:t>
            </a:r>
          </a:p>
          <a:p>
            <a:pPr marL="533400" indent="-533400">
              <a:buFontTx/>
              <a:buNone/>
              <a:defRPr/>
            </a:pPr>
            <a:endParaRPr lang="en-US" sz="1400" dirty="0">
              <a:latin typeface="Arial" charset="0"/>
              <a:cs typeface="Arial" charset="0"/>
            </a:endParaRPr>
          </a:p>
          <a:p>
            <a:pPr marL="533400" indent="-533400" algn="just">
              <a:buFont typeface="Arial" charset="0"/>
              <a:buNone/>
              <a:defRPr/>
            </a:pPr>
            <a:r>
              <a:rPr lang="en-US" sz="1400" dirty="0" smtClean="0">
                <a:solidFill>
                  <a:schemeClr val="tx1">
                    <a:lumMod val="65000"/>
                    <a:lumOff val="35000"/>
                  </a:schemeClr>
                </a:solidFill>
                <a:latin typeface="Arial" charset="0"/>
                <a:cs typeface="Arial" charset="0"/>
              </a:rPr>
              <a:t>	These slides are provided for the ECE 250</a:t>
            </a:r>
            <a:r>
              <a:rPr lang="en-US" sz="1400" i="1" dirty="0" smtClean="0">
                <a:solidFill>
                  <a:schemeClr val="tx1">
                    <a:lumMod val="65000"/>
                    <a:lumOff val="35000"/>
                  </a:schemeClr>
                </a:solidFill>
                <a:latin typeface="Arial" charset="0"/>
                <a:cs typeface="Arial" charset="0"/>
              </a:rPr>
              <a:t> Algorithms and Data Structures</a:t>
            </a:r>
            <a:r>
              <a:rPr lang="en-US" sz="1400" dirty="0" smtClean="0">
                <a:solidFill>
                  <a:schemeClr val="tx1">
                    <a:lumMod val="65000"/>
                    <a:lumOff val="35000"/>
                  </a:schemeClr>
                </a:solidFill>
                <a:latin typeface="Arial" charset="0"/>
                <a:cs typeface="Arial" charset="0"/>
              </a:rPr>
              <a:t> course.  The material in it reflects Douglas W. Harder’s best judgment in light of the information available to him at the time of preparation.  Any reliance on these course slides by any party for any other purpose are the responsibility of such parties.  Douglas W. Harder accepts no responsibility for damages, if any, suffered by any party as a result of decisions made or actions based on these course slides for any other purpose than that for which it was intended.</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p:cNvSpPr>
            <a:spLocks noGrp="1" noChangeArrowheads="1"/>
          </p:cNvSpPr>
          <p:nvPr>
            <p:ph type="title"/>
          </p:nvPr>
        </p:nvSpPr>
        <p:spPr/>
        <p:txBody>
          <a:bodyPr/>
          <a:lstStyle/>
          <a:p>
            <a:r>
              <a:rPr lang="en-US" altLang="en-US" smtClean="0">
                <a:latin typeface="Arial" charset="0"/>
                <a:cs typeface="Arial" charset="0"/>
              </a:rPr>
              <a:t>Merging Example</a:t>
            </a:r>
          </a:p>
        </p:txBody>
      </p:sp>
      <p:sp>
        <p:nvSpPr>
          <p:cNvPr id="14339" name="Rectangle 3"/>
          <p:cNvSpPr>
            <a:spLocks noGrp="1" noChangeArrowheads="1"/>
          </p:cNvSpPr>
          <p:nvPr>
            <p:ph type="body" idx="1"/>
          </p:nvPr>
        </p:nvSpPr>
        <p:spPr/>
        <p:txBody>
          <a:bodyPr/>
          <a:lstStyle/>
          <a:p>
            <a:pPr>
              <a:buFont typeface="Arial" charset="0"/>
              <a:buNone/>
            </a:pPr>
            <a:r>
              <a:rPr lang="en-US" altLang="en-US" smtClean="0">
                <a:latin typeface="Arial" charset="0"/>
                <a:cs typeface="Arial" charset="0"/>
              </a:rPr>
              <a:t>	We compare 18 and 12</a:t>
            </a:r>
          </a:p>
          <a:p>
            <a:pPr lvl="1"/>
            <a:r>
              <a:rPr lang="en-US" altLang="en-US" smtClean="0">
                <a:latin typeface="Arial" charset="0"/>
                <a:cs typeface="Arial" charset="0"/>
              </a:rPr>
              <a:t>Copy 12 down</a:t>
            </a:r>
          </a:p>
          <a:p>
            <a:pPr lvl="1"/>
            <a:r>
              <a:rPr lang="en-US" altLang="en-US" smtClean="0">
                <a:latin typeface="Arial" charset="0"/>
                <a:cs typeface="Arial" charset="0"/>
              </a:rPr>
              <a:t>Increment...</a:t>
            </a:r>
          </a:p>
        </p:txBody>
      </p:sp>
      <p:pic>
        <p:nvPicPr>
          <p:cNvPr id="14340" name="Picture 4" descr="mergesort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5875" y="2781300"/>
            <a:ext cx="3524250" cy="24780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1" name="TextBox 6"/>
          <p:cNvSpPr txBox="1">
            <a:spLocks noChangeArrowheads="1"/>
          </p:cNvSpPr>
          <p:nvPr/>
        </p:nvSpPr>
        <p:spPr bwMode="auto">
          <a:xfrm>
            <a:off x="179388" y="682849"/>
            <a:ext cx="696912" cy="369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CA" altLang="en-US" dirty="0" smtClean="0"/>
              <a:t>8.5.1</a:t>
            </a:r>
            <a:endParaRPr lang="en-CA" altLang="en-US" dirty="0"/>
          </a:p>
        </p:txBody>
      </p:sp>
    </p:spTree>
    <p:extLst>
      <p:ext uri="{BB962C8B-B14F-4D97-AF65-F5344CB8AC3E}">
        <p14:creationId xmlns:p14="http://schemas.microsoft.com/office/powerpoint/2010/main" val="2446166903"/>
      </p:ext>
    </p:extLst>
  </p:cSld>
  <p:clrMapOvr>
    <a:masterClrMapping/>
  </p:clrMapOvr>
  <p:timing>
    <p:tnLst>
      <p:par>
        <p:cTn id="1" dur="indefinite" restart="never" nodeType="tmRoot"/>
      </p:par>
    </p:tn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16002</TotalTime>
  <Words>3900</Words>
  <Application>Microsoft Office PowerPoint</Application>
  <PresentationFormat>On-screen Show (4:3)</PresentationFormat>
  <Paragraphs>3371</Paragraphs>
  <Slides>82</Slides>
  <Notes>80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82</vt:i4>
      </vt:variant>
    </vt:vector>
  </HeadingPairs>
  <TitlesOfParts>
    <vt:vector size="84" baseType="lpstr">
      <vt:lpstr>Custom Design</vt:lpstr>
      <vt:lpstr>Equation</vt:lpstr>
      <vt:lpstr>PowerPoint Presentation</vt:lpstr>
      <vt:lpstr>Outline</vt:lpstr>
      <vt:lpstr>Merge Sort</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Example</vt:lpstr>
      <vt:lpstr>Merging Two Lists</vt:lpstr>
      <vt:lpstr>Merging Two Lists</vt:lpstr>
      <vt:lpstr>Merging Two Lists</vt:lpstr>
      <vt:lpstr>Analysis of merging</vt:lpstr>
      <vt:lpstr>The Algorithm</vt:lpstr>
      <vt:lpstr>The Algorithm</vt:lpstr>
      <vt:lpstr>The Algorithm</vt:lpstr>
      <vt:lpstr>The Algorithm</vt:lpstr>
      <vt:lpstr>Implementation</vt:lpstr>
      <vt:lpstr>Implementation</vt:lpstr>
      <vt:lpstr>Implementation</vt:lpstr>
      <vt:lpstr>Implementation</vt:lpstr>
      <vt:lpstr>Implementation</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Example</vt:lpstr>
      <vt:lpstr>Run-time Analysis of Merge Sort</vt:lpstr>
      <vt:lpstr>Run-time Analysis of Merge Sort</vt:lpstr>
      <vt:lpstr>Run-time Summary</vt:lpstr>
      <vt:lpstr>Why is it not O(n2)</vt:lpstr>
      <vt:lpstr>Comments</vt:lpstr>
      <vt:lpstr>Merge Sort</vt:lpstr>
      <vt:lpstr>Summary</vt:lpstr>
      <vt:lpstr>References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ECE 250 Algorithms and Data Structures</dc:title>
  <dc:creator>dwharder</dc:creator>
  <cp:lastModifiedBy>Douglas Wilhelm Harder</cp:lastModifiedBy>
  <cp:revision>1156</cp:revision>
  <dcterms:created xsi:type="dcterms:W3CDTF">2009-09-11T23:00:44Z</dcterms:created>
  <dcterms:modified xsi:type="dcterms:W3CDTF">2014-03-11T12:08:47Z</dcterms:modified>
</cp:coreProperties>
</file>