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0"/>
  </p:notesMasterIdLst>
  <p:sldIdLst>
    <p:sldId id="256" r:id="rId2"/>
    <p:sldId id="374" r:id="rId3"/>
    <p:sldId id="375" r:id="rId4"/>
    <p:sldId id="376" r:id="rId5"/>
    <p:sldId id="377" r:id="rId6"/>
    <p:sldId id="378" r:id="rId7"/>
    <p:sldId id="379" r:id="rId8"/>
    <p:sldId id="380" r:id="rId9"/>
    <p:sldId id="381" r:id="rId10"/>
    <p:sldId id="382" r:id="rId11"/>
    <p:sldId id="383" r:id="rId12"/>
    <p:sldId id="384" r:id="rId13"/>
    <p:sldId id="419"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18"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416" r:id="rId47"/>
    <p:sldId id="417" r:id="rId48"/>
    <p:sldId id="373"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79" d="100"/>
          <a:sy n="79" d="100"/>
        </p:scale>
        <p:origin x="-102" y="-252"/>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3/5/2014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687F9D7-B62D-40DD-8ACD-E5D3A2F19A57}"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66D7D85-D3DA-4913-87DF-D3F6909DF9BF}"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F3EA259-7745-4AE4-9A92-453ED977EE69}"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D78549A-2789-49F9-B4C0-CEF731731C76}" type="slidenum">
              <a:rPr lang="en-CA" smtClean="0"/>
              <a:pPr>
                <a:defRPr/>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010315A-8B51-48CE-8A85-DE0BA516B2C0}" type="slidenum">
              <a:rPr lang="en-CA" smtClean="0"/>
              <a:pPr>
                <a:defRPr/>
              </a:pPr>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DAE32C0-5D64-4B76-9636-937760019AAE}" type="slidenum">
              <a:rPr lang="en-CA" smtClean="0"/>
              <a:pPr>
                <a:defRPr/>
              </a:pPr>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AEAE2CC-71B5-49D5-9470-D237C3A6A749}" type="slidenum">
              <a:rPr lang="en-CA" smtClean="0"/>
              <a:pPr>
                <a:defRPr/>
              </a:pPr>
              <a:t>17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201FCE7-29BB-45EC-95D4-6D77AED9F268}" type="slidenum">
              <a:rPr lang="en-CA" smtClean="0"/>
              <a:pPr>
                <a:defRPr/>
              </a:pPr>
              <a:t>18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32AD7A7-2F4B-4B2B-BB89-93C905F310AF}" type="slidenum">
              <a:rPr lang="en-CA" smtClean="0"/>
              <a:pPr>
                <a:defRPr/>
              </a:pPr>
              <a:t>19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936A42D-7C1C-4FFD-826C-CB5EA77AA3C0}" type="slidenum">
              <a:rPr lang="en-CA" smtClean="0"/>
              <a:pPr>
                <a:defRPr/>
              </a:pPr>
              <a:t>20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93C35BA-30AD-418E-824D-44BEEB2C554A}"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B75134E-461B-4B46-AAFD-88532AC1E1A2}" type="slidenum">
              <a:rPr lang="en-CA" smtClean="0"/>
              <a:pPr>
                <a:defRPr/>
              </a:pPr>
              <a:t>21</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FEFB73D-414F-4A4E-B1B6-79E514859267}" type="slidenum">
              <a:rPr lang="en-CA" smtClean="0"/>
              <a:pPr>
                <a:defRPr/>
              </a:pPr>
              <a:t>22</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F66135F-B166-4696-887E-D559C7DECAA8}" type="slidenum">
              <a:rPr lang="en-CA" smtClean="0"/>
              <a:pPr>
                <a:defRPr/>
              </a:pPr>
              <a:t>23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A759026-3CC9-4BC4-954C-2A31126DA436}" type="slidenum">
              <a:rPr lang="en-CA" smtClean="0"/>
              <a:pPr>
                <a:defRPr/>
              </a:pPr>
              <a:t>24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62104E5-61CD-4A0A-AA30-B20252D5CC3F}" type="slidenum">
              <a:rPr lang="en-CA" smtClean="0"/>
              <a:pPr>
                <a:defRPr/>
              </a:pPr>
              <a:t>25</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637718F-D10F-455A-87ED-A9F1944F23C9}" type="slidenum">
              <a:rPr lang="en-CA" smtClean="0"/>
              <a:pPr>
                <a:defRPr/>
              </a:pPr>
              <a:t>26</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19FD9F0-DB02-47D0-BF8B-61A77B929AF0}" type="slidenum">
              <a:rPr lang="en-CA" smtClean="0"/>
              <a:pPr>
                <a:defRPr/>
              </a:pPr>
              <a:t>27</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611E414-F21B-430C-AF8B-D7C52C213954}" type="slidenum">
              <a:rPr lang="en-CA" smtClean="0"/>
              <a:pPr>
                <a:defRPr/>
              </a:pPr>
              <a:t>28</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611E414-F21B-430C-AF8B-D7C52C213954}" type="slidenum">
              <a:rPr lang="en-CA" smtClean="0"/>
              <a:pPr>
                <a:defRPr/>
              </a:pPr>
              <a:t>29</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75D96C8-3644-4B23-92CA-D252BE35A3C3}" type="slidenum">
              <a:rPr lang="en-CA" smtClean="0"/>
              <a:pPr>
                <a:defRPr/>
              </a:pPr>
              <a:t>30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821F18B-79E9-4A04-9F69-1B9D8A4C440A}"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59A87AB-EDF7-4287-B957-13751F581027}" type="slidenum">
              <a:rPr lang="en-CA" smtClean="0"/>
              <a:pPr>
                <a:defRPr/>
              </a:pPr>
              <a:t>31</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00C840B-467B-415D-92DA-DA0DBA73B2B1}" type="slidenum">
              <a:rPr lang="en-CA" smtClean="0"/>
              <a:pPr>
                <a:defRPr/>
              </a:pPr>
              <a:t>32</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6C39132-54F8-445C-A1C5-49658A9E6501}" type="slidenum">
              <a:rPr lang="en-CA" smtClean="0"/>
              <a:pPr>
                <a:defRPr/>
              </a:pPr>
              <a:t>33</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3203C8A-F3B5-4970-BC35-8FAF3B2B062C}" type="slidenum">
              <a:rPr lang="en-CA" smtClean="0"/>
              <a:pPr>
                <a:defRPr/>
              </a:pPr>
              <a:t>34</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81C4814-791C-4178-A8E1-8E95C33BDCB1}" type="slidenum">
              <a:rPr lang="en-CA" smtClean="0"/>
              <a:pPr>
                <a:defRPr/>
              </a:pPr>
              <a:t>35</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CCAAB57-D158-4BE6-875C-84EA89C6DBF4}" type="slidenum">
              <a:rPr lang="en-CA" smtClean="0"/>
              <a:pPr>
                <a:defRPr/>
              </a:pPr>
              <a:t>36</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43944B1-181D-4BA2-8600-111002EF5822}" type="slidenum">
              <a:rPr lang="en-CA" smtClean="0"/>
              <a:pPr>
                <a:defRPr/>
              </a:pPr>
              <a:t>37</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1ED23E3-9648-4450-B5CB-7DE28EF21CE6}" type="slidenum">
              <a:rPr lang="en-CA" smtClean="0"/>
              <a:pPr>
                <a:defRPr/>
              </a:pPr>
              <a:t>38</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BAEF4DD-7FE2-4E0C-A6D7-84EB3B61D75A}" type="slidenum">
              <a:rPr lang="en-CA" smtClean="0"/>
              <a:pPr>
                <a:defRPr/>
              </a:pPr>
              <a:t>39</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88BBD9D-93D5-4B96-91FB-C69D1E0A4F83}" type="slidenum">
              <a:rPr lang="en-CA" smtClean="0"/>
              <a:pPr>
                <a:defRPr/>
              </a:pPr>
              <a:t>40</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055BBBB-D0EB-4CC2-AB80-FDC3D2480A06}"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DB2DB57-1D95-4D77-8296-D3FC5A3B39CB}" type="slidenum">
              <a:rPr lang="en-CA" smtClean="0"/>
              <a:pPr>
                <a:defRPr/>
              </a:pPr>
              <a:t>41</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CBDABBB-B1AD-4C8A-B787-39A366718F1A}" type="slidenum">
              <a:rPr lang="en-CA" smtClean="0"/>
              <a:pPr>
                <a:defRPr/>
              </a:pPr>
              <a:t>42</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2C88762-B47E-4692-80DE-D60708F5AE6D}" type="slidenum">
              <a:rPr lang="en-CA" smtClean="0"/>
              <a:pPr>
                <a:defRPr/>
              </a:pPr>
              <a:t>43</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88251E6-7DE5-49FC-87F5-919FA30D1344}" type="slidenum">
              <a:rPr lang="en-CA" smtClean="0"/>
              <a:pPr>
                <a:defRPr/>
              </a:pPr>
              <a:t>44</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3CDE4D5-22D4-42B3-8510-7E279249546A}" type="slidenum">
              <a:rPr lang="en-CA" smtClean="0"/>
              <a:pPr>
                <a:defRPr/>
              </a:pPr>
              <a:t>45</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6A88ACD-6912-4C25-A69F-F3AA72F747DC}" type="slidenum">
              <a:rPr lang="en-CA" smtClean="0"/>
              <a:pPr>
                <a:defRPr/>
              </a:pPr>
              <a:t>46</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39CF3C8-2A1A-4E1A-9B8F-06B04E8AE65A}" type="slidenum">
              <a:rPr lang="en-CA" smtClean="0"/>
              <a:pPr>
                <a:defRPr/>
              </a:pPr>
              <a:t>47</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48</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DD5037F-E251-4756-B228-FA1AA03E95EB}"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41F4DD8-BA49-48C6-8C33-4B3825E1D6DB}"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2CCEC79-4FF7-40B2-9FB3-69BDFF7E132D}"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DB64ABD-EC89-479C-8949-A3518223425F}"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8353756-2EEB-4B0D-A49B-B625459D3845}"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Heap sort</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4.w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5.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373837"/>
            <a:ext cx="7199313" cy="1138773"/>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Heap sort</a:t>
            </a:r>
          </a:p>
          <a:p>
            <a:pPr algn="ctr" fontAlgn="auto">
              <a:spcBef>
                <a:spcPts val="0"/>
              </a:spcBef>
              <a:spcAft>
                <a:spcPts val="0"/>
              </a:spcAft>
              <a:defRPr/>
            </a:pPr>
            <a:r>
              <a:rPr lang="en-CA" sz="2400" dirty="0" smtClean="0">
                <a:solidFill>
                  <a:schemeClr val="bg1"/>
                </a:solidFill>
                <a:latin typeface="Arial" pitchFamily="34" charset="0"/>
                <a:cs typeface="Arial" pitchFamily="34" charset="0"/>
              </a:rPr>
              <a:t>a.k.a. </a:t>
            </a:r>
            <a:r>
              <a:rPr lang="en-CA" sz="2400" i="1" dirty="0" err="1" smtClean="0">
                <a:solidFill>
                  <a:schemeClr val="bg1"/>
                </a:solidFill>
                <a:latin typeface="Arial" pitchFamily="34" charset="0"/>
                <a:cs typeface="Arial" pitchFamily="34" charset="0"/>
              </a:rPr>
              <a:t>heapsort</a:t>
            </a:r>
            <a:endParaRPr lang="en-US" sz="24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1" descr="maxhe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368675"/>
            <a:ext cx="273526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p:txBody>
          <a:bodyPr/>
          <a:lstStyle/>
          <a:p>
            <a:r>
              <a:rPr lang="en-US" altLang="en-US" smtClean="0">
                <a:latin typeface="Arial" charset="0"/>
                <a:cs typeface="Arial" charset="0"/>
              </a:rPr>
              <a:t>In-place Heapification</a:t>
            </a:r>
          </a:p>
        </p:txBody>
      </p:sp>
      <p:sp>
        <p:nvSpPr>
          <p:cNvPr id="1536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Now, consider this unsorted array:</a:t>
            </a: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array represents the following complete tree:</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is neither a min-heap, max-heap, or binary search tree</a:t>
            </a:r>
          </a:p>
        </p:txBody>
      </p:sp>
      <p:pic>
        <p:nvPicPr>
          <p:cNvPr id="15365" name="Picture 18" descr="heapsort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076450"/>
            <a:ext cx="33131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8.4.2</a:t>
            </a:r>
            <a:endParaRPr lang="en-CA" altLang="en-US" dirty="0"/>
          </a:p>
        </p:txBody>
      </p:sp>
    </p:spTree>
    <p:extLst>
      <p:ext uri="{BB962C8B-B14F-4D97-AF65-F5344CB8AC3E}">
        <p14:creationId xmlns:p14="http://schemas.microsoft.com/office/powerpoint/2010/main" val="3565440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1" descr="maxhe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357563"/>
            <a:ext cx="273526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p:txBody>
          <a:bodyPr/>
          <a:lstStyle/>
          <a:p>
            <a:r>
              <a:rPr lang="en-US" altLang="en-US" smtClean="0">
                <a:latin typeface="Arial" charset="0"/>
                <a:cs typeface="Arial" charset="0"/>
              </a:rPr>
              <a:t>In-place Heapification</a:t>
            </a:r>
          </a:p>
        </p:txBody>
      </p:sp>
      <p:sp>
        <p:nvSpPr>
          <p:cNvPr id="16388"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Now, consider this unsorted array:</a:t>
            </a:r>
          </a:p>
          <a:p>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Additionally, because arrays start at </a:t>
            </a:r>
            <a:r>
              <a:rPr lang="en-US" altLang="en-US" dirty="0" smtClean="0">
                <a:latin typeface="Times New Roman" pitchFamily="18" charset="0"/>
                <a:cs typeface="Times New Roman" pitchFamily="18" charset="0"/>
              </a:rPr>
              <a:t>0</a:t>
            </a:r>
            <a:r>
              <a:rPr lang="en-US" altLang="en-US" dirty="0" smtClean="0">
                <a:latin typeface="Arial" charset="0"/>
                <a:cs typeface="Arial" charset="0"/>
              </a:rPr>
              <a:t> (we started at entry </a:t>
            </a:r>
            <a:r>
              <a:rPr lang="en-US" altLang="en-US" dirty="0" smtClean="0">
                <a:latin typeface="Times New Roman" pitchFamily="18" charset="0"/>
                <a:cs typeface="Times New Roman" pitchFamily="18" charset="0"/>
              </a:rPr>
              <a:t>1</a:t>
            </a:r>
            <a:r>
              <a:rPr lang="en-US" altLang="en-US" dirty="0" smtClean="0">
                <a:latin typeface="Arial" charset="0"/>
                <a:cs typeface="Arial" charset="0"/>
              </a:rPr>
              <a:t> for binary heaps) , we need different formulas for the children and parent</a:t>
            </a: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The formulas are now:</a:t>
            </a:r>
          </a:p>
          <a:p>
            <a:pPr>
              <a:buFont typeface="Arial" charset="0"/>
              <a:buNone/>
            </a:pPr>
            <a:r>
              <a:rPr lang="en-US" altLang="en-US" dirty="0">
                <a:latin typeface="Arial" charset="0"/>
                <a:cs typeface="Arial" charset="0"/>
              </a:rPr>
              <a:t>	</a:t>
            </a:r>
            <a:r>
              <a:rPr lang="en-US" altLang="en-US" dirty="0" smtClean="0">
                <a:latin typeface="Arial" charset="0"/>
                <a:cs typeface="Arial" charset="0"/>
              </a:rPr>
              <a:t>	Children	</a:t>
            </a:r>
            <a:r>
              <a:rPr lang="en-US" altLang="en-US" dirty="0" smtClean="0">
                <a:latin typeface="Consolas" pitchFamily="49" charset="0"/>
                <a:cs typeface="Consolas" pitchFamily="49" charset="0"/>
              </a:rPr>
              <a:t>2*k + 1   2*k + 2</a:t>
            </a:r>
            <a:endParaRPr lang="en-US" altLang="en-US" dirty="0" smtClean="0">
              <a:latin typeface="Arial" charset="0"/>
              <a:cs typeface="Arial" charset="0"/>
            </a:endParaRPr>
          </a:p>
          <a:p>
            <a:pPr>
              <a:buFont typeface="Arial" charset="0"/>
              <a:buNone/>
            </a:pPr>
            <a:r>
              <a:rPr lang="en-US" altLang="en-US" dirty="0">
                <a:latin typeface="Arial" charset="0"/>
                <a:cs typeface="Arial" charset="0"/>
              </a:rPr>
              <a:t>	</a:t>
            </a:r>
            <a:r>
              <a:rPr lang="en-US" altLang="en-US" dirty="0" smtClean="0">
                <a:latin typeface="Arial" charset="0"/>
                <a:cs typeface="Arial" charset="0"/>
              </a:rPr>
              <a:t>	Parent		</a:t>
            </a:r>
            <a:r>
              <a:rPr lang="en-US" altLang="en-US" dirty="0" smtClean="0">
                <a:latin typeface="Consolas" pitchFamily="49" charset="0"/>
                <a:cs typeface="Consolas" pitchFamily="49" charset="0"/>
              </a:rPr>
              <a:t>(k + 1)/2 - 1</a:t>
            </a:r>
          </a:p>
        </p:txBody>
      </p:sp>
      <p:pic>
        <p:nvPicPr>
          <p:cNvPr id="16389" name="Picture 18" descr="heapsort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076450"/>
            <a:ext cx="33131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8.4.2</a:t>
            </a:r>
            <a:endParaRPr lang="en-CA" altLang="en-US" dirty="0"/>
          </a:p>
        </p:txBody>
      </p:sp>
    </p:spTree>
    <p:extLst>
      <p:ext uri="{BB962C8B-B14F-4D97-AF65-F5344CB8AC3E}">
        <p14:creationId xmlns:p14="http://schemas.microsoft.com/office/powerpoint/2010/main" val="203200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smtClean="0">
                <a:latin typeface="Arial" charset="0"/>
                <a:cs typeface="Arial" charset="0"/>
              </a:rPr>
              <a:t>In-place </a:t>
            </a:r>
            <a:r>
              <a:rPr lang="en-US" altLang="en-US" dirty="0" err="1" smtClean="0">
                <a:latin typeface="Arial" charset="0"/>
                <a:cs typeface="Arial" charset="0"/>
              </a:rPr>
              <a:t>Heapification</a:t>
            </a:r>
            <a:endParaRPr lang="en-US" altLang="en-US" dirty="0" smtClean="0">
              <a:latin typeface="Arial" charset="0"/>
              <a:cs typeface="Arial" charset="0"/>
            </a:endParaRPr>
          </a:p>
        </p:txBody>
      </p:sp>
      <p:sp>
        <p:nvSpPr>
          <p:cNvPr id="174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Can we convert this complete tree into a max heap?</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Restriction:</a:t>
            </a:r>
          </a:p>
          <a:p>
            <a:pPr lvl="1"/>
            <a:r>
              <a:rPr lang="en-US" altLang="en-US" smtClean="0">
                <a:latin typeface="Arial" charset="0"/>
                <a:cs typeface="Arial" charset="0"/>
              </a:rPr>
              <a:t>The operation must be done in-place</a:t>
            </a:r>
          </a:p>
        </p:txBody>
      </p:sp>
      <p:pic>
        <p:nvPicPr>
          <p:cNvPr id="17412" name="Picture 21" descr="maxhe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357563"/>
            <a:ext cx="273526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8.4.2</a:t>
            </a:r>
            <a:endParaRPr lang="en-CA" altLang="en-US" dirty="0"/>
          </a:p>
        </p:txBody>
      </p:sp>
    </p:spTree>
    <p:extLst>
      <p:ext uri="{BB962C8B-B14F-4D97-AF65-F5344CB8AC3E}">
        <p14:creationId xmlns:p14="http://schemas.microsoft.com/office/powerpoint/2010/main" val="1100847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In-place </a:t>
            </a:r>
            <a:r>
              <a:rPr lang="en-US" altLang="en-US" dirty="0" err="1">
                <a:latin typeface="Arial" charset="0"/>
                <a:cs typeface="Arial" charset="0"/>
              </a:rPr>
              <a:t>Heapification</a:t>
            </a:r>
            <a:endParaRPr lang="en-CA" dirty="0"/>
          </a:p>
        </p:txBody>
      </p:sp>
      <p:sp>
        <p:nvSpPr>
          <p:cNvPr id="3" name="Content Placeholder 2"/>
          <p:cNvSpPr>
            <a:spLocks noGrp="1"/>
          </p:cNvSpPr>
          <p:nvPr>
            <p:ph idx="1"/>
          </p:nvPr>
        </p:nvSpPr>
        <p:spPr/>
        <p:txBody>
          <a:bodyPr/>
          <a:lstStyle/>
          <a:p>
            <a:pPr marL="360363" indent="-360363">
              <a:buNone/>
            </a:pPr>
            <a:r>
              <a:rPr lang="en-CA" dirty="0" smtClean="0"/>
              <a:t>	Two strategies:</a:t>
            </a:r>
          </a:p>
          <a:p>
            <a:pPr lvl="1"/>
            <a:r>
              <a:rPr lang="en-CA" dirty="0" smtClean="0"/>
              <a:t>Assume 46 is a max-heap and keep inserting the next element into the existing heap (similar to the strategy </a:t>
            </a:r>
            <a:r>
              <a:rPr lang="en-CA" smtClean="0"/>
              <a:t>for insertion sort)</a:t>
            </a:r>
            <a:endParaRPr lang="en-CA" dirty="0" smtClean="0"/>
          </a:p>
          <a:p>
            <a:pPr lvl="1"/>
            <a:r>
              <a:rPr lang="en-CA" dirty="0" smtClean="0"/>
              <a:t>Start from the back:  note that all leaf nodes are already max heaps, and then make corrections so that previous nodes also form max heaps</a:t>
            </a:r>
            <a:endParaRPr lang="en-CA" dirty="0"/>
          </a:p>
        </p:txBody>
      </p:sp>
      <p:pic>
        <p:nvPicPr>
          <p:cNvPr id="4" name="Picture 21" descr="maxhe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3357563"/>
            <a:ext cx="273526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928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latin typeface="Arial" charset="0"/>
                <a:cs typeface="Arial" charset="0"/>
              </a:rPr>
              <a:t>In-place Heapification</a:t>
            </a:r>
          </a:p>
        </p:txBody>
      </p:sp>
      <p:sp>
        <p:nvSpPr>
          <p:cNvPr id="1843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Let’s work bottom-up:  each leaf node is a max heap on its own</a:t>
            </a:r>
          </a:p>
        </p:txBody>
      </p:sp>
      <p:pic>
        <p:nvPicPr>
          <p:cNvPr id="18436" name="Picture 13" descr="heapify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538" y="2989263"/>
            <a:ext cx="5694362"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8.4.3</a:t>
            </a:r>
            <a:endParaRPr lang="en-CA" altLang="en-US" dirty="0"/>
          </a:p>
        </p:txBody>
      </p:sp>
    </p:spTree>
    <p:extLst>
      <p:ext uri="{BB962C8B-B14F-4D97-AF65-F5344CB8AC3E}">
        <p14:creationId xmlns:p14="http://schemas.microsoft.com/office/powerpoint/2010/main" val="1436670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4" descr="heapify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p:txBody>
          <a:bodyPr/>
          <a:lstStyle/>
          <a:p>
            <a:r>
              <a:rPr lang="en-US" altLang="en-US" smtClean="0">
                <a:latin typeface="Arial" charset="0"/>
                <a:cs typeface="Arial" charset="0"/>
              </a:rPr>
              <a:t>In-place Heapification</a:t>
            </a:r>
          </a:p>
        </p:txBody>
      </p:sp>
      <p:sp>
        <p:nvSpPr>
          <p:cNvPr id="1946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Starting at the back, we note that all leaf nodes are trivial heaps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Also, the subtree with 87 as the root is a max-heap</a:t>
            </a:r>
          </a:p>
          <a:p>
            <a:endParaRPr lang="en-US" altLang="en-US" smtClean="0">
              <a:latin typeface="Arial" charset="0"/>
              <a:cs typeface="Arial" charset="0"/>
            </a:endParaRPr>
          </a:p>
        </p:txBody>
      </p:sp>
      <p:sp>
        <p:nvSpPr>
          <p:cNvPr id="1946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8.4.3</a:t>
            </a:r>
            <a:endParaRPr lang="en-CA" altLang="en-US" dirty="0"/>
          </a:p>
        </p:txBody>
      </p:sp>
    </p:spTree>
    <p:extLst>
      <p:ext uri="{BB962C8B-B14F-4D97-AF65-F5344CB8AC3E}">
        <p14:creationId xmlns:p14="http://schemas.microsoft.com/office/powerpoint/2010/main" val="2399783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4" descr="heapify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p:txBody>
          <a:bodyPr/>
          <a:lstStyle/>
          <a:p>
            <a:r>
              <a:rPr lang="en-US" altLang="en-US" smtClean="0">
                <a:latin typeface="Arial" charset="0"/>
                <a:cs typeface="Arial" charset="0"/>
              </a:rPr>
              <a:t>In-place Heapification</a:t>
            </a:r>
          </a:p>
        </p:txBody>
      </p:sp>
      <p:sp>
        <p:nvSpPr>
          <p:cNvPr id="2048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subtree with 23 is not a max-heap, but swapping it with 55 creates a max-heap</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process is termed </a:t>
            </a:r>
            <a:r>
              <a:rPr lang="en-US" altLang="en-US" i="1" smtClean="0">
                <a:latin typeface="Arial" charset="0"/>
                <a:cs typeface="Arial" charset="0"/>
              </a:rPr>
              <a:t>percolating down</a:t>
            </a:r>
            <a:endParaRPr lang="en-US" altLang="en-US" smtClean="0">
              <a:latin typeface="Arial" charset="0"/>
              <a:cs typeface="Arial" charset="0"/>
            </a:endParaRPr>
          </a:p>
        </p:txBody>
      </p:sp>
      <p:sp>
        <p:nvSpPr>
          <p:cNvPr id="2048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8.4.3</a:t>
            </a:r>
            <a:endParaRPr lang="en-CA" altLang="en-US" dirty="0"/>
          </a:p>
        </p:txBody>
      </p:sp>
    </p:spTree>
    <p:extLst>
      <p:ext uri="{BB962C8B-B14F-4D97-AF65-F5344CB8AC3E}">
        <p14:creationId xmlns:p14="http://schemas.microsoft.com/office/powerpoint/2010/main" val="1914271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eapify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p:txBody>
          <a:bodyPr/>
          <a:lstStyle/>
          <a:p>
            <a:r>
              <a:rPr lang="en-US" altLang="en-US" smtClean="0">
                <a:latin typeface="Arial" charset="0"/>
                <a:cs typeface="Arial" charset="0"/>
              </a:rPr>
              <a:t>In-place Heapification</a:t>
            </a:r>
          </a:p>
        </p:txBody>
      </p:sp>
      <p:sp>
        <p:nvSpPr>
          <p:cNvPr id="2150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subtree with 3 as the root is not max-heap, but we can swap 3 and the maximum of its children: 86</a:t>
            </a:r>
          </a:p>
          <a:p>
            <a:endParaRPr lang="en-US" altLang="en-US" smtClean="0">
              <a:latin typeface="Arial" charset="0"/>
              <a:cs typeface="Arial" charset="0"/>
            </a:endParaRPr>
          </a:p>
        </p:txBody>
      </p:sp>
      <p:sp>
        <p:nvSpPr>
          <p:cNvPr id="2150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8.4.3</a:t>
            </a:r>
            <a:endParaRPr lang="en-CA" altLang="en-US" dirty="0"/>
          </a:p>
        </p:txBody>
      </p:sp>
    </p:spTree>
    <p:extLst>
      <p:ext uri="{BB962C8B-B14F-4D97-AF65-F5344CB8AC3E}">
        <p14:creationId xmlns:p14="http://schemas.microsoft.com/office/powerpoint/2010/main" val="3193824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latin typeface="Arial" charset="0"/>
                <a:cs typeface="Arial" charset="0"/>
              </a:rPr>
              <a:t>In-place Heapification</a:t>
            </a:r>
          </a:p>
        </p:txBody>
      </p:sp>
      <p:sp>
        <p:nvSpPr>
          <p:cNvPr id="225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Starting with the next higher level, the subtree with root 48 can be turned into a max-heap by swapping 48 and 99</a:t>
            </a:r>
          </a:p>
          <a:p>
            <a:endParaRPr lang="en-US" altLang="en-US" smtClean="0">
              <a:latin typeface="Arial" charset="0"/>
              <a:cs typeface="Arial" charset="0"/>
            </a:endParaRPr>
          </a:p>
        </p:txBody>
      </p:sp>
      <p:pic>
        <p:nvPicPr>
          <p:cNvPr id="22532" name="Picture 5" descr="heapify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8.4.3</a:t>
            </a:r>
            <a:endParaRPr lang="en-CA" altLang="en-US" dirty="0"/>
          </a:p>
        </p:txBody>
      </p:sp>
    </p:spTree>
    <p:extLst>
      <p:ext uri="{BB962C8B-B14F-4D97-AF65-F5344CB8AC3E}">
        <p14:creationId xmlns:p14="http://schemas.microsoft.com/office/powerpoint/2010/main" val="2463480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heapify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p:txBody>
          <a:bodyPr/>
          <a:lstStyle/>
          <a:p>
            <a:r>
              <a:rPr lang="en-US" altLang="en-US" smtClean="0">
                <a:latin typeface="Arial" charset="0"/>
                <a:cs typeface="Arial" charset="0"/>
              </a:rPr>
              <a:t>In-place Heapification</a:t>
            </a:r>
          </a:p>
        </p:txBody>
      </p:sp>
      <p:sp>
        <p:nvSpPr>
          <p:cNvPr id="2355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Similarly, swapping 61 and 95 creates a max-heap of the next subtree</a:t>
            </a:r>
          </a:p>
          <a:p>
            <a:endParaRPr lang="en-US" altLang="en-US" smtClean="0">
              <a:latin typeface="Arial" charset="0"/>
              <a:cs typeface="Arial" charset="0"/>
            </a:endParaRPr>
          </a:p>
        </p:txBody>
      </p:sp>
      <p:sp>
        <p:nvSpPr>
          <p:cNvPr id="2355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8.4.3</a:t>
            </a:r>
            <a:endParaRPr lang="en-CA" altLang="en-US" dirty="0"/>
          </a:p>
        </p:txBody>
      </p:sp>
    </p:spTree>
    <p:extLst>
      <p:ext uri="{BB962C8B-B14F-4D97-AF65-F5344CB8AC3E}">
        <p14:creationId xmlns:p14="http://schemas.microsoft.com/office/powerpoint/2010/main" val="3600452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81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topic covers the simplest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sorting algorithm:  </a:t>
            </a:r>
            <a:r>
              <a:rPr lang="en-US" altLang="en-US" i="1" smtClean="0">
                <a:latin typeface="Arial" charset="0"/>
                <a:cs typeface="Arial" charset="0"/>
              </a:rPr>
              <a:t>heap sort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a:t>
            </a:r>
          </a:p>
          <a:p>
            <a:pPr lvl="1"/>
            <a:r>
              <a:rPr lang="en-US" altLang="en-US" smtClean="0">
                <a:latin typeface="Arial" charset="0"/>
                <a:cs typeface="Arial" charset="0"/>
              </a:rPr>
              <a:t>define the strategy</a:t>
            </a:r>
          </a:p>
          <a:p>
            <a:pPr lvl="1"/>
            <a:r>
              <a:rPr lang="en-US" altLang="en-US" smtClean="0">
                <a:latin typeface="Arial" charset="0"/>
                <a:cs typeface="Arial" charset="0"/>
              </a:rPr>
              <a:t>analyze the run time</a:t>
            </a:r>
          </a:p>
          <a:p>
            <a:pPr lvl="1"/>
            <a:r>
              <a:rPr lang="en-US" altLang="en-US" smtClean="0">
                <a:latin typeface="Arial" charset="0"/>
                <a:cs typeface="Arial" charset="0"/>
              </a:rPr>
              <a:t>convert an unsorted list into a heap</a:t>
            </a:r>
          </a:p>
          <a:p>
            <a:pPr lvl="1"/>
            <a:r>
              <a:rPr lang="en-US" altLang="en-US" smtClean="0">
                <a:latin typeface="Arial" charset="0"/>
                <a:cs typeface="Arial" charset="0"/>
              </a:rPr>
              <a:t>cover some examples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Bonus:  may be performed in place</a:t>
            </a:r>
          </a:p>
        </p:txBody>
      </p:sp>
    </p:spTree>
    <p:extLst>
      <p:ext uri="{BB962C8B-B14F-4D97-AF65-F5344CB8AC3E}">
        <p14:creationId xmlns:p14="http://schemas.microsoft.com/office/powerpoint/2010/main" val="2216446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heapify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nvPr>
        </p:nvSpPr>
        <p:spPr/>
        <p:txBody>
          <a:bodyPr/>
          <a:lstStyle/>
          <a:p>
            <a:r>
              <a:rPr lang="en-US" altLang="en-US" smtClean="0">
                <a:latin typeface="Arial" charset="0"/>
                <a:cs typeface="Arial" charset="0"/>
              </a:rPr>
              <a:t>In-place Heapification</a:t>
            </a:r>
          </a:p>
        </p:txBody>
      </p:sp>
      <p:sp>
        <p:nvSpPr>
          <p:cNvPr id="2458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As does swapping 35 and 92</a:t>
            </a:r>
          </a:p>
        </p:txBody>
      </p:sp>
      <p:sp>
        <p:nvSpPr>
          <p:cNvPr id="2458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8.4.3</a:t>
            </a:r>
            <a:endParaRPr lang="en-CA" altLang="en-US" dirty="0"/>
          </a:p>
        </p:txBody>
      </p:sp>
    </p:spTree>
    <p:extLst>
      <p:ext uri="{BB962C8B-B14F-4D97-AF65-F5344CB8AC3E}">
        <p14:creationId xmlns:p14="http://schemas.microsoft.com/office/powerpoint/2010/main" val="272956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heapify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p:txBody>
          <a:bodyPr/>
          <a:lstStyle/>
          <a:p>
            <a:r>
              <a:rPr lang="en-US" altLang="en-US" smtClean="0">
                <a:latin typeface="Arial" charset="0"/>
                <a:cs typeface="Arial" charset="0"/>
              </a:rPr>
              <a:t>In-place Heapification</a:t>
            </a:r>
          </a:p>
        </p:txBody>
      </p:sp>
      <p:sp>
        <p:nvSpPr>
          <p:cNvPr id="2560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subtree with root 24 may be converted into a max-heap by first swapping 24 and 86 and then swapping 24 and 28</a:t>
            </a:r>
          </a:p>
          <a:p>
            <a:endParaRPr lang="en-US" altLang="en-US" smtClean="0">
              <a:latin typeface="Arial" charset="0"/>
              <a:cs typeface="Arial" charset="0"/>
            </a:endParaRPr>
          </a:p>
        </p:txBody>
      </p:sp>
      <p:sp>
        <p:nvSpPr>
          <p:cNvPr id="2560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8.4.3</a:t>
            </a:r>
            <a:endParaRPr lang="en-CA" altLang="en-US" dirty="0"/>
          </a:p>
        </p:txBody>
      </p:sp>
    </p:spTree>
    <p:extLst>
      <p:ext uri="{BB962C8B-B14F-4D97-AF65-F5344CB8AC3E}">
        <p14:creationId xmlns:p14="http://schemas.microsoft.com/office/powerpoint/2010/main" val="2835865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heapify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p:nvPr>
        </p:nvSpPr>
        <p:spPr/>
        <p:txBody>
          <a:bodyPr/>
          <a:lstStyle/>
          <a:p>
            <a:r>
              <a:rPr lang="en-US" altLang="en-US" smtClean="0">
                <a:latin typeface="Arial" charset="0"/>
                <a:cs typeface="Arial" charset="0"/>
              </a:rPr>
              <a:t>In-place Heapification</a:t>
            </a:r>
          </a:p>
        </p:txBody>
      </p:sp>
      <p:sp>
        <p:nvSpPr>
          <p:cNvPr id="2662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right-most subtree of the next higher level may be turned into a max-heap by swapping 77 and 99</a:t>
            </a:r>
          </a:p>
          <a:p>
            <a:endParaRPr lang="en-US" altLang="en-US" smtClean="0">
              <a:latin typeface="Arial" charset="0"/>
              <a:cs typeface="Arial" charset="0"/>
            </a:endParaRPr>
          </a:p>
        </p:txBody>
      </p:sp>
      <p:sp>
        <p:nvSpPr>
          <p:cNvPr id="2662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8.4.3</a:t>
            </a:r>
            <a:endParaRPr lang="en-CA" altLang="en-US" dirty="0"/>
          </a:p>
        </p:txBody>
      </p:sp>
    </p:spTree>
    <p:extLst>
      <p:ext uri="{BB962C8B-B14F-4D97-AF65-F5344CB8AC3E}">
        <p14:creationId xmlns:p14="http://schemas.microsoft.com/office/powerpoint/2010/main" val="1443541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descr="heapify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p:txBody>
          <a:bodyPr/>
          <a:lstStyle/>
          <a:p>
            <a:r>
              <a:rPr lang="en-US" altLang="en-US" smtClean="0">
                <a:latin typeface="Arial" charset="0"/>
                <a:cs typeface="Arial" charset="0"/>
              </a:rPr>
              <a:t>In-place Heapification</a:t>
            </a:r>
          </a:p>
        </p:txBody>
      </p:sp>
      <p:sp>
        <p:nvSpPr>
          <p:cNvPr id="2765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However, to turn the next subtree into a max-heap requires that 13 be percolated down to a leaf node</a:t>
            </a:r>
          </a:p>
        </p:txBody>
      </p:sp>
      <p:sp>
        <p:nvSpPr>
          <p:cNvPr id="2765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8.4.3</a:t>
            </a:r>
            <a:endParaRPr lang="en-CA" altLang="en-US" dirty="0"/>
          </a:p>
        </p:txBody>
      </p:sp>
    </p:spTree>
    <p:extLst>
      <p:ext uri="{BB962C8B-B14F-4D97-AF65-F5344CB8AC3E}">
        <p14:creationId xmlns:p14="http://schemas.microsoft.com/office/powerpoint/2010/main" val="1727969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 descr="heapif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p:txBody>
          <a:bodyPr/>
          <a:lstStyle/>
          <a:p>
            <a:r>
              <a:rPr lang="en-US" altLang="en-US" smtClean="0">
                <a:latin typeface="Arial" charset="0"/>
                <a:cs typeface="Arial" charset="0"/>
              </a:rPr>
              <a:t>In-place Heapification</a:t>
            </a:r>
          </a:p>
        </p:txBody>
      </p:sp>
      <p:sp>
        <p:nvSpPr>
          <p:cNvPr id="2867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root need only be percolated down by two levels</a:t>
            </a:r>
          </a:p>
          <a:p>
            <a:endParaRPr lang="en-US" altLang="en-US" smtClean="0">
              <a:latin typeface="Arial" charset="0"/>
              <a:cs typeface="Arial" charset="0"/>
            </a:endParaRPr>
          </a:p>
        </p:txBody>
      </p:sp>
      <p:sp>
        <p:nvSpPr>
          <p:cNvPr id="2867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8.4.3</a:t>
            </a:r>
            <a:endParaRPr lang="en-CA" altLang="en-US" dirty="0"/>
          </a:p>
        </p:txBody>
      </p:sp>
    </p:spTree>
    <p:extLst>
      <p:ext uri="{BB962C8B-B14F-4D97-AF65-F5344CB8AC3E}">
        <p14:creationId xmlns:p14="http://schemas.microsoft.com/office/powerpoint/2010/main" val="1260116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latin typeface="Arial" charset="0"/>
                <a:cs typeface="Arial" charset="0"/>
              </a:rPr>
              <a:t>In-place Heapification</a:t>
            </a:r>
          </a:p>
        </p:txBody>
      </p:sp>
      <p:sp>
        <p:nvSpPr>
          <p:cNvPr id="296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final product is a max-heap</a:t>
            </a:r>
          </a:p>
        </p:txBody>
      </p:sp>
      <p:pic>
        <p:nvPicPr>
          <p:cNvPr id="29700" name="Picture 5" descr="heapify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8.4.3</a:t>
            </a:r>
            <a:endParaRPr lang="en-CA" altLang="en-US" dirty="0"/>
          </a:p>
        </p:txBody>
      </p:sp>
    </p:spTree>
    <p:extLst>
      <p:ext uri="{BB962C8B-B14F-4D97-AF65-F5344CB8AC3E}">
        <p14:creationId xmlns:p14="http://schemas.microsoft.com/office/powerpoint/2010/main" val="2717948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latin typeface="Arial" charset="0"/>
                <a:cs typeface="Arial" charset="0"/>
              </a:rPr>
              <a:t>Run-time Analysis of Heapify</a:t>
            </a:r>
          </a:p>
        </p:txBody>
      </p:sp>
      <p:sp>
        <p:nvSpPr>
          <p:cNvPr id="307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Considering a perfect tree of height </a:t>
            </a:r>
            <a:r>
              <a:rPr lang="en-US" altLang="en-US" i="1" smtClean="0">
                <a:latin typeface="Times New Roman" pitchFamily="18" charset="0"/>
                <a:cs typeface="Arial" charset="0"/>
              </a:rPr>
              <a:t>h</a:t>
            </a:r>
            <a:r>
              <a:rPr lang="en-US" altLang="en-US" smtClean="0">
                <a:latin typeface="Arial" charset="0"/>
                <a:cs typeface="Arial" charset="0"/>
              </a:rPr>
              <a:t>:</a:t>
            </a:r>
          </a:p>
          <a:p>
            <a:pPr lvl="1"/>
            <a:r>
              <a:rPr lang="en-US" altLang="en-US" smtClean="0">
                <a:latin typeface="Arial" charset="0"/>
                <a:cs typeface="Arial" charset="0"/>
              </a:rPr>
              <a:t>The maximum number of swaps which a second-lowest level would experience is </a:t>
            </a:r>
            <a:r>
              <a:rPr lang="en-US" altLang="en-US" smtClean="0">
                <a:latin typeface="Times New Roman" pitchFamily="18" charset="0"/>
                <a:cs typeface="Arial" charset="0"/>
              </a:rPr>
              <a:t>1</a:t>
            </a:r>
            <a:r>
              <a:rPr lang="en-US" altLang="en-US" smtClean="0">
                <a:latin typeface="Arial" charset="0"/>
                <a:cs typeface="Arial" charset="0"/>
              </a:rPr>
              <a:t>, the next higher level, </a:t>
            </a:r>
            <a:r>
              <a:rPr lang="en-US" altLang="en-US" smtClean="0">
                <a:latin typeface="Times New Roman" pitchFamily="18" charset="0"/>
                <a:cs typeface="Arial" charset="0"/>
              </a:rPr>
              <a:t>2</a:t>
            </a:r>
            <a:r>
              <a:rPr lang="en-US" altLang="en-US" smtClean="0">
                <a:latin typeface="Arial" charset="0"/>
                <a:cs typeface="Arial" charset="0"/>
              </a:rPr>
              <a:t>, and so on</a:t>
            </a:r>
            <a:endParaRPr lang="en-US" altLang="en-US" smtClean="0">
              <a:latin typeface="Times New Roman" pitchFamily="18" charset="0"/>
              <a:cs typeface="Arial" charset="0"/>
            </a:endParaRPr>
          </a:p>
        </p:txBody>
      </p:sp>
      <p:pic>
        <p:nvPicPr>
          <p:cNvPr id="30724" name="Picture 6" descr="Heapif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3379788"/>
            <a:ext cx="5951538"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8.4.3.1</a:t>
            </a:r>
            <a:endParaRPr lang="en-CA" altLang="en-US" dirty="0"/>
          </a:p>
        </p:txBody>
      </p:sp>
    </p:spTree>
    <p:extLst>
      <p:ext uri="{BB962C8B-B14F-4D97-AF65-F5344CB8AC3E}">
        <p14:creationId xmlns:p14="http://schemas.microsoft.com/office/powerpoint/2010/main" val="2424618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en-US" smtClean="0">
                <a:latin typeface="Arial" charset="0"/>
                <a:cs typeface="Arial" charset="0"/>
              </a:rPr>
              <a:t>Run-time Analysis of Heapify</a:t>
            </a:r>
          </a:p>
        </p:txBody>
      </p:sp>
      <p:sp>
        <p:nvSpPr>
          <p:cNvPr id="205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At depth </a:t>
            </a:r>
            <a:r>
              <a:rPr lang="en-US" altLang="en-US" i="1" smtClean="0">
                <a:latin typeface="Times New Roman" pitchFamily="18" charset="0"/>
                <a:cs typeface="Arial" charset="0"/>
              </a:rPr>
              <a:t>k</a:t>
            </a:r>
            <a:r>
              <a:rPr lang="en-US" altLang="en-US" smtClean="0">
                <a:latin typeface="Arial" charset="0"/>
                <a:cs typeface="Arial" charset="0"/>
              </a:rPr>
              <a:t>, there are </a:t>
            </a:r>
            <a:r>
              <a:rPr lang="en-US" altLang="en-US" smtClean="0">
                <a:latin typeface="Times New Roman" pitchFamily="18" charset="0"/>
                <a:cs typeface="Arial" charset="0"/>
              </a:rPr>
              <a:t>2</a:t>
            </a:r>
            <a:r>
              <a:rPr lang="en-US" altLang="en-US" i="1" baseline="30000" smtClean="0">
                <a:latin typeface="Times New Roman" pitchFamily="18" charset="0"/>
                <a:cs typeface="Arial" charset="0"/>
              </a:rPr>
              <a:t>k</a:t>
            </a:r>
            <a:r>
              <a:rPr lang="en-US" altLang="en-US" smtClean="0">
                <a:latin typeface="Arial" charset="0"/>
                <a:cs typeface="Arial" charset="0"/>
              </a:rPr>
              <a:t> nodes and in the worst case, all of these nodes would have to percolated down </a:t>
            </a:r>
            <a:r>
              <a:rPr lang="en-US" altLang="en-US" i="1" smtClean="0">
                <a:latin typeface="Times New Roman" pitchFamily="18" charset="0"/>
                <a:cs typeface="Arial" charset="0"/>
              </a:rPr>
              <a:t>h</a:t>
            </a:r>
            <a:r>
              <a:rPr lang="en-US" altLang="en-US" smtClean="0">
                <a:latin typeface="Times New Roman" pitchFamily="18" charset="0"/>
                <a:cs typeface="Arial" charset="0"/>
              </a:rPr>
              <a:t> – </a:t>
            </a:r>
            <a:r>
              <a:rPr lang="en-US" altLang="en-US" i="1" smtClean="0">
                <a:latin typeface="Times New Roman" pitchFamily="18" charset="0"/>
                <a:cs typeface="Arial" charset="0"/>
              </a:rPr>
              <a:t>k</a:t>
            </a:r>
            <a:r>
              <a:rPr lang="en-US" altLang="en-US" smtClean="0">
                <a:latin typeface="Arial" charset="0"/>
                <a:cs typeface="Arial" charset="0"/>
              </a:rPr>
              <a:t> levels</a:t>
            </a:r>
          </a:p>
          <a:p>
            <a:pPr lvl="1"/>
            <a:r>
              <a:rPr lang="en-US" altLang="en-US" smtClean="0">
                <a:latin typeface="Arial" charset="0"/>
                <a:cs typeface="Arial" charset="0"/>
              </a:rPr>
              <a:t>In the worst case, this would requiring a total of </a:t>
            </a:r>
            <a:r>
              <a:rPr lang="en-US" altLang="en-US" smtClean="0">
                <a:latin typeface="Times New Roman" pitchFamily="18" charset="0"/>
                <a:cs typeface="Arial" charset="0"/>
              </a:rPr>
              <a:t>2</a:t>
            </a:r>
            <a:r>
              <a:rPr lang="en-US" altLang="en-US" i="1" baseline="30000" smtClean="0">
                <a:latin typeface="Times New Roman" pitchFamily="18" charset="0"/>
                <a:cs typeface="Arial" charset="0"/>
              </a:rPr>
              <a:t>k</a:t>
            </a:r>
            <a:r>
              <a:rPr lang="en-US" altLang="en-US" smtClean="0">
                <a:latin typeface="Times New Roman" pitchFamily="18" charset="0"/>
                <a:cs typeface="Arial" charset="0"/>
              </a:rPr>
              <a:t>(</a:t>
            </a:r>
            <a:r>
              <a:rPr lang="en-US" altLang="en-US" i="1" smtClean="0">
                <a:latin typeface="Times New Roman" pitchFamily="18" charset="0"/>
                <a:cs typeface="Arial" charset="0"/>
              </a:rPr>
              <a:t>h</a:t>
            </a:r>
            <a:r>
              <a:rPr lang="en-US" altLang="en-US" smtClean="0">
                <a:latin typeface="Times New Roman" pitchFamily="18" charset="0"/>
                <a:cs typeface="Arial" charset="0"/>
              </a:rPr>
              <a:t> – </a:t>
            </a:r>
            <a:r>
              <a:rPr lang="en-US" altLang="en-US" i="1" smtClean="0">
                <a:latin typeface="Times New Roman" pitchFamily="18" charset="0"/>
                <a:cs typeface="Arial" charset="0"/>
              </a:rPr>
              <a:t>k</a:t>
            </a:r>
            <a:r>
              <a:rPr lang="en-US" altLang="en-US" smtClean="0">
                <a:latin typeface="Times New Roman" pitchFamily="18" charset="0"/>
                <a:cs typeface="Arial" charset="0"/>
              </a:rPr>
              <a:t>)</a:t>
            </a:r>
            <a:r>
              <a:rPr lang="en-US" altLang="en-US" smtClean="0">
                <a:latin typeface="Arial" charset="0"/>
                <a:cs typeface="Arial" charset="0"/>
              </a:rPr>
              <a:t> swaps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Writing this sum mathematically, we get:</a:t>
            </a:r>
          </a:p>
        </p:txBody>
      </p:sp>
      <p:graphicFrame>
        <p:nvGraphicFramePr>
          <p:cNvPr id="2050" name="Object 2"/>
          <p:cNvGraphicFramePr>
            <a:graphicFrameLocks noChangeAspect="1"/>
          </p:cNvGraphicFramePr>
          <p:nvPr/>
        </p:nvGraphicFramePr>
        <p:xfrm>
          <a:off x="3059113" y="3500438"/>
          <a:ext cx="2952750" cy="701675"/>
        </p:xfrm>
        <a:graphic>
          <a:graphicData uri="http://schemas.openxmlformats.org/presentationml/2006/ole">
            <mc:AlternateContent xmlns:mc="http://schemas.openxmlformats.org/markup-compatibility/2006">
              <mc:Choice xmlns:v="urn:schemas-microsoft-com:vml" Requires="v">
                <p:oleObj spid="_x0000_s137227" name="Equation" r:id="rId4" imgW="2031840" imgH="482400" progId="Equation.3">
                  <p:embed/>
                </p:oleObj>
              </mc:Choice>
              <mc:Fallback>
                <p:oleObj name="Equation" r:id="rId4" imgW="203184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3500438"/>
                        <a:ext cx="29527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8.4.3.1</a:t>
            </a:r>
            <a:endParaRPr lang="en-CA" altLang="en-US" dirty="0"/>
          </a:p>
        </p:txBody>
      </p:sp>
    </p:spTree>
    <p:extLst>
      <p:ext uri="{BB962C8B-B14F-4D97-AF65-F5344CB8AC3E}">
        <p14:creationId xmlns:p14="http://schemas.microsoft.com/office/powerpoint/2010/main" val="1315633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smtClean="0">
                <a:latin typeface="Arial" charset="0"/>
                <a:cs typeface="Arial" charset="0"/>
              </a:rPr>
              <a:t>Run-time Analysis of Heapify</a:t>
            </a:r>
          </a:p>
        </p:txBody>
      </p:sp>
      <p:sp>
        <p:nvSpPr>
          <p:cNvPr id="307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Recall that for a perfect tree, </a:t>
            </a:r>
            <a:r>
              <a:rPr lang="en-US" altLang="en-US" i="1" smtClean="0">
                <a:latin typeface="Times New Roman" pitchFamily="18" charset="0"/>
                <a:cs typeface="Arial" charset="0"/>
              </a:rPr>
              <a:t>n</a:t>
            </a:r>
            <a:r>
              <a:rPr lang="en-US" altLang="en-US" smtClean="0">
                <a:latin typeface="Times New Roman" pitchFamily="18" charset="0"/>
                <a:cs typeface="Arial" charset="0"/>
              </a:rPr>
              <a:t> = 2</a:t>
            </a:r>
            <a:r>
              <a:rPr lang="en-US" altLang="en-US" i="1" baseline="30000" smtClean="0">
                <a:latin typeface="Times New Roman" pitchFamily="18" charset="0"/>
                <a:cs typeface="Arial" charset="0"/>
              </a:rPr>
              <a:t>h</a:t>
            </a:r>
            <a:r>
              <a:rPr lang="en-US" altLang="en-US" baseline="30000" smtClean="0">
                <a:latin typeface="Times New Roman" pitchFamily="18" charset="0"/>
                <a:cs typeface="Arial" charset="0"/>
              </a:rPr>
              <a:t> + 1</a:t>
            </a:r>
            <a:r>
              <a:rPr lang="en-US" altLang="en-US" smtClean="0">
                <a:latin typeface="Times New Roman" pitchFamily="18" charset="0"/>
                <a:cs typeface="Arial" charset="0"/>
              </a:rPr>
              <a:t> – 1</a:t>
            </a:r>
            <a:r>
              <a:rPr lang="en-US" altLang="en-US" smtClean="0">
                <a:latin typeface="Arial" charset="0"/>
                <a:cs typeface="Arial" charset="0"/>
              </a:rPr>
              <a:t> and </a:t>
            </a:r>
            <a:r>
              <a:rPr lang="en-US" altLang="en-US" i="1" smtClean="0">
                <a:latin typeface="Times New Roman" pitchFamily="18" charset="0"/>
                <a:cs typeface="Arial" charset="0"/>
              </a:rPr>
              <a:t>h</a:t>
            </a:r>
            <a:r>
              <a:rPr lang="en-US" altLang="en-US" smtClean="0">
                <a:latin typeface="Times New Roman" pitchFamily="18" charset="0"/>
                <a:cs typeface="Arial" charset="0"/>
              </a:rPr>
              <a:t> + 1 = lg(</a:t>
            </a:r>
            <a:r>
              <a:rPr lang="en-US" altLang="en-US" i="1" smtClean="0">
                <a:latin typeface="Times New Roman" pitchFamily="18" charset="0"/>
                <a:cs typeface="Arial" charset="0"/>
              </a:rPr>
              <a:t>n</a:t>
            </a:r>
            <a:r>
              <a:rPr lang="en-US" altLang="en-US" smtClean="0">
                <a:latin typeface="Times New Roman" pitchFamily="18" charset="0"/>
                <a:cs typeface="Arial" charset="0"/>
              </a:rPr>
              <a:t> + 1)</a:t>
            </a:r>
            <a:r>
              <a:rPr lang="en-US" altLang="en-US" smtClean="0">
                <a:latin typeface="Arial" charset="0"/>
                <a:cs typeface="Arial" charset="0"/>
              </a:rPr>
              <a:t>, therefore</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Each swap requires two comparisons (which child is greatest), so there is a maximum of </a:t>
            </a:r>
            <a:r>
              <a:rPr lang="en-US" altLang="en-US" smtClean="0">
                <a:latin typeface="Times New Roman" pitchFamily="18" charset="0"/>
                <a:cs typeface="Arial" charset="0"/>
              </a:rPr>
              <a:t>2</a:t>
            </a:r>
            <a:r>
              <a:rPr lang="en-US" altLang="en-US" i="1" smtClean="0">
                <a:latin typeface="Times New Roman" pitchFamily="18" charset="0"/>
                <a:cs typeface="Arial" charset="0"/>
              </a:rPr>
              <a:t>n</a:t>
            </a:r>
            <a:r>
              <a:rPr lang="en-US" altLang="en-US" smtClean="0">
                <a:latin typeface="Arial" charset="0"/>
                <a:cs typeface="Arial" charset="0"/>
              </a:rPr>
              <a:t> (or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comparisons</a:t>
            </a:r>
          </a:p>
        </p:txBody>
      </p:sp>
      <p:graphicFrame>
        <p:nvGraphicFramePr>
          <p:cNvPr id="3074" name="Object 2"/>
          <p:cNvGraphicFramePr>
            <a:graphicFrameLocks noChangeAspect="1"/>
          </p:cNvGraphicFramePr>
          <p:nvPr/>
        </p:nvGraphicFramePr>
        <p:xfrm>
          <a:off x="3030538" y="2432050"/>
          <a:ext cx="2908300" cy="733425"/>
        </p:xfrm>
        <a:graphic>
          <a:graphicData uri="http://schemas.openxmlformats.org/presentationml/2006/ole">
            <mc:AlternateContent xmlns:mc="http://schemas.openxmlformats.org/markup-compatibility/2006">
              <mc:Choice xmlns:v="urn:schemas-microsoft-com:vml" Requires="v">
                <p:oleObj spid="_x0000_s138251" name="Equation" r:id="rId4" imgW="1562040" imgH="393480" progId="Equation.DSMT4">
                  <p:embed/>
                </p:oleObj>
              </mc:Choice>
              <mc:Fallback>
                <p:oleObj name="Equation" r:id="rId4" imgW="156204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0538" y="2432050"/>
                        <a:ext cx="29083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7"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8.4.3.1</a:t>
            </a:r>
            <a:endParaRPr lang="en-CA" altLang="en-US" dirty="0"/>
          </a:p>
        </p:txBody>
      </p:sp>
    </p:spTree>
    <p:extLst>
      <p:ext uri="{BB962C8B-B14F-4D97-AF65-F5344CB8AC3E}">
        <p14:creationId xmlns:p14="http://schemas.microsoft.com/office/powerpoint/2010/main" val="2411386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smtClean="0">
                <a:latin typeface="Arial" charset="0"/>
                <a:cs typeface="Arial" charset="0"/>
              </a:rPr>
              <a:t>Run-time Analysis of Heapify</a:t>
            </a:r>
          </a:p>
        </p:txBody>
      </p:sp>
      <p:sp>
        <p:nvSpPr>
          <p:cNvPr id="3076"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Note that if we go the other way (treat the first entry as a max heap and then continually insert new elements into that heap, the run time is at worst</a:t>
            </a:r>
          </a:p>
          <a:p>
            <a:endParaRPr lang="en-US" altLang="en-US" dirty="0" smtClean="0">
              <a:latin typeface="Arial" charset="0"/>
              <a:cs typeface="Arial" charset="0"/>
            </a:endParaRPr>
          </a:p>
          <a:p>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lvl="1"/>
            <a:r>
              <a:rPr lang="en-US" altLang="en-US" dirty="0" smtClean="0">
                <a:latin typeface="Arial" charset="0"/>
                <a:cs typeface="Arial" charset="0"/>
              </a:rPr>
              <a:t>It is significantly better to start at the back</a:t>
            </a:r>
          </a:p>
        </p:txBody>
      </p:sp>
      <p:graphicFrame>
        <p:nvGraphicFramePr>
          <p:cNvPr id="3074" name="Object 2"/>
          <p:cNvGraphicFramePr>
            <a:graphicFrameLocks noChangeAspect="1"/>
          </p:cNvGraphicFramePr>
          <p:nvPr>
            <p:extLst>
              <p:ext uri="{D42A27DB-BD31-4B8C-83A1-F6EECF244321}">
                <p14:modId xmlns:p14="http://schemas.microsoft.com/office/powerpoint/2010/main" val="1848514550"/>
              </p:ext>
            </p:extLst>
          </p:nvPr>
        </p:nvGraphicFramePr>
        <p:xfrm>
          <a:off x="1714500" y="2708275"/>
          <a:ext cx="5554663" cy="1727200"/>
        </p:xfrm>
        <a:graphic>
          <a:graphicData uri="http://schemas.openxmlformats.org/presentationml/2006/ole">
            <mc:AlternateContent xmlns:mc="http://schemas.openxmlformats.org/markup-compatibility/2006">
              <mc:Choice xmlns:v="urn:schemas-microsoft-com:vml" Requires="v">
                <p:oleObj spid="_x0000_s139272" name="Equation" r:id="rId4" imgW="2984400" imgH="927000" progId="Equation.DSMT4">
                  <p:embed/>
                </p:oleObj>
              </mc:Choice>
              <mc:Fallback>
                <p:oleObj name="Equation" r:id="rId4" imgW="2984400" imgH="927000" progId="Equation.DSMT4">
                  <p:embed/>
                  <p:pic>
                    <p:nvPicPr>
                      <p:cNvPr id="0" name=""/>
                      <p:cNvPicPr>
                        <a:picLocks noChangeAspect="1" noChangeArrowheads="1"/>
                      </p:cNvPicPr>
                      <p:nvPr/>
                    </p:nvPicPr>
                    <p:blipFill>
                      <a:blip r:embed="rId5"/>
                      <a:srcRect/>
                      <a:stretch>
                        <a:fillRect/>
                      </a:stretch>
                    </p:blipFill>
                    <p:spPr bwMode="auto">
                      <a:xfrm>
                        <a:off x="1714500" y="2708275"/>
                        <a:ext cx="5554663"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7"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8.4.3.1</a:t>
            </a:r>
            <a:endParaRPr lang="en-CA" altLang="en-US" dirty="0"/>
          </a:p>
        </p:txBody>
      </p:sp>
    </p:spTree>
    <p:extLst>
      <p:ext uri="{BB962C8B-B14F-4D97-AF65-F5344CB8AC3E}">
        <p14:creationId xmlns:p14="http://schemas.microsoft.com/office/powerpoint/2010/main" val="1691386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latin typeface="Arial" charset="0"/>
                <a:cs typeface="Arial" charset="0"/>
              </a:rPr>
              <a:t>Heap Sort</a:t>
            </a:r>
          </a:p>
        </p:txBody>
      </p:sp>
      <p:sp>
        <p:nvSpPr>
          <p:cNvPr id="92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Recall that inserting </a:t>
            </a:r>
            <a:r>
              <a:rPr lang="en-US" altLang="en-US" i="1" smtClean="0">
                <a:latin typeface="Times New Roman" pitchFamily="18" charset="0"/>
                <a:cs typeface="Arial" charset="0"/>
              </a:rPr>
              <a:t>n</a:t>
            </a:r>
            <a:r>
              <a:rPr lang="en-US" altLang="en-US" smtClean="0">
                <a:latin typeface="Arial" charset="0"/>
                <a:cs typeface="Arial" charset="0"/>
              </a:rPr>
              <a:t> objects into a min-heap and then taking </a:t>
            </a:r>
            <a:r>
              <a:rPr lang="en-US" altLang="en-US" i="1" smtClean="0">
                <a:latin typeface="Times New Roman" pitchFamily="18" charset="0"/>
                <a:cs typeface="Arial" charset="0"/>
              </a:rPr>
              <a:t>n</a:t>
            </a:r>
            <a:r>
              <a:rPr lang="en-US" altLang="en-US" smtClean="0">
                <a:latin typeface="Arial" charset="0"/>
                <a:cs typeface="Arial" charset="0"/>
              </a:rPr>
              <a:t> objects will result in them coming out in order</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Strategy:  given an unsorted list with </a:t>
            </a:r>
            <a:r>
              <a:rPr lang="en-US" altLang="en-US" i="1" smtClean="0">
                <a:latin typeface="Times New Roman" pitchFamily="18" charset="0"/>
                <a:cs typeface="Arial" charset="0"/>
              </a:rPr>
              <a:t>n</a:t>
            </a:r>
            <a:r>
              <a:rPr lang="en-US" altLang="en-US" smtClean="0">
                <a:latin typeface="Arial" charset="0"/>
                <a:cs typeface="Arial" charset="0"/>
              </a:rPr>
              <a:t> objects, place them into a heap, and take them out</a:t>
            </a:r>
          </a:p>
        </p:txBody>
      </p:sp>
      <p:sp>
        <p:nvSpPr>
          <p:cNvPr id="922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8.4.1</a:t>
            </a:r>
            <a:endParaRPr lang="en-CA" altLang="en-US" dirty="0"/>
          </a:p>
        </p:txBody>
      </p:sp>
    </p:spTree>
    <p:extLst>
      <p:ext uri="{BB962C8B-B14F-4D97-AF65-F5344CB8AC3E}">
        <p14:creationId xmlns:p14="http://schemas.microsoft.com/office/powerpoint/2010/main" val="1570738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Heapify"/>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435600" y="2997200"/>
            <a:ext cx="272732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p:txBody>
          <a:bodyPr/>
          <a:lstStyle/>
          <a:p>
            <a:r>
              <a:rPr lang="en-US" altLang="en-US" smtClean="0">
                <a:latin typeface="Arial" charset="0"/>
                <a:cs typeface="Arial" charset="0"/>
              </a:rPr>
              <a:t>Example Heap Sort</a:t>
            </a:r>
          </a:p>
        </p:txBody>
      </p:sp>
      <p:sp>
        <p:nvSpPr>
          <p:cNvPr id="3174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Let us look at this example:  we must convert the unordered array with </a:t>
            </a:r>
            <a:r>
              <a:rPr lang="en-US" altLang="en-US" i="1" smtClean="0">
                <a:latin typeface="Times New Roman" pitchFamily="18" charset="0"/>
                <a:cs typeface="Arial" charset="0"/>
              </a:rPr>
              <a:t>n</a:t>
            </a:r>
            <a:r>
              <a:rPr lang="en-US" altLang="en-US" smtClean="0">
                <a:latin typeface="Times New Roman" pitchFamily="18" charset="0"/>
                <a:cs typeface="Arial" charset="0"/>
              </a:rPr>
              <a:t> = 10</a:t>
            </a:r>
            <a:r>
              <a:rPr lang="en-US" altLang="en-US" smtClean="0">
                <a:latin typeface="Arial" charset="0"/>
                <a:cs typeface="Arial" charset="0"/>
              </a:rPr>
              <a:t> elements into a max-heap</a:t>
            </a: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None of the leaf nodes need to</a:t>
            </a:r>
            <a:br>
              <a:rPr lang="en-US" altLang="en-US" smtClean="0">
                <a:latin typeface="Arial" charset="0"/>
                <a:cs typeface="Arial" charset="0"/>
              </a:rPr>
            </a:br>
            <a:r>
              <a:rPr lang="en-US" altLang="en-US" smtClean="0">
                <a:latin typeface="Arial" charset="0"/>
                <a:cs typeface="Arial" charset="0"/>
              </a:rPr>
              <a:t>be percolated down, and the first</a:t>
            </a:r>
            <a:br>
              <a:rPr lang="en-US" altLang="en-US" smtClean="0">
                <a:latin typeface="Arial" charset="0"/>
                <a:cs typeface="Arial" charset="0"/>
              </a:rPr>
            </a:br>
            <a:r>
              <a:rPr lang="en-US" altLang="en-US" smtClean="0">
                <a:latin typeface="Arial" charset="0"/>
                <a:cs typeface="Arial" charset="0"/>
              </a:rPr>
              <a:t>non-leaf node is in position </a:t>
            </a:r>
            <a:r>
              <a:rPr lang="en-US" altLang="en-US" i="1" smtClean="0">
                <a:latin typeface="Times New Roman" pitchFamily="18" charset="0"/>
                <a:cs typeface="Arial" charset="0"/>
              </a:rPr>
              <a:t>n</a:t>
            </a:r>
            <a:r>
              <a:rPr lang="en-US" altLang="en-US" smtClean="0">
                <a:latin typeface="Times New Roman" pitchFamily="18" charset="0"/>
                <a:cs typeface="Arial" charset="0"/>
              </a:rPr>
              <a:t>/2</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Thus we start with position </a:t>
            </a:r>
            <a:r>
              <a:rPr lang="en-US" altLang="en-US" smtClean="0">
                <a:latin typeface="Times New Roman" pitchFamily="18" charset="0"/>
                <a:cs typeface="Arial" charset="0"/>
              </a:rPr>
              <a:t>10/2 = 5</a:t>
            </a:r>
            <a:endParaRPr lang="en-US" altLang="en-US" smtClean="0">
              <a:latin typeface="Arial" charset="0"/>
              <a:cs typeface="Arial" charset="0"/>
            </a:endParaRPr>
          </a:p>
        </p:txBody>
      </p:sp>
      <p:pic>
        <p:nvPicPr>
          <p:cNvPr id="31749" name="Picture 5" descr="heapsort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428875"/>
            <a:ext cx="33131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8.4.4</a:t>
            </a:r>
            <a:endParaRPr lang="en-CA" altLang="en-US" dirty="0"/>
          </a:p>
        </p:txBody>
      </p:sp>
    </p:spTree>
    <p:extLst>
      <p:ext uri="{BB962C8B-B14F-4D97-AF65-F5344CB8AC3E}">
        <p14:creationId xmlns:p14="http://schemas.microsoft.com/office/powerpoint/2010/main" val="1722861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latin typeface="Arial" charset="0"/>
                <a:cs typeface="Arial" charset="0"/>
              </a:rPr>
              <a:t>Example Heap Sort</a:t>
            </a:r>
          </a:p>
        </p:txBody>
      </p:sp>
      <p:sp>
        <p:nvSpPr>
          <p:cNvPr id="327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compare 3 with its child and swap them</a:t>
            </a:r>
          </a:p>
        </p:txBody>
      </p:sp>
      <p:pic>
        <p:nvPicPr>
          <p:cNvPr id="32772" name="Picture 5" descr="heapify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708275"/>
            <a:ext cx="290671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8.4.4</a:t>
            </a:r>
            <a:endParaRPr lang="en-CA" altLang="en-US" dirty="0"/>
          </a:p>
        </p:txBody>
      </p:sp>
    </p:spTree>
    <p:extLst>
      <p:ext uri="{BB962C8B-B14F-4D97-AF65-F5344CB8AC3E}">
        <p14:creationId xmlns:p14="http://schemas.microsoft.com/office/powerpoint/2010/main" val="3062877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latin typeface="Arial" charset="0"/>
                <a:cs typeface="Arial" charset="0"/>
              </a:rPr>
              <a:t>Example Heap Sort</a:t>
            </a:r>
          </a:p>
        </p:txBody>
      </p:sp>
      <p:sp>
        <p:nvSpPr>
          <p:cNvPr id="337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compare 17 with its two children and swap it with the maximum child (70)</a:t>
            </a:r>
          </a:p>
        </p:txBody>
      </p:sp>
      <p:pic>
        <p:nvPicPr>
          <p:cNvPr id="33796" name="Picture 6" descr="heapify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708275"/>
            <a:ext cx="290671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8.4.4</a:t>
            </a:r>
            <a:endParaRPr lang="en-CA" altLang="en-US" dirty="0"/>
          </a:p>
        </p:txBody>
      </p:sp>
    </p:spTree>
    <p:extLst>
      <p:ext uri="{BB962C8B-B14F-4D97-AF65-F5344CB8AC3E}">
        <p14:creationId xmlns:p14="http://schemas.microsoft.com/office/powerpoint/2010/main" val="2660778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latin typeface="Arial" charset="0"/>
                <a:cs typeface="Arial" charset="0"/>
              </a:rPr>
              <a:t>Example Heap Sort</a:t>
            </a:r>
          </a:p>
        </p:txBody>
      </p:sp>
      <p:sp>
        <p:nvSpPr>
          <p:cNvPr id="348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compare 28 with its two children, 63 and 34, and swap it with the largest child</a:t>
            </a:r>
          </a:p>
        </p:txBody>
      </p:sp>
      <p:pic>
        <p:nvPicPr>
          <p:cNvPr id="34820" name="Picture 7" descr="heapify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188" y="2725738"/>
            <a:ext cx="2906712"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8.4.4</a:t>
            </a:r>
            <a:endParaRPr lang="en-CA" altLang="en-US" dirty="0"/>
          </a:p>
        </p:txBody>
      </p:sp>
    </p:spTree>
    <p:extLst>
      <p:ext uri="{BB962C8B-B14F-4D97-AF65-F5344CB8AC3E}">
        <p14:creationId xmlns:p14="http://schemas.microsoft.com/office/powerpoint/2010/main" val="52113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latin typeface="Arial" charset="0"/>
                <a:cs typeface="Arial" charset="0"/>
              </a:rPr>
              <a:t>Example Heap Sort</a:t>
            </a:r>
          </a:p>
        </p:txBody>
      </p:sp>
      <p:sp>
        <p:nvSpPr>
          <p:cNvPr id="358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compare 52 with its children, swap it with the largest</a:t>
            </a:r>
          </a:p>
          <a:p>
            <a:pPr lvl="1"/>
            <a:r>
              <a:rPr lang="en-US" altLang="en-US" smtClean="0">
                <a:latin typeface="Arial" charset="0"/>
                <a:cs typeface="Arial" charset="0"/>
              </a:rPr>
              <a:t>Recursing, no further swaps are needed</a:t>
            </a:r>
          </a:p>
        </p:txBody>
      </p:sp>
      <p:pic>
        <p:nvPicPr>
          <p:cNvPr id="35844" name="Picture 8" descr="heapify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708275"/>
            <a:ext cx="290671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8.4.4</a:t>
            </a:r>
            <a:endParaRPr lang="en-CA" altLang="en-US" dirty="0"/>
          </a:p>
        </p:txBody>
      </p:sp>
    </p:spTree>
    <p:extLst>
      <p:ext uri="{BB962C8B-B14F-4D97-AF65-F5344CB8AC3E}">
        <p14:creationId xmlns:p14="http://schemas.microsoft.com/office/powerpoint/2010/main" val="3730594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latin typeface="Arial" charset="0"/>
                <a:cs typeface="Arial" charset="0"/>
              </a:rPr>
              <a:t>Example Heap Sort</a:t>
            </a:r>
          </a:p>
        </p:txBody>
      </p:sp>
      <p:sp>
        <p:nvSpPr>
          <p:cNvPr id="368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Finally, we swap the root with its largest child, and recurse, swapping 46 again with 81, and then again with 70</a:t>
            </a:r>
          </a:p>
        </p:txBody>
      </p:sp>
      <p:pic>
        <p:nvPicPr>
          <p:cNvPr id="36868" name="Picture 4" descr="heapify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746375"/>
            <a:ext cx="290671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8.4.4</a:t>
            </a:r>
            <a:endParaRPr lang="en-CA" altLang="en-US" dirty="0"/>
          </a:p>
        </p:txBody>
      </p:sp>
    </p:spTree>
    <p:extLst>
      <p:ext uri="{BB962C8B-B14F-4D97-AF65-F5344CB8AC3E}">
        <p14:creationId xmlns:p14="http://schemas.microsoft.com/office/powerpoint/2010/main" val="3047189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latin typeface="Arial" charset="0"/>
                <a:cs typeface="Arial" charset="0"/>
              </a:rPr>
              <a:t>Heap Sort Example</a:t>
            </a:r>
          </a:p>
        </p:txBody>
      </p:sp>
      <p:sp>
        <p:nvSpPr>
          <p:cNvPr id="378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have now converted the unsorted array</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endParaRPr lang="en-US" altLang="en-US" smtClean="0">
              <a:latin typeface="Arial" charset="0"/>
              <a:cs typeface="Arial" charset="0"/>
            </a:endParaRPr>
          </a:p>
          <a:p>
            <a:pPr>
              <a:buFont typeface="Arial" charset="0"/>
              <a:buNone/>
            </a:pPr>
            <a:r>
              <a:rPr lang="en-US" altLang="en-US" smtClean="0">
                <a:latin typeface="Arial" charset="0"/>
                <a:cs typeface="Arial" charset="0"/>
              </a:rPr>
              <a:t>	into a max-heap:</a:t>
            </a:r>
          </a:p>
        </p:txBody>
      </p:sp>
      <p:pic>
        <p:nvPicPr>
          <p:cNvPr id="37892" name="Picture 8" descr="heapsort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713" y="2997200"/>
            <a:ext cx="4214812"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9" descr="heapsort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413" y="2235200"/>
            <a:ext cx="3529012"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8.4.4</a:t>
            </a:r>
            <a:endParaRPr lang="en-CA" altLang="en-US" dirty="0"/>
          </a:p>
        </p:txBody>
      </p:sp>
    </p:spTree>
    <p:extLst>
      <p:ext uri="{BB962C8B-B14F-4D97-AF65-F5344CB8AC3E}">
        <p14:creationId xmlns:p14="http://schemas.microsoft.com/office/powerpoint/2010/main" val="7869041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descr="heapsort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5" y="3482975"/>
            <a:ext cx="4221163"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Grp="1" noChangeArrowheads="1"/>
          </p:cNvSpPr>
          <p:nvPr>
            <p:ph type="title"/>
          </p:nvPr>
        </p:nvSpPr>
        <p:spPr/>
        <p:txBody>
          <a:bodyPr/>
          <a:lstStyle/>
          <a:p>
            <a:r>
              <a:rPr lang="en-US" altLang="en-US" smtClean="0">
                <a:latin typeface="Arial" charset="0"/>
                <a:cs typeface="Arial" charset="0"/>
              </a:rPr>
              <a:t>Heap Sort Example</a:t>
            </a:r>
          </a:p>
        </p:txBody>
      </p:sp>
      <p:sp>
        <p:nvSpPr>
          <p:cNvPr id="3891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pop the maximum element of this heap</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r>
              <a:rPr lang="en-US" altLang="en-US" smtClean="0">
                <a:latin typeface="Arial" charset="0"/>
                <a:cs typeface="Arial" charset="0"/>
              </a:rPr>
              <a:t>	This leaves a gap at the back of the array:</a:t>
            </a:r>
          </a:p>
        </p:txBody>
      </p:sp>
      <p:pic>
        <p:nvPicPr>
          <p:cNvPr id="38917" name="Picture 6" descr="heapsort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5725" y="1916113"/>
            <a:ext cx="35004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Oval 8"/>
          <p:cNvSpPr>
            <a:spLocks noChangeArrowheads="1"/>
          </p:cNvSpPr>
          <p:nvPr/>
        </p:nvSpPr>
        <p:spPr bwMode="auto">
          <a:xfrm>
            <a:off x="3408363" y="4970463"/>
            <a:ext cx="490537" cy="57785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891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8.4.4</a:t>
            </a:r>
            <a:endParaRPr lang="en-CA" altLang="en-US" dirty="0"/>
          </a:p>
        </p:txBody>
      </p:sp>
    </p:spTree>
    <p:extLst>
      <p:ext uri="{BB962C8B-B14F-4D97-AF65-F5344CB8AC3E}">
        <p14:creationId xmlns:p14="http://schemas.microsoft.com/office/powerpoint/2010/main" val="4294500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r>
              <a:rPr lang="en-US" altLang="en-US" smtClean="0">
                <a:latin typeface="Arial" charset="0"/>
                <a:cs typeface="Arial" charset="0"/>
              </a:rPr>
              <a:t>Heap Sort Example</a:t>
            </a:r>
          </a:p>
        </p:txBody>
      </p:sp>
      <p:sp>
        <p:nvSpPr>
          <p:cNvPr id="39939" name="Rectangle 5"/>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is the last entry in the array, so why not fill it with the largest element?</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r>
              <a:rPr lang="en-US" altLang="en-US" smtClean="0">
                <a:latin typeface="Arial" charset="0"/>
                <a:cs typeface="Arial" charset="0"/>
              </a:rPr>
              <a:t>	Repeat this process:  pop the maximum element, and then insert it at the end of the array:</a:t>
            </a:r>
          </a:p>
        </p:txBody>
      </p:sp>
      <p:pic>
        <p:nvPicPr>
          <p:cNvPr id="39940" name="Picture 7" descr="heapsort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550" y="2179638"/>
            <a:ext cx="34956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8" descr="heapsort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663" y="3716338"/>
            <a:ext cx="34988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8.4.4</a:t>
            </a:r>
            <a:endParaRPr lang="en-CA" altLang="en-US" dirty="0"/>
          </a:p>
        </p:txBody>
      </p:sp>
    </p:spTree>
    <p:extLst>
      <p:ext uri="{BB962C8B-B14F-4D97-AF65-F5344CB8AC3E}">
        <p14:creationId xmlns:p14="http://schemas.microsoft.com/office/powerpoint/2010/main" val="665640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latin typeface="Arial" charset="0"/>
                <a:cs typeface="Arial" charset="0"/>
              </a:rPr>
              <a:t>Heap Sort Example</a:t>
            </a:r>
          </a:p>
        </p:txBody>
      </p:sp>
      <p:sp>
        <p:nvSpPr>
          <p:cNvPr id="4096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Repeat this process</a:t>
            </a:r>
          </a:p>
          <a:p>
            <a:pPr lvl="1"/>
            <a:r>
              <a:rPr lang="en-US" altLang="en-US" smtClean="0">
                <a:latin typeface="Arial" charset="0"/>
                <a:cs typeface="Arial" charset="0"/>
              </a:rPr>
              <a:t>Pop and append 70</a:t>
            </a: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r>
              <a:rPr lang="en-US" altLang="en-US" smtClean="0">
                <a:latin typeface="Arial" charset="0"/>
                <a:cs typeface="Arial" charset="0"/>
              </a:rPr>
              <a:t>Pop and append 63</a:t>
            </a:r>
          </a:p>
        </p:txBody>
      </p:sp>
      <p:pic>
        <p:nvPicPr>
          <p:cNvPr id="40964" name="Picture 6" descr="heapsort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276475"/>
            <a:ext cx="34988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descr="heapsort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4217988"/>
            <a:ext cx="34988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8.4.4</a:t>
            </a:r>
            <a:endParaRPr lang="en-CA" altLang="en-US" dirty="0"/>
          </a:p>
        </p:txBody>
      </p:sp>
    </p:spTree>
    <p:extLst>
      <p:ext uri="{BB962C8B-B14F-4D97-AF65-F5344CB8AC3E}">
        <p14:creationId xmlns:p14="http://schemas.microsoft.com/office/powerpoint/2010/main" val="138767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smtClean="0">
                <a:latin typeface="Arial" charset="0"/>
                <a:cs typeface="Arial" charset="0"/>
              </a:rPr>
              <a:t>Run time Analysis of Heap Sort</a:t>
            </a:r>
          </a:p>
        </p:txBody>
      </p:sp>
      <p:sp>
        <p:nvSpPr>
          <p:cNvPr id="102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Taking an object out of a heap with </a:t>
            </a:r>
            <a:r>
              <a:rPr lang="en-US" altLang="en-US" i="1" smtClean="0">
                <a:latin typeface="Times New Roman" pitchFamily="18" charset="0"/>
                <a:cs typeface="Arial" charset="0"/>
              </a:rPr>
              <a:t>n</a:t>
            </a:r>
            <a:r>
              <a:rPr lang="en-US" altLang="en-US" smtClean="0">
                <a:latin typeface="Arial" charset="0"/>
                <a:cs typeface="Arial" charset="0"/>
              </a:rPr>
              <a:t> items requires </a:t>
            </a:r>
            <a:r>
              <a:rPr lang="en-US" altLang="en-US" b="1" smtClean="0">
                <a:latin typeface="Times New Roman" pitchFamily="18" charset="0"/>
                <a:cs typeface="Arial" charset="0"/>
              </a:rPr>
              <a:t>O</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time</a:t>
            </a:r>
          </a:p>
          <a:p>
            <a:pPr>
              <a:buFont typeface="Arial" charset="0"/>
              <a:buNone/>
            </a:pPr>
            <a:r>
              <a:rPr lang="en-US" altLang="en-US" smtClean="0">
                <a:latin typeface="Arial" charset="0"/>
                <a:cs typeface="Arial" charset="0"/>
              </a:rPr>
              <a:t>	Therefore, taking </a:t>
            </a:r>
            <a:r>
              <a:rPr lang="en-US" altLang="en-US" i="1" smtClean="0">
                <a:latin typeface="Times New Roman" pitchFamily="18" charset="0"/>
                <a:cs typeface="Arial" charset="0"/>
              </a:rPr>
              <a:t>n</a:t>
            </a:r>
            <a:r>
              <a:rPr lang="en-US" altLang="en-US" smtClean="0">
                <a:latin typeface="Arial" charset="0"/>
                <a:cs typeface="Arial" charset="0"/>
              </a:rPr>
              <a:t> objects out requires</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Recall that </a:t>
            </a:r>
            <a:r>
              <a:rPr lang="en-US" altLang="en-US" smtClean="0">
                <a:latin typeface="Times New Roman" pitchFamily="18" charset="0"/>
                <a:cs typeface="Arial" charset="0"/>
              </a:rPr>
              <a:t>ln(</a:t>
            </a:r>
            <a:r>
              <a:rPr lang="en-US" altLang="en-US" i="1" smtClean="0">
                <a:latin typeface="Times New Roman" pitchFamily="18" charset="0"/>
                <a:cs typeface="Arial" charset="0"/>
              </a:rPr>
              <a:t>a</a:t>
            </a:r>
            <a:r>
              <a:rPr lang="en-US" altLang="en-US" smtClean="0">
                <a:latin typeface="Times New Roman" pitchFamily="18" charset="0"/>
                <a:cs typeface="Arial" charset="0"/>
              </a:rPr>
              <a:t>) + ln(</a:t>
            </a:r>
            <a:r>
              <a:rPr lang="en-US" altLang="en-US" i="1" smtClean="0">
                <a:latin typeface="Times New Roman" pitchFamily="18" charset="0"/>
                <a:cs typeface="Arial" charset="0"/>
              </a:rPr>
              <a:t>b</a:t>
            </a:r>
            <a:r>
              <a:rPr lang="en-US" altLang="en-US" smtClean="0">
                <a:latin typeface="Times New Roman" pitchFamily="18" charset="0"/>
                <a:cs typeface="Arial" charset="0"/>
              </a:rPr>
              <a:t>) = ln(</a:t>
            </a:r>
            <a:r>
              <a:rPr lang="en-US" altLang="en-US" i="1" smtClean="0">
                <a:latin typeface="Times New Roman" pitchFamily="18" charset="0"/>
                <a:cs typeface="Arial" charset="0"/>
              </a:rPr>
              <a:t>ab</a:t>
            </a:r>
            <a:r>
              <a:rPr lang="en-US" altLang="en-US" smtClean="0">
                <a:latin typeface="Times New Roman" pitchFamily="18" charset="0"/>
                <a:cs typeface="Arial" charset="0"/>
              </a:rPr>
              <a: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Question:  What is the asymptotic growth of </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a:t>
            </a:r>
          </a:p>
        </p:txBody>
      </p:sp>
      <p:graphicFrame>
        <p:nvGraphicFramePr>
          <p:cNvPr id="1026" name="Object 2"/>
          <p:cNvGraphicFramePr>
            <a:graphicFrameLocks noChangeAspect="1"/>
          </p:cNvGraphicFramePr>
          <p:nvPr/>
        </p:nvGraphicFramePr>
        <p:xfrm>
          <a:off x="2771775" y="2349500"/>
          <a:ext cx="3455988" cy="973138"/>
        </p:xfrm>
        <a:graphic>
          <a:graphicData uri="http://schemas.openxmlformats.org/presentationml/2006/ole">
            <mc:AlternateContent xmlns:mc="http://schemas.openxmlformats.org/markup-compatibility/2006">
              <mc:Choice xmlns:v="urn:schemas-microsoft-com:vml" Requires="v">
                <p:oleObj spid="_x0000_s136203" name="Equation" r:id="rId4" imgW="1803240" imgH="507960" progId="Equation.3">
                  <p:embed/>
                </p:oleObj>
              </mc:Choice>
              <mc:Fallback>
                <p:oleObj name="Equation" r:id="rId4" imgW="1803240" imgH="507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2349500"/>
                        <a:ext cx="3455988" cy="97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8.4.1</a:t>
            </a:r>
            <a:endParaRPr lang="en-CA" altLang="en-US" dirty="0"/>
          </a:p>
        </p:txBody>
      </p:sp>
    </p:spTree>
    <p:extLst>
      <p:ext uri="{BB962C8B-B14F-4D97-AF65-F5344CB8AC3E}">
        <p14:creationId xmlns:p14="http://schemas.microsoft.com/office/powerpoint/2010/main" val="3552654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latin typeface="Arial" charset="0"/>
                <a:cs typeface="Arial" charset="0"/>
              </a:rPr>
              <a:t>Heap Sort Example</a:t>
            </a:r>
          </a:p>
        </p:txBody>
      </p:sp>
      <p:sp>
        <p:nvSpPr>
          <p:cNvPr id="419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have the 4 largest elements in order</a:t>
            </a:r>
          </a:p>
          <a:p>
            <a:pPr lvl="1"/>
            <a:r>
              <a:rPr lang="en-US" altLang="en-US" smtClean="0">
                <a:latin typeface="Arial" charset="0"/>
                <a:cs typeface="Arial" charset="0"/>
              </a:rPr>
              <a:t>Pop and append 52</a:t>
            </a: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r>
              <a:rPr lang="en-US" altLang="en-US" smtClean="0">
                <a:latin typeface="Arial" charset="0"/>
                <a:cs typeface="Arial" charset="0"/>
              </a:rPr>
              <a:t>Pop and append 46</a:t>
            </a:r>
          </a:p>
        </p:txBody>
      </p:sp>
      <p:pic>
        <p:nvPicPr>
          <p:cNvPr id="41988" name="Picture 7" descr="heapsor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4214813"/>
            <a:ext cx="34988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heapsort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276475"/>
            <a:ext cx="34988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8.4.4</a:t>
            </a:r>
            <a:endParaRPr lang="en-CA" altLang="en-US" dirty="0"/>
          </a:p>
        </p:txBody>
      </p:sp>
    </p:spTree>
    <p:extLst>
      <p:ext uri="{BB962C8B-B14F-4D97-AF65-F5344CB8AC3E}">
        <p14:creationId xmlns:p14="http://schemas.microsoft.com/office/powerpoint/2010/main" val="4101236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altLang="en-US" smtClean="0">
                <a:latin typeface="Arial" charset="0"/>
                <a:cs typeface="Arial" charset="0"/>
              </a:rPr>
              <a:t>Heap Sort Example</a:t>
            </a:r>
          </a:p>
        </p:txBody>
      </p:sp>
      <p:sp>
        <p:nvSpPr>
          <p:cNvPr id="43011" name="Rectangle 5"/>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Continuing...</a:t>
            </a:r>
          </a:p>
          <a:p>
            <a:pPr lvl="1"/>
            <a:r>
              <a:rPr lang="en-US" altLang="en-US" smtClean="0">
                <a:latin typeface="Arial" charset="0"/>
                <a:cs typeface="Arial" charset="0"/>
              </a:rPr>
              <a:t>Pop and append 34</a:t>
            </a: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r>
              <a:rPr lang="en-US" altLang="en-US" smtClean="0">
                <a:latin typeface="Arial" charset="0"/>
                <a:cs typeface="Arial" charset="0"/>
              </a:rPr>
              <a:t>Pop and append 28</a:t>
            </a:r>
          </a:p>
        </p:txBody>
      </p:sp>
      <p:pic>
        <p:nvPicPr>
          <p:cNvPr id="43012" name="Picture 7" descr="heapsort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4214813"/>
            <a:ext cx="34988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 descr="heapsort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276475"/>
            <a:ext cx="34988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8.4.4</a:t>
            </a:r>
            <a:endParaRPr lang="en-CA" altLang="en-US" dirty="0"/>
          </a:p>
        </p:txBody>
      </p:sp>
    </p:spTree>
    <p:extLst>
      <p:ext uri="{BB962C8B-B14F-4D97-AF65-F5344CB8AC3E}">
        <p14:creationId xmlns:p14="http://schemas.microsoft.com/office/powerpoint/2010/main" val="25070040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Finally, we can pop 17, insert it into the 2</a:t>
            </a:r>
            <a:r>
              <a:rPr lang="en-US" altLang="en-US" baseline="30000" smtClean="0">
                <a:latin typeface="Arial" charset="0"/>
                <a:cs typeface="Arial" charset="0"/>
              </a:rPr>
              <a:t>nd</a:t>
            </a:r>
            <a:r>
              <a:rPr lang="en-US" altLang="en-US" smtClean="0">
                <a:latin typeface="Arial" charset="0"/>
                <a:cs typeface="Arial" charset="0"/>
              </a:rPr>
              <a:t> location, and the resulting array is sorted</a:t>
            </a:r>
          </a:p>
        </p:txBody>
      </p:sp>
      <p:pic>
        <p:nvPicPr>
          <p:cNvPr id="44035" name="Picture 6" descr="heapsort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276475"/>
            <a:ext cx="34988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title"/>
          </p:nvPr>
        </p:nvSpPr>
        <p:spPr/>
        <p:txBody>
          <a:bodyPr/>
          <a:lstStyle/>
          <a:p>
            <a:r>
              <a:rPr lang="en-US" altLang="en-US" smtClean="0">
                <a:latin typeface="Arial" charset="0"/>
                <a:cs typeface="Arial" charset="0"/>
              </a:rPr>
              <a:t>Heap Sort Example</a:t>
            </a:r>
          </a:p>
        </p:txBody>
      </p:sp>
      <p:sp>
        <p:nvSpPr>
          <p:cNvPr id="4403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8.4.4</a:t>
            </a:r>
            <a:endParaRPr lang="en-CA" altLang="en-US" dirty="0"/>
          </a:p>
        </p:txBody>
      </p:sp>
    </p:spTree>
    <p:extLst>
      <p:ext uri="{BB962C8B-B14F-4D97-AF65-F5344CB8AC3E}">
        <p14:creationId xmlns:p14="http://schemas.microsoft.com/office/powerpoint/2010/main" val="13434859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Sort the following 12 entries using heap sort</a:t>
            </a:r>
          </a:p>
          <a:p>
            <a:pPr algn="ctr">
              <a:buFont typeface="Arial" charset="0"/>
              <a:buNone/>
            </a:pPr>
            <a:r>
              <a:rPr lang="en-US" altLang="en-US" smtClean="0">
                <a:latin typeface="Arial" charset="0"/>
                <a:cs typeface="Arial" charset="0"/>
              </a:rPr>
              <a:t>34, 15, 65, 59, 79, 42, 40, 80, 50, 61, 23, 46</a:t>
            </a:r>
          </a:p>
        </p:txBody>
      </p:sp>
      <p:sp>
        <p:nvSpPr>
          <p:cNvPr id="45059" name="Rectangle 4"/>
          <p:cNvSpPr>
            <a:spLocks noGrp="1" noChangeArrowheads="1"/>
          </p:cNvSpPr>
          <p:nvPr>
            <p:ph type="title"/>
          </p:nvPr>
        </p:nvSpPr>
        <p:spPr/>
        <p:txBody>
          <a:bodyPr/>
          <a:lstStyle/>
          <a:p>
            <a:r>
              <a:rPr lang="en-US" altLang="en-US" smtClean="0">
                <a:latin typeface="Arial" charset="0"/>
                <a:cs typeface="Arial" charset="0"/>
              </a:rPr>
              <a:t>Black Board Example</a:t>
            </a:r>
          </a:p>
        </p:txBody>
      </p:sp>
      <p:sp>
        <p:nvSpPr>
          <p:cNvPr id="450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8.4.5</a:t>
            </a:r>
            <a:endParaRPr lang="en-CA" altLang="en-US" dirty="0"/>
          </a:p>
        </p:txBody>
      </p:sp>
    </p:spTree>
    <p:extLst>
      <p:ext uri="{BB962C8B-B14F-4D97-AF65-F5344CB8AC3E}">
        <p14:creationId xmlns:p14="http://schemas.microsoft.com/office/powerpoint/2010/main" val="810927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Heapification runs in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Popping </a:t>
            </a:r>
            <a:r>
              <a:rPr lang="en-US" altLang="en-US" i="1" smtClean="0">
                <a:latin typeface="Times New Roman" pitchFamily="18" charset="0"/>
                <a:cs typeface="Arial" charset="0"/>
              </a:rPr>
              <a:t>n</a:t>
            </a:r>
            <a:r>
              <a:rPr lang="en-US" altLang="en-US" smtClean="0">
                <a:latin typeface="Arial" charset="0"/>
                <a:cs typeface="Arial" charset="0"/>
              </a:rPr>
              <a:t> items from a heap of size </a:t>
            </a:r>
            <a:r>
              <a:rPr lang="en-US" altLang="en-US" i="1" smtClean="0">
                <a:latin typeface="Times New Roman" pitchFamily="18" charset="0"/>
                <a:cs typeface="Arial" charset="0"/>
              </a:rPr>
              <a:t>n</a:t>
            </a:r>
            <a:r>
              <a:rPr lang="en-US" altLang="en-US" smtClean="0">
                <a:latin typeface="Arial" charset="0"/>
                <a:cs typeface="Arial" charset="0"/>
              </a:rPr>
              <a:t>, as we saw, runs in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time</a:t>
            </a:r>
          </a:p>
          <a:p>
            <a:pPr lvl="1"/>
            <a:r>
              <a:rPr lang="en-US" altLang="en-US" smtClean="0">
                <a:latin typeface="Arial" charset="0"/>
                <a:cs typeface="Arial" charset="0"/>
              </a:rPr>
              <a:t>We are only making one additional copy into the blank left at the end of the array</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Therefore, the total algorithm will run in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time</a:t>
            </a:r>
          </a:p>
        </p:txBody>
      </p:sp>
      <p:sp>
        <p:nvSpPr>
          <p:cNvPr id="46083" name="Rectangle 4"/>
          <p:cNvSpPr>
            <a:spLocks noGrp="1" noChangeArrowheads="1"/>
          </p:cNvSpPr>
          <p:nvPr>
            <p:ph type="title"/>
          </p:nvPr>
        </p:nvSpPr>
        <p:spPr/>
        <p:txBody>
          <a:bodyPr/>
          <a:lstStyle/>
          <a:p>
            <a:r>
              <a:rPr lang="en-US" altLang="en-US" smtClean="0">
                <a:latin typeface="Arial" charset="0"/>
                <a:cs typeface="Arial" charset="0"/>
              </a:rPr>
              <a:t>Heap Sort</a:t>
            </a:r>
          </a:p>
        </p:txBody>
      </p:sp>
      <p:sp>
        <p:nvSpPr>
          <p:cNvPr id="4608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8.4.6</a:t>
            </a:r>
            <a:endParaRPr lang="en-CA" altLang="en-US" dirty="0"/>
          </a:p>
        </p:txBody>
      </p:sp>
    </p:spTree>
    <p:extLst>
      <p:ext uri="{BB962C8B-B14F-4D97-AF65-F5344CB8AC3E}">
        <p14:creationId xmlns:p14="http://schemas.microsoft.com/office/powerpoint/2010/main" val="3770974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latin typeface="Arial" charset="0"/>
                <a:cs typeface="Arial" charset="0"/>
              </a:rPr>
              <a:t>Heap Sort</a:t>
            </a:r>
          </a:p>
        </p:txBody>
      </p:sp>
      <p:sp>
        <p:nvSpPr>
          <p:cNvPr id="471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There are no </a:t>
            </a:r>
            <a:r>
              <a:rPr lang="en-US" altLang="en-US" dirty="0" smtClean="0">
                <a:latin typeface="Arial" charset="0"/>
                <a:cs typeface="Arial" charset="0"/>
              </a:rPr>
              <a:t>worst-case </a:t>
            </a:r>
            <a:r>
              <a:rPr lang="en-US" altLang="en-US" dirty="0" smtClean="0">
                <a:latin typeface="Arial" charset="0"/>
                <a:cs typeface="Arial" charset="0"/>
              </a:rPr>
              <a:t>scenarios for heap sort</a:t>
            </a:r>
          </a:p>
          <a:p>
            <a:pPr lvl="1"/>
            <a:r>
              <a:rPr lang="en-US" altLang="en-US" dirty="0" err="1" smtClean="0">
                <a:latin typeface="Arial" charset="0"/>
                <a:cs typeface="Arial" charset="0"/>
              </a:rPr>
              <a:t>Dequeuing</a:t>
            </a:r>
            <a:r>
              <a:rPr lang="en-US" altLang="en-US" dirty="0" smtClean="0">
                <a:latin typeface="Arial" charset="0"/>
                <a:cs typeface="Arial" charset="0"/>
              </a:rPr>
              <a:t> </a:t>
            </a:r>
            <a:r>
              <a:rPr lang="en-US" altLang="en-US" dirty="0" smtClean="0">
                <a:latin typeface="Arial" charset="0"/>
                <a:cs typeface="Arial" charset="0"/>
              </a:rPr>
              <a:t>from the heap will always require the same number of operations regardless of the distribution of values in the </a:t>
            </a:r>
            <a:r>
              <a:rPr lang="en-US" altLang="en-US" dirty="0" smtClean="0">
                <a:latin typeface="Arial" charset="0"/>
                <a:cs typeface="Arial" charset="0"/>
              </a:rPr>
              <a:t>heap</a:t>
            </a:r>
          </a:p>
          <a:p>
            <a:pPr lvl="1"/>
            <a:endParaRPr lang="en-US" altLang="en-US" dirty="0">
              <a:latin typeface="Arial" charset="0"/>
              <a:cs typeface="Arial" charset="0"/>
            </a:endParaRPr>
          </a:p>
          <a:p>
            <a:pPr marL="360363" indent="-360363">
              <a:buNone/>
            </a:pPr>
            <a:r>
              <a:rPr lang="en-US" altLang="en-US" dirty="0" smtClean="0">
                <a:latin typeface="Arial" charset="0"/>
                <a:cs typeface="Arial" charset="0"/>
              </a:rPr>
              <a:t>	There is one best case:  if all the entries are identical, then the run time is </a:t>
            </a:r>
            <a:r>
              <a:rPr lang="en-US" altLang="en-US" b="1" dirty="0">
                <a:latin typeface="Symbol" pitchFamily="18" charset="2"/>
                <a:cs typeface="Arial" charset="0"/>
              </a:rPr>
              <a:t>Q</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dirty="0">
                <a:latin typeface="Times New Roman" pitchFamily="18" charset="0"/>
                <a:cs typeface="Arial" charset="0"/>
              </a:rPr>
              <a:t>)</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The original order may speed up the </a:t>
            </a:r>
            <a:r>
              <a:rPr lang="en-US" altLang="en-US" i="1" dirty="0" err="1" smtClean="0">
                <a:latin typeface="Arial" charset="0"/>
                <a:cs typeface="Arial" charset="0"/>
              </a:rPr>
              <a:t>heapification</a:t>
            </a:r>
            <a:r>
              <a:rPr lang="en-US" altLang="en-US" dirty="0" smtClean="0">
                <a:latin typeface="Arial" charset="0"/>
                <a:cs typeface="Arial" charset="0"/>
              </a:rPr>
              <a:t>, however, this would only speed up an </a:t>
            </a:r>
            <a:r>
              <a:rPr lang="en-US" altLang="en-US" b="1"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dirty="0" smtClean="0">
                <a:latin typeface="Arial" charset="0"/>
                <a:cs typeface="Arial" charset="0"/>
              </a:rPr>
              <a:t> portion of the algorithm</a:t>
            </a:r>
          </a:p>
        </p:txBody>
      </p:sp>
      <p:sp>
        <p:nvSpPr>
          <p:cNvPr id="4710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8.4.6</a:t>
            </a:r>
            <a:endParaRPr lang="en-CA" altLang="en-US" dirty="0"/>
          </a:p>
        </p:txBody>
      </p:sp>
    </p:spTree>
    <p:extLst>
      <p:ext uri="{BB962C8B-B14F-4D97-AF65-F5344CB8AC3E}">
        <p14:creationId xmlns:p14="http://schemas.microsoft.com/office/powerpoint/2010/main" val="28319898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latin typeface="Arial" charset="0"/>
                <a:cs typeface="Arial" charset="0"/>
              </a:rPr>
              <a:t>Run-time Summary</a:t>
            </a:r>
          </a:p>
        </p:txBody>
      </p:sp>
      <p:sp>
        <p:nvSpPr>
          <p:cNvPr id="481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following table summarizes the run-times of heap sort</a:t>
            </a:r>
          </a:p>
        </p:txBody>
      </p:sp>
      <p:graphicFrame>
        <p:nvGraphicFramePr>
          <p:cNvPr id="140333" name="Group 45"/>
          <p:cNvGraphicFramePr>
            <a:graphicFrameLocks noGrp="1"/>
          </p:cNvGraphicFramePr>
          <p:nvPr>
            <p:extLst>
              <p:ext uri="{D42A27DB-BD31-4B8C-83A1-F6EECF244321}">
                <p14:modId xmlns:p14="http://schemas.microsoft.com/office/powerpoint/2010/main" val="39151339"/>
              </p:ext>
            </p:extLst>
          </p:nvPr>
        </p:nvGraphicFramePr>
        <p:xfrm>
          <a:off x="683568" y="2276872"/>
          <a:ext cx="7777038" cy="1828800"/>
        </p:xfrm>
        <a:graphic>
          <a:graphicData uri="http://schemas.openxmlformats.org/drawingml/2006/table">
            <a:tbl>
              <a:tblPr/>
              <a:tblGrid>
                <a:gridCol w="1512168"/>
                <a:gridCol w="1584176"/>
                <a:gridCol w="4680694"/>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Case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Run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Comments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Worst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Symbol" pitchFamily="18" charset="2"/>
                        </a:rPr>
                        <a:t>Q</a:t>
                      </a:r>
                      <a:r>
                        <a:rPr kumimoji="0" lang="en-US" sz="2400" b="0" i="0" u="none" strike="noStrike" cap="none" normalizeH="0" baseline="0" dirty="0" smtClean="0">
                          <a:ln>
                            <a:noFill/>
                          </a:ln>
                          <a:solidFill>
                            <a:schemeClr val="tx1"/>
                          </a:solidFill>
                          <a:effectLst/>
                          <a:latin typeface="Times New Roman" pitchFamily="18" charset="0"/>
                        </a:rPr>
                        <a:t>(</a:t>
                      </a:r>
                      <a:r>
                        <a:rPr kumimoji="0" lang="en-US" sz="2400" b="0" i="1" u="none" strike="noStrike" cap="none" normalizeH="0" baseline="0" dirty="0" smtClean="0">
                          <a:ln>
                            <a:noFill/>
                          </a:ln>
                          <a:solidFill>
                            <a:schemeClr val="tx1"/>
                          </a:solidFill>
                          <a:effectLst/>
                          <a:latin typeface="Times New Roman" pitchFamily="18" charset="0"/>
                        </a:rPr>
                        <a:t>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ln</a:t>
                      </a:r>
                      <a:r>
                        <a:rPr kumimoji="0" lang="en-US" sz="2400" b="0" i="0" u="none" strike="noStrike" cap="none" normalizeH="0" baseline="0" dirty="0" smtClean="0">
                          <a:ln>
                            <a:noFill/>
                          </a:ln>
                          <a:solidFill>
                            <a:schemeClr val="tx1"/>
                          </a:solidFill>
                          <a:effectLst/>
                          <a:latin typeface="Times New Roman" pitchFamily="18" charset="0"/>
                        </a:rPr>
                        <a:t>(</a:t>
                      </a:r>
                      <a:r>
                        <a:rPr kumimoji="0" lang="en-US" sz="2400" b="0" i="1" u="none" strike="noStrike" cap="none" normalizeH="0" baseline="0" dirty="0" smtClean="0">
                          <a:ln>
                            <a:noFill/>
                          </a:ln>
                          <a:solidFill>
                            <a:schemeClr val="tx1"/>
                          </a:solidFill>
                          <a:effectLst/>
                          <a:latin typeface="Times New Roman" pitchFamily="18" charset="0"/>
                        </a:rPr>
                        <a:t>n</a:t>
                      </a:r>
                      <a:r>
                        <a:rPr kumimoji="0" lang="en-US" sz="24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No worst case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Average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Symbol" pitchFamily="18" charset="2"/>
                        </a:rPr>
                        <a:t>Q</a:t>
                      </a:r>
                      <a:r>
                        <a:rPr kumimoji="0" lang="en-US" sz="2400" b="0" i="0" u="none" strike="noStrike" cap="none" normalizeH="0" baseline="0" smtClean="0">
                          <a:ln>
                            <a:noFill/>
                          </a:ln>
                          <a:solidFill>
                            <a:schemeClr val="tx1"/>
                          </a:solidFill>
                          <a:effectLst/>
                          <a:latin typeface="Times New Roman" pitchFamily="18" charset="0"/>
                        </a:rPr>
                        <a:t>(</a:t>
                      </a:r>
                      <a:r>
                        <a:rPr kumimoji="0" lang="en-US" sz="2400" b="0" i="1" u="none" strike="noStrike" cap="none" normalizeH="0" baseline="0" smtClean="0">
                          <a:ln>
                            <a:noFill/>
                          </a:ln>
                          <a:solidFill>
                            <a:schemeClr val="tx1"/>
                          </a:solidFill>
                          <a:effectLst/>
                          <a:latin typeface="Times New Roman" pitchFamily="18" charset="0"/>
                        </a:rPr>
                        <a:t>n</a:t>
                      </a:r>
                      <a:r>
                        <a:rPr kumimoji="0" lang="en-US" sz="2400" b="0" i="0" u="none" strike="noStrike" cap="none" normalizeH="0" baseline="0" smtClean="0">
                          <a:ln>
                            <a:noFill/>
                          </a:ln>
                          <a:solidFill>
                            <a:schemeClr val="tx1"/>
                          </a:solidFill>
                          <a:effectLst/>
                          <a:latin typeface="Times New Roman" pitchFamily="18" charset="0"/>
                        </a:rPr>
                        <a:t> ln(</a:t>
                      </a:r>
                      <a:r>
                        <a:rPr kumimoji="0" lang="en-US" sz="2400" b="0" i="1" u="none" strike="noStrike" cap="none" normalizeH="0" baseline="0" smtClean="0">
                          <a:ln>
                            <a:noFill/>
                          </a:ln>
                          <a:solidFill>
                            <a:schemeClr val="tx1"/>
                          </a:solidFill>
                          <a:effectLst/>
                          <a:latin typeface="Times New Roman" pitchFamily="18" charset="0"/>
                        </a:rPr>
                        <a:t>n</a:t>
                      </a:r>
                      <a:r>
                        <a:rPr kumimoji="0" lang="en-US" sz="2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Best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Symbol" pitchFamily="18" charset="2"/>
                        </a:rPr>
                        <a:t>Q</a:t>
                      </a:r>
                      <a:r>
                        <a:rPr kumimoji="0" lang="en-US" sz="2400" b="0" i="0" u="none" strike="noStrike" cap="none" normalizeH="0" baseline="0" dirty="0" smtClean="0">
                          <a:ln>
                            <a:noFill/>
                          </a:ln>
                          <a:solidFill>
                            <a:schemeClr val="tx1"/>
                          </a:solidFill>
                          <a:effectLst/>
                          <a:latin typeface="Times New Roman" pitchFamily="18" charset="0"/>
                        </a:rPr>
                        <a:t>(</a:t>
                      </a:r>
                      <a:r>
                        <a:rPr kumimoji="0" lang="en-US" sz="2400" b="0" i="1" u="none" strike="noStrike" cap="none" normalizeH="0" baseline="0" dirty="0" smtClean="0">
                          <a:ln>
                            <a:noFill/>
                          </a:ln>
                          <a:solidFill>
                            <a:schemeClr val="tx1"/>
                          </a:solidFill>
                          <a:effectLst/>
                          <a:latin typeface="Times New Roman" pitchFamily="18" charset="0"/>
                        </a:rPr>
                        <a:t>n</a:t>
                      </a:r>
                      <a:r>
                        <a:rPr kumimoji="0" lang="en-US" sz="2400" b="0" i="0" u="none" strike="noStrike" cap="none" normalizeH="0" baseline="0" dirty="0" smtClean="0">
                          <a:ln>
                            <a:noFill/>
                          </a:ln>
                          <a:solidFill>
                            <a:schemeClr val="tx1"/>
                          </a:solidFill>
                          <a:effectLst/>
                          <a:latin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All or most entries are the same</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5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8.4.6</a:t>
            </a:r>
            <a:endParaRPr lang="en-CA" altLang="en-US" dirty="0"/>
          </a:p>
        </p:txBody>
      </p:sp>
    </p:spTree>
    <p:extLst>
      <p:ext uri="{BB962C8B-B14F-4D97-AF65-F5344CB8AC3E}">
        <p14:creationId xmlns:p14="http://schemas.microsoft.com/office/powerpoint/2010/main" val="29643919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4915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have seen our first in-place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sorting algorithm:</a:t>
            </a:r>
          </a:p>
          <a:p>
            <a:pPr lvl="1"/>
            <a:r>
              <a:rPr lang="en-US" altLang="en-US" smtClean="0">
                <a:latin typeface="Arial" charset="0"/>
                <a:cs typeface="Arial" charset="0"/>
              </a:rPr>
              <a:t>Convert the unsorted list into a max-heap as complete array</a:t>
            </a:r>
          </a:p>
          <a:p>
            <a:pPr lvl="1"/>
            <a:r>
              <a:rPr lang="en-US" altLang="en-US" smtClean="0">
                <a:latin typeface="Arial" charset="0"/>
                <a:cs typeface="Arial" charset="0"/>
              </a:rPr>
              <a:t>Pop the top </a:t>
            </a:r>
            <a:r>
              <a:rPr lang="en-US" altLang="en-US" i="1" smtClean="0">
                <a:latin typeface="Times New Roman" pitchFamily="18" charset="0"/>
                <a:cs typeface="Arial" charset="0"/>
              </a:rPr>
              <a:t>n</a:t>
            </a:r>
            <a:r>
              <a:rPr lang="en-US" altLang="en-US" smtClean="0">
                <a:latin typeface="Arial" charset="0"/>
                <a:cs typeface="Arial" charset="0"/>
              </a:rPr>
              <a:t> times and place that object into the vacancy at the end</a:t>
            </a:r>
          </a:p>
          <a:p>
            <a:pPr lvl="1"/>
            <a:r>
              <a:rPr lang="en-US" altLang="en-US" smtClean="0">
                <a:latin typeface="Arial" charset="0"/>
                <a:cs typeface="Arial" charset="0"/>
              </a:rPr>
              <a:t>It requires </a:t>
            </a:r>
            <a:r>
              <a:rPr lang="en-US" altLang="en-US" b="1" smtClean="0">
                <a:latin typeface="Symbol" pitchFamily="18" charset="2"/>
                <a:cs typeface="Arial" charset="0"/>
              </a:rPr>
              <a:t>Q</a:t>
            </a:r>
            <a:r>
              <a:rPr lang="en-US" altLang="en-US" smtClean="0">
                <a:latin typeface="Times New Roman" pitchFamily="18" charset="0"/>
                <a:cs typeface="Arial" charset="0"/>
              </a:rPr>
              <a:t>(1)</a:t>
            </a:r>
            <a:r>
              <a:rPr lang="en-US" altLang="en-US" smtClean="0">
                <a:latin typeface="Arial" charset="0"/>
                <a:cs typeface="Arial" charset="0"/>
              </a:rPr>
              <a:t> additional memory—it is truly in-place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It is a nice algorithm; however, we will see two other faster </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algorithms; however:</a:t>
            </a:r>
          </a:p>
          <a:p>
            <a:pPr lvl="1"/>
            <a:r>
              <a:rPr lang="en-US" altLang="en-US" smtClean="0">
                <a:latin typeface="Arial" charset="0"/>
                <a:cs typeface="Arial" charset="0"/>
              </a:rPr>
              <a:t>Merge sort requires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additional memory</a:t>
            </a:r>
          </a:p>
          <a:p>
            <a:pPr lvl="1"/>
            <a:r>
              <a:rPr lang="en-US" altLang="en-US" smtClean="0">
                <a:latin typeface="Arial" charset="0"/>
                <a:cs typeface="Arial" charset="0"/>
              </a:rPr>
              <a:t>Quick sort requires </a:t>
            </a:r>
            <a:r>
              <a:rPr lang="en-US" altLang="en-US" b="1" smtClean="0">
                <a:latin typeface="Symbol" pitchFamily="18" charset="2"/>
                <a:cs typeface="Arial" charset="0"/>
              </a:rPr>
              <a:t>Q</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additional memory</a:t>
            </a:r>
          </a:p>
          <a:p>
            <a:pPr lvl="1"/>
            <a:endParaRPr lang="en-US" altLang="en-US" smtClean="0">
              <a:latin typeface="Arial" charset="0"/>
              <a:cs typeface="Arial" charset="0"/>
            </a:endParaRPr>
          </a:p>
        </p:txBody>
      </p:sp>
      <p:sp>
        <p:nvSpPr>
          <p:cNvPr id="4915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8.4.6</a:t>
            </a:r>
            <a:endParaRPr lang="en-CA" altLang="en-US" dirty="0"/>
          </a:p>
        </p:txBody>
      </p:sp>
    </p:spTree>
    <p:extLst>
      <p:ext uri="{BB962C8B-B14F-4D97-AF65-F5344CB8AC3E}">
        <p14:creationId xmlns:p14="http://schemas.microsoft.com/office/powerpoint/2010/main" val="1397900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a:t>
            </a:r>
            <a:r>
              <a:rPr lang="en-US" sz="1400" dirty="0" smtClean="0">
                <a:latin typeface="Arial" charset="0"/>
                <a:cs typeface="Arial" charset="0"/>
              </a:rPr>
              <a:t>en.wikipedia.org/wiki/Heapsort</a:t>
            </a:r>
            <a:br>
              <a:rPr lang="en-US" sz="1400" dirty="0" smtClean="0">
                <a:latin typeface="Arial" charset="0"/>
                <a:cs typeface="Arial" charset="0"/>
              </a:rPr>
            </a:br>
            <a:r>
              <a:rPr lang="en-US" sz="1400" dirty="0" smtClean="0">
                <a:latin typeface="Arial" charset="0"/>
                <a:cs typeface="Arial" charset="0"/>
              </a:rPr>
              <a:t>	</a:t>
            </a:r>
          </a:p>
          <a:p>
            <a:pPr marL="533400" indent="-533400">
              <a:buFontTx/>
              <a:buNone/>
            </a:pPr>
            <a:r>
              <a:rPr lang="en-US" altLang="en-US" sz="1400" dirty="0">
                <a:latin typeface="Arial" charset="0"/>
                <a:cs typeface="Arial" charset="0"/>
              </a:rPr>
              <a:t>[1]	Donald E. Knuth, </a:t>
            </a:r>
            <a:r>
              <a:rPr lang="en-US" altLang="en-US" sz="1400" i="1" dirty="0">
                <a:latin typeface="Arial" charset="0"/>
                <a:cs typeface="Arial" charset="0"/>
              </a:rPr>
              <a:t>The Art of Computer Programming, Volume 3:  Sorting and Searching</a:t>
            </a:r>
            <a:r>
              <a:rPr lang="en-US" altLang="en-US" sz="1400" dirty="0">
                <a:latin typeface="Arial" charset="0"/>
                <a:cs typeface="Arial" charset="0"/>
              </a:rPr>
              <a:t>, 2</a:t>
            </a:r>
            <a:r>
              <a:rPr lang="en-US" altLang="en-US" sz="1400" baseline="30000" dirty="0">
                <a:latin typeface="Arial" charset="0"/>
                <a:cs typeface="Arial" charset="0"/>
              </a:rPr>
              <a:t>nd</a:t>
            </a:r>
            <a:r>
              <a:rPr lang="en-US" altLang="en-US" sz="1400" dirty="0">
                <a:latin typeface="Arial" charset="0"/>
                <a:cs typeface="Arial" charset="0"/>
              </a:rPr>
              <a:t> Ed., Addison Wesley, 1998, §5.2.3, p.144-8.</a:t>
            </a:r>
          </a:p>
          <a:p>
            <a:pPr marL="533400" indent="-533400">
              <a:buFontTx/>
              <a:buNone/>
            </a:pPr>
            <a:r>
              <a:rPr lang="en-US" altLang="en-US" sz="1400" dirty="0">
                <a:latin typeface="Arial" charset="0"/>
                <a:cs typeface="Arial" charset="0"/>
              </a:rPr>
              <a:t>[2]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Ch. 7, p.140-9.</a:t>
            </a:r>
          </a:p>
          <a:p>
            <a:pPr marL="533400" indent="-533400">
              <a:buFontTx/>
              <a:buNone/>
            </a:pPr>
            <a:r>
              <a:rPr lang="en-US" altLang="en-US" sz="1400" dirty="0">
                <a:latin typeface="Arial" charset="0"/>
                <a:cs typeface="Arial" charset="0"/>
              </a:rPr>
              <a:t>[3]	Weiss, </a:t>
            </a:r>
            <a:r>
              <a:rPr lang="en-US" altLang="en-US" sz="1400" i="1" dirty="0">
                <a:latin typeface="Arial" charset="0"/>
                <a:cs typeface="Arial" charset="0"/>
              </a:rPr>
              <a:t>Data Structures and Algorithm Analysis in C++</a:t>
            </a:r>
            <a:r>
              <a:rPr lang="en-US" altLang="en-US" sz="1400" dirty="0">
                <a:latin typeface="Arial" charset="0"/>
                <a:cs typeface="Arial" charset="0"/>
              </a:rPr>
              <a:t>, </a:t>
            </a:r>
            <a:r>
              <a:rPr lang="en-US" altLang="en-US" sz="1400" i="1" dirty="0">
                <a:latin typeface="Arial" charset="0"/>
                <a:cs typeface="Arial" charset="0"/>
              </a:rPr>
              <a:t>3</a:t>
            </a:r>
            <a:r>
              <a:rPr lang="en-US" altLang="en-US" sz="1400" i="1" baseline="30000" dirty="0">
                <a:latin typeface="Arial" charset="0"/>
                <a:cs typeface="Arial" charset="0"/>
              </a:rPr>
              <a:t>rd</a:t>
            </a:r>
            <a:r>
              <a:rPr lang="en-US" altLang="en-US" sz="1400" i="1" dirty="0">
                <a:latin typeface="Arial" charset="0"/>
                <a:cs typeface="Arial" charset="0"/>
              </a:rPr>
              <a:t> Ed.</a:t>
            </a:r>
            <a:r>
              <a:rPr lang="en-US" altLang="en-US" sz="1400" dirty="0">
                <a:latin typeface="Arial" charset="0"/>
                <a:cs typeface="Arial" charset="0"/>
              </a:rPr>
              <a:t>, Addison Wesley, §7.5, p.270-4.</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latin typeface="Arial" charset="0"/>
                <a:cs typeface="Arial" charset="0"/>
              </a:rPr>
              <a:t>Run time Analysis of Heap Sort</a:t>
            </a:r>
          </a:p>
        </p:txBody>
      </p:sp>
      <p:sp>
        <p:nvSpPr>
          <p:cNvPr id="102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Using Maple:</a:t>
            </a:r>
          </a:p>
          <a:p>
            <a:pPr>
              <a:buFontTx/>
              <a:buNone/>
            </a:pPr>
            <a:r>
              <a:rPr lang="en-US" altLang="en-US" b="1" smtClean="0">
                <a:latin typeface="Courier New" pitchFamily="49" charset="0"/>
                <a:cs typeface="Arial" charset="0"/>
              </a:rPr>
              <a:t>&gt;</a:t>
            </a:r>
            <a:r>
              <a:rPr lang="en-US" altLang="en-US" smtClean="0">
                <a:latin typeface="Courier New" pitchFamily="49" charset="0"/>
                <a:cs typeface="Arial" charset="0"/>
              </a:rPr>
              <a:t> </a:t>
            </a:r>
            <a:r>
              <a:rPr lang="en-US" altLang="en-US" b="1" smtClean="0">
                <a:solidFill>
                  <a:srgbClr val="FF0000"/>
                </a:solidFill>
                <a:latin typeface="Courier New" pitchFamily="49" charset="0"/>
                <a:cs typeface="Arial" charset="0"/>
              </a:rPr>
              <a:t>asympt( ln( n! ), n );</a:t>
            </a:r>
          </a:p>
          <a:p>
            <a:pPr>
              <a:buFontTx/>
              <a:buNone/>
            </a:pPr>
            <a:endParaRPr lang="en-US" altLang="en-US" smtClean="0">
              <a:solidFill>
                <a:srgbClr val="FF0000"/>
              </a:solidFill>
              <a:latin typeface="Courier New" pitchFamily="49" charset="0"/>
              <a:cs typeface="Arial" charset="0"/>
            </a:endParaRPr>
          </a:p>
          <a:p>
            <a:pPr>
              <a:buFontTx/>
              <a:buNone/>
            </a:pPr>
            <a:endParaRPr lang="en-US" altLang="en-US" smtClean="0">
              <a:solidFill>
                <a:srgbClr val="FF0000"/>
              </a:solidFill>
              <a:latin typeface="Courier New" pitchFamily="49" charset="0"/>
              <a:cs typeface="Arial" charset="0"/>
            </a:endParaRPr>
          </a:p>
          <a:p>
            <a:pPr>
              <a:buFontTx/>
              <a:buNone/>
            </a:pPr>
            <a:endParaRPr lang="en-US" altLang="en-US" smtClean="0">
              <a:solidFill>
                <a:srgbClr val="FF0000"/>
              </a:solidFill>
              <a:latin typeface="Courier New" pitchFamily="49" charset="0"/>
              <a:cs typeface="Arial" charset="0"/>
            </a:endParaRPr>
          </a:p>
          <a:p>
            <a:pPr>
              <a:buFont typeface="Arial" charset="0"/>
              <a:buNone/>
            </a:pPr>
            <a:r>
              <a:rPr lang="en-US" altLang="en-US" smtClean="0">
                <a:latin typeface="Arial" charset="0"/>
                <a:cs typeface="Arial" charset="0"/>
              </a:rPr>
              <a:t>	The leading term is </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 – 1) </a:t>
            </a:r>
            <a:r>
              <a:rPr lang="en-US" altLang="en-US" i="1" smtClean="0">
                <a:latin typeface="Times New Roman" pitchFamily="18" charset="0"/>
                <a:cs typeface="Arial" charset="0"/>
              </a:rPr>
              <a:t>n</a:t>
            </a:r>
          </a:p>
          <a:p>
            <a:pPr>
              <a:buFont typeface="Arial" charset="0"/>
              <a:buNone/>
            </a:pPr>
            <a:r>
              <a:rPr lang="en-US" altLang="en-US" smtClean="0">
                <a:latin typeface="Arial" charset="0"/>
                <a:cs typeface="Arial" charset="0"/>
              </a:rPr>
              <a:t>	Therefore, the run time is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a:t>
            </a:r>
          </a:p>
          <a:p>
            <a:pPr>
              <a:buFontTx/>
              <a:buNone/>
            </a:pPr>
            <a:endParaRPr lang="en-US" altLang="en-US" smtClean="0">
              <a:latin typeface="Arial" charset="0"/>
              <a:cs typeface="Arial" charset="0"/>
            </a:endParaRPr>
          </a:p>
        </p:txBody>
      </p:sp>
      <p:pic>
        <p:nvPicPr>
          <p:cNvPr id="1024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2420938"/>
            <a:ext cx="7634288"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8.4.1</a:t>
            </a:r>
            <a:endParaRPr lang="en-CA" altLang="en-US" dirty="0"/>
          </a:p>
        </p:txBody>
      </p:sp>
    </p:spTree>
    <p:extLst>
      <p:ext uri="{BB962C8B-B14F-4D97-AF65-F5344CB8AC3E}">
        <p14:creationId xmlns:p14="http://schemas.microsoft.com/office/powerpoint/2010/main" val="60974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and </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a:t>
            </a:r>
          </a:p>
        </p:txBody>
      </p:sp>
      <p:sp>
        <p:nvSpPr>
          <p:cNvPr id="112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 plot of </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and </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also suggests that they are asymptotically related:</a:t>
            </a:r>
          </a:p>
        </p:txBody>
      </p:sp>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852738"/>
            <a:ext cx="381635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8.4.1</a:t>
            </a:r>
            <a:endParaRPr lang="en-CA" altLang="en-US" dirty="0"/>
          </a:p>
        </p:txBody>
      </p:sp>
    </p:spTree>
    <p:extLst>
      <p:ext uri="{BB962C8B-B14F-4D97-AF65-F5344CB8AC3E}">
        <p14:creationId xmlns:p14="http://schemas.microsoft.com/office/powerpoint/2010/main" val="766685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latin typeface="Arial" charset="0"/>
                <a:cs typeface="Arial" charset="0"/>
              </a:rPr>
              <a:t>Aside: Calculating </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p>
        </p:txBody>
      </p:sp>
      <p:sp>
        <p:nvSpPr>
          <p:cNvPr id="122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Due to the incredible growth of </a:t>
            </a:r>
            <a:r>
              <a:rPr lang="en-US" altLang="en-US" i="1" smtClean="0">
                <a:latin typeface="Times New Roman" pitchFamily="18" charset="0"/>
                <a:cs typeface="Arial" charset="0"/>
              </a:rPr>
              <a:t>n</a:t>
            </a:r>
            <a:r>
              <a:rPr lang="en-US" altLang="en-US" smtClean="0">
                <a:latin typeface="Times New Roman" pitchFamily="18" charset="0"/>
                <a:cs typeface="Arial" charset="0"/>
              </a:rPr>
              <a:t>!</a:t>
            </a:r>
          </a:p>
          <a:p>
            <a:pPr lvl="1"/>
            <a:r>
              <a:rPr lang="en-US" altLang="en-US" smtClean="0">
                <a:latin typeface="Times New Roman" pitchFamily="18" charset="0"/>
                <a:cs typeface="Arial" charset="0"/>
              </a:rPr>
              <a:t>200!</a:t>
            </a:r>
            <a:r>
              <a:rPr lang="en-US" altLang="en-US" smtClean="0">
                <a:latin typeface="Arial" charset="0"/>
                <a:cs typeface="Arial" charset="0"/>
              </a:rPr>
              <a:t> cannot be represented by a double-precision floating-point number</a:t>
            </a:r>
          </a:p>
          <a:p>
            <a:pPr>
              <a:buFontTx/>
              <a:buNone/>
            </a:pPr>
            <a:r>
              <a:rPr lang="en-US" altLang="en-US" smtClean="0">
                <a:latin typeface="Arial" charset="0"/>
                <a:cs typeface="Arial" charset="0"/>
              </a:rPr>
              <a:t>	it is difficult to calculate </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Often a function </a:t>
            </a:r>
            <a:r>
              <a:rPr lang="en-US" altLang="en-US" smtClean="0">
                <a:latin typeface="Consolas" pitchFamily="49" charset="0"/>
                <a:cs typeface="Consolas" pitchFamily="49" charset="0"/>
              </a:rPr>
              <a:t>lgamma</a:t>
            </a:r>
            <a:r>
              <a:rPr lang="en-US" altLang="en-US" smtClean="0">
                <a:latin typeface="Arial" charset="0"/>
                <a:cs typeface="Arial" charset="0"/>
              </a:rPr>
              <a:t>, </a:t>
            </a:r>
            <a:r>
              <a:rPr lang="en-US" altLang="en-US" smtClean="0">
                <a:latin typeface="Consolas" pitchFamily="49" charset="0"/>
                <a:cs typeface="Consolas" pitchFamily="49" charset="0"/>
              </a:rPr>
              <a:t>ln_gamma</a:t>
            </a:r>
            <a:r>
              <a:rPr lang="en-US" altLang="en-US" smtClean="0">
                <a:latin typeface="Arial" charset="0"/>
                <a:cs typeface="Arial" charset="0"/>
              </a:rPr>
              <a:t> or </a:t>
            </a:r>
            <a:r>
              <a:rPr lang="en-US" altLang="en-US" smtClean="0">
                <a:latin typeface="Consolas" pitchFamily="49" charset="0"/>
                <a:cs typeface="Consolas" pitchFamily="49" charset="0"/>
              </a:rPr>
              <a:t>lnGAMMA</a:t>
            </a:r>
            <a:r>
              <a:rPr lang="en-US" altLang="en-US" smtClean="0">
                <a:latin typeface="Arial" charset="0"/>
                <a:cs typeface="Arial" charset="0"/>
              </a:rPr>
              <a:t> is defined to calculate </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without the intermediate calculation of </a:t>
            </a:r>
            <a:r>
              <a:rPr lang="en-US" altLang="en-US" i="1" smtClean="0">
                <a:latin typeface="Times New Roman" pitchFamily="18" charset="0"/>
                <a:cs typeface="Arial" charset="0"/>
              </a:rPr>
              <a:t>n</a:t>
            </a:r>
            <a:r>
              <a:rPr lang="en-US" altLang="en-US" smtClean="0">
                <a:latin typeface="Times New Roman" pitchFamily="18" charset="0"/>
                <a:cs typeface="Arial" charset="0"/>
              </a:rPr>
              <a:t>!</a:t>
            </a: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actual definition is</a:t>
            </a:r>
          </a:p>
          <a:p>
            <a:pPr algn="ctr">
              <a:buFont typeface="Arial" charset="0"/>
              <a:buNone/>
            </a:pPr>
            <a:r>
              <a:rPr lang="en-US" altLang="en-US" b="1" smtClean="0">
                <a:latin typeface="Consolas" pitchFamily="49" charset="0"/>
                <a:cs typeface="Consolas" pitchFamily="49" charset="0"/>
              </a:rPr>
              <a:t>ln( n! ) == lgamma( n + 1 )</a:t>
            </a:r>
          </a:p>
        </p:txBody>
      </p:sp>
      <p:sp>
        <p:nvSpPr>
          <p:cNvPr id="1229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8.4.1</a:t>
            </a:r>
            <a:endParaRPr lang="en-CA" altLang="en-US" dirty="0"/>
          </a:p>
        </p:txBody>
      </p:sp>
    </p:spTree>
    <p:extLst>
      <p:ext uri="{BB962C8B-B14F-4D97-AF65-F5344CB8AC3E}">
        <p14:creationId xmlns:p14="http://schemas.microsoft.com/office/powerpoint/2010/main" val="2118287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latin typeface="Arial" charset="0"/>
                <a:cs typeface="Arial" charset="0"/>
              </a:rPr>
              <a:t>In-place Implementation</a:t>
            </a:r>
          </a:p>
        </p:txBody>
      </p:sp>
      <p:sp>
        <p:nvSpPr>
          <p:cNvPr id="133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Problem:</a:t>
            </a:r>
          </a:p>
          <a:p>
            <a:pPr lvl="1"/>
            <a:r>
              <a:rPr lang="en-US" altLang="en-US" smtClean="0">
                <a:latin typeface="Arial" charset="0"/>
                <a:cs typeface="Arial" charset="0"/>
              </a:rPr>
              <a:t>This solution requires additional memory, that is, a min-heap of size </a:t>
            </a:r>
            <a:r>
              <a:rPr lang="en-US" altLang="en-US" i="1" smtClean="0">
                <a:latin typeface="Times New Roman" pitchFamily="18" charset="0"/>
                <a:cs typeface="Arial" charset="0"/>
              </a:rPr>
              <a:t>n</a:t>
            </a:r>
            <a:r>
              <a:rPr lang="en-US" altLang="en-US" smtClean="0">
                <a:latin typeface="Arial" charset="0"/>
                <a:cs typeface="Arial" charset="0"/>
              </a:rPr>
              <a:t> </a:t>
            </a:r>
          </a:p>
          <a:p>
            <a:endParaRPr lang="en-US" altLang="en-US" smtClean="0">
              <a:latin typeface="Arial" charset="0"/>
              <a:cs typeface="Arial" charset="0"/>
            </a:endParaRPr>
          </a:p>
          <a:p>
            <a:pPr>
              <a:buFont typeface="Arial" charset="0"/>
              <a:buNone/>
            </a:pPr>
            <a:r>
              <a:rPr lang="en-US" altLang="en-US" smtClean="0">
                <a:latin typeface="Arial" charset="0"/>
                <a:cs typeface="Arial" charset="0"/>
              </a:rPr>
              <a:t>	This requires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memory and is therefore not in place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Is it possible to perform a heap sort in place, that is, require at most </a:t>
            </a:r>
            <a:r>
              <a:rPr lang="en-US" altLang="en-US" b="1" smtClean="0">
                <a:latin typeface="Symbol" pitchFamily="18" charset="2"/>
                <a:cs typeface="Arial" charset="0"/>
              </a:rPr>
              <a:t>Q</a:t>
            </a:r>
            <a:r>
              <a:rPr lang="en-US" altLang="en-US" smtClean="0">
                <a:latin typeface="Times New Roman" pitchFamily="18" charset="0"/>
                <a:cs typeface="Arial" charset="0"/>
              </a:rPr>
              <a:t>(1)</a:t>
            </a:r>
            <a:r>
              <a:rPr lang="en-US" altLang="en-US" smtClean="0">
                <a:latin typeface="Arial" charset="0"/>
                <a:cs typeface="Arial" charset="0"/>
              </a:rPr>
              <a:t> memory (a few extra variables)?</a:t>
            </a:r>
          </a:p>
        </p:txBody>
      </p:sp>
      <p:sp>
        <p:nvSpPr>
          <p:cNvPr id="1331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8.4.2</a:t>
            </a:r>
            <a:endParaRPr lang="en-CA" altLang="en-US" dirty="0"/>
          </a:p>
        </p:txBody>
      </p:sp>
    </p:spTree>
    <p:extLst>
      <p:ext uri="{BB962C8B-B14F-4D97-AF65-F5344CB8AC3E}">
        <p14:creationId xmlns:p14="http://schemas.microsoft.com/office/powerpoint/2010/main" val="381041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latin typeface="Arial" charset="0"/>
                <a:cs typeface="Arial" charset="0"/>
              </a:rPr>
              <a:t>In-place Implementation</a:t>
            </a:r>
          </a:p>
        </p:txBody>
      </p:sp>
      <p:sp>
        <p:nvSpPr>
          <p:cNvPr id="143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Instead of implementing a min-heap, consider a max-heap:</a:t>
            </a:r>
          </a:p>
          <a:p>
            <a:pPr lvl="1"/>
            <a:r>
              <a:rPr lang="en-US" altLang="en-US" smtClean="0">
                <a:latin typeface="Arial" charset="0"/>
                <a:cs typeface="Arial" charset="0"/>
              </a:rPr>
              <a:t>A heap where the maximum element is at the top of the heap and the next to be popped</a:t>
            </a:r>
          </a:p>
        </p:txBody>
      </p:sp>
      <p:pic>
        <p:nvPicPr>
          <p:cNvPr id="14340" name="Picture 5" descr="maxheap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2636838"/>
            <a:ext cx="2663825"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8.4.2</a:t>
            </a:r>
            <a:endParaRPr lang="en-CA" altLang="en-US" dirty="0"/>
          </a:p>
        </p:txBody>
      </p:sp>
    </p:spTree>
    <p:extLst>
      <p:ext uri="{BB962C8B-B14F-4D97-AF65-F5344CB8AC3E}">
        <p14:creationId xmlns:p14="http://schemas.microsoft.com/office/powerpoint/2010/main" val="36862553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14272</TotalTime>
  <Words>249</Words>
  <Application>Microsoft Office PowerPoint</Application>
  <PresentationFormat>On-screen Show (4:3)</PresentationFormat>
  <Paragraphs>335</Paragraphs>
  <Slides>48</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Custom Design</vt:lpstr>
      <vt:lpstr>Equation</vt:lpstr>
      <vt:lpstr>PowerPoint Presentation</vt:lpstr>
      <vt:lpstr>Outline</vt:lpstr>
      <vt:lpstr>Heap Sort</vt:lpstr>
      <vt:lpstr>Run time Analysis of Heap Sort</vt:lpstr>
      <vt:lpstr>Run time Analysis of Heap Sort</vt:lpstr>
      <vt:lpstr>ln(n!) and n ln(n)</vt:lpstr>
      <vt:lpstr>Aside: Calculating ln(n!)</vt:lpstr>
      <vt:lpstr>In-place Implementation</vt:lpstr>
      <vt:lpstr>In-place Implementation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Run-time Analysis of Heapify</vt:lpstr>
      <vt:lpstr>Run-time Analysis of Heapify</vt:lpstr>
      <vt:lpstr>Run-time Analysis of Heapify</vt:lpstr>
      <vt:lpstr>Run-time Analysis of Heapify</vt:lpstr>
      <vt:lpstr>Example Heap Sort</vt:lpstr>
      <vt:lpstr>Example Heap Sort</vt:lpstr>
      <vt:lpstr>Example Heap Sort</vt:lpstr>
      <vt:lpstr>Example Heap Sort</vt:lpstr>
      <vt:lpstr>Example Heap Sort</vt:lpstr>
      <vt:lpstr>Example Heap Sort</vt:lpstr>
      <vt:lpstr>Heap Sort Example</vt:lpstr>
      <vt:lpstr>Heap Sort Example</vt:lpstr>
      <vt:lpstr>Heap Sort Example</vt:lpstr>
      <vt:lpstr>Heap Sort Example</vt:lpstr>
      <vt:lpstr>Heap Sort Example</vt:lpstr>
      <vt:lpstr>Heap Sort Example</vt:lpstr>
      <vt:lpstr>Heap Sort Example</vt:lpstr>
      <vt:lpstr>Black Board Example</vt:lpstr>
      <vt:lpstr>Heap Sort</vt:lpstr>
      <vt:lpstr>Heap Sort</vt:lpstr>
      <vt:lpstr>Run-time Summary</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1145</cp:revision>
  <dcterms:created xsi:type="dcterms:W3CDTF">2009-09-11T23:00:44Z</dcterms:created>
  <dcterms:modified xsi:type="dcterms:W3CDTF">2014-03-05T20:25:52Z</dcterms:modified>
</cp:coreProperties>
</file>