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3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12" d="100"/>
          <a:sy n="112" d="100"/>
        </p:scale>
        <p:origin x="-1488" y="-7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9B7B7A4-9E3D-43EC-BD56-AE77A986B628}"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C846246-1F46-4FEC-8055-BAB7E6F050BF}"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38CEAB6-80BD-4CDC-AD79-19B496EE75E8}"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16ECD52-4489-4445-8BEC-7ED2BDCB2B8E}"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1EB2AD-F07C-45BC-84D5-191ACBE33169}"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58D4D6-F9DD-40F2-9125-4C0B00E94A4B}"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A3F8C5-D73B-40A6-8967-310732027CD8}"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AC183C3-7C42-4AB6-83B8-87A418B1E26E}"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72CDBC-5CC8-4FBB-A6F8-9078C93E30AC}"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4E8F88-621B-4245-A579-81E67FE4EB13}"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9A5C0B3-140C-408B-82E9-334B79C88C63}"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93BC15C-F465-4581-A787-EFC51CD1567C}"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B075A81-D6B9-45FF-8566-E05EC8E68D55}"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F9A70BB-FFBC-4C84-9CB2-400B8485D6C2}"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259263-E32F-467E-B98C-336DC284759A}"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648A386-CCBB-422A-A309-3CFA2BBA76DF}"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B0E9026-9DCB-4374-8E35-6D1B996DEA1F}"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BB0DDA-B84D-48C0-AAFB-D162EE9A6138}"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348CA3F-4CF2-4AA2-90DB-D481F6BBCBD2}"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DD0E58D-0470-403A-9718-890C56111378}"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A7494E6-B0F6-4186-8A3F-A7F66B571CC5}"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36C3FAE-E06A-4BD7-B8CB-513F04D7E3AA}"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E419CC-874A-4322-B3C5-91D25BD955C3}"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E657820-1E43-41F6-A2B0-83C1BB37711D}"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6CDF3E6-176E-4573-A0A6-798BB6B7CBC4}"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C380869-33C4-4BFD-A62D-933B44A09E21}" type="slidenum">
              <a:rPr lang="en-CA" smtClean="0"/>
              <a:pPr>
                <a:defRPr/>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B39D417-3977-426C-8E86-9313326BAC3A}" type="slidenum">
              <a:rPr lang="en-CA" smtClean="0"/>
              <a:pPr>
                <a:defRPr/>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6DEB6C8-6A9F-4E80-960C-67BD10AF1899}"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0830163-8CAA-4AF4-A23C-7027D59F2654}"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Bubble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Bubble sort</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The Basic Algorithm</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Here we have two nested loops, and therefore calculating the run time is straight-forward:</a:t>
            </a:r>
          </a:p>
        </p:txBody>
      </p:sp>
      <p:graphicFrame>
        <p:nvGraphicFramePr>
          <p:cNvPr id="13316" name="Object 2"/>
          <p:cNvGraphicFramePr>
            <a:graphicFrameLocks noChangeAspect="1"/>
          </p:cNvGraphicFramePr>
          <p:nvPr/>
        </p:nvGraphicFramePr>
        <p:xfrm>
          <a:off x="1824038" y="2546350"/>
          <a:ext cx="4919662" cy="733425"/>
        </p:xfrm>
        <a:graphic>
          <a:graphicData uri="http://schemas.openxmlformats.org/presentationml/2006/ole">
            <mc:AlternateContent xmlns:mc="http://schemas.openxmlformats.org/markup-compatibility/2006">
              <mc:Choice xmlns:v="urn:schemas-microsoft-com:vml" Requires="v">
                <p:oleObj spid="_x0000_s135175" name="Equation" r:id="rId4" imgW="2819400" imgH="419100" progId="Equation.DSMT4">
                  <p:embed/>
                </p:oleObj>
              </mc:Choice>
              <mc:Fallback>
                <p:oleObj name="Equation" r:id="rId4" imgW="28194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8" y="2546350"/>
                        <a:ext cx="4919662"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54839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14339" name="Rectangle 3"/>
          <p:cNvSpPr>
            <a:spLocks noGrp="1" noChangeArrowheads="1"/>
          </p:cNvSpPr>
          <p:nvPr>
            <p:ph type="body" idx="1"/>
          </p:nvPr>
        </p:nvSpPr>
        <p:spPr>
          <a:xfrm>
            <a:off x="457200" y="1600200"/>
            <a:ext cx="5627688" cy="4525963"/>
          </a:xfrm>
        </p:spPr>
        <p:txBody>
          <a:bodyPr/>
          <a:lstStyle/>
          <a:p>
            <a:pPr>
              <a:buFont typeface="Arial" charset="0"/>
              <a:buNone/>
            </a:pPr>
            <a:r>
              <a:rPr lang="en-US" altLang="en-US" smtClean="0">
                <a:latin typeface="Arial" charset="0"/>
                <a:cs typeface="Arial" charset="0"/>
              </a:rPr>
              <a:t>	Consider the unsorted array to the right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start with the element in the first location, and move forward:</a:t>
            </a:r>
          </a:p>
          <a:p>
            <a:pPr lvl="1"/>
            <a:r>
              <a:rPr lang="en-US" altLang="en-US" smtClean="0">
                <a:latin typeface="Arial" charset="0"/>
                <a:cs typeface="Arial" charset="0"/>
              </a:rPr>
              <a:t>if the current and next items are in order, continue with the next item, otherwise</a:t>
            </a:r>
          </a:p>
          <a:p>
            <a:pPr lvl="1"/>
            <a:r>
              <a:rPr lang="en-US" altLang="en-US" smtClean="0">
                <a:latin typeface="Arial" charset="0"/>
                <a:cs typeface="Arial" charset="0"/>
              </a:rPr>
              <a:t>swap the two entries</a:t>
            </a:r>
          </a:p>
        </p:txBody>
      </p:sp>
      <p:pic>
        <p:nvPicPr>
          <p:cNvPr id="14340" name="Picture 5" descr="bubble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844675"/>
            <a:ext cx="225901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361994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15363" name="Rectangle 3"/>
          <p:cNvSpPr>
            <a:spLocks noGrp="1" noChangeArrowheads="1"/>
          </p:cNvSpPr>
          <p:nvPr>
            <p:ph type="body" idx="1"/>
          </p:nvPr>
        </p:nvSpPr>
        <p:spPr>
          <a:xfrm>
            <a:off x="457200" y="1600200"/>
            <a:ext cx="5627688" cy="4525963"/>
          </a:xfrm>
        </p:spPr>
        <p:txBody>
          <a:bodyPr/>
          <a:lstStyle/>
          <a:p>
            <a:pPr>
              <a:buFont typeface="Arial" charset="0"/>
              <a:buNone/>
            </a:pPr>
            <a:r>
              <a:rPr lang="en-US" altLang="en-US" smtClean="0">
                <a:latin typeface="Arial" charset="0"/>
                <a:cs typeface="Arial" charset="0"/>
              </a:rPr>
              <a:t>	After one loop, the largest element is in the last location</a:t>
            </a:r>
          </a:p>
          <a:p>
            <a:pPr lvl="1"/>
            <a:r>
              <a:rPr lang="en-US" altLang="en-US" smtClean="0">
                <a:latin typeface="Arial" charset="0"/>
                <a:cs typeface="Arial" charset="0"/>
              </a:rPr>
              <a:t>Repeat the procedure</a:t>
            </a:r>
          </a:p>
        </p:txBody>
      </p:sp>
      <p:pic>
        <p:nvPicPr>
          <p:cNvPr id="15364" name="Picture 5" descr="bubbl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844675"/>
            <a:ext cx="2259012"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264754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Users\dwharder\Desktop\x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844675"/>
            <a:ext cx="2260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16388" name="Rectangle 3"/>
          <p:cNvSpPr>
            <a:spLocks noGrp="1" noChangeArrowheads="1"/>
          </p:cNvSpPr>
          <p:nvPr>
            <p:ph type="body" idx="1"/>
          </p:nvPr>
        </p:nvSpPr>
        <p:spPr>
          <a:xfrm>
            <a:off x="457200" y="1600200"/>
            <a:ext cx="5627688" cy="4525963"/>
          </a:xfrm>
        </p:spPr>
        <p:txBody>
          <a:bodyPr/>
          <a:lstStyle/>
          <a:p>
            <a:pPr>
              <a:buFont typeface="Arial" charset="0"/>
              <a:buNone/>
            </a:pPr>
            <a:r>
              <a:rPr lang="en-US" altLang="en-US" smtClean="0">
                <a:latin typeface="Arial" charset="0"/>
                <a:cs typeface="Arial" charset="0"/>
              </a:rPr>
              <a:t>	Now the two largest elements are at the end</a:t>
            </a:r>
          </a:p>
          <a:p>
            <a:pPr lvl="1"/>
            <a:r>
              <a:rPr lang="en-US" altLang="en-US" smtClean="0">
                <a:latin typeface="Arial" charset="0"/>
                <a:cs typeface="Arial" charset="0"/>
              </a:rPr>
              <a:t>Repeat again</a:t>
            </a:r>
          </a:p>
        </p:txBody>
      </p:sp>
      <p:sp>
        <p:nvSpPr>
          <p:cNvPr id="1638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46179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Users\dwharder\Desktop\x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844675"/>
            <a:ext cx="2260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17412" name="Rectangle 3"/>
          <p:cNvSpPr>
            <a:spLocks noGrp="1" noChangeArrowheads="1"/>
          </p:cNvSpPr>
          <p:nvPr>
            <p:ph type="body" idx="1"/>
          </p:nvPr>
        </p:nvSpPr>
        <p:spPr>
          <a:xfrm>
            <a:off x="457200" y="1600200"/>
            <a:ext cx="5627688" cy="4525963"/>
          </a:xfrm>
        </p:spPr>
        <p:txBody>
          <a:bodyPr/>
          <a:lstStyle/>
          <a:p>
            <a:pPr>
              <a:buFont typeface="Arial" charset="0"/>
              <a:buNone/>
            </a:pPr>
            <a:r>
              <a:rPr lang="en-US" altLang="en-US" smtClean="0">
                <a:latin typeface="Arial" charset="0"/>
                <a:cs typeface="Arial" charset="0"/>
              </a:rPr>
              <a:t>	With this loop, 5 and 7 are swapped</a:t>
            </a:r>
          </a:p>
        </p:txBody>
      </p:sp>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157033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Users\dwharder\Desktop\x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844675"/>
            <a:ext cx="22606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18436" name="Rectangle 3"/>
          <p:cNvSpPr>
            <a:spLocks noGrp="1" noChangeArrowheads="1"/>
          </p:cNvSpPr>
          <p:nvPr>
            <p:ph type="body" idx="1"/>
          </p:nvPr>
        </p:nvSpPr>
        <p:spPr>
          <a:xfrm>
            <a:off x="457200" y="1600200"/>
            <a:ext cx="5627688" cy="4525963"/>
          </a:xfrm>
        </p:spPr>
        <p:txBody>
          <a:bodyPr/>
          <a:lstStyle/>
          <a:p>
            <a:pPr>
              <a:buFont typeface="Arial" charset="0"/>
              <a:buNone/>
            </a:pPr>
            <a:r>
              <a:rPr lang="en-US" altLang="en-US" smtClean="0">
                <a:latin typeface="Arial" charset="0"/>
                <a:cs typeface="Arial" charset="0"/>
              </a:rPr>
              <a:t>	Finally, we swap the last two entries to order them</a:t>
            </a:r>
          </a:p>
          <a:p>
            <a:pPr lvl="1"/>
            <a:r>
              <a:rPr lang="en-US" altLang="en-US" smtClean="0">
                <a:latin typeface="Arial" charset="0"/>
                <a:cs typeface="Arial" charset="0"/>
              </a:rPr>
              <a:t>At this point, we have a sorted array</a:t>
            </a:r>
          </a:p>
        </p:txBody>
      </p:sp>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302445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200" smtClean="0">
                <a:latin typeface="Arial" charset="0"/>
                <a:cs typeface="Arial" charset="0"/>
              </a:rPr>
              <a:t>Implementations and Improvements</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next few slides show some implementations of bubble sort together with a few improvements:</a:t>
            </a:r>
          </a:p>
          <a:p>
            <a:pPr lvl="1"/>
            <a:r>
              <a:rPr lang="en-US" altLang="en-US" smtClean="0">
                <a:latin typeface="Arial" charset="0"/>
                <a:cs typeface="Arial" charset="0"/>
              </a:rPr>
              <a:t>reduce the number of swaps,</a:t>
            </a:r>
          </a:p>
          <a:p>
            <a:pPr lvl="1"/>
            <a:r>
              <a:rPr lang="en-US" altLang="en-US" smtClean="0">
                <a:latin typeface="Arial" charset="0"/>
                <a:cs typeface="Arial" charset="0"/>
              </a:rPr>
              <a:t>halting if the list is sorted,</a:t>
            </a:r>
          </a:p>
          <a:p>
            <a:pPr lvl="1"/>
            <a:r>
              <a:rPr lang="en-US" altLang="en-US" smtClean="0">
                <a:latin typeface="Arial" charset="0"/>
                <a:cs typeface="Arial" charset="0"/>
              </a:rPr>
              <a:t>limiting the range on which we must bubble, and</a:t>
            </a:r>
          </a:p>
          <a:p>
            <a:pPr lvl="1"/>
            <a:r>
              <a:rPr lang="en-US" altLang="en-US" smtClean="0">
                <a:latin typeface="Arial" charset="0"/>
                <a:cs typeface="Arial" charset="0"/>
              </a:rPr>
              <a:t>alternating between bubbling up and sinking down</a:t>
            </a:r>
          </a:p>
        </p:txBody>
      </p:sp>
      <p:sp>
        <p:nvSpPr>
          <p:cNvPr id="194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a:t>
            </a:r>
            <a:endParaRPr lang="en-CA" altLang="en-US" sz="1800" dirty="0"/>
          </a:p>
        </p:txBody>
      </p:sp>
    </p:spTree>
    <p:extLst>
      <p:ext uri="{BB962C8B-B14F-4D97-AF65-F5344CB8AC3E}">
        <p14:creationId xmlns:p14="http://schemas.microsoft.com/office/powerpoint/2010/main" val="353251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First Improvement</a:t>
            </a:r>
          </a:p>
        </p:txBody>
      </p:sp>
      <p:sp>
        <p:nvSpPr>
          <p:cNvPr id="19459"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We could avoid so many swaps...</a:t>
            </a:r>
            <a:endParaRPr lang="en-US" baseline="30000" dirty="0" smtClean="0">
              <a:latin typeface="Arial" charset="0"/>
              <a:cs typeface="Arial" charset="0"/>
            </a:endParaRPr>
          </a:p>
          <a:p>
            <a:pPr>
              <a:buFontTx/>
              <a:buNone/>
              <a:defRPr/>
            </a:pPr>
            <a:endParaRPr lang="en-US" sz="1200" b="1" dirty="0" smtClean="0">
              <a:latin typeface="Courier New" pitchFamily="49" charset="0"/>
              <a:cs typeface="Arial" charset="0"/>
            </a:endParaRPr>
          </a:p>
          <a:p>
            <a:pPr>
              <a:buFontTx/>
              <a:buNone/>
              <a:defRPr/>
            </a:pP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template &lt;</a:t>
            </a:r>
            <a:r>
              <a:rPr lang="en-US" sz="900" b="1" dirty="0" err="1" smtClean="0">
                <a:solidFill>
                  <a:schemeClr val="tx1">
                    <a:lumMod val="50000"/>
                    <a:lumOff val="50000"/>
                  </a:schemeClr>
                </a:solidFill>
                <a:latin typeface="Consolas" pitchFamily="49" charset="0"/>
                <a:cs typeface="Consolas" pitchFamily="49" charset="0"/>
              </a:rPr>
              <a:t>typename</a:t>
            </a:r>
            <a:r>
              <a:rPr lang="en-US" sz="900" b="1" dirty="0" smtClean="0">
                <a:solidFill>
                  <a:schemeClr val="tx1">
                    <a:lumMod val="50000"/>
                    <a:lumOff val="50000"/>
                  </a:schemeClr>
                </a:solidFill>
                <a:latin typeface="Consolas" pitchFamily="49" charset="0"/>
                <a:cs typeface="Consolas" pitchFamily="49" charset="0"/>
              </a:rPr>
              <a:t> Type&gt;</a:t>
            </a:r>
          </a:p>
          <a:p>
            <a:pPr>
              <a:buFontTx/>
              <a:buNone/>
              <a:defRPr/>
            </a:pPr>
            <a:r>
              <a:rPr lang="en-US" sz="900" b="1" dirty="0" smtClean="0">
                <a:solidFill>
                  <a:schemeClr val="tx1">
                    <a:lumMod val="50000"/>
                    <a:lumOff val="50000"/>
                  </a:schemeClr>
                </a:solidFill>
                <a:latin typeface="Consolas" pitchFamily="49" charset="0"/>
                <a:cs typeface="Consolas" pitchFamily="49" charset="0"/>
              </a:rPr>
              <a:t>		void bubble( Type *const array,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const n ) {</a:t>
            </a:r>
          </a:p>
          <a:p>
            <a:pPr>
              <a:buFontTx/>
              <a:buNone/>
              <a:defRPr/>
            </a:pPr>
            <a:r>
              <a:rPr lang="en-US" sz="900" b="1" dirty="0" smtClean="0">
                <a:solidFill>
                  <a:schemeClr val="tx1">
                    <a:lumMod val="50000"/>
                    <a:lumOff val="50000"/>
                  </a:schemeClr>
                </a:solidFill>
                <a:latin typeface="Consolas" pitchFamily="49" charset="0"/>
                <a:cs typeface="Consolas" pitchFamily="49" charset="0"/>
              </a:rPr>
              <a:t>		           for (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n - 1;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&gt; 0;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a:t>
            </a:r>
          </a:p>
          <a:p>
            <a:pPr>
              <a:buFontTx/>
              <a:buNone/>
              <a:defRPr/>
            </a:pPr>
            <a:r>
              <a:rPr lang="en-US" sz="1200" b="1" dirty="0" smtClean="0">
                <a:solidFill>
                  <a:srgbClr val="FF0000"/>
                </a:solidFill>
                <a:latin typeface="Consolas" pitchFamily="49" charset="0"/>
                <a:cs typeface="Consolas" pitchFamily="49" charset="0"/>
              </a:rPr>
              <a:t>		                Type max = array[0];                     // assume a[0] is the max</a:t>
            </a:r>
          </a:p>
          <a:p>
            <a:pPr>
              <a:buFontTx/>
              <a:buNone/>
              <a:defRPr/>
            </a:pPr>
            <a:endParaRPr lang="en-US" sz="1200" b="1" dirty="0" smtClean="0">
              <a:solidFill>
                <a:srgbClr val="FF0000"/>
              </a:solidFill>
              <a:latin typeface="Consolas" pitchFamily="49" charset="0"/>
              <a:cs typeface="Consolas" pitchFamily="49" charset="0"/>
            </a:endParaRPr>
          </a:p>
          <a:p>
            <a:pPr>
              <a:buFontTx/>
              <a:buNone/>
              <a:defRPr/>
            </a:pP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for (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j = 1; j &lt;=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++j ) {</a:t>
            </a:r>
          </a:p>
          <a:p>
            <a:pPr>
              <a:buFontTx/>
              <a:buNone/>
              <a:defRPr/>
            </a:pPr>
            <a:r>
              <a:rPr lang="en-US" sz="1200" b="1" dirty="0" smtClean="0">
                <a:solidFill>
                  <a:srgbClr val="FF0000"/>
                </a:solidFill>
                <a:latin typeface="Consolas" pitchFamily="49" charset="0"/>
                <a:cs typeface="Consolas" pitchFamily="49" charset="0"/>
              </a:rPr>
              <a:t>		                        if ( array[j] &lt; max ) {</a:t>
            </a:r>
          </a:p>
          <a:p>
            <a:pPr>
              <a:buFontTx/>
              <a:buNone/>
              <a:defRPr/>
            </a:pPr>
            <a:r>
              <a:rPr lang="en-US" sz="1200" b="1" dirty="0" smtClean="0">
                <a:solidFill>
                  <a:srgbClr val="FF0000"/>
                </a:solidFill>
                <a:latin typeface="Consolas" pitchFamily="49" charset="0"/>
                <a:cs typeface="Consolas" pitchFamily="49" charset="0"/>
              </a:rPr>
              <a:t>		                                array[j - 1] = array[j];   // move</a:t>
            </a:r>
          </a:p>
          <a:p>
            <a:pPr>
              <a:buFontTx/>
              <a:buNone/>
              <a:defRPr/>
            </a:pPr>
            <a:r>
              <a:rPr lang="en-US" sz="1200" b="1" dirty="0" smtClean="0">
                <a:solidFill>
                  <a:srgbClr val="FF0000"/>
                </a:solidFill>
                <a:latin typeface="Consolas" pitchFamily="49" charset="0"/>
                <a:cs typeface="Consolas" pitchFamily="49" charset="0"/>
              </a:rPr>
              <a:t>		                        } else {</a:t>
            </a:r>
          </a:p>
          <a:p>
            <a:pPr>
              <a:buFontTx/>
              <a:buNone/>
              <a:defRPr/>
            </a:pPr>
            <a:r>
              <a:rPr lang="en-US" sz="1200" b="1" dirty="0" smtClean="0">
                <a:solidFill>
                  <a:srgbClr val="FF0000"/>
                </a:solidFill>
                <a:latin typeface="Consolas" pitchFamily="49" charset="0"/>
                <a:cs typeface="Consolas" pitchFamily="49" charset="0"/>
              </a:rPr>
              <a:t>		                                array[j – 1] = max;        // store the old max</a:t>
            </a:r>
          </a:p>
          <a:p>
            <a:pPr>
              <a:buFontTx/>
              <a:buNone/>
              <a:defRPr/>
            </a:pPr>
            <a:r>
              <a:rPr lang="en-US" sz="1200" b="1" dirty="0" smtClean="0">
                <a:solidFill>
                  <a:srgbClr val="FF0000"/>
                </a:solidFill>
                <a:latin typeface="Consolas" pitchFamily="49" charset="0"/>
                <a:cs typeface="Consolas" pitchFamily="49" charset="0"/>
              </a:rPr>
              <a:t>		                                max = array[j];            // get the new max</a:t>
            </a:r>
          </a:p>
          <a:p>
            <a:pPr>
              <a:buFontTx/>
              <a:buNone/>
              <a:defRPr/>
            </a:pPr>
            <a:r>
              <a:rPr lang="en-US" sz="1200" b="1" dirty="0" smtClean="0">
                <a:solidFill>
                  <a:srgbClr val="FF0000"/>
                </a:solidFill>
                <a:latin typeface="Consolas" pitchFamily="49" charset="0"/>
                <a:cs typeface="Consolas" pitchFamily="49" charset="0"/>
              </a:rPr>
              <a:t>		                        }</a:t>
            </a:r>
          </a:p>
          <a:p>
            <a:pPr>
              <a:buFontTx/>
              <a:buNone/>
              <a:defRPr/>
            </a:pP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a:t>
            </a:r>
          </a:p>
          <a:p>
            <a:pPr>
              <a:buFontTx/>
              <a:buNone/>
              <a:defRPr/>
            </a:pPr>
            <a:endParaRPr lang="en-US" sz="900" b="1" dirty="0" smtClean="0">
              <a:solidFill>
                <a:schemeClr val="bg2"/>
              </a:solidFill>
              <a:latin typeface="Consolas" pitchFamily="49" charset="0"/>
              <a:cs typeface="Consolas" pitchFamily="49" charset="0"/>
            </a:endParaRPr>
          </a:p>
          <a:p>
            <a:pPr>
              <a:buFontTx/>
              <a:buNone/>
              <a:defRPr/>
            </a:pPr>
            <a:r>
              <a:rPr lang="en-US" sz="1200" b="1" dirty="0" smtClean="0">
                <a:solidFill>
                  <a:srgbClr val="FF0000"/>
                </a:solidFill>
                <a:latin typeface="Consolas" pitchFamily="49" charset="0"/>
                <a:cs typeface="Consolas" pitchFamily="49" charset="0"/>
              </a:rPr>
              <a:t>		                array[</a:t>
            </a:r>
            <a:r>
              <a:rPr lang="en-US" sz="1200" b="1" dirty="0" err="1" smtClean="0">
                <a:solidFill>
                  <a:srgbClr val="FF0000"/>
                </a:solidFill>
                <a:latin typeface="Consolas" pitchFamily="49" charset="0"/>
                <a:cs typeface="Consolas" pitchFamily="49" charset="0"/>
              </a:rPr>
              <a:t>i</a:t>
            </a:r>
            <a:r>
              <a:rPr lang="en-US" sz="1200" b="1" dirty="0" smtClean="0">
                <a:solidFill>
                  <a:srgbClr val="FF0000"/>
                </a:solidFill>
                <a:latin typeface="Consolas" pitchFamily="49" charset="0"/>
                <a:cs typeface="Consolas" pitchFamily="49" charset="0"/>
              </a:rPr>
              <a:t>] = max;                            // store the max</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p:txBody>
      </p:sp>
      <p:sp>
        <p:nvSpPr>
          <p:cNvPr id="20484"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8.3.2.1</a:t>
            </a:r>
            <a:endParaRPr lang="en-CA" altLang="en-US" sz="1800" dirty="0"/>
          </a:p>
        </p:txBody>
      </p:sp>
    </p:spTree>
    <p:extLst>
      <p:ext uri="{BB962C8B-B14F-4D97-AF65-F5344CB8AC3E}">
        <p14:creationId xmlns:p14="http://schemas.microsoft.com/office/powerpoint/2010/main" val="1072707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Flagged Bubble Sort</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One useful modification would be to check if no swaps occur:</a:t>
            </a:r>
          </a:p>
          <a:p>
            <a:pPr lvl="1"/>
            <a:r>
              <a:rPr lang="en-US" altLang="en-US" smtClean="0">
                <a:latin typeface="Arial" charset="0"/>
                <a:cs typeface="Arial" charset="0"/>
              </a:rPr>
              <a:t>If no swaps occur, the list is sorted</a:t>
            </a:r>
          </a:p>
          <a:p>
            <a:pPr lvl="1"/>
            <a:r>
              <a:rPr lang="en-US" altLang="en-US" smtClean="0">
                <a:latin typeface="Arial" charset="0"/>
                <a:cs typeface="Arial" charset="0"/>
              </a:rPr>
              <a:t>In this example, no swaps occurred</a:t>
            </a:r>
            <a:br>
              <a:rPr lang="en-US" altLang="en-US" smtClean="0">
                <a:latin typeface="Arial" charset="0"/>
                <a:cs typeface="Arial" charset="0"/>
              </a:rPr>
            </a:br>
            <a:r>
              <a:rPr lang="en-US" altLang="en-US" smtClean="0">
                <a:latin typeface="Arial" charset="0"/>
                <a:cs typeface="Arial" charset="0"/>
              </a:rPr>
              <a:t>during the 5</a:t>
            </a:r>
            <a:r>
              <a:rPr lang="en-US" altLang="en-US" baseline="30000" smtClean="0">
                <a:latin typeface="Arial" charset="0"/>
                <a:cs typeface="Arial" charset="0"/>
              </a:rPr>
              <a:t>th</a:t>
            </a:r>
            <a:r>
              <a:rPr lang="en-US" altLang="en-US" smtClean="0">
                <a:latin typeface="Arial" charset="0"/>
                <a:cs typeface="Arial" charset="0"/>
              </a:rPr>
              <a:t> pass</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Use a Boolean flag to check if no</a:t>
            </a:r>
            <a:br>
              <a:rPr lang="en-US" altLang="en-US" smtClean="0">
                <a:latin typeface="Arial" charset="0"/>
                <a:cs typeface="Arial" charset="0"/>
              </a:rPr>
            </a:br>
            <a:r>
              <a:rPr lang="en-US" altLang="en-US" smtClean="0">
                <a:latin typeface="Arial" charset="0"/>
                <a:cs typeface="Arial" charset="0"/>
              </a:rPr>
              <a:t>swaps occurred</a:t>
            </a:r>
          </a:p>
        </p:txBody>
      </p:sp>
      <p:pic>
        <p:nvPicPr>
          <p:cNvPr id="21508" name="Picture 5" descr="C:\Users\dwharder\Desktop\x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060575"/>
            <a:ext cx="3505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8.3.2.2</a:t>
            </a:r>
            <a:endParaRPr lang="en-CA" altLang="en-US" sz="1800" dirty="0"/>
          </a:p>
        </p:txBody>
      </p:sp>
    </p:spTree>
    <p:extLst>
      <p:ext uri="{BB962C8B-B14F-4D97-AF65-F5344CB8AC3E}">
        <p14:creationId xmlns:p14="http://schemas.microsoft.com/office/powerpoint/2010/main" val="181529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Flagged Bubble Sort</a:t>
            </a:r>
          </a:p>
        </p:txBody>
      </p:sp>
      <p:sp>
        <p:nvSpPr>
          <p:cNvPr id="21507"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Check if the list is sorted (no swaps)</a:t>
            </a:r>
            <a:endParaRPr lang="en-US" baseline="30000" dirty="0" smtClean="0">
              <a:latin typeface="Arial" charset="0"/>
              <a:cs typeface="Arial" charset="0"/>
            </a:endParaRPr>
          </a:p>
          <a:p>
            <a:pPr>
              <a:buFontTx/>
              <a:buNone/>
              <a:defRPr/>
            </a:pPr>
            <a:endParaRPr lang="en-US" sz="1200" b="1" dirty="0" smtClean="0">
              <a:latin typeface="Courier New" pitchFamily="49" charset="0"/>
              <a:cs typeface="Arial"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template &lt;</a:t>
            </a:r>
            <a:r>
              <a:rPr lang="en-US" sz="900" b="1" dirty="0" err="1" smtClean="0">
                <a:solidFill>
                  <a:schemeClr val="tx1">
                    <a:lumMod val="50000"/>
                    <a:lumOff val="50000"/>
                  </a:schemeClr>
                </a:solidFill>
                <a:latin typeface="Consolas" pitchFamily="49" charset="0"/>
                <a:cs typeface="Consolas" pitchFamily="49" charset="0"/>
              </a:rPr>
              <a:t>typename</a:t>
            </a:r>
            <a:r>
              <a:rPr lang="en-US" sz="900" b="1" dirty="0" smtClean="0">
                <a:solidFill>
                  <a:schemeClr val="tx1">
                    <a:lumMod val="50000"/>
                    <a:lumOff val="50000"/>
                  </a:schemeClr>
                </a:solidFill>
                <a:latin typeface="Consolas" pitchFamily="49" charset="0"/>
                <a:cs typeface="Consolas" pitchFamily="49" charset="0"/>
              </a:rPr>
              <a:t> Type&gt;</a:t>
            </a:r>
          </a:p>
          <a:p>
            <a:pPr>
              <a:buFontTx/>
              <a:buNone/>
              <a:defRPr/>
            </a:pPr>
            <a:r>
              <a:rPr lang="en-US" sz="900" b="1" dirty="0" smtClean="0">
                <a:solidFill>
                  <a:schemeClr val="tx1">
                    <a:lumMod val="50000"/>
                    <a:lumOff val="50000"/>
                  </a:schemeClr>
                </a:solidFill>
                <a:latin typeface="Consolas" pitchFamily="49" charset="0"/>
                <a:cs typeface="Consolas" pitchFamily="49" charset="0"/>
              </a:rPr>
              <a:t>		void bubble( Type *const array,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const n ) {</a:t>
            </a:r>
          </a:p>
          <a:p>
            <a:pPr>
              <a:buFontTx/>
              <a:buNone/>
              <a:defRPr/>
            </a:pPr>
            <a:r>
              <a:rPr lang="en-US" sz="900" b="1" dirty="0" smtClean="0">
                <a:solidFill>
                  <a:schemeClr val="tx1">
                    <a:lumMod val="50000"/>
                    <a:lumOff val="50000"/>
                  </a:schemeClr>
                </a:solidFill>
                <a:latin typeface="Consolas" pitchFamily="49" charset="0"/>
                <a:cs typeface="Consolas" pitchFamily="49" charset="0"/>
              </a:rPr>
              <a:t>		           for (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n - 1;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&gt; 0;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a:t>
            </a:r>
            <a:endParaRPr lang="en-US" sz="12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Type max = array[0];</a:t>
            </a:r>
          </a:p>
          <a:p>
            <a:pPr>
              <a:buFontTx/>
              <a:buNone/>
              <a:defRPr/>
            </a:pPr>
            <a:r>
              <a:rPr lang="en-US" sz="1200" b="1" dirty="0" smtClean="0">
                <a:solidFill>
                  <a:schemeClr val="bg2"/>
                </a:solidFill>
                <a:latin typeface="Consolas" pitchFamily="49" charset="0"/>
                <a:cs typeface="Consolas" pitchFamily="49" charset="0"/>
              </a:rPr>
              <a:t>		               </a:t>
            </a:r>
            <a:r>
              <a:rPr lang="en-US" sz="1200" b="1" dirty="0" smtClean="0">
                <a:solidFill>
                  <a:srgbClr val="FF0000"/>
                </a:solidFill>
                <a:latin typeface="Consolas" pitchFamily="49" charset="0"/>
                <a:cs typeface="Consolas" pitchFamily="49" charset="0"/>
              </a:rPr>
              <a:t>  </a:t>
            </a:r>
            <a:r>
              <a:rPr lang="en-US" sz="1200" b="1" dirty="0" err="1" smtClean="0">
                <a:solidFill>
                  <a:srgbClr val="FF0000"/>
                </a:solidFill>
                <a:latin typeface="Consolas" pitchFamily="49" charset="0"/>
                <a:cs typeface="Consolas" pitchFamily="49" charset="0"/>
              </a:rPr>
              <a:t>bool</a:t>
            </a:r>
            <a:r>
              <a:rPr lang="en-US" sz="1200" b="1" dirty="0" smtClean="0">
                <a:solidFill>
                  <a:srgbClr val="FF0000"/>
                </a:solidFill>
                <a:latin typeface="Consolas" pitchFamily="49" charset="0"/>
                <a:cs typeface="Consolas" pitchFamily="49" charset="0"/>
              </a:rPr>
              <a:t> sorted = true;</a:t>
            </a:r>
            <a:endParaRPr lang="en-US" sz="900" b="1" dirty="0" smtClean="0">
              <a:solidFill>
                <a:schemeClr val="bg2"/>
              </a:solidFill>
              <a:latin typeface="Consolas" pitchFamily="49" charset="0"/>
              <a:cs typeface="Consolas" pitchFamily="49" charset="0"/>
            </a:endParaRPr>
          </a:p>
          <a:p>
            <a:pPr>
              <a:buFontTx/>
              <a:buNone/>
              <a:defRPr/>
            </a:pPr>
            <a:endParaRPr lang="en-US" sz="9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for (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j = </a:t>
            </a:r>
            <a:r>
              <a:rPr lang="en-US" sz="900" b="1" dirty="0" smtClean="0">
                <a:solidFill>
                  <a:schemeClr val="tx1">
                    <a:lumMod val="50000"/>
                    <a:lumOff val="50000"/>
                  </a:schemeClr>
                </a:solidFill>
                <a:latin typeface="Consolas" pitchFamily="49" charset="0"/>
                <a:cs typeface="Consolas" pitchFamily="49" charset="0"/>
              </a:rPr>
              <a:t>1; </a:t>
            </a:r>
            <a:r>
              <a:rPr lang="en-US" sz="900" b="1" dirty="0" smtClean="0">
                <a:solidFill>
                  <a:schemeClr val="tx1">
                    <a:lumMod val="50000"/>
                    <a:lumOff val="50000"/>
                  </a:schemeClr>
                </a:solidFill>
                <a:latin typeface="Consolas" pitchFamily="49" charset="0"/>
                <a:cs typeface="Consolas" pitchFamily="49" charset="0"/>
              </a:rPr>
              <a:t>j &lt;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++j ) {</a:t>
            </a:r>
          </a:p>
          <a:p>
            <a:pPr>
              <a:buFontTx/>
              <a:buNone/>
              <a:defRPr/>
            </a:pPr>
            <a:r>
              <a:rPr lang="en-US" sz="900" b="1" dirty="0" smtClean="0">
                <a:solidFill>
                  <a:schemeClr val="tx1">
                    <a:lumMod val="50000"/>
                    <a:lumOff val="50000"/>
                  </a:schemeClr>
                </a:solidFill>
                <a:latin typeface="Consolas" pitchFamily="49" charset="0"/>
                <a:cs typeface="Consolas" pitchFamily="49" charset="0"/>
              </a:rPr>
              <a:t>		                                 if ( array[j] &lt; max ) {</a:t>
            </a:r>
          </a:p>
          <a:p>
            <a:pPr>
              <a:buFontTx/>
              <a:buNone/>
              <a:defRPr/>
            </a:pPr>
            <a:r>
              <a:rPr lang="en-US" sz="900" b="1" dirty="0" smtClean="0">
                <a:solidFill>
                  <a:schemeClr val="tx1">
                    <a:lumMod val="50000"/>
                    <a:lumOff val="50000"/>
                  </a:schemeClr>
                </a:solidFill>
                <a:latin typeface="Consolas" pitchFamily="49" charset="0"/>
                <a:cs typeface="Consolas" pitchFamily="49" charset="0"/>
              </a:rPr>
              <a:t>		                                           array[j - 1] = array[j];</a:t>
            </a:r>
          </a:p>
          <a:p>
            <a:pPr>
              <a:buFontTx/>
              <a:buNone/>
              <a:defRPr/>
            </a:pPr>
            <a:r>
              <a:rPr lang="en-US" sz="1200" b="1" dirty="0" smtClean="0">
                <a:solidFill>
                  <a:srgbClr val="FF0000"/>
                </a:solidFill>
                <a:latin typeface="Consolas" pitchFamily="49" charset="0"/>
                <a:cs typeface="Consolas" pitchFamily="49" charset="0"/>
              </a:rPr>
              <a:t>		                                sorted = false;</a:t>
            </a:r>
          </a:p>
          <a:p>
            <a:pPr>
              <a:buFontTx/>
              <a:buNone/>
              <a:defRPr/>
            </a:pPr>
            <a:r>
              <a:rPr lang="en-US" sz="900" b="1" dirty="0" smtClean="0">
                <a:solidFill>
                  <a:schemeClr val="tx1">
                    <a:lumMod val="50000"/>
                    <a:lumOff val="50000"/>
                  </a:schemeClr>
                </a:solidFill>
                <a:latin typeface="Consolas" pitchFamily="49" charset="0"/>
                <a:cs typeface="Consolas" pitchFamily="49" charset="0"/>
              </a:rPr>
              <a:t>		                                 } else {</a:t>
            </a:r>
          </a:p>
          <a:p>
            <a:pPr>
              <a:buFontTx/>
              <a:buNone/>
              <a:defRPr/>
            </a:pPr>
            <a:r>
              <a:rPr lang="en-US" sz="900" b="1" dirty="0" smtClean="0">
                <a:solidFill>
                  <a:schemeClr val="tx1">
                    <a:lumMod val="50000"/>
                    <a:lumOff val="50000"/>
                  </a:schemeClr>
                </a:solidFill>
                <a:latin typeface="Consolas" pitchFamily="49" charset="0"/>
                <a:cs typeface="Consolas" pitchFamily="49" charset="0"/>
              </a:rPr>
              <a:t>		                                            array[j – 1] = max;</a:t>
            </a:r>
          </a:p>
          <a:p>
            <a:pPr>
              <a:buFontTx/>
              <a:buNone/>
              <a:defRPr/>
            </a:pPr>
            <a:r>
              <a:rPr lang="en-US" sz="900" b="1" dirty="0" smtClean="0">
                <a:solidFill>
                  <a:schemeClr val="tx1">
                    <a:lumMod val="50000"/>
                    <a:lumOff val="50000"/>
                  </a:schemeClr>
                </a:solidFill>
                <a:latin typeface="Consolas" pitchFamily="49" charset="0"/>
                <a:cs typeface="Consolas" pitchFamily="49" charset="0"/>
              </a:rPr>
              <a:t>		                                            max = array[j];</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a:p>
            <a:pPr>
              <a:buFontTx/>
              <a:buNone/>
              <a:defRPr/>
            </a:pPr>
            <a:endParaRPr lang="en-US" sz="9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array[</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max;</a:t>
            </a:r>
          </a:p>
          <a:p>
            <a:pPr>
              <a:buFontTx/>
              <a:buNone/>
              <a:defRPr/>
            </a:pPr>
            <a:endParaRPr lang="en-US" sz="900" b="1" dirty="0" smtClean="0">
              <a:solidFill>
                <a:schemeClr val="bg2"/>
              </a:solidFill>
              <a:latin typeface="Consolas" pitchFamily="49" charset="0"/>
              <a:cs typeface="Consolas" pitchFamily="49" charset="0"/>
            </a:endParaRPr>
          </a:p>
          <a:p>
            <a:pPr>
              <a:buFontTx/>
              <a:buNone/>
              <a:defRPr/>
            </a:pPr>
            <a:r>
              <a:rPr lang="en-US" sz="1200" b="1" dirty="0" smtClean="0">
                <a:solidFill>
                  <a:srgbClr val="FF0000"/>
                </a:solidFill>
                <a:latin typeface="Consolas" pitchFamily="49" charset="0"/>
                <a:cs typeface="Consolas" pitchFamily="49" charset="0"/>
              </a:rPr>
              <a:t>		                if ( sorted ) {</a:t>
            </a:r>
          </a:p>
          <a:p>
            <a:pPr>
              <a:buFontTx/>
              <a:buNone/>
              <a:defRPr/>
            </a:pPr>
            <a:r>
              <a:rPr lang="en-US" sz="1200" b="1" dirty="0" smtClean="0">
                <a:solidFill>
                  <a:srgbClr val="FF0000"/>
                </a:solidFill>
                <a:latin typeface="Consolas" pitchFamily="49" charset="0"/>
                <a:cs typeface="Consolas" pitchFamily="49" charset="0"/>
              </a:rPr>
              <a:t>		                        break;</a:t>
            </a:r>
          </a:p>
          <a:p>
            <a:pPr>
              <a:buFontTx/>
              <a:buNone/>
              <a:defRPr/>
            </a:pPr>
            <a:r>
              <a:rPr lang="en-US" sz="1200" b="1" dirty="0" smtClean="0">
                <a:solidFill>
                  <a:srgbClr val="FF0000"/>
                </a:solidFill>
                <a:latin typeface="Consolas" pitchFamily="49" charset="0"/>
                <a:cs typeface="Consolas" pitchFamily="49" charset="0"/>
              </a:rPr>
              <a:t>		                }</a:t>
            </a:r>
            <a:endParaRPr lang="en-US" sz="12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p:txBody>
      </p:sp>
      <p:sp>
        <p:nvSpPr>
          <p:cNvPr id="22532"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8.3.2.2</a:t>
            </a:r>
            <a:endParaRPr lang="en-CA" altLang="en-US" sz="1800" dirty="0"/>
          </a:p>
        </p:txBody>
      </p:sp>
    </p:spTree>
    <p:extLst>
      <p:ext uri="{BB962C8B-B14F-4D97-AF65-F5344CB8AC3E}">
        <p14:creationId xmlns:p14="http://schemas.microsoft.com/office/powerpoint/2010/main" val="36459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second sorting algorithm is the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bubble sort algorithm</a:t>
            </a:r>
          </a:p>
          <a:p>
            <a:pPr lvl="1"/>
            <a:r>
              <a:rPr lang="en-US" altLang="en-US" smtClean="0">
                <a:latin typeface="Arial" charset="0"/>
                <a:cs typeface="Arial" charset="0"/>
              </a:rPr>
              <a:t>Uses an opposite strategy from insertion sort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examine:</a:t>
            </a:r>
          </a:p>
          <a:p>
            <a:pPr lvl="1"/>
            <a:r>
              <a:rPr lang="en-US" altLang="en-US" smtClean="0">
                <a:latin typeface="Arial" charset="0"/>
                <a:cs typeface="Arial" charset="0"/>
              </a:rPr>
              <a:t>The algorithm and an example</a:t>
            </a:r>
          </a:p>
          <a:p>
            <a:pPr lvl="1"/>
            <a:r>
              <a:rPr lang="en-US" altLang="en-US" smtClean="0">
                <a:latin typeface="Arial" charset="0"/>
                <a:cs typeface="Arial" charset="0"/>
              </a:rPr>
              <a:t>Run times</a:t>
            </a:r>
          </a:p>
          <a:p>
            <a:pPr lvl="2"/>
            <a:r>
              <a:rPr lang="en-US" altLang="en-US" smtClean="0">
                <a:latin typeface="Arial" charset="0"/>
                <a:cs typeface="Arial" charset="0"/>
              </a:rPr>
              <a:t>best case</a:t>
            </a:r>
          </a:p>
          <a:p>
            <a:pPr lvl="2"/>
            <a:r>
              <a:rPr lang="en-US" altLang="en-US" smtClean="0">
                <a:latin typeface="Arial" charset="0"/>
                <a:cs typeface="Arial" charset="0"/>
              </a:rPr>
              <a:t>worst case</a:t>
            </a:r>
          </a:p>
          <a:p>
            <a:pPr lvl="2"/>
            <a:r>
              <a:rPr lang="en-US" altLang="en-US" smtClean="0">
                <a:latin typeface="Arial" charset="0"/>
                <a:cs typeface="Arial" charset="0"/>
              </a:rPr>
              <a:t>average case (introducing </a:t>
            </a:r>
            <a:r>
              <a:rPr lang="en-US" altLang="en-US" i="1" smtClean="0">
                <a:latin typeface="Arial" charset="0"/>
                <a:cs typeface="Arial" charset="0"/>
              </a:rPr>
              <a:t>inversions</a:t>
            </a:r>
            <a:r>
              <a:rPr lang="en-US" altLang="en-US" smtClean="0">
                <a:latin typeface="Arial" charset="0"/>
                <a:cs typeface="Arial" charset="0"/>
              </a:rPr>
              <a:t>)</a:t>
            </a:r>
          </a:p>
          <a:p>
            <a:pPr lvl="1"/>
            <a:r>
              <a:rPr lang="en-US" altLang="en-US" smtClean="0">
                <a:latin typeface="Arial" charset="0"/>
                <a:cs typeface="Arial" charset="0"/>
              </a:rPr>
              <a:t>Summary and discussion</a:t>
            </a:r>
          </a:p>
        </p:txBody>
      </p:sp>
    </p:spTree>
    <p:extLst>
      <p:ext uri="{BB962C8B-B14F-4D97-AF65-F5344CB8AC3E}">
        <p14:creationId xmlns:p14="http://schemas.microsoft.com/office/powerpoint/2010/main" val="111950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Range-limiting Bubble Sort</a:t>
            </a: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Intuitively, one may believe that limiting the loops based on the location of the last swap may significantly speed up the algorithm</a:t>
            </a:r>
          </a:p>
          <a:p>
            <a:pPr lvl="1"/>
            <a:r>
              <a:rPr lang="en-US" altLang="en-US" smtClean="0">
                <a:latin typeface="Arial" charset="0"/>
                <a:cs typeface="Arial" charset="0"/>
              </a:rPr>
              <a:t>For example, after the second pass,</a:t>
            </a:r>
            <a:br>
              <a:rPr lang="en-US" altLang="en-US" smtClean="0">
                <a:latin typeface="Arial" charset="0"/>
                <a:cs typeface="Arial" charset="0"/>
              </a:rPr>
            </a:br>
            <a:r>
              <a:rPr lang="en-US" altLang="en-US" smtClean="0">
                <a:latin typeface="Arial" charset="0"/>
                <a:cs typeface="Arial" charset="0"/>
              </a:rPr>
              <a:t>we are certain all entries after 4 are</a:t>
            </a:r>
            <a:br>
              <a:rPr lang="en-US" altLang="en-US" smtClean="0">
                <a:latin typeface="Arial" charset="0"/>
                <a:cs typeface="Arial" charset="0"/>
              </a:rPr>
            </a:br>
            <a:r>
              <a:rPr lang="en-US" altLang="en-US" smtClean="0">
                <a:latin typeface="Arial" charset="0"/>
                <a:cs typeface="Arial" charset="0"/>
              </a:rPr>
              <a:t>sorted</a:t>
            </a: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implementation is easier than that for using a Boolean flag</a:t>
            </a:r>
          </a:p>
        </p:txBody>
      </p:sp>
      <p:pic>
        <p:nvPicPr>
          <p:cNvPr id="23556" name="Picture 4"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349500"/>
            <a:ext cx="223043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8.3.2.3</a:t>
            </a:r>
            <a:endParaRPr lang="en-CA" altLang="en-US" sz="1800" dirty="0"/>
          </a:p>
        </p:txBody>
      </p:sp>
    </p:spTree>
    <p:extLst>
      <p:ext uri="{BB962C8B-B14F-4D97-AF65-F5344CB8AC3E}">
        <p14:creationId xmlns:p14="http://schemas.microsoft.com/office/powerpoint/2010/main" val="357541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latin typeface="Arial" charset="0"/>
                <a:cs typeface="Arial" charset="0"/>
              </a:rPr>
              <a:t>Range-limiting Bubble Sort</a:t>
            </a:r>
          </a:p>
        </p:txBody>
      </p:sp>
      <p:sp>
        <p:nvSpPr>
          <p:cNvPr id="23555" name="Rectangle 3"/>
          <p:cNvSpPr>
            <a:spLocks noGrp="1" noChangeArrowheads="1"/>
          </p:cNvSpPr>
          <p:nvPr>
            <p:ph type="body" idx="1"/>
          </p:nvPr>
        </p:nvSpPr>
        <p:spPr>
          <a:xfrm>
            <a:off x="457200" y="1617663"/>
            <a:ext cx="8229600" cy="4525962"/>
          </a:xfrm>
        </p:spPr>
        <p:txBody>
          <a:bodyPr/>
          <a:lstStyle/>
          <a:p>
            <a:pPr>
              <a:buFont typeface="Arial" charset="0"/>
              <a:buNone/>
              <a:defRPr/>
            </a:pPr>
            <a:r>
              <a:rPr lang="en-US" dirty="0" smtClean="0">
                <a:latin typeface="Arial" charset="0"/>
                <a:cs typeface="Arial" charset="0"/>
              </a:rPr>
              <a:t>	Update </a:t>
            </a:r>
            <a:r>
              <a:rPr lang="en-US" b="1" dirty="0" err="1" smtClean="0">
                <a:latin typeface="Consolas" pitchFamily="49" charset="0"/>
                <a:cs typeface="Consolas" pitchFamily="49" charset="0"/>
              </a:rPr>
              <a:t>i</a:t>
            </a:r>
            <a:r>
              <a:rPr lang="en-US" dirty="0" smtClean="0">
                <a:latin typeface="Arial" charset="0"/>
                <a:cs typeface="Arial" charset="0"/>
              </a:rPr>
              <a:t> to at the place of the last swap</a:t>
            </a:r>
            <a:endParaRPr lang="en-US" baseline="30000" dirty="0" smtClean="0">
              <a:latin typeface="Arial" charset="0"/>
              <a:cs typeface="Arial" charset="0"/>
            </a:endParaRPr>
          </a:p>
          <a:p>
            <a:pPr>
              <a:buFontTx/>
              <a:buNone/>
              <a:defRPr/>
            </a:pPr>
            <a:endParaRPr lang="en-US" sz="1200" b="1" dirty="0" smtClean="0">
              <a:latin typeface="Courier New" pitchFamily="49" charset="0"/>
              <a:cs typeface="Arial" charset="0"/>
            </a:endParaRPr>
          </a:p>
          <a:p>
            <a:pPr>
              <a:buFontTx/>
              <a:buNone/>
              <a:defRPr/>
            </a:pP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template &lt;</a:t>
            </a:r>
            <a:r>
              <a:rPr lang="en-US" sz="900" b="1" dirty="0" err="1" smtClean="0">
                <a:solidFill>
                  <a:schemeClr val="tx1">
                    <a:lumMod val="50000"/>
                    <a:lumOff val="50000"/>
                  </a:schemeClr>
                </a:solidFill>
                <a:latin typeface="Consolas" pitchFamily="49" charset="0"/>
                <a:cs typeface="Consolas" pitchFamily="49" charset="0"/>
              </a:rPr>
              <a:t>typename</a:t>
            </a:r>
            <a:r>
              <a:rPr lang="en-US" sz="900" b="1" dirty="0" smtClean="0">
                <a:solidFill>
                  <a:schemeClr val="tx1">
                    <a:lumMod val="50000"/>
                    <a:lumOff val="50000"/>
                  </a:schemeClr>
                </a:solidFill>
                <a:latin typeface="Consolas" pitchFamily="49" charset="0"/>
                <a:cs typeface="Consolas" pitchFamily="49" charset="0"/>
              </a:rPr>
              <a:t> Type&gt;</a:t>
            </a:r>
          </a:p>
          <a:p>
            <a:pPr>
              <a:buFontTx/>
              <a:buNone/>
              <a:defRPr/>
            </a:pPr>
            <a:r>
              <a:rPr lang="en-US" sz="900" b="1" dirty="0" smtClean="0">
                <a:solidFill>
                  <a:schemeClr val="tx1">
                    <a:lumMod val="50000"/>
                    <a:lumOff val="50000"/>
                  </a:schemeClr>
                </a:solidFill>
                <a:latin typeface="Consolas" pitchFamily="49" charset="0"/>
                <a:cs typeface="Consolas" pitchFamily="49" charset="0"/>
              </a:rPr>
              <a:t>		void bubble( Type *const array,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const n ) {</a:t>
            </a:r>
          </a:p>
          <a:p>
            <a:pPr>
              <a:buFontTx/>
              <a:buNone/>
              <a:defRPr/>
            </a:pPr>
            <a:r>
              <a:rPr lang="en-US" sz="900" b="1" dirty="0" smtClean="0">
                <a:solidFill>
                  <a:schemeClr val="tx1">
                    <a:lumMod val="50000"/>
                    <a:lumOff val="50000"/>
                  </a:schemeClr>
                </a:solidFill>
                <a:latin typeface="Consolas" pitchFamily="49" charset="0"/>
                <a:cs typeface="Consolas" pitchFamily="49" charset="0"/>
              </a:rPr>
              <a:t>		           for (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n - 1;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&gt; 0;</a:t>
            </a: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a:t>
            </a:r>
            <a:endParaRPr lang="en-US" sz="12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Type max = array[0];</a:t>
            </a:r>
          </a:p>
          <a:p>
            <a:pPr>
              <a:buFontTx/>
              <a:buNone/>
              <a:defRPr/>
            </a:pPr>
            <a:r>
              <a:rPr lang="en-US" sz="1200" b="1" dirty="0" smtClean="0">
                <a:solidFill>
                  <a:srgbClr val="FF0000"/>
                </a:solidFill>
                <a:latin typeface="Consolas" pitchFamily="49" charset="0"/>
                <a:cs typeface="Consolas" pitchFamily="49" charset="0"/>
              </a:rPr>
              <a:t>		                </a:t>
            </a:r>
            <a:r>
              <a:rPr lang="en-US" sz="1200" b="1" dirty="0" err="1" smtClean="0">
                <a:solidFill>
                  <a:srgbClr val="FF0000"/>
                </a:solidFill>
                <a:latin typeface="Consolas" pitchFamily="49" charset="0"/>
                <a:cs typeface="Consolas" pitchFamily="49" charset="0"/>
              </a:rPr>
              <a:t>int</a:t>
            </a:r>
            <a:r>
              <a:rPr lang="en-US" sz="1200" b="1" dirty="0" smtClean="0">
                <a:solidFill>
                  <a:srgbClr val="FF0000"/>
                </a:solidFill>
                <a:latin typeface="Consolas" pitchFamily="49" charset="0"/>
                <a:cs typeface="Consolas" pitchFamily="49" charset="0"/>
              </a:rPr>
              <a:t> </a:t>
            </a:r>
            <a:r>
              <a:rPr lang="en-US" sz="1200" b="1" dirty="0" err="1" smtClean="0">
                <a:solidFill>
                  <a:srgbClr val="FF0000"/>
                </a:solidFill>
                <a:latin typeface="Consolas" pitchFamily="49" charset="0"/>
                <a:cs typeface="Consolas" pitchFamily="49" charset="0"/>
              </a:rPr>
              <a:t>i</a:t>
            </a:r>
            <a:r>
              <a:rPr lang="en-US" sz="1200" b="1" dirty="0" smtClean="0">
                <a:solidFill>
                  <a:srgbClr val="FF0000"/>
                </a:solidFill>
                <a:latin typeface="Consolas" pitchFamily="49" charset="0"/>
                <a:cs typeface="Consolas" pitchFamily="49" charset="0"/>
              </a:rPr>
              <a:t> = 0;</a:t>
            </a:r>
            <a:endParaRPr lang="en-US" sz="900" b="1" dirty="0" smtClean="0">
              <a:solidFill>
                <a:schemeClr val="bg2"/>
              </a:solidFill>
              <a:latin typeface="Consolas" pitchFamily="49" charset="0"/>
              <a:cs typeface="Consolas" pitchFamily="49" charset="0"/>
            </a:endParaRPr>
          </a:p>
          <a:p>
            <a:pPr>
              <a:buFontTx/>
              <a:buNone/>
              <a:defRPr/>
            </a:pPr>
            <a:endParaRPr lang="en-US" sz="900" b="1" dirty="0" smtClean="0">
              <a:solidFill>
                <a:schemeClr val="bg2"/>
              </a:solidFill>
              <a:latin typeface="Consolas" pitchFamily="49" charset="0"/>
              <a:cs typeface="Consolas" pitchFamily="49" charset="0"/>
            </a:endParaRPr>
          </a:p>
          <a:p>
            <a:pPr>
              <a:buFontTx/>
              <a:buNone/>
              <a:defRPr/>
            </a:pP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for ( </a:t>
            </a:r>
            <a:r>
              <a:rPr lang="en-US" sz="900" b="1" dirty="0" err="1" smtClean="0">
                <a:solidFill>
                  <a:schemeClr val="tx1">
                    <a:lumMod val="50000"/>
                    <a:lumOff val="50000"/>
                  </a:schemeClr>
                </a:solidFill>
                <a:latin typeface="Consolas" pitchFamily="49" charset="0"/>
                <a:cs typeface="Consolas" pitchFamily="49" charset="0"/>
              </a:rPr>
              <a:t>int</a:t>
            </a:r>
            <a:r>
              <a:rPr lang="en-US" sz="900" b="1" dirty="0" smtClean="0">
                <a:solidFill>
                  <a:schemeClr val="tx1">
                    <a:lumMod val="50000"/>
                    <a:lumOff val="50000"/>
                  </a:schemeClr>
                </a:solidFill>
                <a:latin typeface="Consolas" pitchFamily="49" charset="0"/>
                <a:cs typeface="Consolas" pitchFamily="49" charset="0"/>
              </a:rPr>
              <a:t> j = </a:t>
            </a:r>
            <a:r>
              <a:rPr lang="en-US" sz="900" b="1" dirty="0" smtClean="0">
                <a:solidFill>
                  <a:schemeClr val="tx1">
                    <a:lumMod val="50000"/>
                    <a:lumOff val="50000"/>
                  </a:schemeClr>
                </a:solidFill>
                <a:latin typeface="Consolas" pitchFamily="49" charset="0"/>
                <a:cs typeface="Consolas" pitchFamily="49" charset="0"/>
              </a:rPr>
              <a:t>1; </a:t>
            </a:r>
            <a:r>
              <a:rPr lang="en-US" sz="900" b="1" dirty="0" smtClean="0">
                <a:solidFill>
                  <a:schemeClr val="tx1">
                    <a:lumMod val="50000"/>
                    <a:lumOff val="50000"/>
                  </a:schemeClr>
                </a:solidFill>
                <a:latin typeface="Consolas" pitchFamily="49" charset="0"/>
                <a:cs typeface="Consolas" pitchFamily="49" charset="0"/>
              </a:rPr>
              <a:t>j &lt; </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++j ) {</a:t>
            </a:r>
          </a:p>
          <a:p>
            <a:pPr>
              <a:buFontTx/>
              <a:buNone/>
              <a:defRPr/>
            </a:pPr>
            <a:r>
              <a:rPr lang="en-US" sz="900" b="1" dirty="0" smtClean="0">
                <a:solidFill>
                  <a:schemeClr val="tx1">
                    <a:lumMod val="50000"/>
                    <a:lumOff val="50000"/>
                  </a:schemeClr>
                </a:solidFill>
                <a:latin typeface="Consolas" pitchFamily="49" charset="0"/>
                <a:cs typeface="Consolas" pitchFamily="49" charset="0"/>
              </a:rPr>
              <a:t>		                                 if ( array[j] &lt; max ) {</a:t>
            </a:r>
          </a:p>
          <a:p>
            <a:pPr>
              <a:buFontTx/>
              <a:buNone/>
              <a:defRPr/>
            </a:pPr>
            <a:r>
              <a:rPr lang="en-US" sz="900" b="1" dirty="0" smtClean="0">
                <a:solidFill>
                  <a:schemeClr val="tx1">
                    <a:lumMod val="50000"/>
                    <a:lumOff val="50000"/>
                  </a:schemeClr>
                </a:solidFill>
                <a:latin typeface="Consolas" pitchFamily="49" charset="0"/>
                <a:cs typeface="Consolas" pitchFamily="49" charset="0"/>
              </a:rPr>
              <a:t>		                                           array[j - 1] = array[j];</a:t>
            </a:r>
          </a:p>
          <a:p>
            <a:pPr>
              <a:buFontTx/>
              <a:buNone/>
              <a:defRPr/>
            </a:pPr>
            <a:r>
              <a:rPr lang="en-US" sz="1200" b="1" dirty="0" smtClean="0">
                <a:solidFill>
                  <a:srgbClr val="FF0000"/>
                </a:solidFill>
                <a:latin typeface="Consolas" pitchFamily="49" charset="0"/>
                <a:cs typeface="Consolas" pitchFamily="49" charset="0"/>
              </a:rPr>
              <a:t>		                                </a:t>
            </a:r>
            <a:r>
              <a:rPr lang="en-US" sz="1200" b="1" dirty="0" err="1" smtClean="0">
                <a:solidFill>
                  <a:srgbClr val="FF0000"/>
                </a:solidFill>
                <a:latin typeface="Consolas" pitchFamily="49" charset="0"/>
                <a:cs typeface="Consolas" pitchFamily="49" charset="0"/>
              </a:rPr>
              <a:t>i</a:t>
            </a:r>
            <a:r>
              <a:rPr lang="en-US" sz="1200" b="1" dirty="0" smtClean="0">
                <a:solidFill>
                  <a:srgbClr val="FF0000"/>
                </a:solidFill>
                <a:latin typeface="Consolas" pitchFamily="49" charset="0"/>
                <a:cs typeface="Consolas" pitchFamily="49" charset="0"/>
              </a:rPr>
              <a:t> = j - 1;</a:t>
            </a:r>
          </a:p>
          <a:p>
            <a:pPr>
              <a:buFontTx/>
              <a:buNone/>
              <a:defRPr/>
            </a:pPr>
            <a:r>
              <a:rPr lang="en-US" sz="900" b="1" dirty="0" smtClean="0">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 else {</a:t>
            </a:r>
          </a:p>
          <a:p>
            <a:pPr>
              <a:buFontTx/>
              <a:buNone/>
              <a:defRPr/>
            </a:pPr>
            <a:r>
              <a:rPr lang="en-US" sz="900" b="1" dirty="0" smtClean="0">
                <a:solidFill>
                  <a:schemeClr val="tx1">
                    <a:lumMod val="50000"/>
                    <a:lumOff val="50000"/>
                  </a:schemeClr>
                </a:solidFill>
                <a:latin typeface="Consolas" pitchFamily="49" charset="0"/>
                <a:cs typeface="Consolas" pitchFamily="49" charset="0"/>
              </a:rPr>
              <a:t>		                                            array[j – 1] = max;</a:t>
            </a:r>
          </a:p>
          <a:p>
            <a:pPr>
              <a:buFontTx/>
              <a:buNone/>
              <a:defRPr/>
            </a:pPr>
            <a:r>
              <a:rPr lang="en-US" sz="900" b="1" dirty="0" smtClean="0">
                <a:solidFill>
                  <a:schemeClr val="tx1">
                    <a:lumMod val="50000"/>
                    <a:lumOff val="50000"/>
                  </a:schemeClr>
                </a:solidFill>
                <a:latin typeface="Consolas" pitchFamily="49" charset="0"/>
                <a:cs typeface="Consolas" pitchFamily="49" charset="0"/>
              </a:rPr>
              <a:t>		                                            max = array[j];</a:t>
            </a:r>
            <a:endParaRPr lang="en-US" sz="12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a:p>
            <a:pPr>
              <a:buFontTx/>
              <a:buNone/>
              <a:defRPr/>
            </a:pPr>
            <a:endParaRPr lang="en-US" sz="900" b="1" dirty="0" smtClean="0">
              <a:solidFill>
                <a:schemeClr val="tx1">
                  <a:lumMod val="50000"/>
                  <a:lumOff val="50000"/>
                </a:schemeClr>
              </a:solidFill>
              <a:latin typeface="Consolas" pitchFamily="49" charset="0"/>
              <a:cs typeface="Consolas" pitchFamily="49" charset="0"/>
            </a:endParaRPr>
          </a:p>
          <a:p>
            <a:pPr>
              <a:buFontTx/>
              <a:buNone/>
              <a:defRPr/>
            </a:pPr>
            <a:r>
              <a:rPr lang="en-US" sz="900" b="1" dirty="0" smtClean="0">
                <a:solidFill>
                  <a:schemeClr val="tx1">
                    <a:lumMod val="50000"/>
                    <a:lumOff val="50000"/>
                  </a:schemeClr>
                </a:solidFill>
                <a:latin typeface="Consolas" pitchFamily="49" charset="0"/>
                <a:cs typeface="Consolas" pitchFamily="49" charset="0"/>
              </a:rPr>
              <a:t>		                      array[</a:t>
            </a:r>
            <a:r>
              <a:rPr lang="en-US" sz="900" b="1" dirty="0" err="1" smtClean="0">
                <a:solidFill>
                  <a:schemeClr val="tx1">
                    <a:lumMod val="50000"/>
                    <a:lumOff val="50000"/>
                  </a:schemeClr>
                </a:solidFill>
                <a:latin typeface="Consolas" pitchFamily="49" charset="0"/>
                <a:cs typeface="Consolas" pitchFamily="49" charset="0"/>
              </a:rPr>
              <a:t>i</a:t>
            </a:r>
            <a:r>
              <a:rPr lang="en-US" sz="900" b="1" dirty="0" smtClean="0">
                <a:solidFill>
                  <a:schemeClr val="tx1">
                    <a:lumMod val="50000"/>
                    <a:lumOff val="50000"/>
                  </a:schemeClr>
                </a:solidFill>
                <a:latin typeface="Consolas" pitchFamily="49" charset="0"/>
                <a:cs typeface="Consolas" pitchFamily="49" charset="0"/>
              </a:rPr>
              <a:t>] = max;</a:t>
            </a:r>
          </a:p>
          <a:p>
            <a:pPr>
              <a:buFontTx/>
              <a:buNone/>
              <a:defRPr/>
            </a:pPr>
            <a:r>
              <a:rPr lang="en-US" sz="900" b="1" dirty="0" smtClean="0">
                <a:solidFill>
                  <a:schemeClr val="bg2"/>
                </a:solidFill>
                <a:latin typeface="Consolas" pitchFamily="49" charset="0"/>
                <a:cs typeface="Consolas" pitchFamily="49" charset="0"/>
              </a:rPr>
              <a:t>		</a:t>
            </a:r>
            <a:r>
              <a:rPr lang="en-US" sz="900" b="1" dirty="0" smtClean="0">
                <a:solidFill>
                  <a:schemeClr val="tx1">
                    <a:lumMod val="50000"/>
                    <a:lumOff val="50000"/>
                  </a:schemeClr>
                </a:solidFill>
                <a:latin typeface="Consolas" pitchFamily="49" charset="0"/>
                <a:cs typeface="Consolas" pitchFamily="49" charset="0"/>
              </a:rPr>
              <a:t>           }</a:t>
            </a:r>
          </a:p>
          <a:p>
            <a:pPr>
              <a:buFontTx/>
              <a:buNone/>
              <a:defRPr/>
            </a:pPr>
            <a:r>
              <a:rPr lang="en-US" sz="900" b="1" dirty="0" smtClean="0">
                <a:solidFill>
                  <a:schemeClr val="tx1">
                    <a:lumMod val="50000"/>
                    <a:lumOff val="50000"/>
                  </a:schemeClr>
                </a:solidFill>
                <a:latin typeface="Consolas" pitchFamily="49" charset="0"/>
                <a:cs typeface="Consolas" pitchFamily="49" charset="0"/>
              </a:rPr>
              <a:t>		}</a:t>
            </a:r>
          </a:p>
        </p:txBody>
      </p:sp>
      <p:sp>
        <p:nvSpPr>
          <p:cNvPr id="24580"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8.3.2.3</a:t>
            </a:r>
            <a:endParaRPr lang="en-CA" altLang="en-US" sz="1800" dirty="0"/>
          </a:p>
        </p:txBody>
      </p:sp>
    </p:spTree>
    <p:extLst>
      <p:ext uri="{BB962C8B-B14F-4D97-AF65-F5344CB8AC3E}">
        <p14:creationId xmlns:p14="http://schemas.microsoft.com/office/powerpoint/2010/main" val="281441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latin typeface="Arial" charset="0"/>
                <a:cs typeface="Arial" charset="0"/>
              </a:rPr>
              <a:t>Range-limiting Bubble Sort</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Unfortunately, in practice, this does little to affect the number of comparisons</a:t>
            </a:r>
          </a:p>
        </p:txBody>
      </p:sp>
      <p:sp>
        <p:nvSpPr>
          <p:cNvPr id="25604"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8.3.2.3</a:t>
            </a:r>
            <a:endParaRPr lang="en-CA" altLang="en-US" sz="1800" dirty="0"/>
          </a:p>
        </p:txBody>
      </p:sp>
    </p:spTree>
    <p:extLst>
      <p:ext uri="{BB962C8B-B14F-4D97-AF65-F5344CB8AC3E}">
        <p14:creationId xmlns:p14="http://schemas.microsoft.com/office/powerpoint/2010/main" val="87023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Alternating Bubble Sort</a:t>
            </a: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One operation which does significantly improve the run time is to alternate between</a:t>
            </a:r>
          </a:p>
          <a:p>
            <a:pPr lvl="1"/>
            <a:r>
              <a:rPr lang="en-US" altLang="en-US" smtClean="0">
                <a:latin typeface="Arial" charset="0"/>
                <a:cs typeface="Arial" charset="0"/>
              </a:rPr>
              <a:t>bubbling the largest entry to the top, and</a:t>
            </a:r>
          </a:p>
          <a:p>
            <a:pPr lvl="1"/>
            <a:r>
              <a:rPr lang="en-US" altLang="en-US" smtClean="0">
                <a:latin typeface="Arial" charset="0"/>
                <a:cs typeface="Arial" charset="0"/>
              </a:rPr>
              <a:t>sinking the smallest entry to the bottom</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does, we will see, make a significant improvement </a:t>
            </a:r>
          </a:p>
        </p:txBody>
      </p:sp>
      <p:pic>
        <p:nvPicPr>
          <p:cNvPr id="26628" name="Picture 4"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2205038"/>
            <a:ext cx="22304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8.3.2.4</a:t>
            </a:r>
            <a:endParaRPr lang="en-CA" altLang="en-US" sz="1800" dirty="0"/>
          </a:p>
        </p:txBody>
      </p:sp>
    </p:spTree>
    <p:extLst>
      <p:ext uri="{BB962C8B-B14F-4D97-AF65-F5344CB8AC3E}">
        <p14:creationId xmlns:p14="http://schemas.microsoft.com/office/powerpoint/2010/main" val="400996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Alternating Bubble Sort</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Alternating between bubbling and sinking: </a:t>
            </a:r>
            <a:endParaRPr lang="en-US" altLang="en-US" sz="1200" b="1" smtClean="0">
              <a:latin typeface="Courier New" pitchFamily="49" charset="0"/>
              <a:cs typeface="Arial" charset="0"/>
            </a:endParaRPr>
          </a:p>
          <a:p>
            <a:pPr>
              <a:buFontTx/>
              <a:buNone/>
            </a:pPr>
            <a:r>
              <a:rPr lang="en-US" altLang="en-US" sz="600" b="1" smtClean="0">
                <a:latin typeface="Courier New" pitchFamily="49" charset="0"/>
                <a:cs typeface="Arial" charset="0"/>
              </a:rPr>
              <a:t>		</a:t>
            </a:r>
            <a:r>
              <a:rPr lang="en-US" altLang="en-US" sz="600" b="1" smtClean="0">
                <a:latin typeface="Consolas" pitchFamily="49" charset="0"/>
                <a:cs typeface="Consolas" pitchFamily="49" charset="0"/>
              </a:rPr>
              <a:t>template &lt;typename Type&gt;</a:t>
            </a:r>
          </a:p>
          <a:p>
            <a:pPr>
              <a:buFontTx/>
              <a:buNone/>
            </a:pPr>
            <a:r>
              <a:rPr lang="en-US" altLang="en-US" sz="600" b="1" smtClean="0">
                <a:latin typeface="Consolas" pitchFamily="49" charset="0"/>
                <a:cs typeface="Consolas" pitchFamily="49" charset="0"/>
              </a:rPr>
              <a:t>		void bubble( Type *const array, int n ) {</a:t>
            </a:r>
          </a:p>
          <a:p>
            <a:pPr>
              <a:buFontTx/>
              <a:buNone/>
            </a:pPr>
            <a:r>
              <a:rPr lang="en-US" altLang="en-US" sz="600" b="1" smtClean="0">
                <a:latin typeface="Consolas" pitchFamily="49" charset="0"/>
                <a:cs typeface="Consolas" pitchFamily="49" charset="0"/>
              </a:rPr>
              <a:t>		        int lower = 0;</a:t>
            </a:r>
          </a:p>
          <a:p>
            <a:pPr>
              <a:buFontTx/>
              <a:buNone/>
            </a:pPr>
            <a:r>
              <a:rPr lang="en-US" altLang="en-US" sz="600" b="1" smtClean="0">
                <a:latin typeface="Consolas" pitchFamily="49" charset="0"/>
                <a:cs typeface="Consolas" pitchFamily="49" charset="0"/>
              </a:rPr>
              <a:t>		        int upper = n - 1;</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while ( true ) {</a:t>
            </a:r>
          </a:p>
          <a:p>
            <a:pPr>
              <a:buFontTx/>
              <a:buNone/>
            </a:pPr>
            <a:r>
              <a:rPr lang="en-US" altLang="en-US" sz="600" b="1" smtClean="0">
                <a:latin typeface="Consolas" pitchFamily="49" charset="0"/>
                <a:cs typeface="Consolas" pitchFamily="49" charset="0"/>
              </a:rPr>
              <a:t>		                int new_upper = lower;</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for ( int i = lower; i &lt; upper; ++i ) {</a:t>
            </a:r>
          </a:p>
          <a:p>
            <a:pPr>
              <a:buFontTx/>
              <a:buNone/>
            </a:pPr>
            <a:r>
              <a:rPr lang="en-US" altLang="en-US" sz="600" b="1" smtClean="0">
                <a:latin typeface="Consolas" pitchFamily="49" charset="0"/>
                <a:cs typeface="Consolas" pitchFamily="49" charset="0"/>
              </a:rPr>
              <a:t>		                        if ( array[i] &gt; array[i + 1] ) {</a:t>
            </a:r>
          </a:p>
          <a:p>
            <a:pPr>
              <a:buFontTx/>
              <a:buNone/>
            </a:pPr>
            <a:r>
              <a:rPr lang="en-US" altLang="en-US" sz="600" b="1" smtClean="0">
                <a:latin typeface="Consolas" pitchFamily="49" charset="0"/>
                <a:cs typeface="Consolas" pitchFamily="49" charset="0"/>
              </a:rPr>
              <a:t>		                                Type tmp = array[i];</a:t>
            </a:r>
          </a:p>
          <a:p>
            <a:pPr>
              <a:buFontTx/>
              <a:buNone/>
            </a:pPr>
            <a:r>
              <a:rPr lang="en-US" altLang="en-US" sz="600" b="1" smtClean="0">
                <a:latin typeface="Consolas" pitchFamily="49" charset="0"/>
                <a:cs typeface="Consolas" pitchFamily="49" charset="0"/>
              </a:rPr>
              <a:t>		                                array[i] = array[i + 1];</a:t>
            </a:r>
          </a:p>
          <a:p>
            <a:pPr>
              <a:buFontTx/>
              <a:buNone/>
            </a:pPr>
            <a:r>
              <a:rPr lang="en-US" altLang="en-US" sz="600" b="1" smtClean="0">
                <a:latin typeface="Consolas" pitchFamily="49" charset="0"/>
                <a:cs typeface="Consolas" pitchFamily="49" charset="0"/>
              </a:rPr>
              <a:t>		                                array[i + 1] = tmp;</a:t>
            </a:r>
          </a:p>
          <a:p>
            <a:pPr>
              <a:buFontTx/>
              <a:buNone/>
            </a:pPr>
            <a:r>
              <a:rPr lang="en-US" altLang="en-US" sz="600" b="1" smtClean="0">
                <a:latin typeface="Consolas" pitchFamily="49" charset="0"/>
                <a:cs typeface="Consolas" pitchFamily="49" charset="0"/>
              </a:rPr>
              <a:t>		                                new_upper = i;</a:t>
            </a:r>
          </a:p>
          <a:p>
            <a:pPr>
              <a:buFontTx/>
              <a:buNone/>
            </a:pPr>
            <a:r>
              <a:rPr lang="en-US" altLang="en-US" sz="600" b="1" smtClean="0">
                <a:latin typeface="Consolas" pitchFamily="49" charset="0"/>
                <a:cs typeface="Consolas" pitchFamily="49" charset="0"/>
              </a:rPr>
              <a:t>		                        }</a:t>
            </a:r>
          </a:p>
          <a:p>
            <a:pPr>
              <a:buFontTx/>
              <a:buNone/>
            </a:pPr>
            <a:r>
              <a:rPr lang="en-US" altLang="en-US" sz="600" b="1" smtClean="0">
                <a:latin typeface="Consolas" pitchFamily="49" charset="0"/>
                <a:cs typeface="Consolas" pitchFamily="49" charset="0"/>
              </a:rPr>
              <a:t>		                }</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upper = new_upper;</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if ( lower == upper ) {</a:t>
            </a:r>
          </a:p>
          <a:p>
            <a:pPr>
              <a:buFontTx/>
              <a:buNone/>
            </a:pPr>
            <a:r>
              <a:rPr lang="en-US" altLang="en-US" sz="600" b="1" smtClean="0">
                <a:latin typeface="Consolas" pitchFamily="49" charset="0"/>
                <a:cs typeface="Consolas" pitchFamily="49" charset="0"/>
              </a:rPr>
              <a:t>		                        break;</a:t>
            </a:r>
          </a:p>
          <a:p>
            <a:pPr>
              <a:buFontTx/>
              <a:buNone/>
            </a:pPr>
            <a:r>
              <a:rPr lang="en-US" altLang="en-US" sz="600" b="1" smtClean="0">
                <a:latin typeface="Consolas" pitchFamily="49" charset="0"/>
                <a:cs typeface="Consolas" pitchFamily="49" charset="0"/>
              </a:rPr>
              <a:t>		                }</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int new_lower = upper;</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for ( int i = upper; i &gt; lower; --i ) {</a:t>
            </a:r>
          </a:p>
          <a:p>
            <a:pPr>
              <a:buFontTx/>
              <a:buNone/>
            </a:pPr>
            <a:r>
              <a:rPr lang="en-US" altLang="en-US" sz="600" b="1" smtClean="0">
                <a:latin typeface="Consolas" pitchFamily="49" charset="0"/>
                <a:cs typeface="Consolas" pitchFamily="49" charset="0"/>
              </a:rPr>
              <a:t>		                        if ( array[i - 1] &gt; array[i] ) {</a:t>
            </a:r>
          </a:p>
          <a:p>
            <a:pPr>
              <a:buFontTx/>
              <a:buNone/>
            </a:pPr>
            <a:r>
              <a:rPr lang="en-US" altLang="en-US" sz="600" b="1" smtClean="0">
                <a:latin typeface="Consolas" pitchFamily="49" charset="0"/>
                <a:cs typeface="Consolas" pitchFamily="49" charset="0"/>
              </a:rPr>
              <a:t>		                                Type tmp = array[i];</a:t>
            </a:r>
          </a:p>
          <a:p>
            <a:pPr>
              <a:buFontTx/>
              <a:buNone/>
            </a:pPr>
            <a:r>
              <a:rPr lang="en-US" altLang="en-US" sz="600" b="1" smtClean="0">
                <a:latin typeface="Consolas" pitchFamily="49" charset="0"/>
                <a:cs typeface="Consolas" pitchFamily="49" charset="0"/>
              </a:rPr>
              <a:t>		                                array[i] = array[i - 1];</a:t>
            </a:r>
          </a:p>
          <a:p>
            <a:pPr>
              <a:buFontTx/>
              <a:buNone/>
            </a:pPr>
            <a:r>
              <a:rPr lang="en-US" altLang="en-US" sz="600" b="1" smtClean="0">
                <a:latin typeface="Consolas" pitchFamily="49" charset="0"/>
                <a:cs typeface="Consolas" pitchFamily="49" charset="0"/>
              </a:rPr>
              <a:t>		                                array[i - 1] = tmp;</a:t>
            </a:r>
          </a:p>
          <a:p>
            <a:pPr>
              <a:buFontTx/>
              <a:buNone/>
            </a:pPr>
            <a:r>
              <a:rPr lang="en-US" altLang="en-US" sz="600" b="1" smtClean="0">
                <a:latin typeface="Consolas" pitchFamily="49" charset="0"/>
                <a:cs typeface="Consolas" pitchFamily="49" charset="0"/>
              </a:rPr>
              <a:t>		                                new_lower = i;</a:t>
            </a:r>
          </a:p>
          <a:p>
            <a:pPr>
              <a:buFontTx/>
              <a:buNone/>
            </a:pPr>
            <a:r>
              <a:rPr lang="en-US" altLang="en-US" sz="600" b="1" smtClean="0">
                <a:latin typeface="Consolas" pitchFamily="49" charset="0"/>
                <a:cs typeface="Consolas" pitchFamily="49" charset="0"/>
              </a:rPr>
              <a:t>		                        }</a:t>
            </a:r>
          </a:p>
          <a:p>
            <a:pPr>
              <a:buFontTx/>
              <a:buNone/>
            </a:pPr>
            <a:r>
              <a:rPr lang="en-US" altLang="en-US" sz="600" b="1" smtClean="0">
                <a:latin typeface="Consolas" pitchFamily="49" charset="0"/>
                <a:cs typeface="Consolas" pitchFamily="49" charset="0"/>
              </a:rPr>
              <a:t>		                }</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lower = new_lower;</a:t>
            </a:r>
          </a:p>
          <a:p>
            <a:pPr>
              <a:buFontTx/>
              <a:buNone/>
            </a:pPr>
            <a:endParaRPr lang="en-US" altLang="en-US" sz="600" b="1" smtClean="0">
              <a:latin typeface="Consolas" pitchFamily="49" charset="0"/>
              <a:cs typeface="Consolas" pitchFamily="49" charset="0"/>
            </a:endParaRPr>
          </a:p>
          <a:p>
            <a:pPr>
              <a:buFontTx/>
              <a:buNone/>
            </a:pPr>
            <a:r>
              <a:rPr lang="en-US" altLang="en-US" sz="600" b="1" smtClean="0">
                <a:latin typeface="Consolas" pitchFamily="49" charset="0"/>
                <a:cs typeface="Consolas" pitchFamily="49" charset="0"/>
              </a:rPr>
              <a:t>		                if ( lower == upper ) {</a:t>
            </a:r>
          </a:p>
          <a:p>
            <a:pPr>
              <a:buFontTx/>
              <a:buNone/>
            </a:pPr>
            <a:r>
              <a:rPr lang="en-US" altLang="en-US" sz="600" b="1" smtClean="0">
                <a:latin typeface="Consolas" pitchFamily="49" charset="0"/>
                <a:cs typeface="Consolas" pitchFamily="49" charset="0"/>
              </a:rPr>
              <a:t>		                        break;</a:t>
            </a:r>
          </a:p>
          <a:p>
            <a:pPr>
              <a:buFontTx/>
              <a:buNone/>
            </a:pPr>
            <a:r>
              <a:rPr lang="en-US" altLang="en-US" sz="600" b="1" smtClean="0">
                <a:latin typeface="Consolas" pitchFamily="49" charset="0"/>
                <a:cs typeface="Consolas" pitchFamily="49" charset="0"/>
              </a:rPr>
              <a:t>		                }</a:t>
            </a:r>
          </a:p>
          <a:p>
            <a:pPr>
              <a:buFontTx/>
              <a:buNone/>
            </a:pPr>
            <a:r>
              <a:rPr lang="en-US" altLang="en-US" sz="600" b="1" smtClean="0">
                <a:latin typeface="Consolas" pitchFamily="49" charset="0"/>
                <a:cs typeface="Consolas" pitchFamily="49" charset="0"/>
              </a:rPr>
              <a:t>		        }</a:t>
            </a:r>
          </a:p>
          <a:p>
            <a:pPr>
              <a:buFontTx/>
              <a:buNone/>
            </a:pPr>
            <a:r>
              <a:rPr lang="en-US" altLang="en-US" sz="600" b="1" smtClean="0">
                <a:latin typeface="Consolas" pitchFamily="49" charset="0"/>
                <a:cs typeface="Consolas" pitchFamily="49" charset="0"/>
              </a:rPr>
              <a:t>		}</a:t>
            </a:r>
          </a:p>
        </p:txBody>
      </p:sp>
      <p:sp>
        <p:nvSpPr>
          <p:cNvPr id="27652" name="TextBox 3"/>
          <p:cNvSpPr txBox="1">
            <a:spLocks noChangeArrowheads="1"/>
          </p:cNvSpPr>
          <p:nvPr/>
        </p:nvSpPr>
        <p:spPr bwMode="auto">
          <a:xfrm>
            <a:off x="4532313" y="3071813"/>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Bubble up to the back</a:t>
            </a:r>
          </a:p>
        </p:txBody>
      </p:sp>
      <p:sp>
        <p:nvSpPr>
          <p:cNvPr id="27653" name="TextBox 4"/>
          <p:cNvSpPr txBox="1">
            <a:spLocks noChangeArrowheads="1"/>
          </p:cNvSpPr>
          <p:nvPr/>
        </p:nvSpPr>
        <p:spPr bwMode="auto">
          <a:xfrm>
            <a:off x="4532313" y="484505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Sink down to the front</a:t>
            </a:r>
          </a:p>
        </p:txBody>
      </p:sp>
      <p:sp>
        <p:nvSpPr>
          <p:cNvPr id="27654"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8.3.2.4</a:t>
            </a:r>
            <a:endParaRPr lang="en-CA" altLang="en-US" sz="1800" dirty="0"/>
          </a:p>
        </p:txBody>
      </p:sp>
    </p:spTree>
    <p:extLst>
      <p:ext uri="{BB962C8B-B14F-4D97-AF65-F5344CB8AC3E}">
        <p14:creationId xmlns:p14="http://schemas.microsoft.com/office/powerpoint/2010/main" val="46465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Run-time Analysis</a:t>
            </a: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Because the bubble sort simply swaps adjacent entries, it cannot be any better than insertion sort which does </a:t>
            </a:r>
            <a:r>
              <a:rPr lang="en-US" altLang="en-US" i="1"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d</a:t>
            </a:r>
            <a:r>
              <a:rPr lang="en-US" altLang="en-US" smtClean="0">
                <a:latin typeface="Arial" charset="0"/>
                <a:cs typeface="Arial" charset="0"/>
              </a:rPr>
              <a:t> comparisons where </a:t>
            </a:r>
            <a:r>
              <a:rPr lang="en-US" altLang="en-US" i="1" smtClean="0">
                <a:latin typeface="Times New Roman" pitchFamily="18" charset="0"/>
                <a:cs typeface="Arial" charset="0"/>
              </a:rPr>
              <a:t>d</a:t>
            </a:r>
            <a:r>
              <a:rPr lang="en-US" altLang="en-US" smtClean="0">
                <a:latin typeface="Arial" charset="0"/>
                <a:cs typeface="Arial" charset="0"/>
              </a:rPr>
              <a:t> is the number of inversions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Unfortunately, it isn’t that easy:</a:t>
            </a:r>
          </a:p>
          <a:p>
            <a:pPr lvl="1"/>
            <a:r>
              <a:rPr lang="en-US" altLang="en-US" smtClean="0">
                <a:latin typeface="Arial" charset="0"/>
                <a:cs typeface="Arial" charset="0"/>
              </a:rPr>
              <a:t>There are numerous unnecessary comparisons</a:t>
            </a:r>
          </a:p>
        </p:txBody>
      </p:sp>
      <p:sp>
        <p:nvSpPr>
          <p:cNvPr id="28676"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8.3.2.4</a:t>
            </a:r>
            <a:endParaRPr lang="en-CA" altLang="en-US" sz="1800" dirty="0"/>
          </a:p>
        </p:txBody>
      </p:sp>
    </p:spTree>
    <p:extLst>
      <p:ext uri="{BB962C8B-B14F-4D97-AF65-F5344CB8AC3E}">
        <p14:creationId xmlns:p14="http://schemas.microsoft.com/office/powerpoint/2010/main" val="224561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Empirical Analysis</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next slide map the number of required comparisons necessary to sort 32768 arrays of size 1024 where the number of inversions range from 10000 to 523776</a:t>
            </a:r>
          </a:p>
          <a:p>
            <a:pPr lvl="1"/>
            <a:r>
              <a:rPr lang="en-US" altLang="en-US" smtClean="0">
                <a:latin typeface="Arial" charset="0"/>
                <a:cs typeface="Arial" charset="0"/>
              </a:rPr>
              <a:t>Each point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d</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c</a:t>
            </a:r>
            <a:r>
              <a:rPr lang="en-US" altLang="en-US" smtClean="0">
                <a:latin typeface="Times New Roman" pitchFamily="18" charset="0"/>
                <a:cs typeface="Times New Roman" pitchFamily="18" charset="0"/>
              </a:rPr>
              <a:t>)</a:t>
            </a:r>
            <a:r>
              <a:rPr lang="en-US" altLang="en-US" smtClean="0">
                <a:latin typeface="Arial" charset="0"/>
                <a:cs typeface="Arial" charset="0"/>
              </a:rPr>
              <a:t> is the number of inversions in an unsorted list </a:t>
            </a:r>
            <a:r>
              <a:rPr lang="en-US" altLang="en-US" i="1" smtClean="0">
                <a:latin typeface="Times New Roman" pitchFamily="18" charset="0"/>
                <a:cs typeface="Times New Roman" pitchFamily="18" charset="0"/>
              </a:rPr>
              <a:t>d</a:t>
            </a:r>
            <a:r>
              <a:rPr lang="en-US" altLang="en-US" smtClean="0">
                <a:latin typeface="Arial" charset="0"/>
                <a:cs typeface="Arial" charset="0"/>
              </a:rPr>
              <a:t> and the number of required comparisons </a:t>
            </a:r>
            <a:r>
              <a:rPr lang="en-US" altLang="en-US" i="1" smtClean="0">
                <a:latin typeface="Times New Roman" pitchFamily="18" charset="0"/>
                <a:cs typeface="Times New Roman" pitchFamily="18" charset="0"/>
              </a:rPr>
              <a:t>c</a:t>
            </a:r>
            <a:endParaRPr lang="en-US" altLang="en-US" smtClean="0">
              <a:latin typeface="Arial" charset="0"/>
              <a:cs typeface="Arial" charset="0"/>
            </a:endParaRPr>
          </a:p>
        </p:txBody>
      </p:sp>
      <p:sp>
        <p:nvSpPr>
          <p:cNvPr id="2970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8.3.3</a:t>
            </a:r>
            <a:endParaRPr lang="en-CA" altLang="en-US" sz="1800" dirty="0"/>
          </a:p>
        </p:txBody>
      </p:sp>
    </p:spTree>
    <p:extLst>
      <p:ext uri="{BB962C8B-B14F-4D97-AF65-F5344CB8AC3E}">
        <p14:creationId xmlns:p14="http://schemas.microsoft.com/office/powerpoint/2010/main" val="156775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2357438"/>
            <a:ext cx="424973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r>
              <a:rPr lang="en-US" altLang="en-US" smtClean="0">
                <a:latin typeface="Arial" charset="0"/>
                <a:cs typeface="Arial" charset="0"/>
              </a:rPr>
              <a:t>Empirical Analysis</a:t>
            </a:r>
          </a:p>
        </p:txBody>
      </p:sp>
      <p:sp>
        <p:nvSpPr>
          <p:cNvPr id="3072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for plots show the required number of comparisons required to sort an array of size 1024</a:t>
            </a:r>
            <a:r>
              <a:rPr lang="en-US" altLang="en-US" sz="1800" smtClean="0">
                <a:latin typeface="Arial" charset="0"/>
                <a:cs typeface="Arial" charset="0"/>
              </a:rPr>
              <a:t/>
            </a:r>
            <a:br>
              <a:rPr lang="en-US" altLang="en-US" sz="1800" smtClean="0">
                <a:latin typeface="Arial" charset="0"/>
                <a:cs typeface="Arial" charset="0"/>
              </a:rPr>
            </a:br>
            <a:r>
              <a:rPr lang="en-US" altLang="en-US" sz="1800" smtClean="0">
                <a:latin typeface="Arial" charset="0"/>
                <a:cs typeface="Arial" charset="0"/>
              </a:rPr>
              <a:t>   </a:t>
            </a:r>
          </a:p>
          <a:p>
            <a:endParaRPr lang="en-US" altLang="en-US" sz="1800" smtClean="0">
              <a:latin typeface="Arial" charset="0"/>
              <a:cs typeface="Arial" charset="0"/>
            </a:endParaRPr>
          </a:p>
          <a:p>
            <a:endParaRPr lang="en-US" altLang="en-US" sz="1800" smtClean="0">
              <a:latin typeface="Arial" charset="0"/>
              <a:cs typeface="Arial" charset="0"/>
            </a:endParaRPr>
          </a:p>
          <a:p>
            <a:endParaRPr lang="en-US" altLang="en-US" sz="1800" smtClean="0">
              <a:latin typeface="Arial" charset="0"/>
              <a:cs typeface="Arial" charset="0"/>
            </a:endParaRPr>
          </a:p>
          <a:p>
            <a:endParaRPr lang="en-US" altLang="en-US" sz="1800" smtClean="0">
              <a:latin typeface="Arial" charset="0"/>
              <a:cs typeface="Arial" charset="0"/>
            </a:endParaRPr>
          </a:p>
          <a:p>
            <a:endParaRPr lang="en-US" altLang="en-US" sz="1800" smtClean="0">
              <a:latin typeface="Arial" charset="0"/>
              <a:cs typeface="Arial" charset="0"/>
            </a:endParaRPr>
          </a:p>
          <a:p>
            <a:endParaRPr lang="en-US" altLang="en-US" sz="1800" smtClean="0">
              <a:latin typeface="Arial" charset="0"/>
              <a:cs typeface="Arial" charset="0"/>
            </a:endParaRPr>
          </a:p>
          <a:p>
            <a:pPr>
              <a:buFontTx/>
              <a:buNone/>
            </a:pPr>
            <a:endParaRPr lang="en-US" altLang="en-US" sz="1800" smtClean="0">
              <a:latin typeface="Arial" charset="0"/>
              <a:cs typeface="Arial" charset="0"/>
            </a:endParaRPr>
          </a:p>
        </p:txBody>
      </p:sp>
      <p:sp>
        <p:nvSpPr>
          <p:cNvPr id="30725" name="TextBox 4"/>
          <p:cNvSpPr txBox="1">
            <a:spLocks noChangeArrowheads="1"/>
          </p:cNvSpPr>
          <p:nvPr/>
        </p:nvSpPr>
        <p:spPr bwMode="auto">
          <a:xfrm>
            <a:off x="6557963" y="642937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i="1">
                <a:latin typeface="Times New Roman" pitchFamily="18" charset="0"/>
              </a:rPr>
              <a:t>d</a:t>
            </a:r>
            <a:endParaRPr lang="en-CA" altLang="en-US" sz="1800"/>
          </a:p>
        </p:txBody>
      </p:sp>
      <p:sp>
        <p:nvSpPr>
          <p:cNvPr id="30726" name="TextBox 5"/>
          <p:cNvSpPr txBox="1">
            <a:spLocks noChangeArrowheads="1"/>
          </p:cNvSpPr>
          <p:nvPr/>
        </p:nvSpPr>
        <p:spPr bwMode="auto">
          <a:xfrm>
            <a:off x="584200" y="4729163"/>
            <a:ext cx="341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t>Basic implementation	</a:t>
            </a:r>
            <a:r>
              <a:rPr lang="en-US" altLang="en-US" sz="1800">
                <a:solidFill>
                  <a:srgbClr val="FF33CC"/>
                </a:solidFill>
              </a:rPr>
              <a:t>——</a:t>
            </a:r>
            <a:br>
              <a:rPr lang="en-US" altLang="en-US" sz="1800">
                <a:solidFill>
                  <a:srgbClr val="FF33CC"/>
                </a:solidFill>
              </a:rPr>
            </a:br>
            <a:r>
              <a:rPr lang="en-US" altLang="en-US" sz="1800"/>
              <a:t>Flagged			</a:t>
            </a:r>
            <a:r>
              <a:rPr lang="en-US" altLang="en-US" sz="1800">
                <a:solidFill>
                  <a:schemeClr val="accent2"/>
                </a:solidFill>
              </a:rPr>
              <a:t>——</a:t>
            </a:r>
            <a:br>
              <a:rPr lang="en-US" altLang="en-US" sz="1800">
                <a:solidFill>
                  <a:schemeClr val="accent2"/>
                </a:solidFill>
              </a:rPr>
            </a:br>
            <a:r>
              <a:rPr lang="en-US" altLang="en-US" sz="1800"/>
              <a:t>Range limiting		</a:t>
            </a:r>
            <a:r>
              <a:rPr lang="en-US" altLang="en-US" sz="1800">
                <a:solidFill>
                  <a:srgbClr val="FF0000"/>
                </a:solidFill>
              </a:rPr>
              <a:t>——</a:t>
            </a:r>
            <a:r>
              <a:rPr lang="en-US" altLang="en-US" sz="1800">
                <a:solidFill>
                  <a:srgbClr val="00FFFF"/>
                </a:solidFill>
              </a:rPr>
              <a:t/>
            </a:r>
            <a:br>
              <a:rPr lang="en-US" altLang="en-US" sz="1800">
                <a:solidFill>
                  <a:srgbClr val="00FFFF"/>
                </a:solidFill>
              </a:rPr>
            </a:br>
            <a:r>
              <a:rPr lang="en-US" altLang="en-US" sz="1800"/>
              <a:t>Alternating		——</a:t>
            </a:r>
            <a:endParaRPr lang="en-CA" altLang="en-US" sz="1800"/>
          </a:p>
        </p:txBody>
      </p:sp>
      <p:sp>
        <p:nvSpPr>
          <p:cNvPr id="30727" name="TextBox 6"/>
          <p:cNvSpPr txBox="1">
            <a:spLocks noChangeArrowheads="1"/>
          </p:cNvSpPr>
          <p:nvPr/>
        </p:nvSpPr>
        <p:spPr bwMode="auto">
          <a:xfrm rot="-5400000">
            <a:off x="3607594" y="4250531"/>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latin typeface="Times New Roman" pitchFamily="18" charset="0"/>
              </a:rPr>
              <a:t>Comparisons</a:t>
            </a:r>
            <a:endParaRPr lang="en-CA" altLang="en-US" sz="1800"/>
          </a:p>
        </p:txBody>
      </p:sp>
      <p:sp>
        <p:nvSpPr>
          <p:cNvPr id="3072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8.3.3</a:t>
            </a:r>
            <a:endParaRPr lang="en-CA" altLang="en-US" sz="1800" dirty="0"/>
          </a:p>
        </p:txBody>
      </p:sp>
    </p:spTree>
    <p:extLst>
      <p:ext uri="{BB962C8B-B14F-4D97-AF65-F5344CB8AC3E}">
        <p14:creationId xmlns:p14="http://schemas.microsoft.com/office/powerpoint/2010/main" val="477016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Empirical Analysis</a:t>
            </a: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number of comparisons with the flagged/limiting sort</a:t>
            </a:r>
            <a:br>
              <a:rPr lang="en-US" altLang="en-US" smtClean="0">
                <a:latin typeface="Arial" charset="0"/>
                <a:cs typeface="Arial" charset="0"/>
              </a:rPr>
            </a:br>
            <a:r>
              <a:rPr lang="en-US" altLang="en-US" smtClean="0">
                <a:latin typeface="Arial" charset="0"/>
                <a:cs typeface="Arial" charset="0"/>
              </a:rPr>
              <a:t>is initially </a:t>
            </a:r>
            <a:r>
              <a:rPr lang="en-US" altLang="en-US" i="1" smtClean="0">
                <a:latin typeface="Times New Roman" pitchFamily="18" charset="0"/>
                <a:cs typeface="Arial" charset="0"/>
              </a:rPr>
              <a:t>n</a:t>
            </a:r>
            <a:r>
              <a:rPr lang="en-US" altLang="en-US" smtClean="0">
                <a:latin typeface="Times New Roman" pitchFamily="18" charset="0"/>
                <a:cs typeface="Arial" charset="0"/>
              </a:rPr>
              <a:t> + 3</a:t>
            </a:r>
            <a:r>
              <a:rPr lang="en-US" altLang="en-US" i="1" smtClean="0">
                <a:latin typeface="Times New Roman" pitchFamily="18" charset="0"/>
                <a:cs typeface="Arial" charset="0"/>
              </a:rPr>
              <a:t>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the alternating</a:t>
            </a:r>
            <a:br>
              <a:rPr lang="en-US" altLang="en-US" smtClean="0">
                <a:latin typeface="Arial" charset="0"/>
                <a:cs typeface="Arial" charset="0"/>
              </a:rPr>
            </a:br>
            <a:r>
              <a:rPr lang="en-US" altLang="en-US" smtClean="0">
                <a:latin typeface="Arial" charset="0"/>
                <a:cs typeface="Arial" charset="0"/>
              </a:rPr>
              <a:t>variation, it is</a:t>
            </a:r>
            <a:br>
              <a:rPr lang="en-US" altLang="en-US" smtClean="0">
                <a:latin typeface="Arial" charset="0"/>
                <a:cs typeface="Arial" charset="0"/>
              </a:rPr>
            </a:br>
            <a:r>
              <a:rPr lang="en-US" altLang="en-US" smtClean="0">
                <a:latin typeface="Arial" charset="0"/>
                <a:cs typeface="Arial" charset="0"/>
              </a:rPr>
              <a:t>initially </a:t>
            </a:r>
            <a:r>
              <a:rPr lang="en-US" altLang="en-US" i="1" smtClean="0">
                <a:latin typeface="Times New Roman" pitchFamily="18" charset="0"/>
                <a:cs typeface="Arial" charset="0"/>
              </a:rPr>
              <a:t>n</a:t>
            </a:r>
            <a:r>
              <a:rPr lang="en-US" altLang="en-US" smtClean="0">
                <a:latin typeface="Times New Roman" pitchFamily="18" charset="0"/>
                <a:cs typeface="Arial" charset="0"/>
              </a:rPr>
              <a:t> + 1.5</a:t>
            </a:r>
            <a:r>
              <a:rPr lang="en-US" altLang="en-US" i="1" smtClean="0">
                <a:latin typeface="Times New Roman" pitchFamily="18" charset="0"/>
                <a:cs typeface="Arial" charset="0"/>
              </a:rPr>
              <a:t>d</a:t>
            </a:r>
          </a:p>
        </p:txBody>
      </p:sp>
      <p:pic>
        <p:nvPicPr>
          <p:cNvPr id="31748" name="Picture 4" descr="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2357438"/>
            <a:ext cx="424973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Line 6"/>
          <p:cNvSpPr>
            <a:spLocks noChangeShapeType="1"/>
          </p:cNvSpPr>
          <p:nvPr/>
        </p:nvSpPr>
        <p:spPr bwMode="auto">
          <a:xfrm flipV="1">
            <a:off x="4716463" y="2451100"/>
            <a:ext cx="1295400" cy="37449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750" name="Line 8"/>
          <p:cNvSpPr>
            <a:spLocks noChangeShapeType="1"/>
          </p:cNvSpPr>
          <p:nvPr/>
        </p:nvSpPr>
        <p:spPr bwMode="auto">
          <a:xfrm flipV="1">
            <a:off x="4716463" y="2451100"/>
            <a:ext cx="2592387"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751" name="TextBox 6"/>
          <p:cNvSpPr txBox="1">
            <a:spLocks noChangeArrowheads="1"/>
          </p:cNvSpPr>
          <p:nvPr/>
        </p:nvSpPr>
        <p:spPr bwMode="auto">
          <a:xfrm>
            <a:off x="6557963" y="642937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i="1">
                <a:latin typeface="Times New Roman" pitchFamily="18" charset="0"/>
              </a:rPr>
              <a:t>d</a:t>
            </a:r>
            <a:endParaRPr lang="en-CA" altLang="en-US" sz="1800"/>
          </a:p>
        </p:txBody>
      </p:sp>
      <p:sp>
        <p:nvSpPr>
          <p:cNvPr id="31752" name="TextBox 7"/>
          <p:cNvSpPr txBox="1">
            <a:spLocks noChangeArrowheads="1"/>
          </p:cNvSpPr>
          <p:nvPr/>
        </p:nvSpPr>
        <p:spPr bwMode="auto">
          <a:xfrm>
            <a:off x="584200" y="4729163"/>
            <a:ext cx="341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t>Basic implementation	</a:t>
            </a:r>
            <a:r>
              <a:rPr lang="en-US" altLang="en-US" sz="1800">
                <a:solidFill>
                  <a:srgbClr val="FF33CC"/>
                </a:solidFill>
              </a:rPr>
              <a:t>——</a:t>
            </a:r>
            <a:br>
              <a:rPr lang="en-US" altLang="en-US" sz="1800">
                <a:solidFill>
                  <a:srgbClr val="FF33CC"/>
                </a:solidFill>
              </a:rPr>
            </a:br>
            <a:r>
              <a:rPr lang="en-US" altLang="en-US" sz="1800"/>
              <a:t>Flagged			</a:t>
            </a:r>
            <a:r>
              <a:rPr lang="en-US" altLang="en-US" sz="1800">
                <a:solidFill>
                  <a:schemeClr val="accent2"/>
                </a:solidFill>
              </a:rPr>
              <a:t>——</a:t>
            </a:r>
            <a:br>
              <a:rPr lang="en-US" altLang="en-US" sz="1800">
                <a:solidFill>
                  <a:schemeClr val="accent2"/>
                </a:solidFill>
              </a:rPr>
            </a:br>
            <a:r>
              <a:rPr lang="en-US" altLang="en-US" sz="1800"/>
              <a:t>Range limiting		</a:t>
            </a:r>
            <a:r>
              <a:rPr lang="en-US" altLang="en-US" sz="1800">
                <a:solidFill>
                  <a:srgbClr val="FF0000"/>
                </a:solidFill>
              </a:rPr>
              <a:t>——</a:t>
            </a:r>
            <a:r>
              <a:rPr lang="en-US" altLang="en-US" sz="1800">
                <a:solidFill>
                  <a:srgbClr val="00FFFF"/>
                </a:solidFill>
              </a:rPr>
              <a:t/>
            </a:r>
            <a:br>
              <a:rPr lang="en-US" altLang="en-US" sz="1800">
                <a:solidFill>
                  <a:srgbClr val="00FFFF"/>
                </a:solidFill>
              </a:rPr>
            </a:br>
            <a:r>
              <a:rPr lang="en-US" altLang="en-US" sz="1800"/>
              <a:t>Alternating		——</a:t>
            </a:r>
            <a:endParaRPr lang="en-CA" altLang="en-US" sz="1800"/>
          </a:p>
        </p:txBody>
      </p:sp>
      <p:sp>
        <p:nvSpPr>
          <p:cNvPr id="31753" name="TextBox 8"/>
          <p:cNvSpPr txBox="1">
            <a:spLocks noChangeArrowheads="1"/>
          </p:cNvSpPr>
          <p:nvPr/>
        </p:nvSpPr>
        <p:spPr bwMode="auto">
          <a:xfrm rot="-5400000">
            <a:off x="3607594" y="4250531"/>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latin typeface="Times New Roman" pitchFamily="18" charset="0"/>
              </a:rPr>
              <a:t>Comparisons</a:t>
            </a:r>
            <a:endParaRPr lang="en-CA" altLang="en-US" sz="1800"/>
          </a:p>
        </p:txBody>
      </p:sp>
      <p:sp>
        <p:nvSpPr>
          <p:cNvPr id="3175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8.3.3</a:t>
            </a:r>
            <a:endParaRPr lang="en-CA" altLang="en-US" sz="1800" dirty="0"/>
          </a:p>
        </p:txBody>
      </p:sp>
    </p:spTree>
    <p:extLst>
      <p:ext uri="{BB962C8B-B14F-4D97-AF65-F5344CB8AC3E}">
        <p14:creationId xmlns:p14="http://schemas.microsoft.com/office/powerpoint/2010/main" val="1003881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inser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2357438"/>
            <a:ext cx="424973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p:txBody>
          <a:bodyPr/>
          <a:lstStyle/>
          <a:p>
            <a:r>
              <a:rPr lang="en-US" altLang="en-US" smtClean="0">
                <a:latin typeface="Arial" charset="0"/>
                <a:cs typeface="Arial" charset="0"/>
              </a:rPr>
              <a:t>Empirical Analysis</a:t>
            </a:r>
          </a:p>
        </p:txBody>
      </p:sp>
      <p:sp>
        <p:nvSpPr>
          <p:cNvPr id="327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Unfortunately, the comparisons for insertion sort is </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i="1" smtClean="0">
                <a:latin typeface="Times New Roman" pitchFamily="18" charset="0"/>
                <a:cs typeface="Arial" charset="0"/>
              </a:rPr>
              <a:t> d</a:t>
            </a:r>
            <a:r>
              <a:rPr lang="en-US" altLang="en-US" smtClean="0">
                <a:latin typeface="Arial" charset="0"/>
                <a:cs typeface="Arial" charset="0"/>
              </a:rPr>
              <a:t> which is better in all cases except when the list is</a:t>
            </a:r>
          </a:p>
          <a:p>
            <a:pPr lvl="1"/>
            <a:r>
              <a:rPr lang="en-US" altLang="en-US" smtClean="0">
                <a:latin typeface="Arial" charset="0"/>
                <a:cs typeface="Arial" charset="0"/>
              </a:rPr>
              <a:t>Sorted, or</a:t>
            </a:r>
          </a:p>
          <a:p>
            <a:pPr lvl="1"/>
            <a:r>
              <a:rPr lang="en-US" altLang="en-US" smtClean="0">
                <a:latin typeface="Arial" charset="0"/>
                <a:cs typeface="Arial" charset="0"/>
              </a:rPr>
              <a:t>Reverse sorted</a:t>
            </a:r>
          </a:p>
        </p:txBody>
      </p:sp>
      <p:sp>
        <p:nvSpPr>
          <p:cNvPr id="32773" name="TextBox 4"/>
          <p:cNvSpPr txBox="1">
            <a:spLocks noChangeArrowheads="1"/>
          </p:cNvSpPr>
          <p:nvPr/>
        </p:nvSpPr>
        <p:spPr bwMode="auto">
          <a:xfrm>
            <a:off x="6557963" y="642937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i="1">
                <a:latin typeface="Times New Roman" pitchFamily="18" charset="0"/>
              </a:rPr>
              <a:t>d</a:t>
            </a:r>
            <a:endParaRPr lang="en-CA" altLang="en-US" sz="1800"/>
          </a:p>
        </p:txBody>
      </p:sp>
      <p:sp>
        <p:nvSpPr>
          <p:cNvPr id="32774" name="TextBox 5"/>
          <p:cNvSpPr txBox="1">
            <a:spLocks noChangeArrowheads="1"/>
          </p:cNvSpPr>
          <p:nvPr/>
        </p:nvSpPr>
        <p:spPr bwMode="auto">
          <a:xfrm>
            <a:off x="584200" y="4729163"/>
            <a:ext cx="3416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t>Basic implementation	</a:t>
            </a:r>
            <a:r>
              <a:rPr lang="en-US" altLang="en-US" sz="1800">
                <a:solidFill>
                  <a:srgbClr val="FF33CC"/>
                </a:solidFill>
              </a:rPr>
              <a:t>——</a:t>
            </a:r>
            <a:br>
              <a:rPr lang="en-US" altLang="en-US" sz="1800">
                <a:solidFill>
                  <a:srgbClr val="FF33CC"/>
                </a:solidFill>
              </a:rPr>
            </a:br>
            <a:r>
              <a:rPr lang="en-US" altLang="en-US" sz="1800"/>
              <a:t>Flagged			</a:t>
            </a:r>
            <a:r>
              <a:rPr lang="en-US" altLang="en-US" sz="1800">
                <a:solidFill>
                  <a:schemeClr val="accent2"/>
                </a:solidFill>
              </a:rPr>
              <a:t>——</a:t>
            </a:r>
            <a:br>
              <a:rPr lang="en-US" altLang="en-US" sz="1800">
                <a:solidFill>
                  <a:schemeClr val="accent2"/>
                </a:solidFill>
              </a:rPr>
            </a:br>
            <a:r>
              <a:rPr lang="en-US" altLang="en-US" sz="1800"/>
              <a:t>Range limiting		</a:t>
            </a:r>
            <a:r>
              <a:rPr lang="en-US" altLang="en-US" sz="1800">
                <a:solidFill>
                  <a:srgbClr val="FF0000"/>
                </a:solidFill>
              </a:rPr>
              <a:t>——</a:t>
            </a:r>
            <a:r>
              <a:rPr lang="en-US" altLang="en-US" sz="1800">
                <a:solidFill>
                  <a:srgbClr val="00FFFF"/>
                </a:solidFill>
              </a:rPr>
              <a:t/>
            </a:r>
            <a:br>
              <a:rPr lang="en-US" altLang="en-US" sz="1800">
                <a:solidFill>
                  <a:srgbClr val="00FFFF"/>
                </a:solidFill>
              </a:rPr>
            </a:br>
            <a:r>
              <a:rPr lang="en-US" altLang="en-US" sz="1800"/>
              <a:t>Alternating		——</a:t>
            </a:r>
          </a:p>
          <a:p>
            <a:pPr eaLnBrk="1" hangingPunct="1">
              <a:spcBef>
                <a:spcPct val="0"/>
              </a:spcBef>
              <a:buFontTx/>
              <a:buNone/>
            </a:pPr>
            <a:r>
              <a:rPr lang="en-US" altLang="en-US" sz="1800"/>
              <a:t>Insertion Sort		</a:t>
            </a:r>
            <a:r>
              <a:rPr lang="en-US" altLang="en-US" sz="1800">
                <a:solidFill>
                  <a:srgbClr val="66FFFF"/>
                </a:solidFill>
              </a:rPr>
              <a:t>——</a:t>
            </a:r>
            <a:endParaRPr lang="en-CA" altLang="en-US" sz="1800">
              <a:solidFill>
                <a:srgbClr val="66FFFF"/>
              </a:solidFill>
            </a:endParaRPr>
          </a:p>
        </p:txBody>
      </p:sp>
      <p:sp>
        <p:nvSpPr>
          <p:cNvPr id="32775" name="TextBox 6"/>
          <p:cNvSpPr txBox="1">
            <a:spLocks noChangeArrowheads="1"/>
          </p:cNvSpPr>
          <p:nvPr/>
        </p:nvSpPr>
        <p:spPr bwMode="auto">
          <a:xfrm rot="-5400000">
            <a:off x="3607594" y="4250531"/>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latin typeface="Times New Roman" pitchFamily="18" charset="0"/>
              </a:rPr>
              <a:t>Comparisons</a:t>
            </a:r>
            <a:endParaRPr lang="en-CA" altLang="en-US" sz="1800"/>
          </a:p>
        </p:txBody>
      </p:sp>
      <p:sp>
        <p:nvSpPr>
          <p:cNvPr id="3277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8.3.3</a:t>
            </a:r>
            <a:endParaRPr lang="en-CA" altLang="en-US" sz="1800" dirty="0"/>
          </a:p>
        </p:txBody>
      </p:sp>
    </p:spTree>
    <p:extLst>
      <p:ext uri="{BB962C8B-B14F-4D97-AF65-F5344CB8AC3E}">
        <p14:creationId xmlns:p14="http://schemas.microsoft.com/office/powerpoint/2010/main" val="174352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have an array of data which is unsorted:</a:t>
            </a:r>
          </a:p>
          <a:p>
            <a:pPr lvl="1"/>
            <a:r>
              <a:rPr lang="en-US" altLang="en-US" smtClean="0">
                <a:latin typeface="Arial" charset="0"/>
                <a:cs typeface="Arial" charset="0"/>
              </a:rPr>
              <a:t>Starting at the front, traverse the array, find the largest item, and move (or </a:t>
            </a:r>
            <a:r>
              <a:rPr lang="en-US" altLang="en-US" i="1" smtClean="0">
                <a:latin typeface="Arial" charset="0"/>
                <a:cs typeface="Arial" charset="0"/>
              </a:rPr>
              <a:t>bubble</a:t>
            </a:r>
            <a:r>
              <a:rPr lang="en-US" altLang="en-US" smtClean="0">
                <a:latin typeface="Arial" charset="0"/>
                <a:cs typeface="Arial" charset="0"/>
              </a:rPr>
              <a:t>) it to the top</a:t>
            </a:r>
          </a:p>
          <a:p>
            <a:pPr lvl="1"/>
            <a:endParaRPr lang="en-US" altLang="en-US" smtClean="0">
              <a:latin typeface="Arial" charset="0"/>
              <a:cs typeface="Arial" charset="0"/>
            </a:endParaRPr>
          </a:p>
          <a:p>
            <a:pPr lvl="1"/>
            <a:r>
              <a:rPr lang="en-US" altLang="en-US" smtClean="0">
                <a:latin typeface="Arial" charset="0"/>
                <a:cs typeface="Arial" charset="0"/>
              </a:rPr>
              <a:t>With each subsequent iteration, find the next largest item and </a:t>
            </a:r>
            <a:r>
              <a:rPr lang="en-US" altLang="en-US" i="1" smtClean="0">
                <a:latin typeface="Arial" charset="0"/>
                <a:cs typeface="Arial" charset="0"/>
              </a:rPr>
              <a:t>bubble</a:t>
            </a:r>
            <a:r>
              <a:rPr lang="en-US" altLang="en-US" smtClean="0">
                <a:latin typeface="Arial" charset="0"/>
                <a:cs typeface="Arial" charset="0"/>
              </a:rPr>
              <a:t> it up towards the top of the array</a:t>
            </a:r>
            <a:endParaRPr lang="en-US" altLang="en-US" smtClean="0">
              <a:latin typeface="Times New Roman" pitchFamily="18" charset="0"/>
              <a:cs typeface="Arial" charset="0"/>
            </a:endParaRPr>
          </a:p>
        </p:txBody>
      </p:sp>
      <p:sp>
        <p:nvSpPr>
          <p:cNvPr id="6148"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a:t>
            </a:r>
            <a:endParaRPr lang="en-CA" altLang="en-US" sz="1800" dirty="0"/>
          </a:p>
        </p:txBody>
      </p:sp>
    </p:spTree>
    <p:extLst>
      <p:ext uri="{BB962C8B-B14F-4D97-AF65-F5344CB8AC3E}">
        <p14:creationId xmlns:p14="http://schemas.microsoft.com/office/powerpoint/2010/main" val="2077888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Run-Time</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table summarizes the run-times of our modified  bubble sorting algorithms; however, they are all worse than insertion sort in practice</a:t>
            </a:r>
          </a:p>
        </p:txBody>
      </p:sp>
      <p:graphicFrame>
        <p:nvGraphicFramePr>
          <p:cNvPr id="140334" name="Group 46"/>
          <p:cNvGraphicFramePr>
            <a:graphicFrameLocks noGrp="1"/>
          </p:cNvGraphicFramePr>
          <p:nvPr/>
        </p:nvGraphicFramePr>
        <p:xfrm>
          <a:off x="1187450" y="2852738"/>
          <a:ext cx="6864350" cy="1584704"/>
        </p:xfrm>
        <a:graphic>
          <a:graphicData uri="http://schemas.openxmlformats.org/drawingml/2006/table">
            <a:tbl>
              <a:tblPr/>
              <a:tblGrid>
                <a:gridCol w="1655763"/>
                <a:gridCol w="1657350"/>
                <a:gridCol w="3551237"/>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Case</a:t>
                      </a:r>
                    </a:p>
                  </a:txBody>
                  <a:tcPr marT="45688" marB="4568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Run Time</a:t>
                      </a:r>
                    </a:p>
                  </a:txBody>
                  <a:tcPr marT="45688" marB="456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Comments</a:t>
                      </a:r>
                    </a:p>
                  </a:txBody>
                  <a:tcPr marT="45688" marB="4568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Worst</a:t>
                      </a:r>
                    </a:p>
                  </a:txBody>
                  <a:tcPr marT="45688" marB="4568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30000" dirty="0" smtClean="0">
                          <a:ln>
                            <a:noFill/>
                          </a:ln>
                          <a:solidFill>
                            <a:schemeClr val="tx1"/>
                          </a:solidFill>
                          <a:effectLst/>
                          <a:latin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rPr>
                        <a:t>)</a:t>
                      </a:r>
                    </a:p>
                  </a:txBody>
                  <a:tcPr marT="45688" marB="456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30000" dirty="0" smtClean="0">
                          <a:ln>
                            <a:noFill/>
                          </a:ln>
                          <a:solidFill>
                            <a:schemeClr val="tx1"/>
                          </a:solidFill>
                          <a:effectLst/>
                          <a:latin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Arial" charset="0"/>
                        </a:rPr>
                        <a:t> inversions</a:t>
                      </a:r>
                    </a:p>
                  </a:txBody>
                  <a:tcPr marT="45688" marB="4568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Average</a:t>
                      </a:r>
                    </a:p>
                  </a:txBody>
                  <a:tcPr marT="45688" marB="4568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 + d</a:t>
                      </a:r>
                      <a:r>
                        <a:rPr kumimoji="0" lang="en-US" sz="2000" b="0" i="0" u="none" strike="noStrike" cap="none" normalizeH="0" baseline="0" dirty="0" smtClean="0">
                          <a:ln>
                            <a:noFill/>
                          </a:ln>
                          <a:solidFill>
                            <a:schemeClr val="tx1"/>
                          </a:solidFill>
                          <a:effectLst/>
                          <a:latin typeface="Times New Roman" pitchFamily="18" charset="0"/>
                        </a:rPr>
                        <a:t>)</a:t>
                      </a:r>
                    </a:p>
                  </a:txBody>
                  <a:tcPr marT="45688" marB="456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Slow if </a:t>
                      </a:r>
                      <a:r>
                        <a:rPr kumimoji="0" lang="en-US" sz="2000" b="0" i="1" u="none" strike="noStrike" cap="none" normalizeH="0" baseline="0" dirty="0" smtClean="0">
                          <a:ln>
                            <a:noFill/>
                          </a:ln>
                          <a:solidFill>
                            <a:schemeClr val="tx1"/>
                          </a:solidFill>
                          <a:effectLst/>
                          <a:latin typeface="Times New Roman" pitchFamily="18" charset="0"/>
                        </a:rPr>
                        <a:t>d</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chemeClr val="tx1"/>
                          </a:solidFill>
                          <a:effectLst/>
                          <a:latin typeface="Symbol" pitchFamily="18" charset="2"/>
                        </a:rPr>
                        <a:t>w</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endParaRPr kumimoji="0" lang="en-US" sz="2000" b="0" i="0" u="none" strike="noStrike" cap="none" normalizeH="0" baseline="0" dirty="0" smtClean="0">
                        <a:ln>
                          <a:noFill/>
                        </a:ln>
                        <a:solidFill>
                          <a:schemeClr val="tx1"/>
                        </a:solidFill>
                        <a:effectLst/>
                        <a:latin typeface="Arial" charset="0"/>
                      </a:endParaRPr>
                    </a:p>
                  </a:txBody>
                  <a:tcPr marT="45688" marB="4568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Best</a:t>
                      </a:r>
                    </a:p>
                  </a:txBody>
                  <a:tcPr marT="45688" marB="4568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688" marB="456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rPr>
                        <a:t>d</a:t>
                      </a:r>
                      <a:r>
                        <a:rPr kumimoji="0" lang="en-US" sz="2000" b="0" i="0" u="none" strike="noStrike" cap="none" normalizeH="0" baseline="0" dirty="0" smtClean="0">
                          <a:ln>
                            <a:noFill/>
                          </a:ln>
                          <a:solidFill>
                            <a:schemeClr val="tx1"/>
                          </a:solidFill>
                          <a:effectLst/>
                          <a:latin typeface="Times New Roman" pitchFamily="18" charset="0"/>
                        </a:rPr>
                        <a:t> = O(</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Arial" charset="0"/>
                        </a:rPr>
                        <a:t> inversions</a:t>
                      </a:r>
                    </a:p>
                  </a:txBody>
                  <a:tcPr marT="45688" marB="4568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3381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8.3.4</a:t>
            </a:r>
            <a:endParaRPr lang="en-CA" altLang="en-US" sz="1800" dirty="0"/>
          </a:p>
        </p:txBody>
      </p:sp>
    </p:spTree>
    <p:extLst>
      <p:ext uri="{BB962C8B-B14F-4D97-AF65-F5344CB8AC3E}">
        <p14:creationId xmlns:p14="http://schemas.microsoft.com/office/powerpoint/2010/main" val="1367885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Summary</a:t>
            </a:r>
            <a:endParaRPr lang="en-US" altLang="en-US" sz="4000" smtClean="0">
              <a:latin typeface="Arial" charset="0"/>
              <a:cs typeface="Arial" charset="0"/>
            </a:endParaRP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have looked at bubble sort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From the description, it sounds as if it is as good as insertion sort</a:t>
            </a:r>
          </a:p>
          <a:p>
            <a:pPr lvl="1"/>
            <a:r>
              <a:rPr lang="en-US" altLang="en-US" smtClean="0">
                <a:latin typeface="Arial" charset="0"/>
                <a:cs typeface="Arial" charset="0"/>
              </a:rPr>
              <a:t>it has the same asymptotic behaviour</a:t>
            </a:r>
          </a:p>
          <a:p>
            <a:pPr lvl="1"/>
            <a:r>
              <a:rPr lang="en-US" altLang="en-US" smtClean="0">
                <a:latin typeface="Arial" charset="0"/>
                <a:cs typeface="Arial" charset="0"/>
              </a:rPr>
              <a:t>in practice, however, it is significantly worse</a:t>
            </a:r>
          </a:p>
          <a:p>
            <a:pPr lvl="1"/>
            <a:r>
              <a:rPr lang="en-US" altLang="en-US" smtClean="0">
                <a:latin typeface="Arial" charset="0"/>
                <a:cs typeface="Arial" charset="0"/>
              </a:rPr>
              <a:t>it is also much more difficult to code...</a:t>
            </a:r>
          </a:p>
        </p:txBody>
      </p:sp>
      <p:sp>
        <p:nvSpPr>
          <p:cNvPr id="3482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8.3.4</a:t>
            </a:r>
            <a:endParaRPr lang="en-CA" altLang="en-US" sz="1800" dirty="0"/>
          </a:p>
        </p:txBody>
      </p:sp>
    </p:spTree>
    <p:extLst>
      <p:ext uri="{BB962C8B-B14F-4D97-AF65-F5344CB8AC3E}">
        <p14:creationId xmlns:p14="http://schemas.microsoft.com/office/powerpoint/2010/main" val="1520248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en.wikipedia.org/wiki/Bubble_sort</a:t>
            </a:r>
            <a:br>
              <a:rPr lang="en-US" sz="1400" dirty="0" smtClean="0">
                <a:latin typeface="Arial" charset="0"/>
                <a:cs typeface="Arial" charset="0"/>
              </a:rPr>
            </a:br>
            <a:r>
              <a:rPr lang="en-US" sz="1400" dirty="0" smtClean="0">
                <a:latin typeface="Arial" charset="0"/>
                <a:cs typeface="Arial" charset="0"/>
              </a:rPr>
              <a:t>	</a:t>
            </a: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§5.2.2, p.106-9</a:t>
            </a:r>
            <a:r>
              <a:rPr lang="en-US" altLang="en-US" sz="1400" dirty="0" smtClean="0">
                <a:latin typeface="Arial" charset="0"/>
                <a:cs typeface="Arial" charset="0"/>
              </a:rPr>
              <a:t>.</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As well as looking at good algorithms, it is often useful too look at sub-optimal algorithms</a:t>
            </a:r>
          </a:p>
          <a:p>
            <a:pPr lvl="1"/>
            <a:r>
              <a:rPr lang="en-US" altLang="en-US" smtClean="0">
                <a:latin typeface="Arial" charset="0"/>
                <a:cs typeface="Arial" charset="0"/>
              </a:rPr>
              <a:t>Bubble sort is a simple algorithm with:</a:t>
            </a:r>
          </a:p>
          <a:p>
            <a:pPr lvl="2"/>
            <a:r>
              <a:rPr lang="en-US" altLang="en-US" smtClean="0">
                <a:latin typeface="Arial" charset="0"/>
                <a:cs typeface="Arial" charset="0"/>
              </a:rPr>
              <a:t>a memorable name, and</a:t>
            </a:r>
          </a:p>
          <a:p>
            <a:pPr lvl="2"/>
            <a:r>
              <a:rPr lang="en-US" altLang="en-US" smtClean="0">
                <a:latin typeface="Arial" charset="0"/>
                <a:cs typeface="Arial" charset="0"/>
              </a:rPr>
              <a:t>a simple idea</a:t>
            </a:r>
          </a:p>
          <a:p>
            <a:pPr lvl="1"/>
            <a:endParaRPr lang="en-US" altLang="en-US" smtClean="0">
              <a:latin typeface="Arial" charset="0"/>
              <a:cs typeface="Arial" charset="0"/>
            </a:endParaRPr>
          </a:p>
          <a:p>
            <a:pPr lvl="1"/>
            <a:r>
              <a:rPr lang="en-US" altLang="en-US" smtClean="0">
                <a:latin typeface="Arial" charset="0"/>
                <a:cs typeface="Arial" charset="0"/>
              </a:rPr>
              <a:t>It is also significantly worse than insertion sort</a:t>
            </a:r>
          </a:p>
        </p:txBody>
      </p:sp>
      <p:sp>
        <p:nvSpPr>
          <p:cNvPr id="7172"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a:t>
            </a:r>
            <a:endParaRPr lang="en-CA" altLang="en-US" sz="1800" dirty="0"/>
          </a:p>
        </p:txBody>
      </p:sp>
    </p:spTree>
    <p:extLst>
      <p:ext uri="{BB962C8B-B14F-4D97-AF65-F5344CB8AC3E}">
        <p14:creationId xmlns:p14="http://schemas.microsoft.com/office/powerpoint/2010/main" val="295198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Observations</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Some thoughts about bubble sort:</a:t>
            </a:r>
          </a:p>
          <a:p>
            <a:pPr lvl="1"/>
            <a:r>
              <a:rPr lang="en-US" altLang="en-US" smtClean="0">
                <a:latin typeface="Arial" charset="0"/>
                <a:cs typeface="Arial" charset="0"/>
              </a:rPr>
              <a:t>the Jargon file states that bubble sort is</a:t>
            </a:r>
          </a:p>
          <a:p>
            <a:pPr lvl="1" algn="ctr">
              <a:buFont typeface="Arial" charset="0"/>
              <a:buNone/>
            </a:pPr>
            <a:r>
              <a:rPr lang="en-US" altLang="en-US" b="1" i="1" smtClean="0">
                <a:latin typeface="Arial" charset="0"/>
                <a:cs typeface="Arial" charset="0"/>
              </a:rPr>
              <a:t>“</a:t>
            </a:r>
            <a:r>
              <a:rPr lang="en-US" altLang="en-US" b="1" smtClean="0">
                <a:latin typeface="Arial" charset="0"/>
                <a:cs typeface="Arial" charset="0"/>
              </a:rPr>
              <a:t>the generic bad algorithm</a:t>
            </a:r>
            <a:r>
              <a:rPr lang="en-US" altLang="en-US" b="1" i="1" smtClean="0">
                <a:latin typeface="Arial" charset="0"/>
                <a:cs typeface="Arial" charset="0"/>
              </a:rPr>
              <a:t>”</a:t>
            </a:r>
          </a:p>
          <a:p>
            <a:pPr lvl="1">
              <a:buFont typeface="Arial" charset="0"/>
              <a:buNone/>
            </a:pPr>
            <a:endParaRPr lang="en-US" altLang="en-US" i="1" smtClean="0">
              <a:latin typeface="Arial" charset="0"/>
              <a:cs typeface="Arial" charset="0"/>
            </a:endParaRPr>
          </a:p>
          <a:p>
            <a:pPr lvl="1"/>
            <a:r>
              <a:rPr lang="en-US" altLang="en-US" smtClean="0">
                <a:latin typeface="Arial" charset="0"/>
                <a:cs typeface="Arial" charset="0"/>
              </a:rPr>
              <a:t>Donald Knuth comments that</a:t>
            </a:r>
          </a:p>
          <a:p>
            <a:pPr lvl="2">
              <a:buFontTx/>
              <a:buNone/>
            </a:pPr>
            <a:r>
              <a:rPr lang="en-US" altLang="en-US" sz="2800" i="1" smtClean="0">
                <a:latin typeface="Arial" charset="0"/>
                <a:cs typeface="Arial" charset="0"/>
              </a:rPr>
              <a:t> </a:t>
            </a:r>
            <a:r>
              <a:rPr lang="en-US" altLang="en-US" sz="2000" i="1" smtClean="0">
                <a:latin typeface="Arial" charset="0"/>
                <a:cs typeface="Arial" charset="0"/>
              </a:rPr>
              <a:t>“</a:t>
            </a:r>
            <a:r>
              <a:rPr lang="en-US" altLang="en-US" sz="2000" smtClean="0">
                <a:latin typeface="Arial" charset="0"/>
                <a:cs typeface="Arial" charset="0"/>
              </a:rPr>
              <a:t>the bubble sort seems to have nothing</a:t>
            </a:r>
            <a:br>
              <a:rPr lang="en-US" altLang="en-US" sz="2000" smtClean="0">
                <a:latin typeface="Arial" charset="0"/>
                <a:cs typeface="Arial" charset="0"/>
              </a:rPr>
            </a:br>
            <a:r>
              <a:rPr lang="en-US" altLang="en-US" sz="2000" smtClean="0">
                <a:latin typeface="Arial" charset="0"/>
                <a:cs typeface="Arial" charset="0"/>
              </a:rPr>
              <a:t>to recommend it, except a catchy name</a:t>
            </a:r>
            <a:br>
              <a:rPr lang="en-US" altLang="en-US" sz="2000" smtClean="0">
                <a:latin typeface="Arial" charset="0"/>
                <a:cs typeface="Arial" charset="0"/>
              </a:rPr>
            </a:br>
            <a:r>
              <a:rPr lang="en-US" altLang="en-US" sz="2000" smtClean="0">
                <a:latin typeface="Arial" charset="0"/>
                <a:cs typeface="Arial" charset="0"/>
              </a:rPr>
              <a:t>and the fact that it leads to some </a:t>
            </a:r>
            <a:br>
              <a:rPr lang="en-US" altLang="en-US" sz="2000" smtClean="0">
                <a:latin typeface="Arial" charset="0"/>
                <a:cs typeface="Arial" charset="0"/>
              </a:rPr>
            </a:br>
            <a:r>
              <a:rPr lang="en-US" altLang="en-US" sz="2000" smtClean="0">
                <a:latin typeface="Arial" charset="0"/>
                <a:cs typeface="Arial" charset="0"/>
              </a:rPr>
              <a:t>interesting theoretical problems”</a:t>
            </a:r>
            <a:endParaRPr lang="en-US" altLang="en-US" sz="2800" smtClean="0">
              <a:latin typeface="Arial" charset="0"/>
              <a:cs typeface="Arial" charset="0"/>
            </a:endParaRPr>
          </a:p>
        </p:txBody>
      </p:sp>
      <p:sp>
        <p:nvSpPr>
          <p:cNvPr id="8196"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a:t>
            </a:r>
            <a:endParaRPr lang="en-CA" altLang="en-US" sz="1800" dirty="0"/>
          </a:p>
        </p:txBody>
      </p:sp>
    </p:spTree>
    <p:extLst>
      <p:ext uri="{BB962C8B-B14F-4D97-AF65-F5344CB8AC3E}">
        <p14:creationId xmlns:p14="http://schemas.microsoft.com/office/powerpoint/2010/main" val="27140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smtClean="0">
                <a:latin typeface="Arial" charset="0"/>
                <a:cs typeface="Arial" charset="0"/>
              </a:rPr>
              <a:t>Obama on bubble sort</a:t>
            </a:r>
          </a:p>
        </p:txBody>
      </p:sp>
      <p:sp>
        <p:nvSpPr>
          <p:cNvPr id="9219" name="Content Placeholder 2"/>
          <p:cNvSpPr>
            <a:spLocks noGrp="1"/>
          </p:cNvSpPr>
          <p:nvPr>
            <p:ph idx="1"/>
          </p:nvPr>
        </p:nvSpPr>
        <p:spPr/>
        <p:txBody>
          <a:bodyPr/>
          <a:lstStyle/>
          <a:p>
            <a:pPr marL="400050" lvl="1" indent="0">
              <a:buFont typeface="Arial" charset="0"/>
              <a:buNone/>
            </a:pPr>
            <a:r>
              <a:rPr lang="en-CA" altLang="en-US" sz="2000" smtClean="0">
                <a:latin typeface="Arial" charset="0"/>
                <a:cs typeface="Arial" charset="0"/>
              </a:rPr>
              <a:t>When asked the most efficient way to sort a million 32-bit integers, Senator Obama had an answer:</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2708275"/>
            <a:ext cx="60960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a:t>
            </a:r>
            <a:endParaRPr lang="en-CA" altLang="en-US" sz="1800" dirty="0"/>
          </a:p>
        </p:txBody>
      </p:sp>
      <p:sp>
        <p:nvSpPr>
          <p:cNvPr id="6" name="Rectangle 5"/>
          <p:cNvSpPr/>
          <p:nvPr/>
        </p:nvSpPr>
        <p:spPr>
          <a:xfrm rot="16200000">
            <a:off x="5876926" y="4005262"/>
            <a:ext cx="4572000" cy="307975"/>
          </a:xfrm>
          <a:prstGeom prst="rect">
            <a:avLst/>
          </a:prstGeom>
        </p:spPr>
        <p:txBody>
          <a:bodyPr>
            <a:spAutoFit/>
          </a:bodyPr>
          <a:lstStyle/>
          <a:p>
            <a:pPr>
              <a:defRPr/>
            </a:pPr>
            <a:r>
              <a:rPr lang="en-CA" sz="1400" dirty="0">
                <a:solidFill>
                  <a:schemeClr val="tx1">
                    <a:lumMod val="50000"/>
                    <a:lumOff val="50000"/>
                  </a:schemeClr>
                </a:solidFill>
              </a:rPr>
              <a:t>http://www.youtube.com/watch?v=k4RRi_ntQc8</a:t>
            </a:r>
          </a:p>
        </p:txBody>
      </p:sp>
    </p:spTree>
    <p:extLst>
      <p:ext uri="{BB962C8B-B14F-4D97-AF65-F5344CB8AC3E}">
        <p14:creationId xmlns:p14="http://schemas.microsoft.com/office/powerpoint/2010/main" val="301276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Starting with the first item, assume that it is the largest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Compare it with the second item:</a:t>
            </a:r>
          </a:p>
          <a:p>
            <a:pPr lvl="1"/>
            <a:r>
              <a:rPr lang="en-US" altLang="en-US" smtClean="0">
                <a:latin typeface="Arial" charset="0"/>
                <a:cs typeface="Arial" charset="0"/>
              </a:rPr>
              <a:t>If the first is larger, swap the two,</a:t>
            </a:r>
          </a:p>
          <a:p>
            <a:pPr lvl="1"/>
            <a:r>
              <a:rPr lang="en-US" altLang="en-US" smtClean="0">
                <a:latin typeface="Arial" charset="0"/>
                <a:cs typeface="Arial" charset="0"/>
              </a:rPr>
              <a:t>Otherwise, assume that the second item is the largest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Continue up the array, either swapping or redefining the largest item</a:t>
            </a:r>
          </a:p>
        </p:txBody>
      </p:sp>
      <p:sp>
        <p:nvSpPr>
          <p:cNvPr id="1024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143267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Implementation</a:t>
            </a:r>
            <a:endParaRPr lang="en-US" altLang="en-US" sz="3200" smtClean="0">
              <a:latin typeface="Arial" charset="0"/>
              <a:cs typeface="Arial" charset="0"/>
            </a:endParaRP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After one pass, the largest item must be the last in the list</a:t>
            </a:r>
          </a:p>
          <a:p>
            <a:pPr>
              <a:buFont typeface="Arial" charset="0"/>
              <a:buNone/>
            </a:pPr>
            <a:r>
              <a:rPr lang="en-US" altLang="en-US" smtClean="0">
                <a:latin typeface="Arial" charset="0"/>
                <a:cs typeface="Arial" charset="0"/>
              </a:rPr>
              <a:t>	Start at the front again:</a:t>
            </a:r>
          </a:p>
          <a:p>
            <a:pPr lvl="1"/>
            <a:r>
              <a:rPr lang="en-US" altLang="en-US" smtClean="0">
                <a:latin typeface="Arial" charset="0"/>
                <a:cs typeface="Arial" charset="0"/>
              </a:rPr>
              <a:t>the second pass will bring the second largest element into the second last position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Repeat </a:t>
            </a:r>
            <a:r>
              <a:rPr lang="en-US" altLang="en-US" i="1" smtClean="0">
                <a:latin typeface="Times New Roman" pitchFamily="18" charset="0"/>
                <a:cs typeface="Arial" charset="0"/>
              </a:rPr>
              <a:t>n</a:t>
            </a:r>
            <a:r>
              <a:rPr lang="en-US" altLang="en-US" smtClean="0">
                <a:latin typeface="Times New Roman" pitchFamily="18" charset="0"/>
                <a:cs typeface="Arial" charset="0"/>
              </a:rPr>
              <a:t> – 1</a:t>
            </a:r>
            <a:r>
              <a:rPr lang="en-US" altLang="en-US" smtClean="0">
                <a:latin typeface="Arial" charset="0"/>
                <a:cs typeface="Arial" charset="0"/>
              </a:rPr>
              <a:t> times, after which, all entries will be in place</a:t>
            </a:r>
          </a:p>
        </p:txBody>
      </p:sp>
      <p:sp>
        <p:nvSpPr>
          <p:cNvPr id="1126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314364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default algorithm:</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a:buFontTx/>
              <a:buNone/>
            </a:pPr>
            <a:r>
              <a:rPr lang="en-US" altLang="en-US" sz="1200" dirty="0" smtClean="0">
                <a:latin typeface="Consolas" pitchFamily="49" charset="0"/>
                <a:cs typeface="Consolas" pitchFamily="49" charset="0"/>
              </a:rPr>
              <a:t>		template &lt;typename Type&gt;</a:t>
            </a:r>
          </a:p>
          <a:p>
            <a:pPr>
              <a:buFontTx/>
              <a:buNone/>
            </a:pPr>
            <a:r>
              <a:rPr lang="en-US" altLang="en-US" sz="1200" dirty="0" smtClean="0">
                <a:latin typeface="Consolas" pitchFamily="49" charset="0"/>
                <a:cs typeface="Consolas" pitchFamily="49" charset="0"/>
              </a:rPr>
              <a:t>		void bubble( Type *</a:t>
            </a:r>
            <a:r>
              <a:rPr lang="en-US" altLang="en-US" sz="1200" dirty="0" err="1" smtClean="0">
                <a:latin typeface="Consolas" pitchFamily="49" charset="0"/>
                <a:cs typeface="Consolas" pitchFamily="49" charset="0"/>
              </a:rPr>
              <a:t>const</a:t>
            </a:r>
            <a:r>
              <a:rPr lang="en-US" altLang="en-US" sz="1200" dirty="0" smtClean="0">
                <a:latin typeface="Consolas" pitchFamily="49" charset="0"/>
                <a:cs typeface="Consolas" pitchFamily="49" charset="0"/>
              </a:rPr>
              <a:t> array,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const</a:t>
            </a:r>
            <a:r>
              <a:rPr lang="en-US" altLang="en-US" sz="1200" dirty="0" smtClean="0">
                <a:latin typeface="Consolas" pitchFamily="49" charset="0"/>
                <a:cs typeface="Consolas" pitchFamily="49" charset="0"/>
              </a:rPr>
              <a:t> n ) {</a:t>
            </a:r>
          </a:p>
          <a:p>
            <a:pPr>
              <a:buFontTx/>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n - 1;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&gt; 0;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 {</a:t>
            </a:r>
          </a:p>
          <a:p>
            <a:pPr>
              <a:buFontTx/>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0; j &lt; </a:t>
            </a:r>
            <a:r>
              <a:rPr lang="en-US" altLang="en-US" sz="1200" dirty="0" err="1" smtClean="0">
                <a:latin typeface="Consolas" pitchFamily="49" charset="0"/>
                <a:cs typeface="Consolas" pitchFamily="49" charset="0"/>
              </a:rPr>
              <a:t>i</a:t>
            </a:r>
            <a:r>
              <a:rPr lang="en-US" altLang="en-US" sz="1200" dirty="0" smtClean="0">
                <a:latin typeface="Consolas" pitchFamily="49" charset="0"/>
                <a:cs typeface="Consolas" pitchFamily="49" charset="0"/>
              </a:rPr>
              <a:t>; ++j ) {</a:t>
            </a:r>
          </a:p>
          <a:p>
            <a:pPr>
              <a:buFontTx/>
              <a:buNone/>
            </a:pPr>
            <a:r>
              <a:rPr lang="en-US" altLang="en-US" sz="1200" dirty="0" smtClean="0">
                <a:latin typeface="Consolas" pitchFamily="49" charset="0"/>
                <a:cs typeface="Consolas" pitchFamily="49" charset="0"/>
              </a:rPr>
              <a:t>		                        if ( array[j] &gt; array[j + 1] ) {</a:t>
            </a:r>
          </a:p>
          <a:p>
            <a:pPr>
              <a:buFontTx/>
              <a:buNone/>
            </a:pP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std</a:t>
            </a:r>
            <a:r>
              <a:rPr lang="en-US" altLang="en-US" sz="1200" dirty="0" smtClean="0">
                <a:latin typeface="Consolas" pitchFamily="49" charset="0"/>
                <a:cs typeface="Consolas" pitchFamily="49" charset="0"/>
              </a:rPr>
              <a:t>::swap( array[j], array[j + 1] );</a:t>
            </a:r>
          </a:p>
          <a:p>
            <a:pPr>
              <a:buFontTx/>
              <a:buNone/>
            </a:pPr>
            <a:r>
              <a:rPr lang="en-US" altLang="en-US" sz="1200" dirty="0" smtClean="0">
                <a:latin typeface="Consolas" pitchFamily="49" charset="0"/>
                <a:cs typeface="Consolas" pitchFamily="49" charset="0"/>
              </a:rPr>
              <a:t>		                        }</a:t>
            </a:r>
          </a:p>
          <a:p>
            <a:pPr>
              <a:buFontTx/>
              <a:buNone/>
            </a:pPr>
            <a:r>
              <a:rPr lang="en-US" altLang="en-US" sz="1200" dirty="0" smtClean="0">
                <a:latin typeface="Consolas" pitchFamily="49" charset="0"/>
                <a:cs typeface="Consolas" pitchFamily="49" charset="0"/>
              </a:rPr>
              <a:t>		                }</a:t>
            </a:r>
          </a:p>
          <a:p>
            <a:pPr>
              <a:buFontTx/>
              <a:buNone/>
            </a:pPr>
            <a:r>
              <a:rPr lang="en-US" altLang="en-US" sz="1200" dirty="0" smtClean="0">
                <a:latin typeface="Consolas" pitchFamily="49" charset="0"/>
                <a:cs typeface="Consolas" pitchFamily="49" charset="0"/>
              </a:rPr>
              <a:t>		        }</a:t>
            </a:r>
          </a:p>
          <a:p>
            <a:pPr>
              <a:buFontTx/>
              <a:buNone/>
            </a:pPr>
            <a:r>
              <a:rPr lang="en-US" altLang="en-US" sz="1200" dirty="0" smtClean="0">
                <a:latin typeface="Consolas" pitchFamily="49" charset="0"/>
                <a:cs typeface="Consolas" pitchFamily="49" charset="0"/>
              </a:rPr>
              <a:t>		}</a:t>
            </a:r>
          </a:p>
        </p:txBody>
      </p:sp>
      <p:sp>
        <p:nvSpPr>
          <p:cNvPr id="1229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8.3.1</a:t>
            </a:r>
            <a:endParaRPr lang="en-CA" altLang="en-US" sz="1800" dirty="0"/>
          </a:p>
        </p:txBody>
      </p:sp>
    </p:spTree>
    <p:extLst>
      <p:ext uri="{BB962C8B-B14F-4D97-AF65-F5344CB8AC3E}">
        <p14:creationId xmlns:p14="http://schemas.microsoft.com/office/powerpoint/2010/main" val="29213018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14220</TotalTime>
  <Words>193</Words>
  <Application>Microsoft Office PowerPoint</Application>
  <PresentationFormat>On-screen Show (4:3)</PresentationFormat>
  <Paragraphs>341</Paragraphs>
  <Slides>32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Custom Design</vt:lpstr>
      <vt:lpstr>Equation</vt:lpstr>
      <vt:lpstr>PowerPoint Presentation</vt:lpstr>
      <vt:lpstr>Outline</vt:lpstr>
      <vt:lpstr>Description</vt:lpstr>
      <vt:lpstr>Description</vt:lpstr>
      <vt:lpstr>Observations</vt:lpstr>
      <vt:lpstr>Obama on bubble sort</vt:lpstr>
      <vt:lpstr>Implementation</vt:lpstr>
      <vt:lpstr>Implementation</vt:lpstr>
      <vt:lpstr>Implementation</vt:lpstr>
      <vt:lpstr>The Basic Algorithm</vt:lpstr>
      <vt:lpstr>Example</vt:lpstr>
      <vt:lpstr>Example</vt:lpstr>
      <vt:lpstr>Example</vt:lpstr>
      <vt:lpstr>Example</vt:lpstr>
      <vt:lpstr>Example</vt:lpstr>
      <vt:lpstr>Implementations and Improvements</vt:lpstr>
      <vt:lpstr>First Improvement</vt:lpstr>
      <vt:lpstr>Flagged Bubble Sort</vt:lpstr>
      <vt:lpstr>Flagged Bubble Sort</vt:lpstr>
      <vt:lpstr>Range-limiting Bubble Sort</vt:lpstr>
      <vt:lpstr>Range-limiting Bubble Sort</vt:lpstr>
      <vt:lpstr>Range-limiting Bubble Sort</vt:lpstr>
      <vt:lpstr>Alternating Bubble Sort</vt:lpstr>
      <vt:lpstr>Alternating Bubble Sort</vt:lpstr>
      <vt:lpstr>Run-time Analysis</vt:lpstr>
      <vt:lpstr>Empirical Analysis</vt:lpstr>
      <vt:lpstr>Empirical Analysis</vt:lpstr>
      <vt:lpstr>Empirical Analysis</vt:lpstr>
      <vt:lpstr>Empirical Analysis</vt:lpstr>
      <vt:lpstr>Run-Time</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1138</cp:revision>
  <dcterms:created xsi:type="dcterms:W3CDTF">2009-09-11T23:00:44Z</dcterms:created>
  <dcterms:modified xsi:type="dcterms:W3CDTF">2015-03-13T01:49:50Z</dcterms:modified>
</cp:coreProperties>
</file>