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7" r:id="rId32"/>
    <p:sldId id="3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9" d="100"/>
          <a:sy n="79" d="100"/>
        </p:scale>
        <p:origin x="-102" y="-25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9CFA901-9B9F-4FF7-BB42-739462939307}"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B401811-8A27-47BF-AE2C-F0A53C6CAEF9}"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541516B-12FD-47AF-8BE2-CE5AAFF761E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DB6280D-D48E-491C-9412-C6A9548AA73D}"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7607356-B7AE-48F1-886F-C5A2225F798D}"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FDF1156-595E-4A07-8583-1B1B02FA9F66}"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BBFE957-419B-4FBE-A438-8F0A39A3C7BB}"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5023775-7879-448B-A219-B399493DA6AA}"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855D4FA-1350-40C4-831E-B0734D50C6A5}"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104EB03-4FA1-429C-940E-DBECFC7243E8}"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06D49F0-35F3-47BB-A22E-22BF20E6069A}"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79D441C-F94B-4F9D-AC2A-F47FB40066C3}"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908724F-41A5-4A21-A568-8A2B7079AD9B}"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C9ABE99-8617-4038-B1D0-0945F23B12D5}"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59F0BAC-D275-4538-AD79-03E89732EE5C}"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C1802A1-0888-419E-B3AA-8ACB7E41CA68}"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E8E0C9F-3BE1-4CEE-91A4-2EBFC4AFCA64}"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D490D9C-81CF-482A-B9FC-1F1F08B1C1EA}"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4174B1D-E8E3-4200-95EB-F9994C673E07}"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1F7B09B-5996-4384-8C05-601FAFC78543}"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D5EDCE-640A-401A-BA8C-8422105E1C45}"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9A98627-1443-41F9-93F0-C8F6A6FE9DF8}"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A33892F-557D-4990-A27D-F1B6B8911BC5}"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F4B13DF-EDB8-4540-9F37-38B2DF35649A}"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32</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14F6F9A-1D46-4AB4-BB87-6C84DBC0ED98}"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B4C6BB7-CF9E-4BFE-9BBD-A33872D8A65E}"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3D3B759-5350-4222-8B93-50A5734C6595}"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F458AA3-BD80-4E31-B92B-EEC1A5828F3C}"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8B83B1C-748F-4301-8801-61008CA546DE}"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C09B3C5-012C-42FB-ACF2-E958B20FE123}"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Sorting algorithms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Sorting </a:t>
            </a:r>
            <a:r>
              <a:rPr lang="en-CA" sz="4400" dirty="0" smtClean="0">
                <a:solidFill>
                  <a:schemeClr val="bg1"/>
                </a:solidFill>
                <a:latin typeface="Arial" pitchFamily="34" charset="0"/>
                <a:cs typeface="Arial" pitchFamily="34" charset="0"/>
              </a:rPr>
              <a:t>algorithms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Lower-bound Run-time</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Any sorting algorithm must examine each entry in the array at least once</a:t>
            </a:r>
          </a:p>
          <a:p>
            <a:pPr lvl="1"/>
            <a:r>
              <a:rPr lang="en-US" altLang="en-US" smtClean="0">
                <a:latin typeface="Arial" charset="0"/>
                <a:cs typeface="Arial" charset="0"/>
              </a:rPr>
              <a:t>Consequently, all sorting algorithms must be </a:t>
            </a:r>
            <a:r>
              <a:rPr lang="en-US" altLang="en-US" b="1" smtClean="0">
                <a:latin typeface="Symbol" pitchFamily="18" charset="2"/>
                <a:cs typeface="Arial" charset="0"/>
              </a:rPr>
              <a:t>W</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not be able to achieve </a:t>
            </a:r>
            <a:r>
              <a:rPr lang="en-US"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latin typeface="Arial" charset="0"/>
                <a:cs typeface="Arial" charset="0"/>
              </a:rPr>
              <a:t>behaviour without additional assumptions</a:t>
            </a:r>
          </a:p>
        </p:txBody>
      </p:sp>
      <p:sp>
        <p:nvSpPr>
          <p:cNvPr id="2048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8.1.4</a:t>
            </a:r>
            <a:endParaRPr lang="en-CA" altLang="en-US" dirty="0"/>
          </a:p>
        </p:txBody>
      </p:sp>
    </p:spTree>
    <p:extLst>
      <p:ext uri="{BB962C8B-B14F-4D97-AF65-F5344CB8AC3E}">
        <p14:creationId xmlns:p14="http://schemas.microsoft.com/office/powerpoint/2010/main" val="381646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Lower-bound Run-time</a:t>
            </a:r>
          </a:p>
        </p:txBody>
      </p:sp>
      <p:sp>
        <p:nvSpPr>
          <p:cNvPr id="215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general run time is </a:t>
            </a:r>
            <a:r>
              <a:rPr lang="en-US" altLang="en-US" b="1" smtClean="0">
                <a:solidFill>
                  <a:srgbClr val="000000"/>
                </a:solidFill>
                <a:latin typeface="Symbol" pitchFamily="18" charset="2"/>
                <a:cs typeface="Arial" charset="0"/>
              </a:rPr>
              <a:t>W</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proof depends on:</a:t>
            </a:r>
          </a:p>
          <a:p>
            <a:pPr lvl="1"/>
            <a:r>
              <a:rPr lang="en-US" altLang="en-US" smtClean="0">
                <a:latin typeface="Arial" charset="0"/>
                <a:cs typeface="Arial" charset="0"/>
              </a:rPr>
              <a:t>The number of permutations of </a:t>
            </a:r>
            <a:r>
              <a:rPr lang="en-US" altLang="en-US" i="1" smtClean="0">
                <a:solidFill>
                  <a:srgbClr val="000000"/>
                </a:solidFill>
                <a:latin typeface="Times New Roman" pitchFamily="18" charset="0"/>
                <a:cs typeface="Arial" charset="0"/>
              </a:rPr>
              <a:t>n</a:t>
            </a:r>
            <a:r>
              <a:rPr lang="en-US" altLang="en-US" smtClean="0">
                <a:latin typeface="Arial" charset="0"/>
                <a:cs typeface="Arial" charset="0"/>
              </a:rPr>
              <a:t> objects is </a:t>
            </a:r>
            <a:r>
              <a:rPr lang="en-US" altLang="en-US" i="1" smtClean="0">
                <a:solidFill>
                  <a:srgbClr val="000000"/>
                </a:solidFill>
                <a:latin typeface="Times New Roman" pitchFamily="18" charset="0"/>
                <a:cs typeface="Arial" charset="0"/>
              </a:rPr>
              <a:t>n</a:t>
            </a:r>
            <a:r>
              <a:rPr lang="en-US" altLang="en-US" smtClean="0">
                <a:solidFill>
                  <a:srgbClr val="000000"/>
                </a:solidFill>
                <a:latin typeface="Times New Roman" pitchFamily="18" charset="0"/>
                <a:cs typeface="Arial" charset="0"/>
              </a:rPr>
              <a:t>!</a:t>
            </a:r>
            <a:r>
              <a:rPr lang="en-US" altLang="en-US" smtClean="0">
                <a:latin typeface="Arial" charset="0"/>
                <a:cs typeface="Arial" charset="0"/>
              </a:rPr>
              <a:t>,</a:t>
            </a:r>
          </a:p>
          <a:p>
            <a:pPr lvl="1"/>
            <a:r>
              <a:rPr lang="en-US" altLang="en-US" smtClean="0">
                <a:latin typeface="Arial" charset="0"/>
                <a:cs typeface="Arial" charset="0"/>
              </a:rPr>
              <a:t>A tree with </a:t>
            </a:r>
            <a:r>
              <a:rPr lang="en-US" altLang="en-US" smtClean="0">
                <a:latin typeface="Times New Roman" pitchFamily="18" charset="0"/>
                <a:cs typeface="Arial" charset="0"/>
              </a:rPr>
              <a:t>2</a:t>
            </a:r>
            <a:r>
              <a:rPr lang="en-US" altLang="en-US" i="1" baseline="30000" smtClean="0">
                <a:latin typeface="Times New Roman" pitchFamily="18" charset="0"/>
                <a:cs typeface="Arial" charset="0"/>
              </a:rPr>
              <a:t>h</a:t>
            </a:r>
            <a:r>
              <a:rPr lang="en-US" altLang="en-US" smtClean="0">
                <a:latin typeface="Arial" charset="0"/>
                <a:cs typeface="Arial" charset="0"/>
              </a:rPr>
              <a:t> leaf nodes has height </a:t>
            </a:r>
            <a:r>
              <a:rPr lang="en-US" altLang="en-US" b="1" smtClean="0">
                <a:latin typeface="Arial" charset="0"/>
                <a:cs typeface="Arial" charset="0"/>
              </a:rPr>
              <a:t>at least</a:t>
            </a:r>
            <a:r>
              <a:rPr lang="en-US" altLang="en-US" smtClean="0">
                <a:latin typeface="Arial" charset="0"/>
                <a:cs typeface="Arial" charset="0"/>
              </a:rPr>
              <a:t> </a:t>
            </a:r>
            <a:r>
              <a:rPr lang="en-US" altLang="en-US" i="1" smtClean="0">
                <a:solidFill>
                  <a:srgbClr val="000000"/>
                </a:solidFill>
                <a:latin typeface="Times New Roman" pitchFamily="18" charset="0"/>
                <a:cs typeface="Arial" charset="0"/>
              </a:rPr>
              <a:t>h</a:t>
            </a:r>
            <a:r>
              <a:rPr lang="en-US" altLang="en-US" smtClean="0">
                <a:latin typeface="Arial" charset="0"/>
                <a:cs typeface="Arial" charset="0"/>
              </a:rPr>
              <a:t>,</a:t>
            </a:r>
          </a:p>
          <a:p>
            <a:pPr lvl="1"/>
            <a:r>
              <a:rPr lang="en-US" altLang="en-US" smtClean="0">
                <a:latin typeface="Arial" charset="0"/>
                <a:cs typeface="Arial" charset="0"/>
              </a:rPr>
              <a:t>Each permutation is a leaf node in a </a:t>
            </a:r>
            <a:r>
              <a:rPr lang="en-US" altLang="en-US" i="1" smtClean="0">
                <a:latin typeface="Arial" charset="0"/>
                <a:cs typeface="Arial" charset="0"/>
              </a:rPr>
              <a:t>comparison tree</a:t>
            </a:r>
            <a:r>
              <a:rPr lang="en-US" altLang="en-US" smtClean="0">
                <a:latin typeface="Arial" charset="0"/>
                <a:cs typeface="Arial" charset="0"/>
              </a:rPr>
              <a:t>, and</a:t>
            </a:r>
          </a:p>
          <a:p>
            <a:pPr lvl="1"/>
            <a:r>
              <a:rPr lang="en-US" altLang="en-US" smtClean="0">
                <a:latin typeface="Arial" charset="0"/>
                <a:cs typeface="Arial" charset="0"/>
              </a:rPr>
              <a:t>The property that </a:t>
            </a:r>
            <a:r>
              <a:rPr lang="en-US" altLang="en-US" smtClean="0">
                <a:latin typeface="Times New Roman" pitchFamily="18" charset="0"/>
                <a:cs typeface="Arial" charset="0"/>
              </a:rPr>
              <a:t>lg(</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solidFill>
                  <a:srgbClr val="000000"/>
                </a:solidFill>
                <a:latin typeface="Times New Roman" pitchFamily="18" charset="0"/>
                <a:cs typeface="Arial" charset="0"/>
              </a:rPr>
              <a:t>= </a:t>
            </a:r>
            <a:r>
              <a:rPr lang="en-US" altLang="en-US" b="1" smtClean="0">
                <a:solidFill>
                  <a:srgbClr val="000000"/>
                </a:solidFill>
                <a:latin typeface="Symbol" pitchFamily="18" charset="2"/>
                <a:cs typeface="Arial" charset="0"/>
              </a:rPr>
              <a:t>Q</a:t>
            </a:r>
            <a:r>
              <a:rPr lang="en-US" altLang="en-US" smtClean="0">
                <a:solidFill>
                  <a:srgbClr val="000000"/>
                </a:solidFill>
                <a:latin typeface="Times New Roman" pitchFamily="18" charset="0"/>
                <a:cs typeface="Arial" charset="0"/>
              </a:rPr>
              <a:t>(</a:t>
            </a:r>
            <a:r>
              <a:rPr lang="en-US" altLang="en-US" i="1" smtClean="0">
                <a:solidFill>
                  <a:srgbClr val="000000"/>
                </a:solidFill>
                <a:latin typeface="Times New Roman" pitchFamily="18" charset="0"/>
                <a:cs typeface="Arial" charset="0"/>
              </a:rPr>
              <a:t>n</a:t>
            </a:r>
            <a:r>
              <a:rPr lang="en-US" altLang="en-US" smtClean="0">
                <a:solidFill>
                  <a:srgbClr val="000000"/>
                </a:solidFill>
                <a:latin typeface="Times New Roman" pitchFamily="18" charset="0"/>
                <a:cs typeface="Arial" charset="0"/>
              </a:rPr>
              <a:t> ln(</a:t>
            </a:r>
            <a:r>
              <a:rPr lang="en-US" altLang="en-US" i="1" smtClean="0">
                <a:solidFill>
                  <a:srgbClr val="000000"/>
                </a:solidFill>
                <a:latin typeface="Times New Roman" pitchFamily="18" charset="0"/>
                <a:cs typeface="Arial" charset="0"/>
              </a:rPr>
              <a:t>n</a:t>
            </a:r>
            <a:r>
              <a:rPr lang="en-US" altLang="en-US" smtClean="0">
                <a:solidFill>
                  <a:srgbClr val="000000"/>
                </a:solidFill>
                <a:latin typeface="Times New Roman" pitchFamily="18" charset="0"/>
                <a:cs typeface="Arial" charset="0"/>
              </a:rPr>
              <a:t>))</a:t>
            </a:r>
            <a:endParaRPr lang="en-US" altLang="en-US" smtClean="0">
              <a:latin typeface="Times New Roman" pitchFamily="18" charset="0"/>
              <a:cs typeface="Arial" charset="0"/>
            </a:endParaRPr>
          </a:p>
          <a:p>
            <a:pPr>
              <a:buFontTx/>
              <a:buNone/>
            </a:pPr>
            <a:r>
              <a:rPr lang="en-US" altLang="en-US" sz="1800" smtClean="0">
                <a:latin typeface="Arial" charset="0"/>
                <a:cs typeface="Arial" charset="0"/>
              </a:rPr>
              <a:t>	</a:t>
            </a:r>
            <a:r>
              <a:rPr lang="en-US" altLang="en-US" sz="1400" smtClean="0">
                <a:latin typeface="Arial" charset="0"/>
                <a:cs typeface="Arial" charset="0"/>
              </a:rPr>
              <a:t>Reference: Donald E. Knuth, </a:t>
            </a:r>
            <a:r>
              <a:rPr lang="en-US" altLang="en-US" sz="1400" i="1" smtClean="0">
                <a:latin typeface="Arial" charset="0"/>
                <a:cs typeface="Arial" charset="0"/>
              </a:rPr>
              <a:t>The Art of Computer Programming, Volume 3:  Sorting and Searching</a:t>
            </a:r>
            <a:r>
              <a:rPr lang="en-US" altLang="en-US" sz="1400" smtClean="0">
                <a:latin typeface="Arial" charset="0"/>
                <a:cs typeface="Arial" charset="0"/>
              </a:rPr>
              <a:t>, 2</a:t>
            </a:r>
            <a:r>
              <a:rPr lang="en-US" altLang="en-US" sz="1400" baseline="30000" smtClean="0">
                <a:latin typeface="Arial" charset="0"/>
                <a:cs typeface="Arial" charset="0"/>
              </a:rPr>
              <a:t>nd</a:t>
            </a:r>
            <a:r>
              <a:rPr lang="en-US" altLang="en-US" sz="1400" smtClean="0">
                <a:latin typeface="Arial" charset="0"/>
                <a:cs typeface="Arial" charset="0"/>
              </a:rPr>
              <a:t> Ed., Addison Wesley, 1998, §5.3.1, p.180.</a:t>
            </a:r>
          </a:p>
        </p:txBody>
      </p:sp>
      <p:sp>
        <p:nvSpPr>
          <p:cNvPr id="2150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8.1.4</a:t>
            </a:r>
            <a:endParaRPr lang="en-CA" altLang="en-US" dirty="0"/>
          </a:p>
        </p:txBody>
      </p:sp>
    </p:spTree>
    <p:extLst>
      <p:ext uri="{BB962C8B-B14F-4D97-AF65-F5344CB8AC3E}">
        <p14:creationId xmlns:p14="http://schemas.microsoft.com/office/powerpoint/2010/main" val="404151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Optimal Sorting Algorithms</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next seven topics will cover seven common sorting algorithms</a:t>
            </a:r>
          </a:p>
          <a:p>
            <a:pPr lvl="1"/>
            <a:r>
              <a:rPr lang="en-US" altLang="en-US" smtClean="0">
                <a:latin typeface="Arial" charset="0"/>
                <a:cs typeface="Arial" charset="0"/>
              </a:rPr>
              <a:t>There is no </a:t>
            </a:r>
            <a:r>
              <a:rPr lang="en-US" altLang="en-US" i="1" smtClean="0">
                <a:latin typeface="Arial" charset="0"/>
                <a:cs typeface="Arial" charset="0"/>
              </a:rPr>
              <a:t>optimal</a:t>
            </a:r>
            <a:r>
              <a:rPr lang="en-US" altLang="en-US" smtClean="0">
                <a:latin typeface="Arial" charset="0"/>
                <a:cs typeface="Arial" charset="0"/>
              </a:rPr>
              <a:t> sorting algorithm which can be used in all places</a:t>
            </a:r>
          </a:p>
          <a:p>
            <a:pPr lvl="1"/>
            <a:r>
              <a:rPr lang="en-US" altLang="en-US" smtClean="0">
                <a:latin typeface="Arial" charset="0"/>
                <a:cs typeface="Arial" charset="0"/>
              </a:rPr>
              <a:t>Under various circumstances, different sorting algorithms will deliver optimal run-time and memory-allocation requirements</a:t>
            </a:r>
          </a:p>
        </p:txBody>
      </p:sp>
      <p:sp>
        <p:nvSpPr>
          <p:cNvPr id="2253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8.1.5</a:t>
            </a:r>
            <a:endParaRPr lang="en-CA" altLang="en-US" dirty="0"/>
          </a:p>
        </p:txBody>
      </p:sp>
    </p:spTree>
    <p:extLst>
      <p:ext uri="{BB962C8B-B14F-4D97-AF65-F5344CB8AC3E}">
        <p14:creationId xmlns:p14="http://schemas.microsoft.com/office/powerpoint/2010/main" val="1424012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latin typeface="Arial" charset="0"/>
                <a:cs typeface="Arial" charset="0"/>
              </a:rPr>
              <a:t>Sub-optimal Sorting Algorithms</a:t>
            </a: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Before we look at other algorithms, we will consider the Bogosort algorithm:</a:t>
            </a:r>
          </a:p>
          <a:p>
            <a:pPr lvl="1">
              <a:buFontTx/>
              <a:buNone/>
            </a:pPr>
            <a:r>
              <a:rPr lang="en-US" altLang="en-US" smtClean="0">
                <a:latin typeface="Arial" charset="0"/>
                <a:cs typeface="Arial" charset="0"/>
              </a:rPr>
              <a:t>  1.	  Randomly order the objects, and</a:t>
            </a:r>
          </a:p>
          <a:p>
            <a:pPr lvl="1">
              <a:buFontTx/>
              <a:buNone/>
            </a:pPr>
            <a:r>
              <a:rPr lang="en-US" altLang="en-US" smtClean="0">
                <a:latin typeface="Arial" charset="0"/>
                <a:cs typeface="Arial" charset="0"/>
              </a:rPr>
              <a:t>  2.	  Check if they’re sorted, if not, go back to Step 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Run time analysis:</a:t>
            </a:r>
          </a:p>
          <a:p>
            <a:pPr lvl="1"/>
            <a:r>
              <a:rPr lang="en-US" altLang="en-US" smtClean="0">
                <a:latin typeface="Arial" charset="0"/>
                <a:cs typeface="Arial" charset="0"/>
              </a:rPr>
              <a:t>best case:		</a:t>
            </a:r>
            <a:r>
              <a:rPr lang="en-CA" altLang="en-US" smtClean="0">
                <a:latin typeface="Symbol" pitchFamily="18" charset="2"/>
                <a:ea typeface="Calibri" pitchFamily="34" charset="0"/>
                <a:cs typeface="Times New Roman" pitchFamily="18"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p>
          <a:p>
            <a:pPr lvl="1"/>
            <a:r>
              <a:rPr lang="en-US" altLang="en-US" smtClean="0">
                <a:latin typeface="Arial" charset="0"/>
                <a:cs typeface="Arial" charset="0"/>
              </a:rPr>
              <a:t>average:		</a:t>
            </a:r>
            <a:r>
              <a:rPr lang="en-CA" altLang="en-US"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i="1" smtClean="0">
                <a:latin typeface="Arial"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smtClean="0">
                <a:latin typeface="Arial" charset="0"/>
                <a:cs typeface="Arial" charset="0"/>
              </a:rPr>
              <a:t>permutations</a:t>
            </a:r>
          </a:p>
          <a:p>
            <a:pPr lvl="1"/>
            <a:r>
              <a:rPr lang="en-US" altLang="en-US" smtClean="0">
                <a:latin typeface="Arial" charset="0"/>
                <a:cs typeface="Arial" charset="0"/>
              </a:rPr>
              <a:t>worst:		unbounded...</a:t>
            </a:r>
          </a:p>
        </p:txBody>
      </p:sp>
      <p:sp>
        <p:nvSpPr>
          <p:cNvPr id="23556"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8.1.6</a:t>
            </a:r>
            <a:endParaRPr lang="en-CA" altLang="en-US" dirty="0"/>
          </a:p>
        </p:txBody>
      </p:sp>
    </p:spTree>
    <p:extLst>
      <p:ext uri="{BB962C8B-B14F-4D97-AF65-F5344CB8AC3E}">
        <p14:creationId xmlns:p14="http://schemas.microsoft.com/office/powerpoint/2010/main" val="13863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Sub-optimal Sorting Algorithms</a:t>
            </a:r>
          </a:p>
        </p:txBody>
      </p:sp>
      <p:sp>
        <p:nvSpPr>
          <p:cNvPr id="245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 is also the Bozosort algorithm:</a:t>
            </a:r>
          </a:p>
          <a:p>
            <a:pPr lvl="1">
              <a:buFontTx/>
              <a:buNone/>
            </a:pPr>
            <a:r>
              <a:rPr lang="en-US" altLang="en-US" smtClean="0">
                <a:latin typeface="Arial" charset="0"/>
                <a:cs typeface="Arial" charset="0"/>
              </a:rPr>
              <a:t>  1.	  Check if the entries are sorted,</a:t>
            </a:r>
          </a:p>
          <a:p>
            <a:pPr lvl="1">
              <a:buFontTx/>
              <a:buNone/>
            </a:pPr>
            <a:r>
              <a:rPr lang="en-US" altLang="en-US" smtClean="0">
                <a:latin typeface="Arial" charset="0"/>
                <a:cs typeface="Arial" charset="0"/>
              </a:rPr>
              <a:t>  2.	  If they are not, randomly swap two entries and go</a:t>
            </a:r>
            <a:br>
              <a:rPr lang="en-US" altLang="en-US" smtClean="0">
                <a:latin typeface="Arial" charset="0"/>
                <a:cs typeface="Arial" charset="0"/>
              </a:rPr>
            </a:br>
            <a:r>
              <a:rPr lang="en-US" altLang="en-US" smtClean="0">
                <a:latin typeface="Arial" charset="0"/>
                <a:cs typeface="Arial" charset="0"/>
              </a:rPr>
              <a:t>    to Step 1.</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Run time analysis:</a:t>
            </a:r>
          </a:p>
          <a:p>
            <a:pPr lvl="1"/>
            <a:r>
              <a:rPr lang="en-US" altLang="en-US" smtClean="0">
                <a:latin typeface="Arial" charset="0"/>
                <a:cs typeface="Arial" charset="0"/>
              </a:rPr>
              <a:t>More difficult than bogosort...</a:t>
            </a:r>
          </a:p>
          <a:p>
            <a:pPr>
              <a:buFont typeface="Arial" charset="0"/>
              <a:buNone/>
            </a:pPr>
            <a:r>
              <a:rPr lang="en-US" altLang="en-US" smtClean="0">
                <a:latin typeface="Arial" charset="0"/>
                <a:cs typeface="Arial" charset="0"/>
              </a:rPr>
              <a:t>	See references and wikipedia</a:t>
            </a:r>
          </a:p>
          <a:p>
            <a:pPr lvl="1"/>
            <a:r>
              <a:rPr lang="en-US" altLang="en-US" smtClean="0">
                <a:latin typeface="Arial" charset="0"/>
                <a:cs typeface="Arial" charset="0"/>
              </a:rPr>
              <a:t>Hopefully we can do better...</a:t>
            </a:r>
          </a:p>
        </p:txBody>
      </p:sp>
      <p:sp>
        <p:nvSpPr>
          <p:cNvPr id="2458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8.1.6</a:t>
            </a:r>
            <a:endParaRPr lang="en-CA" altLang="en-US" dirty="0"/>
          </a:p>
        </p:txBody>
      </p:sp>
    </p:spTree>
    <p:extLst>
      <p:ext uri="{BB962C8B-B14F-4D97-AF65-F5344CB8AC3E}">
        <p14:creationId xmlns:p14="http://schemas.microsoft.com/office/powerpoint/2010/main" val="1523845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Inversions</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following three lists:</a:t>
            </a:r>
          </a:p>
          <a:p>
            <a:pPr>
              <a:buFontTx/>
              <a:buNone/>
            </a:pPr>
            <a:endParaRPr lang="en-US" altLang="en-US" sz="1600" smtClean="0">
              <a:latin typeface="Arial" charset="0"/>
              <a:cs typeface="Arial" charset="0"/>
            </a:endParaRPr>
          </a:p>
          <a:p>
            <a:pPr>
              <a:buFontTx/>
              <a:buNone/>
            </a:pPr>
            <a:r>
              <a:rPr lang="en-US" altLang="en-US" sz="1800" smtClean="0">
                <a:latin typeface="Arial" charset="0"/>
                <a:cs typeface="Arial" charset="0"/>
              </a:rPr>
              <a:t>	        1 16 12 26 25 35 33 58 45 42 56 67 83 75 74 86 81 88 99 95</a:t>
            </a:r>
          </a:p>
          <a:p>
            <a:pPr>
              <a:buFontTx/>
              <a:buNone/>
            </a:pPr>
            <a:endParaRPr lang="en-US" altLang="en-US" sz="1800" smtClean="0">
              <a:latin typeface="Arial" charset="0"/>
              <a:cs typeface="Arial" charset="0"/>
            </a:endParaRPr>
          </a:p>
          <a:p>
            <a:pPr>
              <a:buFontTx/>
              <a:buNone/>
            </a:pPr>
            <a:r>
              <a:rPr lang="en-US" altLang="en-US" sz="1800" smtClean="0">
                <a:latin typeface="Arial" charset="0"/>
                <a:cs typeface="Arial" charset="0"/>
              </a:rPr>
              <a:t>	        1 17 21 42 24 27 32 35 45 47 57 23 66 69 70 76 87 85 95 99</a:t>
            </a:r>
          </a:p>
          <a:p>
            <a:pPr>
              <a:buFontTx/>
              <a:buNone/>
            </a:pPr>
            <a:endParaRPr lang="en-US" altLang="en-US" sz="1800" smtClean="0">
              <a:latin typeface="Arial" charset="0"/>
              <a:cs typeface="Arial" charset="0"/>
            </a:endParaRPr>
          </a:p>
          <a:p>
            <a:pPr>
              <a:buFontTx/>
              <a:buNone/>
            </a:pPr>
            <a:r>
              <a:rPr lang="en-US" altLang="en-US" sz="1800" smtClean="0">
                <a:latin typeface="Arial" charset="0"/>
                <a:cs typeface="Arial" charset="0"/>
              </a:rPr>
              <a:t>	      22 20 81 38 95 84 99 12 79 44 26 87 96 10 48 80   1 31 16 92</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 what degree are these three lists unsorted?</a:t>
            </a:r>
          </a:p>
        </p:txBody>
      </p:sp>
      <p:sp>
        <p:nvSpPr>
          <p:cNvPr id="2560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2313484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first list requires only a few exchanges to make it sorted </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1 16 12 26 25 35 33 58 45 42 56 67 83 75 74 86 81 88 99 95</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1 12 16 25 26 33 35 42 45 56 58 67 74 75 81 83 86 88 95 99</a:t>
            </a:r>
            <a:endParaRPr lang="en-US" altLang="en-US" sz="3200" smtClean="0">
              <a:latin typeface="Arial" charset="0"/>
              <a:cs typeface="Arial" charset="0"/>
            </a:endParaRPr>
          </a:p>
        </p:txBody>
      </p:sp>
      <p:sp>
        <p:nvSpPr>
          <p:cNvPr id="26628" name="Line 5"/>
          <p:cNvSpPr>
            <a:spLocks noChangeShapeType="1"/>
          </p:cNvSpPr>
          <p:nvPr/>
        </p:nvSpPr>
        <p:spPr bwMode="auto">
          <a:xfrm flipH="1">
            <a:off x="1476375"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29" name="Line 6"/>
          <p:cNvSpPr>
            <a:spLocks noChangeShapeType="1"/>
          </p:cNvSpPr>
          <p:nvPr/>
        </p:nvSpPr>
        <p:spPr bwMode="auto">
          <a:xfrm>
            <a:off x="1476375"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0" name="Line 7"/>
          <p:cNvSpPr>
            <a:spLocks noChangeShapeType="1"/>
          </p:cNvSpPr>
          <p:nvPr/>
        </p:nvSpPr>
        <p:spPr bwMode="auto">
          <a:xfrm flipH="1">
            <a:off x="2125663" y="2684463"/>
            <a:ext cx="287337"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1" name="Line 8"/>
          <p:cNvSpPr>
            <a:spLocks noChangeShapeType="1"/>
          </p:cNvSpPr>
          <p:nvPr/>
        </p:nvSpPr>
        <p:spPr bwMode="auto">
          <a:xfrm>
            <a:off x="2125663"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2" name="Line 9"/>
          <p:cNvSpPr>
            <a:spLocks noChangeShapeType="1"/>
          </p:cNvSpPr>
          <p:nvPr/>
        </p:nvSpPr>
        <p:spPr bwMode="auto">
          <a:xfrm flipH="1">
            <a:off x="2844800"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3" name="Line 10"/>
          <p:cNvSpPr>
            <a:spLocks noChangeShapeType="1"/>
          </p:cNvSpPr>
          <p:nvPr/>
        </p:nvSpPr>
        <p:spPr bwMode="auto">
          <a:xfrm>
            <a:off x="2844800"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4" name="Line 11"/>
          <p:cNvSpPr>
            <a:spLocks noChangeShapeType="1"/>
          </p:cNvSpPr>
          <p:nvPr/>
        </p:nvSpPr>
        <p:spPr bwMode="auto">
          <a:xfrm flipH="1">
            <a:off x="3563938" y="2684463"/>
            <a:ext cx="503237"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5" name="Line 12"/>
          <p:cNvSpPr>
            <a:spLocks noChangeShapeType="1"/>
          </p:cNvSpPr>
          <p:nvPr/>
        </p:nvSpPr>
        <p:spPr bwMode="auto">
          <a:xfrm>
            <a:off x="3563938" y="2684463"/>
            <a:ext cx="8636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6" name="Line 13"/>
          <p:cNvSpPr>
            <a:spLocks noChangeShapeType="1"/>
          </p:cNvSpPr>
          <p:nvPr/>
        </p:nvSpPr>
        <p:spPr bwMode="auto">
          <a:xfrm flipH="1">
            <a:off x="4213225"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7" name="Line 14"/>
          <p:cNvSpPr>
            <a:spLocks noChangeShapeType="1"/>
          </p:cNvSpPr>
          <p:nvPr/>
        </p:nvSpPr>
        <p:spPr bwMode="auto">
          <a:xfrm flipH="1">
            <a:off x="5364163" y="2684463"/>
            <a:ext cx="5048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8" name="Line 15"/>
          <p:cNvSpPr>
            <a:spLocks noChangeShapeType="1"/>
          </p:cNvSpPr>
          <p:nvPr/>
        </p:nvSpPr>
        <p:spPr bwMode="auto">
          <a:xfrm>
            <a:off x="5364163" y="2684463"/>
            <a:ext cx="8636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39" name="Line 16"/>
          <p:cNvSpPr>
            <a:spLocks noChangeShapeType="1"/>
          </p:cNvSpPr>
          <p:nvPr/>
        </p:nvSpPr>
        <p:spPr bwMode="auto">
          <a:xfrm flipH="1">
            <a:off x="6011863" y="2684463"/>
            <a:ext cx="5048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0" name="Line 17"/>
          <p:cNvSpPr>
            <a:spLocks noChangeShapeType="1"/>
          </p:cNvSpPr>
          <p:nvPr/>
        </p:nvSpPr>
        <p:spPr bwMode="auto">
          <a:xfrm flipH="1">
            <a:off x="7381875" y="2684463"/>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1" name="Line 18"/>
          <p:cNvSpPr>
            <a:spLocks noChangeShapeType="1"/>
          </p:cNvSpPr>
          <p:nvPr/>
        </p:nvSpPr>
        <p:spPr bwMode="auto">
          <a:xfrm>
            <a:off x="7381875"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2" name="Line 19"/>
          <p:cNvSpPr>
            <a:spLocks noChangeShapeType="1"/>
          </p:cNvSpPr>
          <p:nvPr/>
        </p:nvSpPr>
        <p:spPr bwMode="auto">
          <a:xfrm>
            <a:off x="6300788" y="2684463"/>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6643"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3192791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second list has two entries significantly out of order </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1 17 21 42 24 27 32 35 45 47 57 23 66 69 70 76 87 85 95 99</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1 17 21 23 24 27 32 35 42 45 47 57 66 69 70 76 85 87 95 99</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however, most entries (13) are in place</a:t>
            </a:r>
          </a:p>
        </p:txBody>
      </p:sp>
      <p:sp>
        <p:nvSpPr>
          <p:cNvPr id="27652" name="Line 8"/>
          <p:cNvSpPr>
            <a:spLocks noChangeShapeType="1"/>
          </p:cNvSpPr>
          <p:nvPr/>
        </p:nvSpPr>
        <p:spPr bwMode="auto">
          <a:xfrm>
            <a:off x="4284663" y="2692400"/>
            <a:ext cx="2159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3" name="Line 9"/>
          <p:cNvSpPr>
            <a:spLocks noChangeShapeType="1"/>
          </p:cNvSpPr>
          <p:nvPr/>
        </p:nvSpPr>
        <p:spPr bwMode="auto">
          <a:xfrm>
            <a:off x="2195513" y="2692400"/>
            <a:ext cx="15843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4" name="Line 10"/>
          <p:cNvSpPr>
            <a:spLocks noChangeShapeType="1"/>
          </p:cNvSpPr>
          <p:nvPr/>
        </p:nvSpPr>
        <p:spPr bwMode="auto">
          <a:xfrm flipH="1">
            <a:off x="2268538" y="2692400"/>
            <a:ext cx="2519362"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5" name="Line 16"/>
          <p:cNvSpPr>
            <a:spLocks noChangeShapeType="1"/>
          </p:cNvSpPr>
          <p:nvPr/>
        </p:nvSpPr>
        <p:spPr bwMode="auto">
          <a:xfrm flipH="1">
            <a:off x="6661150" y="2692400"/>
            <a:ext cx="287338"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6" name="Line 17"/>
          <p:cNvSpPr>
            <a:spLocks noChangeShapeType="1"/>
          </p:cNvSpPr>
          <p:nvPr/>
        </p:nvSpPr>
        <p:spPr bwMode="auto">
          <a:xfrm>
            <a:off x="6661150" y="2692400"/>
            <a:ext cx="358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7" name="Line 19"/>
          <p:cNvSpPr>
            <a:spLocks noChangeShapeType="1"/>
          </p:cNvSpPr>
          <p:nvPr/>
        </p:nvSpPr>
        <p:spPr bwMode="auto">
          <a:xfrm>
            <a:off x="4643438" y="2692400"/>
            <a:ext cx="2159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8" name="Line 20"/>
          <p:cNvSpPr>
            <a:spLocks noChangeShapeType="1"/>
          </p:cNvSpPr>
          <p:nvPr/>
        </p:nvSpPr>
        <p:spPr bwMode="auto">
          <a:xfrm>
            <a:off x="3924300" y="2692400"/>
            <a:ext cx="2159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7659"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1543043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2867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third list would, by any reasonable definition, be significantly unsorted </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22 20 81 38 95 84 99 12 79 </a:t>
            </a:r>
            <a:r>
              <a:rPr lang="en-US" altLang="en-US" smtClean="0">
                <a:solidFill>
                  <a:schemeClr val="hlink"/>
                </a:solidFill>
                <a:latin typeface="Arial" charset="0"/>
                <a:cs typeface="Arial" charset="0"/>
              </a:rPr>
              <a:t>44</a:t>
            </a:r>
            <a:r>
              <a:rPr lang="en-US" altLang="en-US" smtClean="0">
                <a:latin typeface="Arial" charset="0"/>
                <a:cs typeface="Arial" charset="0"/>
              </a:rPr>
              <a:t> 26 87 96 10 48 80   1 31 16 92</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1 10 12 16 20 22 26 31 38 </a:t>
            </a:r>
            <a:r>
              <a:rPr lang="en-US" altLang="en-US" smtClean="0">
                <a:solidFill>
                  <a:schemeClr val="hlink"/>
                </a:solidFill>
                <a:latin typeface="Arial" charset="0"/>
                <a:cs typeface="Arial" charset="0"/>
              </a:rPr>
              <a:t>44</a:t>
            </a:r>
            <a:r>
              <a:rPr lang="en-US" altLang="en-US" smtClean="0">
                <a:latin typeface="Arial" charset="0"/>
                <a:cs typeface="Arial" charset="0"/>
              </a:rPr>
              <a:t> 48 79 80 81 84 87 92 95 96 99</a:t>
            </a:r>
          </a:p>
          <a:p>
            <a:pPr>
              <a:buFontTx/>
              <a:buNone/>
            </a:pPr>
            <a:endParaRPr lang="en-US" altLang="en-US" smtClean="0">
              <a:latin typeface="Arial" charset="0"/>
              <a:cs typeface="Arial" charset="0"/>
            </a:endParaRPr>
          </a:p>
          <a:p>
            <a:pPr>
              <a:buFontTx/>
              <a:buNone/>
            </a:pPr>
            <a:r>
              <a:rPr lang="en-US" altLang="en-US" smtClean="0">
                <a:latin typeface="Arial" charset="0"/>
                <a:cs typeface="Arial" charset="0"/>
              </a:rPr>
              <a:t>       </a:t>
            </a:r>
          </a:p>
          <a:p>
            <a:pPr>
              <a:buFontTx/>
              <a:buNone/>
            </a:pPr>
            <a:r>
              <a:rPr lang="en-US" altLang="en-US" sz="1600" smtClean="0">
                <a:latin typeface="Arial" charset="0"/>
                <a:cs typeface="Arial" charset="0"/>
              </a:rPr>
              <a:t>	</a:t>
            </a:r>
            <a:endParaRPr lang="en-US" altLang="en-US" smtClean="0">
              <a:latin typeface="Arial" charset="0"/>
              <a:cs typeface="Arial" charset="0"/>
            </a:endParaRPr>
          </a:p>
        </p:txBody>
      </p:sp>
      <p:sp>
        <p:nvSpPr>
          <p:cNvPr id="28676" name="Line 5"/>
          <p:cNvSpPr>
            <a:spLocks noChangeShapeType="1"/>
          </p:cNvSpPr>
          <p:nvPr/>
        </p:nvSpPr>
        <p:spPr bwMode="auto">
          <a:xfrm>
            <a:off x="1331913" y="2997200"/>
            <a:ext cx="15113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7" name="Line 11"/>
          <p:cNvSpPr>
            <a:spLocks noChangeShapeType="1"/>
          </p:cNvSpPr>
          <p:nvPr/>
        </p:nvSpPr>
        <p:spPr bwMode="auto">
          <a:xfrm>
            <a:off x="1620838" y="2997200"/>
            <a:ext cx="863600"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8" name="Line 12"/>
          <p:cNvSpPr>
            <a:spLocks noChangeShapeType="1"/>
          </p:cNvSpPr>
          <p:nvPr/>
        </p:nvSpPr>
        <p:spPr bwMode="auto">
          <a:xfrm>
            <a:off x="2051050" y="2997200"/>
            <a:ext cx="360045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79" name="Line 13"/>
          <p:cNvSpPr>
            <a:spLocks noChangeShapeType="1"/>
          </p:cNvSpPr>
          <p:nvPr/>
        </p:nvSpPr>
        <p:spPr bwMode="auto">
          <a:xfrm>
            <a:off x="2627313" y="2997200"/>
            <a:ext cx="4392612"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0" name="Line 14"/>
          <p:cNvSpPr>
            <a:spLocks noChangeShapeType="1"/>
          </p:cNvSpPr>
          <p:nvPr/>
        </p:nvSpPr>
        <p:spPr bwMode="auto">
          <a:xfrm>
            <a:off x="2987675" y="2997200"/>
            <a:ext cx="3024188"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1" name="Line 15"/>
          <p:cNvSpPr>
            <a:spLocks noChangeShapeType="1"/>
          </p:cNvSpPr>
          <p:nvPr/>
        </p:nvSpPr>
        <p:spPr bwMode="auto">
          <a:xfrm>
            <a:off x="3348038" y="2997200"/>
            <a:ext cx="4392612"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2" name="Line 16"/>
          <p:cNvSpPr>
            <a:spLocks noChangeShapeType="1"/>
          </p:cNvSpPr>
          <p:nvPr/>
        </p:nvSpPr>
        <p:spPr bwMode="auto">
          <a:xfrm>
            <a:off x="4137025" y="2997200"/>
            <a:ext cx="86677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3" name="Line 17"/>
          <p:cNvSpPr>
            <a:spLocks noChangeShapeType="1"/>
          </p:cNvSpPr>
          <p:nvPr/>
        </p:nvSpPr>
        <p:spPr bwMode="auto">
          <a:xfrm>
            <a:off x="5145088" y="2997200"/>
            <a:ext cx="11557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4" name="Line 18"/>
          <p:cNvSpPr>
            <a:spLocks noChangeShapeType="1"/>
          </p:cNvSpPr>
          <p:nvPr/>
        </p:nvSpPr>
        <p:spPr bwMode="auto">
          <a:xfrm>
            <a:off x="5508625" y="2997200"/>
            <a:ext cx="1871663"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5" name="Line 20"/>
          <p:cNvSpPr>
            <a:spLocks noChangeShapeType="1"/>
          </p:cNvSpPr>
          <p:nvPr/>
        </p:nvSpPr>
        <p:spPr bwMode="auto">
          <a:xfrm>
            <a:off x="2339975" y="2997200"/>
            <a:ext cx="1511300"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6" name="Line 21"/>
          <p:cNvSpPr>
            <a:spLocks noChangeShapeType="1"/>
          </p:cNvSpPr>
          <p:nvPr/>
        </p:nvSpPr>
        <p:spPr bwMode="auto">
          <a:xfrm flipH="1">
            <a:off x="1979613" y="2997200"/>
            <a:ext cx="1655762"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7" name="Line 22"/>
          <p:cNvSpPr>
            <a:spLocks noChangeShapeType="1"/>
          </p:cNvSpPr>
          <p:nvPr/>
        </p:nvSpPr>
        <p:spPr bwMode="auto">
          <a:xfrm flipH="1">
            <a:off x="3419475" y="2997200"/>
            <a:ext cx="1079500"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8" name="Line 23"/>
          <p:cNvSpPr>
            <a:spLocks noChangeShapeType="1"/>
          </p:cNvSpPr>
          <p:nvPr/>
        </p:nvSpPr>
        <p:spPr bwMode="auto">
          <a:xfrm flipH="1">
            <a:off x="1692275" y="2997200"/>
            <a:ext cx="403225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89" name="Line 24"/>
          <p:cNvSpPr>
            <a:spLocks noChangeShapeType="1"/>
          </p:cNvSpPr>
          <p:nvPr/>
        </p:nvSpPr>
        <p:spPr bwMode="auto">
          <a:xfrm flipH="1">
            <a:off x="4716463" y="2997200"/>
            <a:ext cx="1223962"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0" name="Line 25"/>
          <p:cNvSpPr>
            <a:spLocks noChangeShapeType="1"/>
          </p:cNvSpPr>
          <p:nvPr/>
        </p:nvSpPr>
        <p:spPr bwMode="auto">
          <a:xfrm flipH="1">
            <a:off x="5435600" y="2997200"/>
            <a:ext cx="9366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1" name="Line 26"/>
          <p:cNvSpPr>
            <a:spLocks noChangeShapeType="1"/>
          </p:cNvSpPr>
          <p:nvPr/>
        </p:nvSpPr>
        <p:spPr bwMode="auto">
          <a:xfrm flipH="1">
            <a:off x="1331913" y="2997200"/>
            <a:ext cx="5400675"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2" name="Line 27"/>
          <p:cNvSpPr>
            <a:spLocks noChangeShapeType="1"/>
          </p:cNvSpPr>
          <p:nvPr/>
        </p:nvSpPr>
        <p:spPr bwMode="auto">
          <a:xfrm flipH="1">
            <a:off x="2339975" y="2997200"/>
            <a:ext cx="5040313" cy="431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3" name="Line 28"/>
          <p:cNvSpPr>
            <a:spLocks noChangeShapeType="1"/>
          </p:cNvSpPr>
          <p:nvPr/>
        </p:nvSpPr>
        <p:spPr bwMode="auto">
          <a:xfrm flipH="1">
            <a:off x="3708400" y="2997200"/>
            <a:ext cx="3311525"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4" name="Line 29"/>
          <p:cNvSpPr>
            <a:spLocks noChangeShapeType="1"/>
          </p:cNvSpPr>
          <p:nvPr/>
        </p:nvSpPr>
        <p:spPr bwMode="auto">
          <a:xfrm flipH="1">
            <a:off x="6804025" y="2997200"/>
            <a:ext cx="863600" cy="431800"/>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28695"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1786087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10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Given any list of </a:t>
            </a:r>
            <a:r>
              <a:rPr lang="en-US" altLang="en-US" i="1" smtClean="0">
                <a:latin typeface="Times New Roman" pitchFamily="18" charset="0"/>
                <a:cs typeface="Arial" charset="0"/>
              </a:rPr>
              <a:t>n</a:t>
            </a:r>
            <a:r>
              <a:rPr lang="en-US" altLang="en-US" smtClean="0">
                <a:latin typeface="Arial" charset="0"/>
                <a:cs typeface="Arial" charset="0"/>
              </a:rPr>
              <a:t> numbers, there are </a:t>
            </a:r>
            <a:r>
              <a:rPr lang="en-US" altLang="en-US" sz="1600" smtClean="0">
                <a:latin typeface="Arial" charset="0"/>
                <a:cs typeface="Arial" charset="0"/>
              </a:rPr>
              <a:t/>
            </a:r>
            <a:br>
              <a:rPr lang="en-US" altLang="en-US" sz="1600" smtClean="0">
                <a:latin typeface="Arial" charset="0"/>
                <a:cs typeface="Arial" charset="0"/>
              </a:rPr>
            </a:br>
            <a:endParaRPr lang="en-US" altLang="en-US" sz="1600" smtClean="0">
              <a:latin typeface="Arial" charset="0"/>
              <a:cs typeface="Arial" charset="0"/>
            </a:endParaRPr>
          </a:p>
          <a:p>
            <a:pPr>
              <a:buFont typeface="Arial" charset="0"/>
              <a:buNone/>
            </a:pPr>
            <a:endParaRPr lang="en-US" altLang="en-US" sz="1600" smtClean="0">
              <a:latin typeface="Arial" charset="0"/>
              <a:cs typeface="Arial" charset="0"/>
            </a:endParaRPr>
          </a:p>
          <a:p>
            <a:pPr>
              <a:buFont typeface="Arial" charset="0"/>
              <a:buNone/>
            </a:pPr>
            <a:endParaRPr lang="en-US" altLang="en-US" sz="1600" smtClean="0">
              <a:latin typeface="Arial" charset="0"/>
              <a:cs typeface="Arial" charset="0"/>
            </a:endParaRPr>
          </a:p>
          <a:p>
            <a:pPr>
              <a:buFont typeface="Arial" charset="0"/>
              <a:buNone/>
            </a:pPr>
            <a:r>
              <a:rPr lang="en-US" altLang="en-US" sz="1600" smtClean="0">
                <a:latin typeface="Arial" charset="0"/>
                <a:cs typeface="Arial" charset="0"/>
              </a:rPr>
              <a:t>	</a:t>
            </a:r>
            <a:r>
              <a:rPr lang="en-US" altLang="en-US" smtClean="0">
                <a:latin typeface="Arial" charset="0"/>
                <a:cs typeface="Arial" charset="0"/>
              </a:rPr>
              <a:t>pairs of numbers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the list  (1, 3, 5, 4, 2, 6) contains the following 15 pairs:</a:t>
            </a:r>
          </a:p>
          <a:p>
            <a:pPr lvl="1">
              <a:buFontTx/>
              <a:buNone/>
            </a:pPr>
            <a:r>
              <a:rPr lang="en-US" altLang="en-US" smtClean="0">
                <a:latin typeface="Arial" charset="0"/>
                <a:cs typeface="Arial" charset="0"/>
              </a:rPr>
              <a:t>			(1, 3)	(1, 5)	(1, 4)	(1, 2)	(1, 6)</a:t>
            </a:r>
          </a:p>
          <a:p>
            <a:pPr lvl="1">
              <a:buFontTx/>
              <a:buNone/>
            </a:pPr>
            <a:r>
              <a:rPr lang="en-US" altLang="en-US" smtClean="0">
                <a:latin typeface="Arial" charset="0"/>
                <a:cs typeface="Arial" charset="0"/>
              </a:rPr>
              <a:t>    				(3, 5)	(3, 4)	(3, 2)	(3, 6)</a:t>
            </a:r>
          </a:p>
          <a:p>
            <a:pPr lvl="1">
              <a:buFontTx/>
              <a:buNone/>
            </a:pPr>
            <a:r>
              <a:rPr lang="en-US" altLang="en-US" smtClean="0">
                <a:latin typeface="Arial" charset="0"/>
                <a:cs typeface="Arial" charset="0"/>
              </a:rPr>
              <a:t>  					(5, 4)	(5, 2)	(5, 6)</a:t>
            </a:r>
          </a:p>
          <a:p>
            <a:pPr lvl="1">
              <a:buFontTx/>
              <a:buNone/>
            </a:pPr>
            <a:r>
              <a:rPr lang="en-US" altLang="en-US" smtClean="0">
                <a:latin typeface="Arial" charset="0"/>
                <a:cs typeface="Arial" charset="0"/>
              </a:rPr>
              <a:t>						(4, 2)	(4, 6)</a:t>
            </a:r>
          </a:p>
          <a:p>
            <a:pPr lvl="1">
              <a:buFontTx/>
              <a:buNone/>
            </a:pPr>
            <a:r>
              <a:rPr lang="en-US" altLang="en-US" smtClean="0">
                <a:latin typeface="Arial" charset="0"/>
                <a:cs typeface="Arial" charset="0"/>
              </a:rPr>
              <a:t>  							(2, 6)</a:t>
            </a:r>
          </a:p>
        </p:txBody>
      </p:sp>
      <p:graphicFrame>
        <p:nvGraphicFramePr>
          <p:cNvPr id="1026" name="Object 2"/>
          <p:cNvGraphicFramePr>
            <a:graphicFrameLocks noChangeAspect="1"/>
          </p:cNvGraphicFramePr>
          <p:nvPr/>
        </p:nvGraphicFramePr>
        <p:xfrm>
          <a:off x="3851275" y="2060575"/>
          <a:ext cx="1655763" cy="828675"/>
        </p:xfrm>
        <a:graphic>
          <a:graphicData uri="http://schemas.openxmlformats.org/presentationml/2006/ole">
            <mc:AlternateContent xmlns:mc="http://schemas.openxmlformats.org/markup-compatibility/2006">
              <mc:Choice xmlns:v="urn:schemas-microsoft-com:vml" Requires="v">
                <p:oleObj spid="_x0000_s126981" name="Equation" r:id="rId4" imgW="914400" imgH="457200" progId="Equation.3">
                  <p:embed/>
                </p:oleObj>
              </mc:Choice>
              <mc:Fallback>
                <p:oleObj name="Equation" r:id="rId4" imgW="9144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2060575"/>
                        <a:ext cx="1655763"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425091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this topic, we will introduce sorting, including:</a:t>
            </a:r>
          </a:p>
          <a:p>
            <a:pPr lvl="1"/>
            <a:r>
              <a:rPr lang="en-US" altLang="en-US" smtClean="0">
                <a:latin typeface="Arial" charset="0"/>
                <a:cs typeface="Arial" charset="0"/>
              </a:rPr>
              <a:t>Definitions</a:t>
            </a:r>
          </a:p>
          <a:p>
            <a:pPr lvl="1"/>
            <a:r>
              <a:rPr lang="en-US" altLang="en-US" smtClean="0">
                <a:latin typeface="Arial" charset="0"/>
                <a:cs typeface="Arial" charset="0"/>
              </a:rPr>
              <a:t>Assumptions</a:t>
            </a:r>
          </a:p>
          <a:p>
            <a:pPr lvl="1"/>
            <a:r>
              <a:rPr lang="en-US" altLang="en-US" i="1" smtClean="0">
                <a:latin typeface="Arial" charset="0"/>
                <a:cs typeface="Arial" charset="0"/>
              </a:rPr>
              <a:t>In-place</a:t>
            </a:r>
            <a:r>
              <a:rPr lang="en-US" altLang="en-US" smtClean="0">
                <a:latin typeface="Arial" charset="0"/>
                <a:cs typeface="Arial" charset="0"/>
              </a:rPr>
              <a:t> sorting</a:t>
            </a:r>
          </a:p>
          <a:p>
            <a:pPr lvl="1"/>
            <a:r>
              <a:rPr lang="en-US" altLang="en-US" smtClean="0">
                <a:latin typeface="Arial" charset="0"/>
                <a:cs typeface="Arial" charset="0"/>
              </a:rPr>
              <a:t>Sorting techniques and strategies</a:t>
            </a:r>
          </a:p>
          <a:p>
            <a:pPr lvl="1"/>
            <a:r>
              <a:rPr lang="en-US" altLang="en-US" smtClean="0">
                <a:latin typeface="Arial" charset="0"/>
                <a:cs typeface="Arial" charset="0"/>
              </a:rPr>
              <a:t>Overview of run times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Lower bound on run times</a:t>
            </a:r>
          </a:p>
          <a:p>
            <a:pPr>
              <a:buFont typeface="Arial" charset="0"/>
              <a:buNone/>
            </a:pPr>
            <a:r>
              <a:rPr lang="en-US" altLang="en-US" smtClean="0">
                <a:latin typeface="Arial" charset="0"/>
                <a:cs typeface="Arial" charset="0"/>
              </a:rPr>
              <a:t>	Define inversions and use this as a measure of </a:t>
            </a:r>
            <a:r>
              <a:rPr lang="en-US" altLang="en-US" i="1" smtClean="0">
                <a:latin typeface="Arial" charset="0"/>
                <a:cs typeface="Arial" charset="0"/>
              </a:rPr>
              <a:t>unsortedness</a:t>
            </a:r>
          </a:p>
        </p:txBody>
      </p:sp>
    </p:spTree>
    <p:extLst>
      <p:ext uri="{BB962C8B-B14F-4D97-AF65-F5344CB8AC3E}">
        <p14:creationId xmlns:p14="http://schemas.microsoft.com/office/powerpoint/2010/main" val="153792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You may note that 11 of these pairs of numbers are in</a:t>
            </a:r>
          </a:p>
          <a:p>
            <a:pPr>
              <a:buFont typeface="Arial" charset="0"/>
              <a:buNone/>
            </a:pPr>
            <a:r>
              <a:rPr lang="en-US" altLang="en-US" smtClean="0">
                <a:latin typeface="Arial" charset="0"/>
                <a:cs typeface="Arial" charset="0"/>
              </a:rPr>
              <a:t>	 order:</a:t>
            </a:r>
          </a:p>
          <a:p>
            <a:pPr lvl="1">
              <a:buFontTx/>
              <a:buNone/>
            </a:pPr>
            <a:r>
              <a:rPr lang="en-US" altLang="en-US" sz="2000" smtClean="0">
                <a:latin typeface="Arial" charset="0"/>
                <a:cs typeface="Arial" charset="0"/>
              </a:rPr>
              <a:t>			</a:t>
            </a:r>
            <a:r>
              <a:rPr lang="en-US" altLang="en-US" sz="2000" b="1" smtClean="0">
                <a:solidFill>
                  <a:srgbClr val="00B0F0"/>
                </a:solidFill>
                <a:latin typeface="Arial" charset="0"/>
                <a:cs typeface="Arial" charset="0"/>
              </a:rPr>
              <a:t>(1, 3)	(1, 5)	(1, 4)	(1, 2)	(1, 6)</a:t>
            </a:r>
          </a:p>
          <a:p>
            <a:pPr lvl="1">
              <a:buFontTx/>
              <a:buNone/>
            </a:pPr>
            <a:r>
              <a:rPr lang="en-US" altLang="en-US" sz="2000" smtClean="0">
                <a:latin typeface="Arial" charset="0"/>
                <a:cs typeface="Arial" charset="0"/>
              </a:rPr>
              <a:t>    				</a:t>
            </a:r>
            <a:r>
              <a:rPr lang="en-US" altLang="en-US" sz="2000" b="1" smtClean="0">
                <a:solidFill>
                  <a:srgbClr val="00B0F0"/>
                </a:solidFill>
                <a:latin typeface="Arial" charset="0"/>
                <a:cs typeface="Arial" charset="0"/>
              </a:rPr>
              <a:t>(3, 5)	(3, 4)</a:t>
            </a:r>
            <a:r>
              <a:rPr lang="en-US" altLang="en-US" sz="2000" smtClean="0">
                <a:solidFill>
                  <a:srgbClr val="FF0000"/>
                </a:solidFill>
                <a:latin typeface="Arial" charset="0"/>
                <a:cs typeface="Arial" charset="0"/>
              </a:rPr>
              <a:t>	</a:t>
            </a:r>
            <a:r>
              <a:rPr lang="en-US" altLang="en-US" sz="2000" smtClean="0">
                <a:latin typeface="Arial" charset="0"/>
                <a:cs typeface="Arial" charset="0"/>
              </a:rPr>
              <a:t>(3, 2)	</a:t>
            </a:r>
            <a:r>
              <a:rPr lang="en-US" altLang="en-US" sz="2000" b="1" smtClean="0">
                <a:solidFill>
                  <a:srgbClr val="00B0F0"/>
                </a:solidFill>
                <a:latin typeface="Arial" charset="0"/>
                <a:cs typeface="Arial" charset="0"/>
              </a:rPr>
              <a:t>(3, 6)</a:t>
            </a:r>
          </a:p>
          <a:p>
            <a:pPr lvl="1">
              <a:buFontTx/>
              <a:buNone/>
            </a:pPr>
            <a:r>
              <a:rPr lang="en-US" altLang="en-US" sz="2000" smtClean="0">
                <a:latin typeface="Arial" charset="0"/>
                <a:cs typeface="Arial" charset="0"/>
              </a:rPr>
              <a:t>  					(5, 4)	(5, 2)</a:t>
            </a:r>
            <a:r>
              <a:rPr lang="en-US" altLang="en-US" sz="2000" b="1" smtClean="0">
                <a:latin typeface="Arial" charset="0"/>
                <a:cs typeface="Arial" charset="0"/>
              </a:rPr>
              <a:t>	</a:t>
            </a:r>
            <a:r>
              <a:rPr lang="en-US" altLang="en-US" sz="2000" b="1" smtClean="0">
                <a:solidFill>
                  <a:srgbClr val="00B0F0"/>
                </a:solidFill>
                <a:latin typeface="Arial" charset="0"/>
                <a:cs typeface="Arial" charset="0"/>
              </a:rPr>
              <a:t>(5, 6)</a:t>
            </a:r>
          </a:p>
          <a:p>
            <a:pPr lvl="1">
              <a:buFontTx/>
              <a:buNone/>
            </a:pPr>
            <a:r>
              <a:rPr lang="en-US" altLang="en-US" sz="2000" smtClean="0">
                <a:latin typeface="Arial" charset="0"/>
                <a:cs typeface="Arial" charset="0"/>
              </a:rPr>
              <a:t>						(4, 2)	</a:t>
            </a:r>
            <a:r>
              <a:rPr lang="en-US" altLang="en-US" sz="2000" b="1" smtClean="0">
                <a:solidFill>
                  <a:srgbClr val="00B0F0"/>
                </a:solidFill>
                <a:latin typeface="Arial" charset="0"/>
                <a:cs typeface="Arial" charset="0"/>
              </a:rPr>
              <a:t>(4, 6)</a:t>
            </a:r>
          </a:p>
          <a:p>
            <a:pPr lvl="1">
              <a:buFontTx/>
              <a:buNone/>
            </a:pPr>
            <a:r>
              <a:rPr lang="en-US" altLang="en-US" sz="2000" smtClean="0">
                <a:solidFill>
                  <a:srgbClr val="FF0000"/>
                </a:solidFill>
                <a:latin typeface="Arial" charset="0"/>
                <a:cs typeface="Arial" charset="0"/>
              </a:rPr>
              <a:t>  							</a:t>
            </a:r>
            <a:r>
              <a:rPr lang="en-US" altLang="en-US" sz="2000" b="1" smtClean="0">
                <a:solidFill>
                  <a:srgbClr val="00B0F0"/>
                </a:solidFill>
                <a:latin typeface="Arial" charset="0"/>
                <a:cs typeface="Arial" charset="0"/>
              </a:rPr>
              <a:t>(2, 6)</a:t>
            </a:r>
          </a:p>
        </p:txBody>
      </p:sp>
      <p:sp>
        <p:nvSpPr>
          <p:cNvPr id="2970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868749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3072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remaining four pairs are </a:t>
            </a:r>
            <a:r>
              <a:rPr lang="en-US" altLang="en-US" i="1" smtClean="0">
                <a:latin typeface="Arial" charset="0"/>
                <a:cs typeface="Arial" charset="0"/>
              </a:rPr>
              <a:t>reversed</a:t>
            </a:r>
            <a:r>
              <a:rPr lang="en-US" altLang="en-US" smtClean="0">
                <a:latin typeface="Arial" charset="0"/>
                <a:cs typeface="Arial" charset="0"/>
              </a:rPr>
              <a:t>, or </a:t>
            </a:r>
            <a:r>
              <a:rPr lang="en-US" altLang="en-US" i="1" smtClean="0">
                <a:latin typeface="Arial" charset="0"/>
                <a:cs typeface="Arial" charset="0"/>
              </a:rPr>
              <a:t>inverted</a:t>
            </a:r>
          </a:p>
          <a:p>
            <a:pPr>
              <a:buFontTx/>
              <a:buNone/>
            </a:pPr>
            <a:r>
              <a:rPr lang="en-US" altLang="en-US" i="1" smtClean="0">
                <a:latin typeface="Arial" charset="0"/>
                <a:cs typeface="Arial" charset="0"/>
              </a:rPr>
              <a:t> </a:t>
            </a:r>
          </a:p>
          <a:p>
            <a:pPr>
              <a:buFontTx/>
              <a:buNone/>
            </a:pPr>
            <a:r>
              <a:rPr lang="en-US" altLang="en-US" sz="1800" smtClean="0">
                <a:latin typeface="Arial" charset="0"/>
                <a:cs typeface="Arial" charset="0"/>
              </a:rPr>
              <a:t>	</a:t>
            </a:r>
            <a:r>
              <a:rPr lang="en-US" altLang="en-US" smtClean="0">
                <a:latin typeface="Arial" charset="0"/>
                <a:cs typeface="Arial" charset="0"/>
              </a:rPr>
              <a:t>		(1, 3)	(1, 5)	(1, 4)	(1, 2)	(1, 6)</a:t>
            </a:r>
          </a:p>
          <a:p>
            <a:pPr lvl="1">
              <a:buFontTx/>
              <a:buNone/>
            </a:pPr>
            <a:r>
              <a:rPr lang="en-US" altLang="en-US" sz="2000" smtClean="0">
                <a:latin typeface="Arial" charset="0"/>
                <a:cs typeface="Arial" charset="0"/>
              </a:rPr>
              <a:t>    				(3, 5)	(3, 4)	</a:t>
            </a:r>
            <a:r>
              <a:rPr lang="en-US" altLang="en-US" sz="2000" b="1" smtClean="0">
                <a:solidFill>
                  <a:srgbClr val="FF0000"/>
                </a:solidFill>
                <a:latin typeface="Arial" charset="0"/>
                <a:cs typeface="Arial" charset="0"/>
              </a:rPr>
              <a:t>(3, 2)</a:t>
            </a:r>
            <a:r>
              <a:rPr lang="en-US" altLang="en-US" sz="2000" b="1" smtClean="0">
                <a:latin typeface="Arial" charset="0"/>
                <a:cs typeface="Arial" charset="0"/>
              </a:rPr>
              <a:t>	</a:t>
            </a:r>
            <a:r>
              <a:rPr lang="en-US" altLang="en-US" sz="2000" smtClean="0">
                <a:latin typeface="Arial" charset="0"/>
                <a:cs typeface="Arial" charset="0"/>
              </a:rPr>
              <a:t>(3, 6)</a:t>
            </a:r>
          </a:p>
          <a:p>
            <a:pPr lvl="1">
              <a:buFontTx/>
              <a:buNone/>
            </a:pPr>
            <a:r>
              <a:rPr lang="en-US" altLang="en-US" sz="2000" smtClean="0">
                <a:latin typeface="Arial" charset="0"/>
                <a:cs typeface="Arial" charset="0"/>
              </a:rPr>
              <a:t>  					</a:t>
            </a:r>
            <a:r>
              <a:rPr lang="en-US" altLang="en-US" sz="2000" b="1" smtClean="0">
                <a:solidFill>
                  <a:srgbClr val="FF0000"/>
                </a:solidFill>
                <a:latin typeface="Arial" charset="0"/>
                <a:cs typeface="Arial" charset="0"/>
              </a:rPr>
              <a:t>(5, 4)	(5, 2)</a:t>
            </a:r>
            <a:r>
              <a:rPr lang="en-US" altLang="en-US" sz="2000" smtClean="0">
                <a:solidFill>
                  <a:schemeClr val="hlink"/>
                </a:solidFill>
                <a:latin typeface="Arial" charset="0"/>
                <a:cs typeface="Arial" charset="0"/>
              </a:rPr>
              <a:t>	</a:t>
            </a:r>
            <a:r>
              <a:rPr lang="en-US" altLang="en-US" sz="2000" smtClean="0">
                <a:latin typeface="Arial" charset="0"/>
                <a:cs typeface="Arial" charset="0"/>
              </a:rPr>
              <a:t>(5, 6)</a:t>
            </a:r>
          </a:p>
          <a:p>
            <a:pPr lvl="1">
              <a:buFontTx/>
              <a:buNone/>
            </a:pPr>
            <a:r>
              <a:rPr lang="en-US" altLang="en-US" sz="2000" smtClean="0">
                <a:latin typeface="Arial" charset="0"/>
                <a:cs typeface="Arial" charset="0"/>
              </a:rPr>
              <a:t>						</a:t>
            </a:r>
            <a:r>
              <a:rPr lang="en-US" altLang="en-US" sz="2000" b="1" smtClean="0">
                <a:solidFill>
                  <a:srgbClr val="FF0000"/>
                </a:solidFill>
                <a:latin typeface="Arial" charset="0"/>
                <a:cs typeface="Arial" charset="0"/>
              </a:rPr>
              <a:t>(4, 2)</a:t>
            </a:r>
            <a:r>
              <a:rPr lang="en-US" altLang="en-US" sz="2000" b="1" smtClean="0">
                <a:latin typeface="Arial" charset="0"/>
                <a:cs typeface="Arial" charset="0"/>
              </a:rPr>
              <a:t>	</a:t>
            </a:r>
            <a:r>
              <a:rPr lang="en-US" altLang="en-US" sz="2000" smtClean="0">
                <a:latin typeface="Arial" charset="0"/>
                <a:cs typeface="Arial" charset="0"/>
              </a:rPr>
              <a:t>(4, 6)</a:t>
            </a:r>
          </a:p>
          <a:p>
            <a:pPr lvl="1">
              <a:buFontTx/>
              <a:buNone/>
            </a:pPr>
            <a:r>
              <a:rPr lang="en-US" altLang="en-US" sz="2000" smtClean="0">
                <a:latin typeface="Arial" charset="0"/>
                <a:cs typeface="Arial" charset="0"/>
              </a:rPr>
              <a:t>  							(2, 6)</a:t>
            </a:r>
          </a:p>
        </p:txBody>
      </p:sp>
      <p:sp>
        <p:nvSpPr>
          <p:cNvPr id="3072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398582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32771"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Given a permutation of </a:t>
            </a:r>
            <a:r>
              <a:rPr lang="en-US" i="1" dirty="0" smtClean="0">
                <a:latin typeface="Times New Roman" pitchFamily="18" charset="0"/>
                <a:cs typeface="Arial" charset="0"/>
              </a:rPr>
              <a:t>n</a:t>
            </a:r>
            <a:r>
              <a:rPr lang="en-US" dirty="0" smtClean="0">
                <a:latin typeface="Arial" charset="0"/>
                <a:cs typeface="Arial" charset="0"/>
              </a:rPr>
              <a:t> elements</a:t>
            </a:r>
          </a:p>
          <a:p>
            <a:pPr algn="ctr">
              <a:buFont typeface="Arial" charset="0"/>
              <a:buNone/>
              <a:defRPr/>
            </a:pPr>
            <a:r>
              <a:rPr lang="en-US" i="1" dirty="0" smtClean="0">
                <a:latin typeface="Times New Roman" pitchFamily="18" charset="0"/>
                <a:cs typeface="Arial" charset="0"/>
              </a:rPr>
              <a:t>a</a:t>
            </a:r>
            <a:r>
              <a:rPr lang="en-US" baseline="-25000" dirty="0" smtClean="0">
                <a:latin typeface="Times New Roman" pitchFamily="18" charset="0"/>
                <a:cs typeface="Arial" charset="0"/>
              </a:rPr>
              <a:t>0</a:t>
            </a:r>
            <a:r>
              <a:rPr lang="en-US" i="1" dirty="0" smtClean="0">
                <a:latin typeface="Times New Roman" pitchFamily="18" charset="0"/>
                <a:cs typeface="Arial" charset="0"/>
              </a:rPr>
              <a:t>,</a:t>
            </a:r>
            <a:r>
              <a:rPr lang="en-US" dirty="0" smtClean="0">
                <a:latin typeface="Times New Roman" pitchFamily="18" charset="0"/>
                <a:cs typeface="Arial" charset="0"/>
              </a:rPr>
              <a:t> </a:t>
            </a:r>
            <a:r>
              <a:rPr lang="en-US" i="1" dirty="0" smtClean="0">
                <a:latin typeface="Times New Roman" pitchFamily="18" charset="0"/>
                <a:cs typeface="Arial" charset="0"/>
              </a:rPr>
              <a:t>a</a:t>
            </a:r>
            <a:r>
              <a:rPr lang="en-US" baseline="-25000" dirty="0" smtClean="0">
                <a:latin typeface="Times New Roman" pitchFamily="18" charset="0"/>
                <a:cs typeface="Arial" charset="0"/>
              </a:rPr>
              <a:t>1</a:t>
            </a:r>
            <a:r>
              <a:rPr lang="en-US" i="1" dirty="0" smtClean="0">
                <a:latin typeface="Times New Roman" pitchFamily="18" charset="0"/>
                <a:cs typeface="Arial" charset="0"/>
              </a:rPr>
              <a:t>,</a:t>
            </a:r>
            <a:r>
              <a:rPr lang="en-US" dirty="0" smtClean="0">
                <a:latin typeface="Times New Roman" pitchFamily="18" charset="0"/>
                <a:cs typeface="Arial" charset="0"/>
              </a:rPr>
              <a:t> ...</a:t>
            </a:r>
            <a:r>
              <a:rPr lang="en-US" i="1" dirty="0" smtClean="0">
                <a:latin typeface="Times New Roman" pitchFamily="18" charset="0"/>
                <a:cs typeface="Arial" charset="0"/>
              </a:rPr>
              <a:t>,</a:t>
            </a:r>
            <a:r>
              <a:rPr lang="en-US" dirty="0" smtClean="0">
                <a:latin typeface="Times New Roman" pitchFamily="18" charset="0"/>
                <a:cs typeface="Arial" charset="0"/>
              </a:rPr>
              <a:t> </a:t>
            </a:r>
            <a:r>
              <a:rPr lang="en-US" i="1" dirty="0" smtClean="0">
                <a:latin typeface="Times New Roman" pitchFamily="18" charset="0"/>
                <a:cs typeface="Arial" charset="0"/>
              </a:rPr>
              <a:t>a</a:t>
            </a:r>
            <a:r>
              <a:rPr lang="en-US" i="1" baseline="-25000" dirty="0" smtClean="0">
                <a:latin typeface="Times New Roman" pitchFamily="18" charset="0"/>
                <a:cs typeface="Arial" charset="0"/>
              </a:rPr>
              <a:t>n</a:t>
            </a:r>
            <a:r>
              <a:rPr lang="en-US" baseline="-25000" dirty="0" smtClean="0">
                <a:latin typeface="Times New Roman" pitchFamily="18" charset="0"/>
                <a:cs typeface="Arial" charset="0"/>
              </a:rPr>
              <a:t> – 1</a:t>
            </a:r>
            <a:endParaRPr lang="en-US" dirty="0" smtClean="0">
              <a:latin typeface="Times New Roman" pitchFamily="18" charset="0"/>
              <a:cs typeface="Arial" charset="0"/>
            </a:endParaRPr>
          </a:p>
          <a:p>
            <a:pPr>
              <a:buFontTx/>
              <a:buNone/>
              <a:defRPr/>
            </a:pPr>
            <a:r>
              <a:rPr lang="en-US" dirty="0" smtClean="0">
                <a:latin typeface="Arial" charset="0"/>
                <a:cs typeface="Arial" charset="0"/>
              </a:rPr>
              <a:t>	an inversion is defined as a pair of entries which are reversed</a:t>
            </a:r>
          </a:p>
          <a:p>
            <a:pPr>
              <a:buFont typeface="Arial" charset="0"/>
              <a:buNone/>
              <a:defRPr/>
            </a:pPr>
            <a:endParaRPr lang="en-US" dirty="0" smtClean="0">
              <a:latin typeface="Arial" charset="0"/>
              <a:cs typeface="Arial" charset="0"/>
            </a:endParaRPr>
          </a:p>
          <a:p>
            <a:pPr>
              <a:buFont typeface="Arial" charset="0"/>
              <a:buNone/>
              <a:defRPr/>
            </a:pPr>
            <a:r>
              <a:rPr lang="en-US" dirty="0" smtClean="0">
                <a:latin typeface="Arial" charset="0"/>
                <a:cs typeface="Arial" charset="0"/>
              </a:rPr>
              <a:t>	That is, </a:t>
            </a:r>
            <a:r>
              <a:rPr lang="en-US" dirty="0" smtClean="0">
                <a:latin typeface="Times New Roman" pitchFamily="18" charset="0"/>
                <a:cs typeface="Arial" charset="0"/>
              </a:rPr>
              <a:t>(</a:t>
            </a:r>
            <a:r>
              <a:rPr lang="en-US" i="1" dirty="0" err="1" smtClean="0">
                <a:latin typeface="Times New Roman" pitchFamily="18" charset="0"/>
                <a:cs typeface="Arial" charset="0"/>
              </a:rPr>
              <a:t>a</a:t>
            </a:r>
            <a:r>
              <a:rPr lang="en-US" i="1" baseline="-25000" dirty="0" err="1" smtClean="0">
                <a:latin typeface="Times New Roman" pitchFamily="18" charset="0"/>
                <a:cs typeface="Arial" charset="0"/>
              </a:rPr>
              <a:t>j</a:t>
            </a:r>
            <a:r>
              <a:rPr lang="en-US" i="1" dirty="0" smtClean="0">
                <a:latin typeface="Times New Roman" pitchFamily="18" charset="0"/>
                <a:cs typeface="Arial" charset="0"/>
              </a:rPr>
              <a:t>, </a:t>
            </a:r>
            <a:r>
              <a:rPr lang="en-US" i="1" dirty="0" err="1" smtClean="0">
                <a:latin typeface="Times New Roman" pitchFamily="18" charset="0"/>
                <a:cs typeface="Arial" charset="0"/>
              </a:rPr>
              <a:t>a</a:t>
            </a:r>
            <a:r>
              <a:rPr lang="en-US" i="1" baseline="-25000" dirty="0" err="1" smtClean="0">
                <a:latin typeface="Times New Roman" pitchFamily="18" charset="0"/>
                <a:cs typeface="Arial" charset="0"/>
              </a:rPr>
              <a:t>k</a:t>
            </a:r>
            <a:r>
              <a:rPr lang="en-US" dirty="0" smtClean="0">
                <a:latin typeface="Times New Roman" pitchFamily="18" charset="0"/>
                <a:cs typeface="Arial" charset="0"/>
              </a:rPr>
              <a:t>)</a:t>
            </a:r>
            <a:r>
              <a:rPr lang="en-US" dirty="0" smtClean="0">
                <a:latin typeface="Arial" charset="0"/>
                <a:cs typeface="Arial" charset="0"/>
              </a:rPr>
              <a:t> forms an inversion if</a:t>
            </a:r>
          </a:p>
          <a:p>
            <a:pPr>
              <a:buFontTx/>
              <a:buNone/>
              <a:defRPr/>
            </a:pPr>
            <a:r>
              <a:rPr lang="en-US" i="1" dirty="0" smtClean="0">
                <a:latin typeface="Times New Roman" pitchFamily="18" charset="0"/>
                <a:cs typeface="Arial" charset="0"/>
              </a:rPr>
              <a:t>				j</a:t>
            </a:r>
            <a:r>
              <a:rPr lang="en-US" dirty="0" smtClean="0">
                <a:latin typeface="Times New Roman" pitchFamily="18" charset="0"/>
                <a:cs typeface="Arial" charset="0"/>
              </a:rPr>
              <a:t> &lt; </a:t>
            </a:r>
            <a:r>
              <a:rPr lang="en-US" i="1" dirty="0" smtClean="0">
                <a:latin typeface="Times New Roman" pitchFamily="18" charset="0"/>
                <a:cs typeface="Arial" charset="0"/>
              </a:rPr>
              <a:t>k</a:t>
            </a:r>
            <a:r>
              <a:rPr lang="en-US" dirty="0" smtClean="0">
                <a:latin typeface="Arial" charset="0"/>
                <a:cs typeface="Arial" charset="0"/>
              </a:rPr>
              <a:t> but </a:t>
            </a:r>
            <a:r>
              <a:rPr lang="en-US" i="1" dirty="0" err="1" smtClean="0">
                <a:latin typeface="Times New Roman" pitchFamily="18" charset="0"/>
                <a:cs typeface="Arial" charset="0"/>
              </a:rPr>
              <a:t>a</a:t>
            </a:r>
            <a:r>
              <a:rPr lang="en-US" i="1" baseline="-25000" dirty="0" err="1" smtClean="0">
                <a:latin typeface="Times New Roman" pitchFamily="18" charset="0"/>
                <a:cs typeface="Arial" charset="0"/>
              </a:rPr>
              <a:t>j</a:t>
            </a:r>
            <a:r>
              <a:rPr lang="en-US" dirty="0" smtClean="0">
                <a:latin typeface="Times New Roman" pitchFamily="18" charset="0"/>
                <a:cs typeface="Arial" charset="0"/>
              </a:rPr>
              <a:t> &gt; </a:t>
            </a:r>
            <a:r>
              <a:rPr lang="en-US" i="1" dirty="0" err="1" smtClean="0">
                <a:latin typeface="Times New Roman" pitchFamily="18" charset="0"/>
                <a:cs typeface="Arial" charset="0"/>
              </a:rPr>
              <a:t>a</a:t>
            </a:r>
            <a:r>
              <a:rPr lang="en-US" i="1" baseline="-25000" dirty="0" err="1" smtClean="0">
                <a:latin typeface="Times New Roman" pitchFamily="18" charset="0"/>
                <a:cs typeface="Arial" charset="0"/>
              </a:rPr>
              <a:t>k</a:t>
            </a: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Tx/>
              <a:buNone/>
              <a:defRPr/>
            </a:pPr>
            <a:endParaRPr lang="en-US" i="1" baseline="-25000" dirty="0" smtClean="0">
              <a:latin typeface="Times New Roman" pitchFamily="18" charset="0"/>
              <a:cs typeface="Arial" charset="0"/>
            </a:endParaRPr>
          </a:p>
          <a:p>
            <a:pPr>
              <a:buFont typeface="Arial" charset="0"/>
              <a:buNone/>
              <a:defRPr/>
            </a:pPr>
            <a:r>
              <a:rPr lang="en-US" sz="1600" dirty="0" smtClean="0">
                <a:solidFill>
                  <a:schemeClr val="tx1">
                    <a:lumMod val="50000"/>
                    <a:lumOff val="50000"/>
                  </a:schemeClr>
                </a:solidFill>
                <a:latin typeface="Arial" charset="0"/>
                <a:cs typeface="Arial" charset="0"/>
              </a:rPr>
              <a:t>				      Ref:  Bruno </a:t>
            </a:r>
            <a:r>
              <a:rPr lang="en-US" sz="1600" dirty="0" err="1" smtClean="0">
                <a:solidFill>
                  <a:schemeClr val="tx1">
                    <a:lumMod val="50000"/>
                    <a:lumOff val="50000"/>
                  </a:schemeClr>
                </a:solidFill>
                <a:latin typeface="Arial" charset="0"/>
                <a:cs typeface="Arial" charset="0"/>
              </a:rPr>
              <a:t>Preiss</a:t>
            </a:r>
            <a:r>
              <a:rPr lang="en-US" sz="1600" dirty="0" smtClean="0">
                <a:solidFill>
                  <a:schemeClr val="tx1">
                    <a:lumMod val="50000"/>
                    <a:lumOff val="50000"/>
                  </a:schemeClr>
                </a:solidFill>
                <a:latin typeface="Arial" charset="0"/>
                <a:cs typeface="Arial" charset="0"/>
              </a:rPr>
              <a:t>, </a:t>
            </a:r>
            <a:r>
              <a:rPr lang="en-US" sz="1600" i="1" dirty="0" smtClean="0">
                <a:solidFill>
                  <a:schemeClr val="tx1">
                    <a:lumMod val="50000"/>
                    <a:lumOff val="50000"/>
                  </a:schemeClr>
                </a:solidFill>
                <a:latin typeface="Arial" charset="0"/>
                <a:cs typeface="Arial" charset="0"/>
              </a:rPr>
              <a:t>Data Structures and Algorithms</a:t>
            </a:r>
          </a:p>
          <a:p>
            <a:pPr>
              <a:buFontTx/>
              <a:buNone/>
              <a:defRPr/>
            </a:pPr>
            <a:endParaRPr lang="en-US" i="1" dirty="0" smtClean="0">
              <a:latin typeface="Times New Roman" pitchFamily="18" charset="0"/>
              <a:cs typeface="Arial" charset="0"/>
            </a:endParaRPr>
          </a:p>
        </p:txBody>
      </p:sp>
      <p:sp>
        <p:nvSpPr>
          <p:cNvPr id="3174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37928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3277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Therefore, the permutation</a:t>
            </a:r>
          </a:p>
          <a:p>
            <a:pPr algn="ctr">
              <a:buFont typeface="Arial" charset="0"/>
              <a:buNone/>
            </a:pPr>
            <a:r>
              <a:rPr lang="en-US" altLang="en-US" smtClean="0">
                <a:latin typeface="Arial" charset="0"/>
                <a:cs typeface="Arial" charset="0"/>
              </a:rPr>
              <a:t>1, 3, 5, 4, 2, 6 </a:t>
            </a:r>
          </a:p>
          <a:p>
            <a:pPr>
              <a:buFontTx/>
              <a:buNone/>
            </a:pPr>
            <a:r>
              <a:rPr lang="en-US" altLang="en-US" smtClean="0">
                <a:latin typeface="Arial" charset="0"/>
                <a:cs typeface="Arial" charset="0"/>
              </a:rPr>
              <a:t>	contains four inversions: </a:t>
            </a:r>
          </a:p>
          <a:p>
            <a:pPr lvl="1" algn="ctr">
              <a:buFontTx/>
              <a:buNone/>
            </a:pPr>
            <a:r>
              <a:rPr lang="en-US" altLang="en-US" smtClean="0">
                <a:latin typeface="Arial" charset="0"/>
                <a:cs typeface="Arial" charset="0"/>
              </a:rPr>
              <a:t>(3, 2) (5, 4) (5, 2) (4, 2)</a:t>
            </a:r>
          </a:p>
        </p:txBody>
      </p:sp>
      <p:sp>
        <p:nvSpPr>
          <p:cNvPr id="3277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320971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Inversions</a:t>
            </a:r>
            <a:endParaRPr lang="en-US" altLang="en-US" sz="4000" smtClean="0">
              <a:latin typeface="Arial" charset="0"/>
              <a:cs typeface="Arial" charset="0"/>
            </a:endParaRP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Exchanging (or swapping) two adjacent entries either:</a:t>
            </a:r>
          </a:p>
          <a:p>
            <a:pPr lvl="1"/>
            <a:r>
              <a:rPr lang="en-US" altLang="en-US" smtClean="0">
                <a:latin typeface="Arial" charset="0"/>
                <a:cs typeface="Arial" charset="0"/>
              </a:rPr>
              <a:t>removes an inversion,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a:t>
            </a:r>
          </a:p>
          <a:p>
            <a:pPr lvl="2">
              <a:buFontTx/>
              <a:buNone/>
            </a:pPr>
            <a:r>
              <a:rPr lang="en-US" altLang="en-US" sz="1800" smtClean="0">
                <a:latin typeface="Arial" charset="0"/>
                <a:cs typeface="Arial" charset="0"/>
              </a:rPr>
              <a:t>			 1  3  5  4  2  6</a:t>
            </a:r>
          </a:p>
          <a:p>
            <a:pPr lvl="2">
              <a:buFontTx/>
              <a:buNone/>
            </a:pPr>
            <a:r>
              <a:rPr lang="en-US" altLang="en-US" sz="1800" smtClean="0">
                <a:latin typeface="Arial" charset="0"/>
                <a:cs typeface="Arial" charset="0"/>
              </a:rPr>
              <a:t> </a:t>
            </a:r>
          </a:p>
          <a:p>
            <a:pPr lvl="2">
              <a:buFontTx/>
              <a:buNone/>
            </a:pPr>
            <a:r>
              <a:rPr lang="en-US" altLang="en-US" sz="1800" smtClean="0">
                <a:latin typeface="Arial" charset="0"/>
                <a:cs typeface="Arial" charset="0"/>
              </a:rPr>
              <a:t>			 1  3  5  2  4  6 </a:t>
            </a:r>
          </a:p>
          <a:p>
            <a:pPr lvl="1">
              <a:buFontTx/>
              <a:buNone/>
            </a:pPr>
            <a:r>
              <a:rPr lang="en-US" altLang="en-US" smtClean="0">
                <a:latin typeface="Arial" charset="0"/>
                <a:cs typeface="Arial" charset="0"/>
              </a:rPr>
              <a:t>	removes the inversion (4, 2)</a:t>
            </a:r>
          </a:p>
          <a:p>
            <a:pPr lvl="1">
              <a:buFont typeface="Arial" charset="0"/>
              <a:buNone/>
            </a:pPr>
            <a:r>
              <a:rPr lang="en-US" altLang="en-US" smtClean="0">
                <a:latin typeface="Arial" charset="0"/>
                <a:cs typeface="Arial" charset="0"/>
              </a:rPr>
              <a:t>	or introduces a new inversion,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(5, 3) with</a:t>
            </a:r>
          </a:p>
          <a:p>
            <a:pPr lvl="2">
              <a:buFontTx/>
              <a:buNone/>
            </a:pPr>
            <a:r>
              <a:rPr lang="en-US" altLang="en-US" sz="1800" smtClean="0">
                <a:latin typeface="Arial" charset="0"/>
                <a:cs typeface="Arial" charset="0"/>
              </a:rPr>
              <a:t>			 1  3  5  4  2  6</a:t>
            </a:r>
          </a:p>
          <a:p>
            <a:pPr lvl="2">
              <a:buFontTx/>
              <a:buNone/>
            </a:pPr>
            <a:r>
              <a:rPr lang="en-US" altLang="en-US" sz="1800" smtClean="0">
                <a:latin typeface="Arial" charset="0"/>
                <a:cs typeface="Arial" charset="0"/>
              </a:rPr>
              <a:t> </a:t>
            </a:r>
          </a:p>
          <a:p>
            <a:pPr lvl="2">
              <a:buFontTx/>
              <a:buNone/>
            </a:pPr>
            <a:r>
              <a:rPr lang="en-US" altLang="en-US" sz="1800" smtClean="0">
                <a:latin typeface="Arial" charset="0"/>
                <a:cs typeface="Arial" charset="0"/>
              </a:rPr>
              <a:t>			 1  5  3  4  2  6</a:t>
            </a:r>
          </a:p>
        </p:txBody>
      </p:sp>
      <p:sp>
        <p:nvSpPr>
          <p:cNvPr id="33796" name="Line 7"/>
          <p:cNvSpPr>
            <a:spLocks noChangeShapeType="1"/>
          </p:cNvSpPr>
          <p:nvPr/>
        </p:nvSpPr>
        <p:spPr bwMode="auto">
          <a:xfrm flipH="1">
            <a:off x="4211638" y="2636838"/>
            <a:ext cx="215900" cy="360362"/>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797" name="Line 8"/>
          <p:cNvSpPr>
            <a:spLocks noChangeShapeType="1"/>
          </p:cNvSpPr>
          <p:nvPr/>
        </p:nvSpPr>
        <p:spPr bwMode="auto">
          <a:xfrm>
            <a:off x="4211638" y="2636838"/>
            <a:ext cx="215900" cy="360362"/>
          </a:xfrm>
          <a:prstGeom prst="line">
            <a:avLst/>
          </a:prstGeom>
          <a:noFill/>
          <a:ln w="127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798" name="Line 7"/>
          <p:cNvSpPr>
            <a:spLocks noChangeShapeType="1"/>
          </p:cNvSpPr>
          <p:nvPr/>
        </p:nvSpPr>
        <p:spPr bwMode="auto">
          <a:xfrm flipH="1">
            <a:off x="3690938" y="4264025"/>
            <a:ext cx="215900" cy="3587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799" name="Line 8"/>
          <p:cNvSpPr>
            <a:spLocks noChangeShapeType="1"/>
          </p:cNvSpPr>
          <p:nvPr/>
        </p:nvSpPr>
        <p:spPr bwMode="auto">
          <a:xfrm>
            <a:off x="3690938" y="4264025"/>
            <a:ext cx="215900" cy="3587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380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a:t>
            </a:r>
            <a:endParaRPr lang="en-CA" altLang="en-US" dirty="0"/>
          </a:p>
        </p:txBody>
      </p:sp>
    </p:spTree>
    <p:extLst>
      <p:ext uri="{BB962C8B-B14F-4D97-AF65-F5344CB8AC3E}">
        <p14:creationId xmlns:p14="http://schemas.microsoft.com/office/powerpoint/2010/main" val="218351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altLang="en-US" smtClean="0">
                <a:latin typeface="Arial" charset="0"/>
                <a:cs typeface="Arial" charset="0"/>
              </a:rPr>
              <a:t>Number of Inversions</a:t>
            </a:r>
          </a:p>
        </p:txBody>
      </p:sp>
      <p:sp>
        <p:nvSpPr>
          <p:cNvPr id="205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There are                     pairs of numbers in any set of </a:t>
            </a:r>
            <a:r>
              <a:rPr lang="en-US" altLang="en-US" i="1" smtClean="0">
                <a:latin typeface="Times New Roman" pitchFamily="18" charset="0"/>
                <a:cs typeface="Arial" charset="0"/>
              </a:rPr>
              <a:t>n</a:t>
            </a:r>
            <a:r>
              <a:rPr lang="en-US" altLang="en-US" smtClean="0">
                <a:latin typeface="Arial" charset="0"/>
                <a:cs typeface="Arial" charset="0"/>
              </a:rPr>
              <a:t> objects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Consequently, each pair contributes to</a:t>
            </a:r>
          </a:p>
          <a:p>
            <a:pPr lvl="1"/>
            <a:r>
              <a:rPr lang="en-US" altLang="en-US" smtClean="0">
                <a:latin typeface="Arial" charset="0"/>
                <a:cs typeface="Arial" charset="0"/>
              </a:rPr>
              <a:t>the set of ordered pairs, or</a:t>
            </a:r>
          </a:p>
          <a:p>
            <a:pPr lvl="1"/>
            <a:r>
              <a:rPr lang="en-US" altLang="en-US" smtClean="0">
                <a:latin typeface="Arial" charset="0"/>
                <a:cs typeface="Arial" charset="0"/>
              </a:rPr>
              <a:t>the set of inversions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For a random ordering, we would expect approximately half of all pairs, or</a:t>
            </a:r>
            <a:r>
              <a:rPr lang="en-US" altLang="en-US" sz="1600" smtClean="0">
                <a:latin typeface="Arial" charset="0"/>
                <a:cs typeface="Arial" charset="0"/>
              </a:rPr>
              <a:t/>
            </a:r>
            <a:br>
              <a:rPr lang="en-US" altLang="en-US" sz="1600" smtClean="0">
                <a:latin typeface="Arial" charset="0"/>
                <a:cs typeface="Arial" charset="0"/>
              </a:rPr>
            </a:br>
            <a:r>
              <a:rPr lang="en-US" altLang="en-US" sz="1600" smtClean="0">
                <a:latin typeface="Arial" charset="0"/>
                <a:cs typeface="Arial" charset="0"/>
              </a:rPr>
              <a:t> </a:t>
            </a:r>
            <a:br>
              <a:rPr lang="en-US" altLang="en-US" sz="1600" smtClean="0">
                <a:latin typeface="Arial" charset="0"/>
                <a:cs typeface="Arial" charset="0"/>
              </a:rPr>
            </a:br>
            <a:r>
              <a:rPr lang="en-US" altLang="en-US" smtClean="0">
                <a:latin typeface="Arial" charset="0"/>
                <a:cs typeface="Arial" charset="0"/>
              </a:rPr>
              <a:t>                                                                      , inversions</a:t>
            </a:r>
          </a:p>
        </p:txBody>
      </p:sp>
      <p:graphicFrame>
        <p:nvGraphicFramePr>
          <p:cNvPr id="2050" name="Object 2"/>
          <p:cNvGraphicFramePr>
            <a:graphicFrameLocks noChangeAspect="1"/>
          </p:cNvGraphicFramePr>
          <p:nvPr/>
        </p:nvGraphicFramePr>
        <p:xfrm>
          <a:off x="2009775" y="1484313"/>
          <a:ext cx="1368425" cy="684212"/>
        </p:xfrm>
        <a:graphic>
          <a:graphicData uri="http://schemas.openxmlformats.org/presentationml/2006/ole">
            <mc:AlternateContent xmlns:mc="http://schemas.openxmlformats.org/markup-compatibility/2006">
              <mc:Choice xmlns:v="urn:schemas-microsoft-com:vml" Requires="v">
                <p:oleObj spid="_x0000_s128008" name="Equation" r:id="rId4" imgW="914400" imgH="457200" progId="Equation.3">
                  <p:embed/>
                </p:oleObj>
              </mc:Choice>
              <mc:Fallback>
                <p:oleObj name="Equation" r:id="rId4" imgW="9144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775" y="1484313"/>
                        <a:ext cx="1368425"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2843213" y="4343400"/>
          <a:ext cx="2952750" cy="865188"/>
        </p:xfrm>
        <a:graphic>
          <a:graphicData uri="http://schemas.openxmlformats.org/presentationml/2006/ole">
            <mc:AlternateContent xmlns:mc="http://schemas.openxmlformats.org/markup-compatibility/2006">
              <mc:Choice xmlns:v="urn:schemas-microsoft-com:vml" Requires="v">
                <p:oleObj spid="_x0000_s128009" name="Equation" r:id="rId6" imgW="1562040" imgH="457200" progId="Equation.3">
                  <p:embed/>
                </p:oleObj>
              </mc:Choice>
              <mc:Fallback>
                <p:oleObj name="Equation" r:id="rId6" imgW="156204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343400"/>
                        <a:ext cx="295275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8.1.7.1</a:t>
            </a:r>
            <a:endParaRPr lang="en-CA" altLang="en-US" dirty="0"/>
          </a:p>
        </p:txBody>
      </p:sp>
    </p:spTree>
    <p:extLst>
      <p:ext uri="{BB962C8B-B14F-4D97-AF65-F5344CB8AC3E}">
        <p14:creationId xmlns:p14="http://schemas.microsoft.com/office/powerpoint/2010/main" val="468140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smtClean="0">
                <a:latin typeface="Arial" charset="0"/>
                <a:cs typeface="Arial" charset="0"/>
              </a:rPr>
              <a:t>Number of Inversions</a:t>
            </a:r>
          </a:p>
        </p:txBody>
      </p:sp>
      <p:sp>
        <p:nvSpPr>
          <p:cNvPr id="30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the following unsorted list of 56 entries</a:t>
            </a:r>
          </a:p>
          <a:p>
            <a:pPr>
              <a:buFontTx/>
              <a:buNone/>
            </a:pPr>
            <a:r>
              <a:rPr lang="en-US" altLang="en-US" sz="1600" smtClean="0">
                <a:latin typeface="Arial" charset="0"/>
                <a:cs typeface="Arial" charset="0"/>
              </a:rPr>
              <a:t>		  61  548      3  923  195  973  289  237    57  299  594  928  515    55</a:t>
            </a:r>
          </a:p>
          <a:p>
            <a:pPr>
              <a:buFontTx/>
              <a:buNone/>
            </a:pPr>
            <a:r>
              <a:rPr lang="en-US" altLang="en-US" sz="1600" smtClean="0">
                <a:latin typeface="Arial" charset="0"/>
                <a:cs typeface="Arial" charset="0"/>
              </a:rPr>
              <a:t>		507  351  262  797  788  442    97  798  227  127  474  825      7  182</a:t>
            </a:r>
          </a:p>
          <a:p>
            <a:pPr>
              <a:buFontTx/>
              <a:buNone/>
            </a:pPr>
            <a:r>
              <a:rPr lang="en-US" altLang="en-US" sz="1600" smtClean="0">
                <a:latin typeface="Arial" charset="0"/>
                <a:cs typeface="Arial" charset="0"/>
              </a:rPr>
              <a:t>		929  852  504  485    45    98  538  476  175  374  523  800    19  901</a:t>
            </a:r>
          </a:p>
          <a:p>
            <a:pPr>
              <a:buFontTx/>
              <a:buNone/>
            </a:pPr>
            <a:r>
              <a:rPr lang="en-US" altLang="en-US" sz="1600" smtClean="0">
                <a:latin typeface="Arial" charset="0"/>
                <a:cs typeface="Arial" charset="0"/>
              </a:rPr>
              <a:t>		349  947  613  265  844  811  636  859    81  270  697  563  976  539</a:t>
            </a:r>
          </a:p>
          <a:p>
            <a:pPr>
              <a:buFontTx/>
              <a:buNone/>
            </a:pPr>
            <a:r>
              <a:rPr lang="en-US" altLang="en-US" smtClean="0">
                <a:latin typeface="Arial" charset="0"/>
                <a:cs typeface="Arial" charset="0"/>
              </a:rPr>
              <a:t>	has </a:t>
            </a:r>
            <a:r>
              <a:rPr lang="en-US" altLang="en-US" smtClean="0">
                <a:latin typeface="Times New Roman" pitchFamily="18" charset="0"/>
                <a:cs typeface="Arial" charset="0"/>
              </a:rPr>
              <a:t>655</a:t>
            </a:r>
            <a:r>
              <a:rPr lang="en-US" altLang="en-US" smtClean="0">
                <a:latin typeface="Arial" charset="0"/>
                <a:cs typeface="Arial" charset="0"/>
              </a:rPr>
              <a:t> inversions and </a:t>
            </a:r>
            <a:r>
              <a:rPr lang="en-US" altLang="en-US" smtClean="0">
                <a:latin typeface="Times New Roman" pitchFamily="18" charset="0"/>
                <a:cs typeface="Arial" charset="0"/>
              </a:rPr>
              <a:t>885 </a:t>
            </a:r>
            <a:r>
              <a:rPr lang="en-US" altLang="en-US" smtClean="0">
                <a:latin typeface="Arial" charset="0"/>
                <a:cs typeface="Arial" charset="0"/>
              </a:rPr>
              <a:t>ordered pairs</a:t>
            </a:r>
          </a:p>
          <a:p>
            <a:pPr>
              <a:buFontTx/>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formula predicts                                        inversions</a:t>
            </a:r>
          </a:p>
        </p:txBody>
      </p:sp>
      <p:graphicFrame>
        <p:nvGraphicFramePr>
          <p:cNvPr id="3074" name="Object 3"/>
          <p:cNvGraphicFramePr>
            <a:graphicFrameLocks noChangeAspect="1"/>
          </p:cNvGraphicFramePr>
          <p:nvPr/>
        </p:nvGraphicFramePr>
        <p:xfrm>
          <a:off x="3276600" y="4079875"/>
          <a:ext cx="2663825" cy="750888"/>
        </p:xfrm>
        <a:graphic>
          <a:graphicData uri="http://schemas.openxmlformats.org/presentationml/2006/ole">
            <mc:AlternateContent xmlns:mc="http://schemas.openxmlformats.org/markup-compatibility/2006">
              <mc:Choice xmlns:v="urn:schemas-microsoft-com:vml" Requires="v">
                <p:oleObj spid="_x0000_s129029" name="Equation" r:id="rId4" imgW="1625400" imgH="457200" progId="Equation.DSMT4">
                  <p:embed/>
                </p:oleObj>
              </mc:Choice>
              <mc:Fallback>
                <p:oleObj name="Equation" r:id="rId4" imgW="16254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079875"/>
                        <a:ext cx="2663825"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8.1.7.1</a:t>
            </a:r>
            <a:endParaRPr lang="en-CA" altLang="en-US" dirty="0"/>
          </a:p>
        </p:txBody>
      </p:sp>
    </p:spTree>
    <p:extLst>
      <p:ext uri="{BB962C8B-B14F-4D97-AF65-F5344CB8AC3E}">
        <p14:creationId xmlns:p14="http://schemas.microsoft.com/office/powerpoint/2010/main" val="52171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latin typeface="Arial" charset="0"/>
                <a:cs typeface="Arial" charset="0"/>
              </a:rPr>
              <a:t>Number of Inversions</a:t>
            </a:r>
          </a:p>
        </p:txBody>
      </p:sp>
      <p:sp>
        <p:nvSpPr>
          <p:cNvPr id="410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us consider the number of inversions in our first three lists:</a:t>
            </a:r>
          </a:p>
          <a:p>
            <a:pPr>
              <a:buFontTx/>
              <a:buNone/>
            </a:pPr>
            <a:r>
              <a:rPr lang="en-US" altLang="en-US" sz="1600" smtClean="0">
                <a:latin typeface="Arial" charset="0"/>
                <a:cs typeface="Arial" charset="0"/>
              </a:rPr>
              <a:t>		  1 16 12 26 25 35 33 58 45 42 56 67 83 75 74 86 81 88 99 95</a:t>
            </a:r>
          </a:p>
          <a:p>
            <a:pPr>
              <a:buFontTx/>
              <a:buNone/>
            </a:pPr>
            <a:r>
              <a:rPr lang="en-US" altLang="en-US" sz="1600" smtClean="0">
                <a:latin typeface="Arial" charset="0"/>
                <a:cs typeface="Arial" charset="0"/>
              </a:rPr>
              <a:t>		  1 17 21 42 24 27 32 35 45 47 57 23 66 69 70 76 87 85 95 99</a:t>
            </a:r>
          </a:p>
          <a:p>
            <a:pPr>
              <a:buFontTx/>
              <a:buNone/>
            </a:pPr>
            <a:r>
              <a:rPr lang="en-US" altLang="en-US" sz="1600" smtClean="0">
                <a:latin typeface="Arial" charset="0"/>
                <a:cs typeface="Arial" charset="0"/>
              </a:rPr>
              <a:t>		22 20 81 38 95 84 99 12 79 44 26 87 96 10 48 80   1 31 16 92</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Each list has 20 entries, and therefore:</a:t>
            </a:r>
          </a:p>
          <a:p>
            <a:pPr lvl="1"/>
            <a:endParaRPr lang="en-US" altLang="en-US" smtClean="0">
              <a:latin typeface="Arial" charset="0"/>
              <a:cs typeface="Arial" charset="0"/>
            </a:endParaRPr>
          </a:p>
          <a:p>
            <a:pPr lvl="1"/>
            <a:r>
              <a:rPr lang="en-US" altLang="en-US" smtClean="0">
                <a:latin typeface="Arial" charset="0"/>
                <a:cs typeface="Arial" charset="0"/>
              </a:rPr>
              <a:t>There are                                         pairs</a:t>
            </a:r>
          </a:p>
          <a:p>
            <a:pPr lvl="1"/>
            <a:endParaRPr lang="en-US" altLang="en-US" smtClean="0">
              <a:latin typeface="Arial" charset="0"/>
              <a:cs typeface="Arial" charset="0"/>
            </a:endParaRPr>
          </a:p>
          <a:p>
            <a:pPr lvl="1"/>
            <a:r>
              <a:rPr lang="en-US" altLang="en-US" smtClean="0">
                <a:latin typeface="Arial" charset="0"/>
                <a:cs typeface="Arial" charset="0"/>
              </a:rPr>
              <a:t>On average, </a:t>
            </a:r>
            <a:r>
              <a:rPr lang="en-US" altLang="en-US" smtClean="0">
                <a:latin typeface="Times New Roman" pitchFamily="18" charset="0"/>
                <a:cs typeface="Arial" charset="0"/>
              </a:rPr>
              <a:t>190/2 =</a:t>
            </a:r>
            <a:r>
              <a:rPr lang="en-US" altLang="en-US" smtClean="0">
                <a:latin typeface="Arial" charset="0"/>
                <a:cs typeface="Arial" charset="0"/>
              </a:rPr>
              <a:t> </a:t>
            </a:r>
            <a:r>
              <a:rPr lang="en-US" altLang="en-US" smtClean="0">
                <a:latin typeface="Times New Roman" pitchFamily="18" charset="0"/>
                <a:cs typeface="Arial" charset="0"/>
              </a:rPr>
              <a:t>95</a:t>
            </a:r>
            <a:r>
              <a:rPr lang="en-US" altLang="en-US" smtClean="0">
                <a:latin typeface="Arial" charset="0"/>
                <a:cs typeface="Arial" charset="0"/>
              </a:rPr>
              <a:t> pairs would form inversions</a:t>
            </a:r>
          </a:p>
        </p:txBody>
      </p:sp>
      <p:graphicFrame>
        <p:nvGraphicFramePr>
          <p:cNvPr id="4098" name="Object 3"/>
          <p:cNvGraphicFramePr>
            <a:graphicFrameLocks noChangeAspect="1"/>
          </p:cNvGraphicFramePr>
          <p:nvPr/>
        </p:nvGraphicFramePr>
        <p:xfrm>
          <a:off x="2344738" y="3736975"/>
          <a:ext cx="2476500" cy="750888"/>
        </p:xfrm>
        <a:graphic>
          <a:graphicData uri="http://schemas.openxmlformats.org/presentationml/2006/ole">
            <mc:AlternateContent xmlns:mc="http://schemas.openxmlformats.org/markup-compatibility/2006">
              <mc:Choice xmlns:v="urn:schemas-microsoft-com:vml" Requires="v">
                <p:oleObj spid="_x0000_s130053" name="Equation" r:id="rId4" imgW="1511280" imgH="457200" progId="Equation.DSMT4">
                  <p:embed/>
                </p:oleObj>
              </mc:Choice>
              <mc:Fallback>
                <p:oleObj name="Equation" r:id="rId4" imgW="151128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738" y="3736975"/>
                        <a:ext cx="2476500" cy="75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1" name="TextBox 4"/>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8.1.7.1</a:t>
            </a:r>
            <a:endParaRPr lang="en-CA" altLang="en-US" dirty="0"/>
          </a:p>
        </p:txBody>
      </p:sp>
    </p:spTree>
    <p:extLst>
      <p:ext uri="{BB962C8B-B14F-4D97-AF65-F5344CB8AC3E}">
        <p14:creationId xmlns:p14="http://schemas.microsoft.com/office/powerpoint/2010/main" val="126394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Number of Inversions</a:t>
            </a:r>
          </a:p>
        </p:txBody>
      </p:sp>
      <p:sp>
        <p:nvSpPr>
          <p:cNvPr id="348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first list</a:t>
            </a:r>
          </a:p>
          <a:p>
            <a:pPr>
              <a:buFontTx/>
              <a:buNone/>
            </a:pPr>
            <a:r>
              <a:rPr lang="en-US" altLang="en-US" sz="1600" smtClean="0">
                <a:latin typeface="Arial" charset="0"/>
                <a:cs typeface="Arial" charset="0"/>
              </a:rPr>
              <a:t>		  1 </a:t>
            </a:r>
            <a:r>
              <a:rPr lang="en-US" altLang="en-US" sz="1600" smtClean="0">
                <a:solidFill>
                  <a:srgbClr val="FF0000"/>
                </a:solidFill>
                <a:latin typeface="Arial" charset="0"/>
                <a:cs typeface="Arial" charset="0"/>
              </a:rPr>
              <a:t>16 12</a:t>
            </a:r>
            <a:r>
              <a:rPr lang="en-US" altLang="en-US" sz="1600" smtClean="0">
                <a:latin typeface="Arial" charset="0"/>
                <a:cs typeface="Arial" charset="0"/>
              </a:rPr>
              <a:t> 26 25 35 33 58 </a:t>
            </a:r>
            <a:r>
              <a:rPr lang="en-US" altLang="en-US" sz="1600" smtClean="0">
                <a:solidFill>
                  <a:schemeClr val="hlink"/>
                </a:solidFill>
                <a:latin typeface="Arial" charset="0"/>
                <a:cs typeface="Arial" charset="0"/>
              </a:rPr>
              <a:t>45 42</a:t>
            </a:r>
            <a:r>
              <a:rPr lang="en-US" altLang="en-US" sz="1600" smtClean="0">
                <a:latin typeface="Arial" charset="0"/>
                <a:cs typeface="Arial" charset="0"/>
              </a:rPr>
              <a:t> 56 67 83 75 74 </a:t>
            </a:r>
            <a:r>
              <a:rPr lang="en-US" altLang="en-US" sz="1600" smtClean="0">
                <a:solidFill>
                  <a:srgbClr val="CC0099"/>
                </a:solidFill>
                <a:latin typeface="Arial" charset="0"/>
                <a:cs typeface="Arial" charset="0"/>
              </a:rPr>
              <a:t>86 81</a:t>
            </a:r>
            <a:r>
              <a:rPr lang="en-US" altLang="en-US" sz="1600" smtClean="0">
                <a:latin typeface="Arial" charset="0"/>
                <a:cs typeface="Arial" charset="0"/>
              </a:rPr>
              <a:t> 88 99 95</a:t>
            </a:r>
          </a:p>
          <a:p>
            <a:pPr>
              <a:buFontTx/>
              <a:buNone/>
            </a:pPr>
            <a:r>
              <a:rPr lang="en-US" altLang="en-US" sz="1600" smtClean="0">
                <a:latin typeface="Arial" charset="0"/>
                <a:cs typeface="Arial" charset="0"/>
              </a:rPr>
              <a:t>	</a:t>
            </a:r>
            <a:r>
              <a:rPr lang="en-US" altLang="en-US" smtClean="0">
                <a:latin typeface="Arial" charset="0"/>
                <a:cs typeface="Arial" charset="0"/>
              </a:rPr>
              <a:t>has 13 inversions:</a:t>
            </a:r>
            <a:endParaRPr lang="en-US" altLang="en-US" sz="1800" smtClean="0">
              <a:latin typeface="Arial" charset="0"/>
              <a:cs typeface="Arial" charset="0"/>
            </a:endParaRPr>
          </a:p>
          <a:p>
            <a:pPr>
              <a:buFontTx/>
              <a:buNone/>
            </a:pPr>
            <a:r>
              <a:rPr lang="en-US" altLang="en-US" sz="1600" smtClean="0">
                <a:latin typeface="Arial" charset="0"/>
                <a:cs typeface="Arial" charset="0"/>
              </a:rPr>
              <a:t>		   (</a:t>
            </a:r>
            <a:r>
              <a:rPr lang="en-US" altLang="en-US" sz="1600" smtClean="0">
                <a:solidFill>
                  <a:srgbClr val="FF0000"/>
                </a:solidFill>
                <a:latin typeface="Arial" charset="0"/>
                <a:cs typeface="Arial" charset="0"/>
              </a:rPr>
              <a:t>16</a:t>
            </a:r>
            <a:r>
              <a:rPr lang="en-US" altLang="en-US" sz="1600" smtClean="0">
                <a:latin typeface="Arial" charset="0"/>
                <a:cs typeface="Arial" charset="0"/>
              </a:rPr>
              <a:t>, </a:t>
            </a:r>
            <a:r>
              <a:rPr lang="en-US" altLang="en-US" sz="1600" smtClean="0">
                <a:solidFill>
                  <a:srgbClr val="FF0000"/>
                </a:solidFill>
                <a:latin typeface="Arial" charset="0"/>
                <a:cs typeface="Arial" charset="0"/>
              </a:rPr>
              <a:t>12</a:t>
            </a:r>
            <a:r>
              <a:rPr lang="en-US" altLang="en-US" sz="1600" smtClean="0">
                <a:latin typeface="Arial" charset="0"/>
                <a:cs typeface="Arial" charset="0"/>
              </a:rPr>
              <a:t>)  (26, 25)  (35, 33)  (58, 45)  (58, 42)  (58, 56)  (</a:t>
            </a:r>
            <a:r>
              <a:rPr lang="en-US" altLang="en-US" sz="1600" smtClean="0">
                <a:solidFill>
                  <a:schemeClr val="hlink"/>
                </a:solidFill>
                <a:latin typeface="Arial" charset="0"/>
                <a:cs typeface="Arial" charset="0"/>
              </a:rPr>
              <a:t>45</a:t>
            </a:r>
            <a:r>
              <a:rPr lang="en-US" altLang="en-US" sz="1600" smtClean="0">
                <a:latin typeface="Arial" charset="0"/>
                <a:cs typeface="Arial" charset="0"/>
              </a:rPr>
              <a:t>, </a:t>
            </a:r>
            <a:r>
              <a:rPr lang="en-US" altLang="en-US" sz="1600" smtClean="0">
                <a:solidFill>
                  <a:schemeClr val="hlink"/>
                </a:solidFill>
                <a:latin typeface="Arial" charset="0"/>
                <a:cs typeface="Arial" charset="0"/>
              </a:rPr>
              <a:t>42</a:t>
            </a:r>
            <a:r>
              <a:rPr lang="en-US" altLang="en-US" sz="1600" smtClean="0">
                <a:latin typeface="Arial" charset="0"/>
                <a:cs typeface="Arial" charset="0"/>
              </a:rPr>
              <a:t>)</a:t>
            </a:r>
          </a:p>
          <a:p>
            <a:pPr>
              <a:buFontTx/>
              <a:buNone/>
            </a:pPr>
            <a:r>
              <a:rPr lang="en-US" altLang="en-US" sz="1600" smtClean="0">
                <a:latin typeface="Arial" charset="0"/>
                <a:cs typeface="Arial" charset="0"/>
              </a:rPr>
              <a:t>		   (83, 75)  (83, 74)  (83, 81)  (75, 74)  (</a:t>
            </a:r>
            <a:r>
              <a:rPr lang="en-US" altLang="en-US" sz="1600" smtClean="0">
                <a:solidFill>
                  <a:srgbClr val="CC0099"/>
                </a:solidFill>
                <a:latin typeface="Arial" charset="0"/>
                <a:cs typeface="Arial" charset="0"/>
              </a:rPr>
              <a:t>86</a:t>
            </a:r>
            <a:r>
              <a:rPr lang="en-US" altLang="en-US" sz="1600" smtClean="0">
                <a:latin typeface="Arial" charset="0"/>
                <a:cs typeface="Arial" charset="0"/>
              </a:rPr>
              <a:t>, </a:t>
            </a:r>
            <a:r>
              <a:rPr lang="en-US" altLang="en-US" sz="1600" smtClean="0">
                <a:solidFill>
                  <a:srgbClr val="CC0099"/>
                </a:solidFill>
                <a:latin typeface="Arial" charset="0"/>
                <a:cs typeface="Arial" charset="0"/>
              </a:rPr>
              <a:t>81</a:t>
            </a:r>
            <a:r>
              <a:rPr lang="en-US" altLang="en-US" sz="1600" smtClean="0">
                <a:latin typeface="Arial" charset="0"/>
                <a:cs typeface="Arial" charset="0"/>
              </a:rPr>
              <a:t>)  (99, 95)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well below 95, the expected number of inversions</a:t>
            </a:r>
          </a:p>
          <a:p>
            <a:pPr lvl="1"/>
            <a:r>
              <a:rPr lang="en-US" altLang="en-US" smtClean="0">
                <a:latin typeface="Arial" charset="0"/>
                <a:cs typeface="Arial" charset="0"/>
              </a:rPr>
              <a:t>Therefore, this is likely not to be a </a:t>
            </a:r>
            <a:r>
              <a:rPr lang="en-US" altLang="en-US" i="1" smtClean="0">
                <a:latin typeface="Arial" charset="0"/>
                <a:cs typeface="Arial" charset="0"/>
              </a:rPr>
              <a:t>random</a:t>
            </a:r>
            <a:r>
              <a:rPr lang="en-US" altLang="en-US" smtClean="0">
                <a:latin typeface="Arial" charset="0"/>
                <a:cs typeface="Arial" charset="0"/>
              </a:rPr>
              <a:t> list</a:t>
            </a:r>
          </a:p>
        </p:txBody>
      </p:sp>
      <p:sp>
        <p:nvSpPr>
          <p:cNvPr id="34820"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8.1.7.1</a:t>
            </a:r>
            <a:endParaRPr lang="en-CA" altLang="en-US" dirty="0"/>
          </a:p>
        </p:txBody>
      </p:sp>
    </p:spTree>
    <p:extLst>
      <p:ext uri="{BB962C8B-B14F-4D97-AF65-F5344CB8AC3E}">
        <p14:creationId xmlns:p14="http://schemas.microsoft.com/office/powerpoint/2010/main" val="398355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Number of Inversions</a:t>
            </a:r>
          </a:p>
        </p:txBody>
      </p:sp>
      <p:sp>
        <p:nvSpPr>
          <p:cNvPr id="358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second list</a:t>
            </a:r>
          </a:p>
          <a:p>
            <a:pPr>
              <a:buFontTx/>
              <a:buNone/>
            </a:pPr>
            <a:r>
              <a:rPr lang="en-US" altLang="en-US" sz="1600" smtClean="0">
                <a:latin typeface="Arial" charset="0"/>
                <a:cs typeface="Arial" charset="0"/>
              </a:rPr>
              <a:t>		  1 17 21</a:t>
            </a:r>
            <a:r>
              <a:rPr lang="en-US" altLang="en-US" sz="1600" smtClean="0">
                <a:solidFill>
                  <a:srgbClr val="FF0000"/>
                </a:solidFill>
                <a:latin typeface="Arial" charset="0"/>
                <a:cs typeface="Arial" charset="0"/>
              </a:rPr>
              <a:t> 42 </a:t>
            </a:r>
            <a:r>
              <a:rPr lang="en-US" altLang="en-US" sz="1600" smtClean="0">
                <a:latin typeface="Arial" charset="0"/>
                <a:cs typeface="Arial" charset="0"/>
              </a:rPr>
              <a:t>24 27 32 35 45 47 57</a:t>
            </a:r>
            <a:r>
              <a:rPr lang="en-US" altLang="en-US" sz="1600" smtClean="0">
                <a:solidFill>
                  <a:schemeClr val="hlink"/>
                </a:solidFill>
                <a:latin typeface="Arial" charset="0"/>
                <a:cs typeface="Arial" charset="0"/>
              </a:rPr>
              <a:t> 23</a:t>
            </a:r>
            <a:r>
              <a:rPr lang="en-US" altLang="en-US" sz="1600" smtClean="0">
                <a:latin typeface="Arial" charset="0"/>
                <a:cs typeface="Arial" charset="0"/>
              </a:rPr>
              <a:t> 66 69 70 76 </a:t>
            </a:r>
            <a:r>
              <a:rPr lang="en-US" altLang="en-US" sz="1600" smtClean="0">
                <a:solidFill>
                  <a:srgbClr val="CC0099"/>
                </a:solidFill>
                <a:latin typeface="Arial" charset="0"/>
                <a:cs typeface="Arial" charset="0"/>
              </a:rPr>
              <a:t>87 85</a:t>
            </a:r>
            <a:r>
              <a:rPr lang="en-US" altLang="en-US" sz="1600" smtClean="0">
                <a:latin typeface="Arial" charset="0"/>
                <a:cs typeface="Arial" charset="0"/>
              </a:rPr>
              <a:t> 95 99</a:t>
            </a:r>
          </a:p>
          <a:p>
            <a:pPr>
              <a:buFontTx/>
              <a:buNone/>
            </a:pPr>
            <a:r>
              <a:rPr lang="en-US" altLang="en-US" sz="1600" smtClean="0">
                <a:latin typeface="Arial" charset="0"/>
                <a:cs typeface="Arial" charset="0"/>
              </a:rPr>
              <a:t>	</a:t>
            </a:r>
            <a:r>
              <a:rPr lang="en-US" altLang="en-US" smtClean="0">
                <a:latin typeface="Arial" charset="0"/>
                <a:cs typeface="Arial" charset="0"/>
              </a:rPr>
              <a:t>also has 13 inversions:</a:t>
            </a:r>
            <a:endParaRPr lang="en-US" altLang="en-US" sz="1800" smtClean="0">
              <a:latin typeface="Arial" charset="0"/>
              <a:cs typeface="Arial" charset="0"/>
            </a:endParaRPr>
          </a:p>
          <a:p>
            <a:pPr>
              <a:buFontTx/>
              <a:buNone/>
            </a:pPr>
            <a:r>
              <a:rPr lang="en-US" altLang="en-US" sz="1600" smtClean="0">
                <a:latin typeface="Arial" charset="0"/>
                <a:cs typeface="Arial" charset="0"/>
              </a:rPr>
              <a:t>		   (</a:t>
            </a:r>
            <a:r>
              <a:rPr lang="en-US" altLang="en-US" sz="1600" smtClean="0">
                <a:solidFill>
                  <a:srgbClr val="FF0000"/>
                </a:solidFill>
                <a:latin typeface="Arial" charset="0"/>
                <a:cs typeface="Arial" charset="0"/>
              </a:rPr>
              <a:t>42</a:t>
            </a:r>
            <a:r>
              <a:rPr lang="en-US" altLang="en-US" sz="1600" smtClean="0">
                <a:latin typeface="Arial" charset="0"/>
                <a:cs typeface="Arial" charset="0"/>
              </a:rPr>
              <a:t>, 24)  (</a:t>
            </a:r>
            <a:r>
              <a:rPr lang="en-US" altLang="en-US" sz="1600" smtClean="0">
                <a:solidFill>
                  <a:srgbClr val="FF0000"/>
                </a:solidFill>
                <a:latin typeface="Arial" charset="0"/>
                <a:cs typeface="Arial" charset="0"/>
              </a:rPr>
              <a:t>42</a:t>
            </a:r>
            <a:r>
              <a:rPr lang="en-US" altLang="en-US" sz="1600" smtClean="0">
                <a:latin typeface="Arial" charset="0"/>
                <a:cs typeface="Arial" charset="0"/>
              </a:rPr>
              <a:t>, 27)  (</a:t>
            </a:r>
            <a:r>
              <a:rPr lang="en-US" altLang="en-US" sz="1600" smtClean="0">
                <a:solidFill>
                  <a:srgbClr val="FF0000"/>
                </a:solidFill>
                <a:latin typeface="Arial" charset="0"/>
                <a:cs typeface="Arial" charset="0"/>
              </a:rPr>
              <a:t>42</a:t>
            </a:r>
            <a:r>
              <a:rPr lang="en-US" altLang="en-US" sz="1600" smtClean="0">
                <a:latin typeface="Arial" charset="0"/>
                <a:cs typeface="Arial" charset="0"/>
              </a:rPr>
              <a:t>, 32)  (</a:t>
            </a:r>
            <a:r>
              <a:rPr lang="en-US" altLang="en-US" sz="1600" smtClean="0">
                <a:solidFill>
                  <a:srgbClr val="FF0000"/>
                </a:solidFill>
                <a:latin typeface="Arial" charset="0"/>
                <a:cs typeface="Arial" charset="0"/>
              </a:rPr>
              <a:t>42</a:t>
            </a:r>
            <a:r>
              <a:rPr lang="en-US" altLang="en-US" sz="1600" smtClean="0">
                <a:latin typeface="Arial" charset="0"/>
                <a:cs typeface="Arial" charset="0"/>
              </a:rPr>
              <a:t>, 35)  (</a:t>
            </a:r>
            <a:r>
              <a:rPr lang="en-US" altLang="en-US" sz="1600" smtClean="0">
                <a:solidFill>
                  <a:srgbClr val="FF0000"/>
                </a:solidFill>
                <a:latin typeface="Arial" charset="0"/>
                <a:cs typeface="Arial" charset="0"/>
              </a:rPr>
              <a:t>42</a:t>
            </a:r>
            <a:r>
              <a:rPr lang="en-US" altLang="en-US" sz="1600" smtClean="0">
                <a:latin typeface="Arial" charset="0"/>
                <a:cs typeface="Arial" charset="0"/>
              </a:rPr>
              <a:t>, </a:t>
            </a:r>
            <a:r>
              <a:rPr lang="en-US" altLang="en-US" sz="1600" smtClean="0">
                <a:solidFill>
                  <a:schemeClr val="hlink"/>
                </a:solidFill>
                <a:latin typeface="Arial" charset="0"/>
                <a:cs typeface="Arial" charset="0"/>
              </a:rPr>
              <a:t>23</a:t>
            </a:r>
            <a:r>
              <a:rPr lang="en-US" altLang="en-US" sz="1600" smtClean="0">
                <a:latin typeface="Arial" charset="0"/>
                <a:cs typeface="Arial" charset="0"/>
              </a:rPr>
              <a:t>)  (24, </a:t>
            </a:r>
            <a:r>
              <a:rPr lang="en-US" altLang="en-US" sz="1600" smtClean="0">
                <a:solidFill>
                  <a:schemeClr val="hlink"/>
                </a:solidFill>
                <a:latin typeface="Arial" charset="0"/>
                <a:cs typeface="Arial" charset="0"/>
              </a:rPr>
              <a:t>23</a:t>
            </a:r>
            <a:r>
              <a:rPr lang="en-US" altLang="en-US" sz="1600" smtClean="0">
                <a:latin typeface="Arial" charset="0"/>
                <a:cs typeface="Arial" charset="0"/>
              </a:rPr>
              <a:t>)  (27, </a:t>
            </a:r>
            <a:r>
              <a:rPr lang="en-US" altLang="en-US" sz="1600" smtClean="0">
                <a:solidFill>
                  <a:schemeClr val="hlink"/>
                </a:solidFill>
                <a:latin typeface="Arial" charset="0"/>
                <a:cs typeface="Arial" charset="0"/>
              </a:rPr>
              <a:t>23</a:t>
            </a:r>
            <a:r>
              <a:rPr lang="en-US" altLang="en-US" sz="1600" smtClean="0">
                <a:latin typeface="Arial" charset="0"/>
                <a:cs typeface="Arial" charset="0"/>
              </a:rPr>
              <a:t>)</a:t>
            </a:r>
          </a:p>
          <a:p>
            <a:pPr>
              <a:buFontTx/>
              <a:buNone/>
            </a:pPr>
            <a:r>
              <a:rPr lang="en-US" altLang="en-US" sz="1600" smtClean="0">
                <a:latin typeface="Arial" charset="0"/>
                <a:cs typeface="Arial" charset="0"/>
              </a:rPr>
              <a:t>		   (32, </a:t>
            </a:r>
            <a:r>
              <a:rPr lang="en-US" altLang="en-US" sz="1600" smtClean="0">
                <a:solidFill>
                  <a:schemeClr val="hlink"/>
                </a:solidFill>
                <a:latin typeface="Arial" charset="0"/>
                <a:cs typeface="Arial" charset="0"/>
              </a:rPr>
              <a:t>23</a:t>
            </a:r>
            <a:r>
              <a:rPr lang="en-US" altLang="en-US" sz="1600" smtClean="0">
                <a:latin typeface="Arial" charset="0"/>
                <a:cs typeface="Arial" charset="0"/>
              </a:rPr>
              <a:t>)  (35, </a:t>
            </a:r>
            <a:r>
              <a:rPr lang="en-US" altLang="en-US" sz="1600" smtClean="0">
                <a:solidFill>
                  <a:schemeClr val="hlink"/>
                </a:solidFill>
                <a:latin typeface="Arial" charset="0"/>
                <a:cs typeface="Arial" charset="0"/>
              </a:rPr>
              <a:t>23</a:t>
            </a:r>
            <a:r>
              <a:rPr lang="en-US" altLang="en-US" sz="1600" smtClean="0">
                <a:latin typeface="Arial" charset="0"/>
                <a:cs typeface="Arial" charset="0"/>
              </a:rPr>
              <a:t>)  (45, </a:t>
            </a:r>
            <a:r>
              <a:rPr lang="en-US" altLang="en-US" sz="1600" smtClean="0">
                <a:solidFill>
                  <a:schemeClr val="hlink"/>
                </a:solidFill>
                <a:latin typeface="Arial" charset="0"/>
                <a:cs typeface="Arial" charset="0"/>
              </a:rPr>
              <a:t>23</a:t>
            </a:r>
            <a:r>
              <a:rPr lang="en-US" altLang="en-US" sz="1600" smtClean="0">
                <a:latin typeface="Arial" charset="0"/>
                <a:cs typeface="Arial" charset="0"/>
              </a:rPr>
              <a:t>)  (47, </a:t>
            </a:r>
            <a:r>
              <a:rPr lang="en-US" altLang="en-US" sz="1600" smtClean="0">
                <a:solidFill>
                  <a:schemeClr val="hlink"/>
                </a:solidFill>
                <a:latin typeface="Arial" charset="0"/>
                <a:cs typeface="Arial" charset="0"/>
              </a:rPr>
              <a:t>23</a:t>
            </a:r>
            <a:r>
              <a:rPr lang="en-US" altLang="en-US" sz="1600" smtClean="0">
                <a:latin typeface="Arial" charset="0"/>
                <a:cs typeface="Arial" charset="0"/>
              </a:rPr>
              <a:t>)  (57, </a:t>
            </a:r>
            <a:r>
              <a:rPr lang="en-US" altLang="en-US" sz="1600" smtClean="0">
                <a:solidFill>
                  <a:schemeClr val="hlink"/>
                </a:solidFill>
                <a:latin typeface="Arial" charset="0"/>
                <a:cs typeface="Arial" charset="0"/>
              </a:rPr>
              <a:t>23</a:t>
            </a:r>
            <a:r>
              <a:rPr lang="en-US" altLang="en-US" sz="1600" smtClean="0">
                <a:latin typeface="Arial" charset="0"/>
                <a:cs typeface="Arial" charset="0"/>
              </a:rPr>
              <a:t>)  (</a:t>
            </a:r>
            <a:r>
              <a:rPr lang="en-US" altLang="en-US" sz="1600" smtClean="0">
                <a:solidFill>
                  <a:srgbClr val="CC0099"/>
                </a:solidFill>
                <a:latin typeface="Arial" charset="0"/>
                <a:cs typeface="Arial" charset="0"/>
              </a:rPr>
              <a:t>87</a:t>
            </a:r>
            <a:r>
              <a:rPr lang="en-US" altLang="en-US" sz="1600" smtClean="0">
                <a:latin typeface="Arial" charset="0"/>
                <a:cs typeface="Arial" charset="0"/>
              </a:rPr>
              <a:t>,</a:t>
            </a:r>
            <a:r>
              <a:rPr lang="en-US" altLang="en-US" sz="1600" smtClean="0">
                <a:solidFill>
                  <a:srgbClr val="CC0099"/>
                </a:solidFill>
                <a:latin typeface="Arial" charset="0"/>
                <a:cs typeface="Arial" charset="0"/>
              </a:rPr>
              <a:t> 85</a:t>
            </a:r>
            <a:r>
              <a:rPr lang="en-US" altLang="en-US" sz="1600" smtClean="0">
                <a:latin typeface="Arial" charset="0"/>
                <a:cs typeface="Arial" charset="0"/>
              </a:rPr>
              <a: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too, is not a random list</a:t>
            </a:r>
            <a:endParaRPr lang="en-US" altLang="en-US" sz="1600" smtClean="0">
              <a:latin typeface="Arial" charset="0"/>
              <a:cs typeface="Arial" charset="0"/>
            </a:endParaRPr>
          </a:p>
        </p:txBody>
      </p:sp>
      <p:sp>
        <p:nvSpPr>
          <p:cNvPr id="35844"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8.1.7.1</a:t>
            </a:r>
            <a:endParaRPr lang="en-CA" altLang="en-US" dirty="0"/>
          </a:p>
        </p:txBody>
      </p:sp>
    </p:spTree>
    <p:extLst>
      <p:ext uri="{BB962C8B-B14F-4D97-AF65-F5344CB8AC3E}">
        <p14:creationId xmlns:p14="http://schemas.microsoft.com/office/powerpoint/2010/main" val="277138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Definition</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Sorting is the process of:</a:t>
            </a:r>
          </a:p>
          <a:p>
            <a:pPr lvl="1"/>
            <a:r>
              <a:rPr lang="en-US" altLang="en-US" smtClean="0">
                <a:latin typeface="Arial" charset="0"/>
                <a:cs typeface="Arial" charset="0"/>
              </a:rPr>
              <a:t>Taking a list of objects which could be stored in a linear order</a:t>
            </a:r>
          </a:p>
          <a:p>
            <a:pPr lvl="1" algn="ctr">
              <a:buFont typeface="Arial" charset="0"/>
              <a:buNone/>
            </a:pPr>
            <a:r>
              <a:rPr lang="en-US" altLang="en-US" smtClean="0">
                <a:latin typeface="Times New Roman" pitchFamily="18" charset="0"/>
                <a:cs typeface="Arial" charset="0"/>
              </a:rPr>
              <a:t>(</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 </a:t>
            </a:r>
            <a:r>
              <a:rPr lang="en-US" altLang="en-US" i="1" smtClean="0">
                <a:latin typeface="Times New Roman" pitchFamily="18" charset="0"/>
                <a:cs typeface="Arial" charset="0"/>
              </a:rPr>
              <a:t>a</a:t>
            </a:r>
            <a:r>
              <a:rPr lang="en-US" altLang="en-US" i="1" baseline="-25000" smtClean="0">
                <a:latin typeface="Times New Roman" pitchFamily="18" charset="0"/>
                <a:cs typeface="Arial" charset="0"/>
              </a:rPr>
              <a:t>n</a:t>
            </a:r>
            <a:r>
              <a:rPr lang="en-US" altLang="en-US" baseline="-25000" smtClean="0">
                <a:latin typeface="Times New Roman" pitchFamily="18" charset="0"/>
                <a:cs typeface="Arial" charset="0"/>
              </a:rPr>
              <a:t> – 1</a:t>
            </a:r>
            <a:r>
              <a:rPr lang="en-US" altLang="en-US" smtClean="0">
                <a:latin typeface="Times New Roman" pitchFamily="18" charset="0"/>
                <a:cs typeface="Arial" charset="0"/>
              </a:rPr>
              <a:t>)</a:t>
            </a:r>
          </a:p>
          <a:p>
            <a:pPr lvl="1">
              <a:buFont typeface="Arial" charset="0"/>
              <a:buNone/>
            </a:pPr>
            <a:r>
              <a:rPr lang="en-US" altLang="en-US" smtClean="0">
                <a:latin typeface="Times New Roman" pitchFamily="18" charset="0"/>
                <a:cs typeface="Arial" charset="0"/>
              </a:rPr>
              <a:t>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numbers, and returning an reordering</a:t>
            </a:r>
          </a:p>
          <a:p>
            <a:pPr lvl="1" algn="ctr">
              <a:buFont typeface="Arial" charset="0"/>
              <a:buNone/>
            </a:pPr>
            <a:r>
              <a:rPr lang="en-US" altLang="en-US" smtClean="0">
                <a:latin typeface="Times New Roman" pitchFamily="18" charset="0"/>
                <a:cs typeface="Arial" charset="0"/>
              </a:rPr>
              <a:t>(</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 </a:t>
            </a:r>
            <a:r>
              <a:rPr lang="en-US" altLang="en-US" i="1" smtClean="0">
                <a:latin typeface="Times New Roman" pitchFamily="18" charset="0"/>
                <a:cs typeface="Arial" charset="0"/>
              </a:rPr>
              <a:t>a'</a:t>
            </a:r>
            <a:r>
              <a:rPr lang="en-US" altLang="en-US" i="1" baseline="-25000" smtClean="0">
                <a:latin typeface="Times New Roman" pitchFamily="18" charset="0"/>
                <a:cs typeface="Arial" charset="0"/>
              </a:rPr>
              <a:t>n</a:t>
            </a:r>
            <a:r>
              <a:rPr lang="en-US" altLang="en-US" baseline="-25000" smtClean="0">
                <a:latin typeface="Times New Roman" pitchFamily="18" charset="0"/>
                <a:cs typeface="Arial" charset="0"/>
              </a:rPr>
              <a:t> – 1</a:t>
            </a:r>
            <a:r>
              <a:rPr lang="en-US" altLang="en-US" smtClean="0">
                <a:latin typeface="Times New Roman" pitchFamily="18" charset="0"/>
                <a:cs typeface="Arial" charset="0"/>
              </a:rPr>
              <a:t>)</a:t>
            </a:r>
            <a:endParaRPr lang="en-US" altLang="en-US" smtClean="0">
              <a:latin typeface="Arial" charset="0"/>
              <a:cs typeface="Arial" charset="0"/>
            </a:endParaRPr>
          </a:p>
          <a:p>
            <a:pPr lvl="1">
              <a:buFont typeface="Arial" charset="0"/>
              <a:buNone/>
            </a:pPr>
            <a:r>
              <a:rPr lang="en-US" altLang="en-US" smtClean="0">
                <a:latin typeface="Arial" charset="0"/>
                <a:cs typeface="Arial" charset="0"/>
              </a:rPr>
              <a:t>	such that</a:t>
            </a:r>
          </a:p>
          <a:p>
            <a:pPr lvl="1" algn="ctr">
              <a:buFontTx/>
              <a:buNone/>
            </a:pP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0</a:t>
            </a:r>
            <a:r>
              <a:rPr lang="en-US" altLang="en-US" smtClean="0">
                <a:latin typeface="Times New Roman" pitchFamily="18" charset="0"/>
                <a:cs typeface="Arial" charset="0"/>
              </a:rPr>
              <a:t> ≤ </a:t>
            </a:r>
            <a:r>
              <a:rPr lang="en-US" altLang="en-US" i="1" smtClean="0">
                <a:latin typeface="Times New Roman" pitchFamily="18" charset="0"/>
                <a:cs typeface="Arial" charset="0"/>
              </a:rPr>
              <a:t>a'</a:t>
            </a:r>
            <a:r>
              <a:rPr lang="en-US" altLang="en-US" baseline="-25000" smtClean="0">
                <a:latin typeface="Times New Roman" pitchFamily="18" charset="0"/>
                <a:cs typeface="Arial" charset="0"/>
              </a:rPr>
              <a:t>1</a:t>
            </a:r>
            <a:r>
              <a:rPr lang="en-US" altLang="en-US" smtClean="0">
                <a:latin typeface="Times New Roman" pitchFamily="18" charset="0"/>
                <a:cs typeface="Arial" charset="0"/>
              </a:rPr>
              <a:t> ≤ </a:t>
            </a:r>
            <a:r>
              <a:rPr lang="en-US" altLang="en-US" smtClean="0">
                <a:solidFill>
                  <a:srgbClr val="000000"/>
                </a:solidFill>
                <a:latin typeface="Times New Roman" pitchFamily="18" charset="0"/>
                <a:cs typeface="Arial" charset="0"/>
              </a:rPr>
              <a:t>· · · </a:t>
            </a:r>
            <a:r>
              <a:rPr lang="en-US" altLang="en-US" smtClean="0">
                <a:latin typeface="Times New Roman" pitchFamily="18" charset="0"/>
                <a:cs typeface="Arial" charset="0"/>
              </a:rPr>
              <a:t>≤ </a:t>
            </a:r>
            <a:r>
              <a:rPr lang="en-US" altLang="en-US" i="1" smtClean="0">
                <a:latin typeface="Times New Roman" pitchFamily="18" charset="0"/>
                <a:cs typeface="Arial" charset="0"/>
              </a:rPr>
              <a:t>a'</a:t>
            </a:r>
            <a:r>
              <a:rPr lang="en-US" altLang="en-US" i="1" baseline="-25000" smtClean="0">
                <a:latin typeface="Times New Roman" pitchFamily="18" charset="0"/>
                <a:cs typeface="Arial" charset="0"/>
              </a:rPr>
              <a:t>n</a:t>
            </a:r>
            <a:r>
              <a:rPr lang="en-US" altLang="en-US" baseline="-25000" smtClean="0">
                <a:latin typeface="Times New Roman" pitchFamily="18" charset="0"/>
                <a:cs typeface="Arial" charset="0"/>
              </a:rPr>
              <a:t> – 1</a:t>
            </a:r>
            <a:r>
              <a:rPr lang="en-US" altLang="en-US"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conversion of an Abstract List into an Abstract Sorted List</a:t>
            </a:r>
          </a:p>
        </p:txBody>
      </p:sp>
      <p:sp>
        <p:nvSpPr>
          <p:cNvPr id="13316"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a:t>
            </a:r>
            <a:endParaRPr lang="en-CA" altLang="en-US" dirty="0"/>
          </a:p>
        </p:txBody>
      </p:sp>
    </p:spTree>
    <p:extLst>
      <p:ext uri="{BB962C8B-B14F-4D97-AF65-F5344CB8AC3E}">
        <p14:creationId xmlns:p14="http://schemas.microsoft.com/office/powerpoint/2010/main" val="154008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mtClean="0">
                <a:latin typeface="Arial" charset="0"/>
                <a:cs typeface="Arial" charset="0"/>
              </a:rPr>
              <a:t>Number of Inversions</a:t>
            </a:r>
          </a:p>
        </p:txBody>
      </p:sp>
      <p:sp>
        <p:nvSpPr>
          <p:cNvPr id="368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third list</a:t>
            </a:r>
          </a:p>
          <a:p>
            <a:pPr>
              <a:buFontTx/>
              <a:buNone/>
            </a:pPr>
            <a:r>
              <a:rPr lang="en-US" altLang="en-US" sz="1600" smtClean="0">
                <a:latin typeface="Arial" charset="0"/>
                <a:cs typeface="Arial" charset="0"/>
              </a:rPr>
              <a:t>		22 20 81 38 95 84 </a:t>
            </a:r>
            <a:r>
              <a:rPr lang="en-US" altLang="en-US" sz="1600" b="1" smtClean="0">
                <a:solidFill>
                  <a:schemeClr val="hlink"/>
                </a:solidFill>
                <a:latin typeface="Arial" charset="0"/>
                <a:cs typeface="Arial" charset="0"/>
              </a:rPr>
              <a:t>99</a:t>
            </a:r>
            <a:r>
              <a:rPr lang="en-US" altLang="en-US" sz="1600" smtClean="0">
                <a:latin typeface="Arial" charset="0"/>
                <a:cs typeface="Arial" charset="0"/>
              </a:rPr>
              <a:t> 12 79 44 26 87 96 10 48 80   </a:t>
            </a:r>
            <a:r>
              <a:rPr lang="en-US" altLang="en-US" sz="1600" b="1" smtClean="0">
                <a:solidFill>
                  <a:srgbClr val="FF0000"/>
                </a:solidFill>
                <a:latin typeface="Arial" charset="0"/>
                <a:cs typeface="Arial" charset="0"/>
              </a:rPr>
              <a:t>1</a:t>
            </a:r>
            <a:r>
              <a:rPr lang="en-US" altLang="en-US" sz="1600" smtClean="0">
                <a:latin typeface="Arial" charset="0"/>
                <a:cs typeface="Arial" charset="0"/>
              </a:rPr>
              <a:t> 31 16 92</a:t>
            </a:r>
          </a:p>
          <a:p>
            <a:pPr>
              <a:buFontTx/>
              <a:buNone/>
            </a:pPr>
            <a:r>
              <a:rPr lang="en-US" altLang="en-US" sz="1600" smtClean="0">
                <a:latin typeface="Arial" charset="0"/>
                <a:cs typeface="Arial" charset="0"/>
              </a:rPr>
              <a:t>	</a:t>
            </a:r>
            <a:r>
              <a:rPr lang="en-US" altLang="en-US" smtClean="0">
                <a:latin typeface="Arial" charset="0"/>
                <a:cs typeface="Arial" charset="0"/>
              </a:rPr>
              <a:t>has 100 inversions:</a:t>
            </a:r>
            <a:endParaRPr lang="en-US" altLang="en-US" sz="1800" smtClean="0">
              <a:latin typeface="Arial" charset="0"/>
              <a:cs typeface="Arial" charset="0"/>
            </a:endParaRPr>
          </a:p>
          <a:p>
            <a:pPr>
              <a:buFontTx/>
              <a:buNone/>
            </a:pPr>
            <a:r>
              <a:rPr lang="en-US" altLang="en-US" sz="1000" smtClean="0">
                <a:latin typeface="Arial" charset="0"/>
                <a:cs typeface="Arial" charset="0"/>
              </a:rPr>
              <a:t>		     (22, 20)  (22, 12)  (22, 10)  (22,   </a:t>
            </a:r>
            <a:r>
              <a:rPr lang="en-US" altLang="en-US" sz="1000" b="1" smtClean="0">
                <a:solidFill>
                  <a:srgbClr val="FF0000"/>
                </a:solidFill>
                <a:latin typeface="Arial" charset="0"/>
                <a:cs typeface="Arial" charset="0"/>
              </a:rPr>
              <a:t>1</a:t>
            </a:r>
            <a:r>
              <a:rPr lang="en-US" altLang="en-US" sz="1000" smtClean="0">
                <a:latin typeface="Arial" charset="0"/>
                <a:cs typeface="Arial" charset="0"/>
              </a:rPr>
              <a:t>)  (22, 16)  (20, 12)  (20, 10)  (20,   </a:t>
            </a:r>
            <a:r>
              <a:rPr lang="en-US" altLang="en-US" sz="1000" b="1" smtClean="0">
                <a:solidFill>
                  <a:srgbClr val="FF0000"/>
                </a:solidFill>
                <a:latin typeface="Arial" charset="0"/>
                <a:cs typeface="Arial" charset="0"/>
              </a:rPr>
              <a:t>1</a:t>
            </a:r>
            <a:r>
              <a:rPr lang="en-US" altLang="en-US" sz="1000" smtClean="0">
                <a:latin typeface="Arial" charset="0"/>
                <a:cs typeface="Arial" charset="0"/>
              </a:rPr>
              <a:t>)  (20, 16)  (81, 38)</a:t>
            </a:r>
          </a:p>
          <a:p>
            <a:pPr>
              <a:buFontTx/>
              <a:buNone/>
            </a:pPr>
            <a:r>
              <a:rPr lang="en-US" altLang="en-US" sz="1000" smtClean="0">
                <a:latin typeface="Arial" charset="0"/>
                <a:cs typeface="Arial" charset="0"/>
              </a:rPr>
              <a:t>		     (81, 12)  (81, 79)  (81, 44)  (81, 26)  (81, 10)  (81, 48)  (81, 80)  (81,   </a:t>
            </a:r>
            <a:r>
              <a:rPr lang="en-US" altLang="en-US" sz="1000" b="1" smtClean="0">
                <a:solidFill>
                  <a:srgbClr val="FF0000"/>
                </a:solidFill>
                <a:latin typeface="Arial" charset="0"/>
                <a:cs typeface="Arial" charset="0"/>
              </a:rPr>
              <a:t>1</a:t>
            </a:r>
            <a:r>
              <a:rPr lang="en-US" altLang="en-US" sz="1000" smtClean="0">
                <a:latin typeface="Arial" charset="0"/>
                <a:cs typeface="Arial" charset="0"/>
              </a:rPr>
              <a:t>)  (81, 16)  (81, 31)</a:t>
            </a:r>
          </a:p>
          <a:p>
            <a:pPr>
              <a:buFontTx/>
              <a:buNone/>
            </a:pPr>
            <a:r>
              <a:rPr lang="en-US" altLang="en-US" sz="1000" smtClean="0">
                <a:latin typeface="Arial" charset="0"/>
                <a:cs typeface="Arial" charset="0"/>
              </a:rPr>
              <a:t>		     (38, 12)  (38, 26)  (38, 10)  (38,   </a:t>
            </a:r>
            <a:r>
              <a:rPr lang="en-US" altLang="en-US" sz="1000" b="1" smtClean="0">
                <a:solidFill>
                  <a:srgbClr val="FF0000"/>
                </a:solidFill>
                <a:latin typeface="Arial" charset="0"/>
                <a:cs typeface="Arial" charset="0"/>
              </a:rPr>
              <a:t>1</a:t>
            </a:r>
            <a:r>
              <a:rPr lang="en-US" altLang="en-US" sz="1000" smtClean="0">
                <a:latin typeface="Arial" charset="0"/>
                <a:cs typeface="Arial" charset="0"/>
              </a:rPr>
              <a:t>)  (38, 16)  (38, 31)  (95, 84)  (95, 12)  (95, 79)  (95, 44)</a:t>
            </a:r>
          </a:p>
          <a:p>
            <a:pPr>
              <a:buFontTx/>
              <a:buNone/>
            </a:pPr>
            <a:r>
              <a:rPr lang="en-US" altLang="en-US" sz="1000" smtClean="0">
                <a:latin typeface="Arial" charset="0"/>
                <a:cs typeface="Arial" charset="0"/>
              </a:rPr>
              <a:t>		     (95, 26)  (95, 87)  (95, 10)  (95, 48)  (95, 80)  (95,   </a:t>
            </a:r>
            <a:r>
              <a:rPr lang="en-US" altLang="en-US" sz="1000" b="1" smtClean="0">
                <a:solidFill>
                  <a:srgbClr val="FF0000"/>
                </a:solidFill>
                <a:latin typeface="Arial" charset="0"/>
                <a:cs typeface="Arial" charset="0"/>
              </a:rPr>
              <a:t>1</a:t>
            </a:r>
            <a:r>
              <a:rPr lang="en-US" altLang="en-US" sz="1000" smtClean="0">
                <a:latin typeface="Arial" charset="0"/>
                <a:cs typeface="Arial" charset="0"/>
              </a:rPr>
              <a:t>)  (95, 16)  (95, 31)  (95, 92)  (84, 12)</a:t>
            </a:r>
          </a:p>
          <a:p>
            <a:pPr>
              <a:buFontTx/>
              <a:buNone/>
            </a:pPr>
            <a:r>
              <a:rPr lang="en-US" altLang="en-US" sz="1000" smtClean="0">
                <a:latin typeface="Arial" charset="0"/>
                <a:cs typeface="Arial" charset="0"/>
              </a:rPr>
              <a:t>		     (84, 79)  (84, 44)  (84, 26)  (84, 10)  (84, 48)  (84, 80)  (84,   </a:t>
            </a:r>
            <a:r>
              <a:rPr lang="en-US" altLang="en-US" sz="1000" b="1" smtClean="0">
                <a:solidFill>
                  <a:srgbClr val="FF0000"/>
                </a:solidFill>
                <a:latin typeface="Arial" charset="0"/>
                <a:cs typeface="Arial" charset="0"/>
              </a:rPr>
              <a:t>1</a:t>
            </a:r>
            <a:r>
              <a:rPr lang="en-US" altLang="en-US" sz="1000" smtClean="0">
                <a:latin typeface="Arial" charset="0"/>
                <a:cs typeface="Arial" charset="0"/>
              </a:rPr>
              <a:t>)  (84, 16)  (84, 31)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12)</a:t>
            </a:r>
          </a:p>
          <a:p>
            <a:pPr>
              <a:buFontTx/>
              <a:buNone/>
            </a:pPr>
            <a:r>
              <a:rPr lang="en-US" altLang="en-US" sz="1000" smtClean="0">
                <a:latin typeface="Arial" charset="0"/>
                <a:cs typeface="Arial" charset="0"/>
              </a:rPr>
              <a:t>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79)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44)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26)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87)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96)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10)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48)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80)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a:t>
            </a:r>
            <a:r>
              <a:rPr lang="en-US" altLang="en-US" sz="1000" b="1" smtClean="0">
                <a:solidFill>
                  <a:srgbClr val="FF0000"/>
                </a:solidFill>
                <a:latin typeface="Arial" charset="0"/>
                <a:cs typeface="Arial" charset="0"/>
              </a:rPr>
              <a:t>1</a:t>
            </a:r>
            <a:r>
              <a:rPr lang="en-US" altLang="en-US" sz="1000" smtClean="0">
                <a:latin typeface="Arial" charset="0"/>
                <a:cs typeface="Arial" charset="0"/>
              </a:rPr>
              <a:t>)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16)</a:t>
            </a:r>
          </a:p>
          <a:p>
            <a:pPr>
              <a:buFontTx/>
              <a:buNone/>
            </a:pPr>
            <a:r>
              <a:rPr lang="en-US" altLang="en-US" sz="1000" smtClean="0">
                <a:latin typeface="Arial" charset="0"/>
                <a:cs typeface="Arial" charset="0"/>
              </a:rPr>
              <a:t>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31)  (</a:t>
            </a:r>
            <a:r>
              <a:rPr lang="en-US" altLang="en-US" sz="1000" b="1" smtClean="0">
                <a:solidFill>
                  <a:schemeClr val="hlink"/>
                </a:solidFill>
                <a:latin typeface="Arial" charset="0"/>
                <a:cs typeface="Arial" charset="0"/>
              </a:rPr>
              <a:t>99</a:t>
            </a:r>
            <a:r>
              <a:rPr lang="en-US" altLang="en-US" sz="1000" smtClean="0">
                <a:latin typeface="Arial" charset="0"/>
                <a:cs typeface="Arial" charset="0"/>
              </a:rPr>
              <a:t>, 92)  (12, 10)  (12,   </a:t>
            </a:r>
            <a:r>
              <a:rPr lang="en-US" altLang="en-US" sz="1000" b="1" smtClean="0">
                <a:solidFill>
                  <a:srgbClr val="FF0000"/>
                </a:solidFill>
                <a:latin typeface="Arial" charset="0"/>
                <a:cs typeface="Arial" charset="0"/>
              </a:rPr>
              <a:t>1</a:t>
            </a:r>
            <a:r>
              <a:rPr lang="en-US" altLang="en-US" sz="1000" smtClean="0">
                <a:latin typeface="Arial" charset="0"/>
                <a:cs typeface="Arial" charset="0"/>
              </a:rPr>
              <a:t>)  (79, 44)  (79, 26)  (79, 10)  (79, 48)  (79,   </a:t>
            </a:r>
            <a:r>
              <a:rPr lang="en-US" altLang="en-US" sz="1000" b="1" smtClean="0">
                <a:solidFill>
                  <a:srgbClr val="FF0000"/>
                </a:solidFill>
                <a:latin typeface="Arial" charset="0"/>
                <a:cs typeface="Arial" charset="0"/>
              </a:rPr>
              <a:t>1</a:t>
            </a:r>
            <a:r>
              <a:rPr lang="en-US" altLang="en-US" sz="1000" smtClean="0">
                <a:latin typeface="Arial" charset="0"/>
                <a:cs typeface="Arial" charset="0"/>
              </a:rPr>
              <a:t>)  (79, 16)</a:t>
            </a:r>
          </a:p>
          <a:p>
            <a:pPr>
              <a:buFontTx/>
              <a:buNone/>
            </a:pPr>
            <a:r>
              <a:rPr lang="en-US" altLang="en-US" sz="1000" smtClean="0">
                <a:latin typeface="Arial" charset="0"/>
                <a:cs typeface="Arial" charset="0"/>
              </a:rPr>
              <a:t>		     (79, 31)  (44, 26)  (44, 10)  (44,   </a:t>
            </a:r>
            <a:r>
              <a:rPr lang="en-US" altLang="en-US" sz="1000" b="1" smtClean="0">
                <a:solidFill>
                  <a:srgbClr val="FF0000"/>
                </a:solidFill>
                <a:latin typeface="Arial" charset="0"/>
                <a:cs typeface="Arial" charset="0"/>
              </a:rPr>
              <a:t>1</a:t>
            </a:r>
            <a:r>
              <a:rPr lang="en-US" altLang="en-US" sz="1000" smtClean="0">
                <a:latin typeface="Arial" charset="0"/>
                <a:cs typeface="Arial" charset="0"/>
              </a:rPr>
              <a:t>)  (44, 16)  (44, 31)  (26, 10)  (26,   </a:t>
            </a:r>
            <a:r>
              <a:rPr lang="en-US" altLang="en-US" sz="1000" b="1" smtClean="0">
                <a:solidFill>
                  <a:srgbClr val="FF0000"/>
                </a:solidFill>
                <a:latin typeface="Arial" charset="0"/>
                <a:cs typeface="Arial" charset="0"/>
              </a:rPr>
              <a:t>1</a:t>
            </a:r>
            <a:r>
              <a:rPr lang="en-US" altLang="en-US" sz="1000" smtClean="0">
                <a:latin typeface="Arial" charset="0"/>
                <a:cs typeface="Arial" charset="0"/>
              </a:rPr>
              <a:t>)  (26, 16)  (87, 10)</a:t>
            </a:r>
          </a:p>
          <a:p>
            <a:pPr>
              <a:buFontTx/>
              <a:buNone/>
            </a:pPr>
            <a:r>
              <a:rPr lang="en-US" altLang="en-US" sz="1000" smtClean="0">
                <a:latin typeface="Arial" charset="0"/>
                <a:cs typeface="Arial" charset="0"/>
              </a:rPr>
              <a:t>		     (87, 48)  (87, 80)  (87,   </a:t>
            </a:r>
            <a:r>
              <a:rPr lang="en-US" altLang="en-US" sz="1000" b="1" smtClean="0">
                <a:solidFill>
                  <a:srgbClr val="FF0000"/>
                </a:solidFill>
                <a:latin typeface="Arial" charset="0"/>
                <a:cs typeface="Arial" charset="0"/>
              </a:rPr>
              <a:t>1</a:t>
            </a:r>
            <a:r>
              <a:rPr lang="en-US" altLang="en-US" sz="1000" smtClean="0">
                <a:latin typeface="Arial" charset="0"/>
                <a:cs typeface="Arial" charset="0"/>
              </a:rPr>
              <a:t>)  (87, 16)  (87, 31)  (96, 10)  (96, 48)  (96, 80)  (96,   </a:t>
            </a:r>
            <a:r>
              <a:rPr lang="en-US" altLang="en-US" sz="1000" b="1" smtClean="0">
                <a:solidFill>
                  <a:srgbClr val="FF0000"/>
                </a:solidFill>
                <a:latin typeface="Arial" charset="0"/>
                <a:cs typeface="Arial" charset="0"/>
              </a:rPr>
              <a:t>1</a:t>
            </a:r>
            <a:r>
              <a:rPr lang="en-US" altLang="en-US" sz="1000" smtClean="0">
                <a:latin typeface="Arial" charset="0"/>
                <a:cs typeface="Arial" charset="0"/>
              </a:rPr>
              <a:t>)  (96, 16)</a:t>
            </a:r>
          </a:p>
          <a:p>
            <a:pPr>
              <a:buFontTx/>
              <a:buNone/>
            </a:pPr>
            <a:r>
              <a:rPr lang="en-US" altLang="en-US" sz="1000" smtClean="0">
                <a:latin typeface="Arial" charset="0"/>
                <a:cs typeface="Arial" charset="0"/>
              </a:rPr>
              <a:t>		     (96, 31)  (96, 92)  (10,   </a:t>
            </a:r>
            <a:r>
              <a:rPr lang="en-US" altLang="en-US" sz="1000" b="1" smtClean="0">
                <a:solidFill>
                  <a:srgbClr val="FF0000"/>
                </a:solidFill>
                <a:latin typeface="Arial" charset="0"/>
                <a:cs typeface="Arial" charset="0"/>
              </a:rPr>
              <a:t>1</a:t>
            </a:r>
            <a:r>
              <a:rPr lang="en-US" altLang="en-US" sz="1000" smtClean="0">
                <a:latin typeface="Arial" charset="0"/>
                <a:cs typeface="Arial" charset="0"/>
              </a:rPr>
              <a:t>)  (48,   </a:t>
            </a:r>
            <a:r>
              <a:rPr lang="en-US" altLang="en-US" sz="1000" b="1" smtClean="0">
                <a:solidFill>
                  <a:srgbClr val="FF0000"/>
                </a:solidFill>
                <a:latin typeface="Arial" charset="0"/>
                <a:cs typeface="Arial" charset="0"/>
              </a:rPr>
              <a:t>1</a:t>
            </a:r>
            <a:r>
              <a:rPr lang="en-US" altLang="en-US" sz="1000" smtClean="0">
                <a:latin typeface="Arial" charset="0"/>
                <a:cs typeface="Arial" charset="0"/>
              </a:rPr>
              <a:t>)  (48, 16)  (48, 31)  (80,   </a:t>
            </a:r>
            <a:r>
              <a:rPr lang="en-US" altLang="en-US" sz="1000" b="1" smtClean="0">
                <a:solidFill>
                  <a:srgbClr val="FF0000"/>
                </a:solidFill>
                <a:latin typeface="Arial" charset="0"/>
                <a:cs typeface="Arial" charset="0"/>
              </a:rPr>
              <a:t>1</a:t>
            </a:r>
            <a:r>
              <a:rPr lang="en-US" altLang="en-US" sz="1000" smtClean="0">
                <a:latin typeface="Arial" charset="0"/>
                <a:cs typeface="Arial" charset="0"/>
              </a:rPr>
              <a:t>)  (80, 16)  (80, 31)  (31, 16)</a:t>
            </a:r>
          </a:p>
        </p:txBody>
      </p:sp>
      <p:sp>
        <p:nvSpPr>
          <p:cNvPr id="36868" name="TextBox 3"/>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8.1.7.1</a:t>
            </a:r>
            <a:endParaRPr lang="en-CA" altLang="en-US" dirty="0"/>
          </a:p>
        </p:txBody>
      </p:sp>
    </p:spTree>
    <p:extLst>
      <p:ext uri="{BB962C8B-B14F-4D97-AF65-F5344CB8AC3E}">
        <p14:creationId xmlns:p14="http://schemas.microsoft.com/office/powerpoint/2010/main" val="3074283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89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Introduction to sorting, including:</a:t>
            </a:r>
          </a:p>
          <a:p>
            <a:pPr lvl="1"/>
            <a:r>
              <a:rPr lang="en-US" altLang="en-US" smtClean="0">
                <a:latin typeface="Arial" charset="0"/>
                <a:cs typeface="Arial" charset="0"/>
              </a:rPr>
              <a:t>Assumptions</a:t>
            </a:r>
          </a:p>
          <a:p>
            <a:pPr lvl="1"/>
            <a:r>
              <a:rPr lang="en-US" altLang="en-US" smtClean="0">
                <a:latin typeface="Arial" charset="0"/>
                <a:cs typeface="Arial" charset="0"/>
              </a:rPr>
              <a:t>In-place sorting (</a:t>
            </a:r>
            <a:r>
              <a:rPr lang="en-US" altLang="en-US" b="1" smtClean="0">
                <a:latin typeface="Times New Roman" pitchFamily="18" charset="0"/>
                <a:cs typeface="Arial" charset="0"/>
              </a:rPr>
              <a:t>O</a:t>
            </a:r>
            <a:r>
              <a:rPr lang="en-US" altLang="en-US" smtClean="0">
                <a:latin typeface="Times New Roman" pitchFamily="18" charset="0"/>
                <a:cs typeface="Arial" charset="0"/>
              </a:rPr>
              <a:t>(1)</a:t>
            </a:r>
            <a:r>
              <a:rPr lang="en-US" altLang="en-US" smtClean="0">
                <a:latin typeface="Arial" charset="0"/>
                <a:cs typeface="Arial" charset="0"/>
              </a:rPr>
              <a:t> additional memory)</a:t>
            </a:r>
          </a:p>
          <a:p>
            <a:pPr lvl="1"/>
            <a:r>
              <a:rPr lang="en-US" altLang="en-US" smtClean="0">
                <a:latin typeface="Arial" charset="0"/>
                <a:cs typeface="Arial" charset="0"/>
              </a:rPr>
              <a:t>Sorting techniques</a:t>
            </a:r>
          </a:p>
          <a:p>
            <a:pPr lvl="2"/>
            <a:r>
              <a:rPr lang="en-US" altLang="en-US" smtClean="0">
                <a:latin typeface="Arial" charset="0"/>
                <a:cs typeface="Arial" charset="0"/>
              </a:rPr>
              <a:t>insertion, exchanging, selection, merging, distribution</a:t>
            </a:r>
          </a:p>
          <a:p>
            <a:pPr lvl="1"/>
            <a:r>
              <a:rPr lang="en-US" altLang="en-US" smtClean="0">
                <a:latin typeface="Arial" charset="0"/>
                <a:cs typeface="Arial" charset="0"/>
              </a:rPr>
              <a:t>Run-time classification: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Overview of proof that a general sorting algorithm must be </a:t>
            </a:r>
            <a:r>
              <a:rPr lang="en-US" altLang="en-US" b="1" smtClean="0">
                <a:solidFill>
                  <a:srgbClr val="000000"/>
                </a:solidFill>
                <a:latin typeface="Symbol" pitchFamily="18" charset="2"/>
                <a:cs typeface="Arial" charset="0"/>
              </a:rPr>
              <a:t>W</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a:t>
            </a:r>
          </a:p>
        </p:txBody>
      </p:sp>
    </p:spTree>
    <p:extLst>
      <p:ext uri="{BB962C8B-B14F-4D97-AF65-F5344CB8AC3E}">
        <p14:creationId xmlns:p14="http://schemas.microsoft.com/office/powerpoint/2010/main" val="1805814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http://en.wikipedia.org/wiki/Sorting_algorithm		           </a:t>
            </a:r>
            <a:r>
              <a:rPr lang="en-US" sz="1400" dirty="0" smtClean="0">
                <a:latin typeface="Arial" charset="0"/>
                <a:cs typeface="Arial" charset="0"/>
              </a:rPr>
              <a:t>		          </a:t>
            </a:r>
            <a:r>
              <a:rPr lang="en-CA" sz="1400" dirty="0"/>
              <a:t>http://en.wikipedia.org/wiki/Sorting_algorithm#Inefficient.2Fhumorous_sorts</a:t>
            </a:r>
            <a:endParaRPr lang="en-CA" sz="1400" dirty="0" smtClean="0"/>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a:t>
            </a:r>
            <a:r>
              <a:rPr lang="en-US" altLang="en-US" sz="1400" dirty="0" smtClean="0">
                <a:latin typeface="Arial" charset="0"/>
                <a:cs typeface="Arial" charset="0"/>
              </a:rPr>
              <a:t>	2</a:t>
            </a:r>
            <a:r>
              <a:rPr lang="en-US" altLang="en-US" sz="1400" baseline="30000" dirty="0" smtClean="0">
                <a:latin typeface="Arial" charset="0"/>
                <a:cs typeface="Arial" charset="0"/>
              </a:rPr>
              <a:t>nd</a:t>
            </a:r>
            <a:r>
              <a:rPr lang="en-US" altLang="en-US" sz="1400" dirty="0" smtClean="0">
                <a:latin typeface="Arial" charset="0"/>
                <a:cs typeface="Arial" charset="0"/>
              </a:rPr>
              <a:t> </a:t>
            </a:r>
            <a:r>
              <a:rPr lang="en-US" altLang="en-US" sz="1400" dirty="0">
                <a:latin typeface="Arial" charset="0"/>
                <a:cs typeface="Arial" charset="0"/>
              </a:rPr>
              <a:t>Ed., Addison Wesley, 1998, §5.1, 2, 3.</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a:t>
            </a:r>
            <a:r>
              <a:rPr lang="en-US" altLang="en-US" sz="1400" dirty="0" smtClean="0">
                <a:latin typeface="Arial" charset="0"/>
                <a:cs typeface="Arial" charset="0"/>
              </a:rPr>
              <a:t>	§</a:t>
            </a:r>
            <a:r>
              <a:rPr lang="en-US" altLang="en-US" sz="1400" dirty="0">
                <a:latin typeface="Arial" charset="0"/>
                <a:cs typeface="Arial" charset="0"/>
              </a:rPr>
              <a:t>9.1.</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a:t>
            </a:r>
            <a:r>
              <a:rPr lang="en-US" altLang="en-US" sz="1400" dirty="0" smtClean="0">
                <a:latin typeface="Arial" charset="0"/>
                <a:cs typeface="Arial" charset="0"/>
              </a:rPr>
              <a:t>	p.261-2</a:t>
            </a:r>
            <a:r>
              <a:rPr lang="en-US" altLang="en-US" sz="1400" dirty="0">
                <a:latin typeface="Arial" charset="0"/>
                <a:cs typeface="Arial" charset="0"/>
              </a:rPr>
              <a:t>.</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a:t>
            </a:r>
            <a:r>
              <a:rPr lang="en-US" altLang="en-US" sz="1400" i="1" dirty="0" smtClean="0">
                <a:latin typeface="Arial" charset="0"/>
                <a:cs typeface="Arial" charset="0"/>
              </a:rPr>
              <a:t>	Randomized </a:t>
            </a:r>
            <a:r>
              <a:rPr lang="en-US" altLang="en-US" sz="1400" i="1" dirty="0">
                <a:latin typeface="Arial" charset="0"/>
                <a:cs typeface="Arial" charset="0"/>
              </a:rPr>
              <a:t>Sorting Algorithms</a:t>
            </a:r>
            <a:r>
              <a:rPr lang="en-US" altLang="en-US" sz="1400" dirty="0">
                <a:latin typeface="Arial" charset="0"/>
                <a:cs typeface="Arial" charset="0"/>
              </a:rPr>
              <a:t>, 4th International Conference on Fun with Algorithms, </a:t>
            </a:r>
            <a:r>
              <a:rPr lang="en-US" altLang="en-US" sz="1400" dirty="0" smtClean="0">
                <a:latin typeface="Arial" charset="0"/>
                <a:cs typeface="Arial" charset="0"/>
              </a:rPr>
              <a:t>	</a:t>
            </a:r>
            <a:r>
              <a:rPr lang="en-US" altLang="en-US" sz="1400" dirty="0" err="1" smtClean="0">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Definition</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Seldom will we sort isolated values</a:t>
            </a:r>
          </a:p>
          <a:p>
            <a:pPr lvl="1"/>
            <a:r>
              <a:rPr lang="en-US" altLang="en-US" smtClean="0">
                <a:latin typeface="Arial" charset="0"/>
                <a:cs typeface="Arial" charset="0"/>
              </a:rPr>
              <a:t>Usually we will sort a number of records containing a number of fields based on a </a:t>
            </a:r>
            <a:r>
              <a:rPr lang="en-US" altLang="en-US" i="1" smtClean="0">
                <a:latin typeface="Arial" charset="0"/>
                <a:cs typeface="Arial" charset="0"/>
              </a:rPr>
              <a:t>key</a:t>
            </a:r>
            <a:r>
              <a:rPr lang="en-US" altLang="en-US" smtClean="0">
                <a:latin typeface="Arial" charset="0"/>
                <a:cs typeface="Arial" charset="0"/>
              </a:rPr>
              <a:t>:</a:t>
            </a:r>
          </a:p>
        </p:txBody>
      </p:sp>
      <p:graphicFrame>
        <p:nvGraphicFramePr>
          <p:cNvPr id="141316" name="Group 4"/>
          <p:cNvGraphicFramePr>
            <a:graphicFrameLocks noGrp="1"/>
          </p:cNvGraphicFramePr>
          <p:nvPr/>
        </p:nvGraphicFramePr>
        <p:xfrm>
          <a:off x="2339975" y="2781300"/>
          <a:ext cx="4032250" cy="1646238"/>
        </p:xfrm>
        <a:graphic>
          <a:graphicData uri="http://schemas.openxmlformats.org/drawingml/2006/table">
            <a:tbl>
              <a:tblPr>
                <a:tableStyleId>{2D5ABB26-0587-4C30-8999-92F81FD0307C}</a:tableStyleId>
              </a:tblPr>
              <a:tblGrid>
                <a:gridCol w="863600"/>
                <a:gridCol w="936625"/>
                <a:gridCol w="720725"/>
                <a:gridCol w="1511300"/>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19991532</a:t>
                      </a:r>
                      <a:endParaRPr kumimoji="0" lang="en-US" sz="1200" b="0" i="0" u="none" strike="noStrike" cap="none" normalizeH="0" baseline="0" dirty="0" smtClean="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Stevenson</a:t>
                      </a:r>
                      <a:endParaRPr kumimoji="0" lang="en-US" sz="1200" b="0" i="0" u="none" strike="noStrike" cap="none" normalizeH="0" baseline="0" dirty="0" smtClean="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Monica</a:t>
                      </a:r>
                      <a:endParaRPr kumimoji="0" lang="en-US" sz="1200" b="0" i="0" u="none" strike="noStrike" cap="none" normalizeH="0" baseline="0" smtClean="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3 Glendridge Ave.</a:t>
                      </a:r>
                      <a:endParaRPr kumimoji="0" lang="en-US" sz="1200" b="0" i="0" u="none" strike="noStrike" cap="none" normalizeH="0" baseline="0" smtClean="0">
                        <a:ln>
                          <a:noFill/>
                        </a:ln>
                        <a:solidFill>
                          <a:srgbClr val="FF0000"/>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19990253</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Redpath</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Ruth</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53 Belton Blvd.</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19985832</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Kilji</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Islam</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37 Masterson Ave.</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20003541</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Groskurth</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Ken</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12 </a:t>
                      </a:r>
                      <a:r>
                        <a:rPr kumimoji="0" lang="en-US" sz="1200" u="none" strike="noStrike" cap="none" normalizeH="0" baseline="0" dirty="0" err="1" smtClean="0">
                          <a:ln>
                            <a:noFill/>
                          </a:ln>
                          <a:effectLst/>
                        </a:rPr>
                        <a:t>Marsdale</a:t>
                      </a:r>
                      <a:r>
                        <a:rPr kumimoji="0" lang="en-US" sz="1200" u="none" strike="noStrike" cap="none" normalizeH="0" baseline="0" dirty="0" smtClean="0">
                          <a:ln>
                            <a:noFill/>
                          </a:ln>
                          <a:effectLst/>
                        </a:rPr>
                        <a:t> Ave.</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19981932</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Carol</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Ann</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81 Oakridge Ave.</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20003287</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Redpath</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David</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 Glendale Ave.</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r>
            </a:tbl>
          </a:graphicData>
        </a:graphic>
      </p:graphicFrame>
      <p:graphicFrame>
        <p:nvGraphicFramePr>
          <p:cNvPr id="141353" name="Group 41"/>
          <p:cNvGraphicFramePr>
            <a:graphicFrameLocks noGrp="1"/>
          </p:cNvGraphicFramePr>
          <p:nvPr/>
        </p:nvGraphicFramePr>
        <p:xfrm>
          <a:off x="250825" y="4879975"/>
          <a:ext cx="4032250" cy="1645500"/>
        </p:xfrm>
        <a:graphic>
          <a:graphicData uri="http://schemas.openxmlformats.org/drawingml/2006/table">
            <a:tbl>
              <a:tblPr>
                <a:tableStyleId>{2D5ABB26-0587-4C30-8999-92F81FD0307C}</a:tableStyleId>
              </a:tblPr>
              <a:tblGrid>
                <a:gridCol w="863600"/>
                <a:gridCol w="936625"/>
                <a:gridCol w="720725"/>
                <a:gridCol w="1511300"/>
              </a:tblGrid>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19981932</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Carol</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Ann</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81 Oakridge Ave.</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19985832</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Khilji</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Islam</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37 Masterson Ave.</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19990253</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Redpath</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Ruth</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53 Belton Blvd.</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19991532</a:t>
                      </a:r>
                      <a:endParaRPr kumimoji="0" lang="en-US" sz="1200" b="0" i="0" u="none" strike="noStrike" cap="none" normalizeH="0" baseline="0" smtClean="0">
                        <a:ln>
                          <a:noFill/>
                        </a:ln>
                        <a:solidFill>
                          <a:srgbClr val="FF0000"/>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Stevenson</a:t>
                      </a:r>
                      <a:endParaRPr kumimoji="0" lang="en-US" sz="1200" b="0" i="0" u="none" strike="noStrike" cap="none" normalizeH="0" baseline="0" dirty="0" smtClean="0">
                        <a:ln>
                          <a:noFill/>
                        </a:ln>
                        <a:solidFill>
                          <a:srgbClr val="FF0000"/>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Monica</a:t>
                      </a:r>
                      <a:endParaRPr kumimoji="0" lang="en-US" sz="1200" b="0" i="0" u="none" strike="noStrike" cap="none" normalizeH="0" baseline="0" dirty="0" smtClean="0">
                        <a:ln>
                          <a:noFill/>
                        </a:ln>
                        <a:solidFill>
                          <a:srgbClr val="FF0000"/>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 </a:t>
                      </a:r>
                      <a:r>
                        <a:rPr kumimoji="0" lang="en-US" sz="1200" u="none" strike="noStrike" cap="none" normalizeH="0" baseline="0" dirty="0" err="1" smtClean="0">
                          <a:ln>
                            <a:noFill/>
                          </a:ln>
                          <a:effectLst/>
                        </a:rPr>
                        <a:t>Glendridge</a:t>
                      </a:r>
                      <a:r>
                        <a:rPr kumimoji="0" lang="en-US" sz="1200" u="none" strike="noStrike" cap="none" normalizeH="0" baseline="0" dirty="0" smtClean="0">
                          <a:ln>
                            <a:noFill/>
                          </a:ln>
                          <a:effectLst/>
                        </a:rPr>
                        <a:t> Ave.</a:t>
                      </a:r>
                      <a:endParaRPr kumimoji="0" lang="en-US" sz="1200" b="0" i="0" u="none" strike="noStrike" cap="none" normalizeH="0" baseline="0" dirty="0" smtClean="0">
                        <a:ln>
                          <a:noFill/>
                        </a:ln>
                        <a:solidFill>
                          <a:srgbClr val="FF0000"/>
                        </a:solidFill>
                        <a:effectLst/>
                        <a:latin typeface="Arial" charset="0"/>
                      </a:endParaRPr>
                    </a:p>
                  </a:txBody>
                  <a:tcPr marT="45685" marB="45685" horzOverflow="overflow"/>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20003287</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Redpath</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David</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 Glendale Ave.</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r>
              <a:tr h="274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20003541</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Groskurth</a:t>
                      </a:r>
                      <a:endParaRPr kumimoji="0" lang="en-US" sz="1200" b="0" i="0" u="none" strike="noStrike" cap="none" normalizeH="0" baseline="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Ken</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12 </a:t>
                      </a:r>
                      <a:r>
                        <a:rPr kumimoji="0" lang="en-US" sz="1200" u="none" strike="noStrike" cap="none" normalizeH="0" baseline="0" dirty="0" err="1" smtClean="0">
                          <a:ln>
                            <a:noFill/>
                          </a:ln>
                          <a:effectLst/>
                        </a:rPr>
                        <a:t>Marsdale</a:t>
                      </a:r>
                      <a:r>
                        <a:rPr kumimoji="0" lang="en-US" sz="1200" u="none" strike="noStrike" cap="none" normalizeH="0" baseline="0" dirty="0" smtClean="0">
                          <a:ln>
                            <a:noFill/>
                          </a:ln>
                          <a:effectLst/>
                        </a:rPr>
                        <a:t> Ave.</a:t>
                      </a:r>
                      <a:endParaRPr kumimoji="0" lang="en-US" sz="1200" b="0" i="0" u="none" strike="noStrike" cap="none" normalizeH="0" baseline="0" dirty="0" smtClean="0">
                        <a:ln>
                          <a:noFill/>
                        </a:ln>
                        <a:solidFill>
                          <a:schemeClr val="tx1"/>
                        </a:solidFill>
                        <a:effectLst/>
                        <a:latin typeface="Arial" charset="0"/>
                      </a:endParaRPr>
                    </a:p>
                  </a:txBody>
                  <a:tcPr marT="45685" marB="45685" horzOverflow="overflow"/>
                </a:tc>
              </a:tr>
            </a:tbl>
          </a:graphicData>
        </a:graphic>
      </p:graphicFrame>
      <p:graphicFrame>
        <p:nvGraphicFramePr>
          <p:cNvPr id="141390" name="Group 78"/>
          <p:cNvGraphicFramePr>
            <a:graphicFrameLocks noGrp="1"/>
          </p:cNvGraphicFramePr>
          <p:nvPr/>
        </p:nvGraphicFramePr>
        <p:xfrm>
          <a:off x="4787900" y="4951413"/>
          <a:ext cx="4032250" cy="1646238"/>
        </p:xfrm>
        <a:graphic>
          <a:graphicData uri="http://schemas.openxmlformats.org/drawingml/2006/table">
            <a:tbl>
              <a:tblPr>
                <a:tableStyleId>{2D5ABB26-0587-4C30-8999-92F81FD0307C}</a:tableStyleId>
              </a:tblPr>
              <a:tblGrid>
                <a:gridCol w="863600"/>
                <a:gridCol w="936625"/>
                <a:gridCol w="720725"/>
                <a:gridCol w="1511300"/>
              </a:tblGrid>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19981932</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Carol</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Ann</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81 Oakridge Ave.</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20003541</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Groskurth</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Ken</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12 Marsdale Ave.</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19985832</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Kilji</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Islam</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37 Masterson Ave.</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20003287</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Redpath</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David</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 Glendale Ave.</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19990253</a:t>
                      </a:r>
                      <a:endParaRPr kumimoji="0" lang="en-US" sz="1200" b="0" i="0" u="none" strike="noStrike" cap="none" normalizeH="0" baseline="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err="1" smtClean="0">
                          <a:ln>
                            <a:noFill/>
                          </a:ln>
                          <a:effectLst/>
                        </a:rPr>
                        <a:t>Redpath</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Ruth</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53 Belton Blvd.</a:t>
                      </a:r>
                      <a:endParaRPr kumimoji="0" lang="en-US" sz="1200" b="0" i="0" u="none" strike="noStrike" cap="none" normalizeH="0" baseline="0" dirty="0" smtClean="0">
                        <a:ln>
                          <a:noFill/>
                        </a:ln>
                        <a:solidFill>
                          <a:schemeClr val="tx1"/>
                        </a:solidFill>
                        <a:effectLst/>
                        <a:latin typeface="Arial" charset="0"/>
                      </a:endParaRPr>
                    </a:p>
                  </a:txBody>
                  <a:tcPr marT="45729" marB="45729" horzOverflow="overflow"/>
                </a:tc>
              </a:tr>
              <a:tr h="274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smtClean="0">
                          <a:ln>
                            <a:noFill/>
                          </a:ln>
                          <a:effectLst/>
                        </a:rPr>
                        <a:t>19991532</a:t>
                      </a:r>
                      <a:endParaRPr kumimoji="0" lang="en-US" sz="1200" b="0" i="0" u="none" strike="noStrike" cap="none" normalizeH="0" baseline="0" smtClean="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Stevenson</a:t>
                      </a:r>
                      <a:endParaRPr kumimoji="0" lang="en-US" sz="1200" b="0" i="0" u="none" strike="noStrike" cap="none" normalizeH="0" baseline="0" dirty="0" smtClean="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Monica</a:t>
                      </a:r>
                      <a:endParaRPr kumimoji="0" lang="en-US" sz="1200" b="0" i="0" u="none" strike="noStrike" cap="none" normalizeH="0" baseline="0" dirty="0" smtClean="0">
                        <a:ln>
                          <a:noFill/>
                        </a:ln>
                        <a:solidFill>
                          <a:srgbClr val="FF0000"/>
                        </a:solidFill>
                        <a:effectLst/>
                        <a:latin typeface="Arial" charset="0"/>
                      </a:endParaRPr>
                    </a:p>
                  </a:txBody>
                  <a:tcPr marT="45729" marB="45729"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u="none" strike="noStrike" cap="none" normalizeH="0" baseline="0" dirty="0" smtClean="0">
                          <a:ln>
                            <a:noFill/>
                          </a:ln>
                          <a:effectLst/>
                        </a:rPr>
                        <a:t>3 </a:t>
                      </a:r>
                      <a:r>
                        <a:rPr kumimoji="0" lang="en-US" sz="1200" u="none" strike="noStrike" cap="none" normalizeH="0" baseline="0" dirty="0" err="1" smtClean="0">
                          <a:ln>
                            <a:noFill/>
                          </a:ln>
                          <a:effectLst/>
                        </a:rPr>
                        <a:t>Glendridge</a:t>
                      </a:r>
                      <a:r>
                        <a:rPr kumimoji="0" lang="en-US" sz="1200" u="none" strike="noStrike" cap="none" normalizeH="0" baseline="0" dirty="0" smtClean="0">
                          <a:ln>
                            <a:noFill/>
                          </a:ln>
                          <a:effectLst/>
                        </a:rPr>
                        <a:t> Ave.</a:t>
                      </a:r>
                      <a:endParaRPr kumimoji="0" lang="en-US" sz="1200" b="0" i="0" u="none" strike="noStrike" cap="none" normalizeH="0" baseline="0" dirty="0" smtClean="0">
                        <a:ln>
                          <a:noFill/>
                        </a:ln>
                        <a:solidFill>
                          <a:srgbClr val="FF0000"/>
                        </a:solidFill>
                        <a:effectLst/>
                        <a:latin typeface="Arial" charset="0"/>
                      </a:endParaRPr>
                    </a:p>
                  </a:txBody>
                  <a:tcPr marT="45729" marB="45729" horzOverflow="overflow"/>
                </a:tc>
              </a:tr>
            </a:tbl>
          </a:graphicData>
        </a:graphic>
      </p:graphicFrame>
      <p:sp>
        <p:nvSpPr>
          <p:cNvPr id="14415" name="Line 115"/>
          <p:cNvSpPr>
            <a:spLocks noChangeShapeType="1"/>
          </p:cNvSpPr>
          <p:nvPr/>
        </p:nvSpPr>
        <p:spPr bwMode="auto">
          <a:xfrm flipH="1">
            <a:off x="3348038" y="4533900"/>
            <a:ext cx="287337" cy="1444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4416" name="Line 116"/>
          <p:cNvSpPr>
            <a:spLocks noChangeShapeType="1"/>
          </p:cNvSpPr>
          <p:nvPr/>
        </p:nvSpPr>
        <p:spPr bwMode="auto">
          <a:xfrm>
            <a:off x="4643438" y="4535488"/>
            <a:ext cx="720725" cy="360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14417" name="Text Box 117"/>
          <p:cNvSpPr txBox="1">
            <a:spLocks noChangeArrowheads="1"/>
          </p:cNvSpPr>
          <p:nvPr/>
        </p:nvSpPr>
        <p:spPr bwMode="auto">
          <a:xfrm>
            <a:off x="34925" y="4416425"/>
            <a:ext cx="2274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Numerically by ID Number</a:t>
            </a:r>
          </a:p>
        </p:txBody>
      </p:sp>
      <p:sp>
        <p:nvSpPr>
          <p:cNvPr id="14418" name="Text Box 118"/>
          <p:cNvSpPr txBox="1">
            <a:spLocks noChangeArrowheads="1"/>
          </p:cNvSpPr>
          <p:nvPr/>
        </p:nvSpPr>
        <p:spPr bwMode="auto">
          <a:xfrm>
            <a:off x="5076825" y="4489450"/>
            <a:ext cx="3963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Lexicographically by surname, then given name</a:t>
            </a:r>
          </a:p>
        </p:txBody>
      </p:sp>
      <p:sp>
        <p:nvSpPr>
          <p:cNvPr id="14419"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a:t>
            </a:r>
            <a:endParaRPr lang="en-CA" altLang="en-US" dirty="0"/>
          </a:p>
        </p:txBody>
      </p:sp>
    </p:spTree>
    <p:extLst>
      <p:ext uri="{BB962C8B-B14F-4D97-AF65-F5344CB8AC3E}">
        <p14:creationId xmlns:p14="http://schemas.microsoft.com/office/powerpoint/2010/main" val="4015653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Definition</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these topics, we will assume that:</a:t>
            </a:r>
          </a:p>
          <a:p>
            <a:pPr lvl="1"/>
            <a:r>
              <a:rPr lang="en-US" altLang="en-US" smtClean="0">
                <a:latin typeface="Arial" charset="0"/>
                <a:cs typeface="Arial" charset="0"/>
              </a:rPr>
              <a:t>Arrays are to be used for both input and output,</a:t>
            </a:r>
          </a:p>
          <a:p>
            <a:pPr lvl="1"/>
            <a:r>
              <a:rPr lang="en-US" altLang="en-US" smtClean="0">
                <a:latin typeface="Arial" charset="0"/>
                <a:cs typeface="Arial" charset="0"/>
              </a:rPr>
              <a:t>We will focus on sorting objects and leave the more general case of sorting records based on one or more fields as an implementation detail</a:t>
            </a:r>
          </a:p>
        </p:txBody>
      </p:sp>
      <p:sp>
        <p:nvSpPr>
          <p:cNvPr id="15364"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a:t>
            </a:r>
            <a:endParaRPr lang="en-CA" altLang="en-US" dirty="0"/>
          </a:p>
        </p:txBody>
      </p:sp>
    </p:spTree>
    <p:extLst>
      <p:ext uri="{BB962C8B-B14F-4D97-AF65-F5344CB8AC3E}">
        <p14:creationId xmlns:p14="http://schemas.microsoft.com/office/powerpoint/2010/main" val="293116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In-place Sorting</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Sorting algorithms may be performed </a:t>
            </a:r>
            <a:r>
              <a:rPr lang="en-US" altLang="en-US" i="1" smtClean="0">
                <a:solidFill>
                  <a:srgbClr val="FF0000"/>
                </a:solidFill>
                <a:latin typeface="Arial" charset="0"/>
                <a:cs typeface="Arial" charset="0"/>
              </a:rPr>
              <a:t>in-place</a:t>
            </a:r>
            <a:r>
              <a:rPr lang="en-US" altLang="en-US" smtClean="0">
                <a:latin typeface="Arial" charset="0"/>
                <a:cs typeface="Arial" charset="0"/>
              </a:rPr>
              <a:t>, that is, with the allocation of at most </a:t>
            </a:r>
            <a:r>
              <a:rPr lang="en-US" altLang="en-US" b="1" smtClean="0">
                <a:latin typeface="Symbol" pitchFamily="18" charset="2"/>
                <a:cs typeface="Arial" charset="0"/>
              </a:rPr>
              <a:t>Q</a:t>
            </a:r>
            <a:r>
              <a:rPr lang="en-US" altLang="en-US" smtClean="0">
                <a:latin typeface="Times New Roman" pitchFamily="18" charset="0"/>
                <a:cs typeface="Arial" charset="0"/>
              </a:rPr>
              <a:t>(1)</a:t>
            </a:r>
            <a:r>
              <a:rPr lang="en-US" altLang="en-US" smtClean="0">
                <a:latin typeface="Arial" charset="0"/>
                <a:cs typeface="Arial" charset="0"/>
              </a:rPr>
              <a:t> additional memory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fixed number of local variables)</a:t>
            </a:r>
          </a:p>
          <a:p>
            <a:pPr lvl="1"/>
            <a:r>
              <a:rPr lang="en-US" altLang="en-US" smtClean="0">
                <a:latin typeface="Arial" charset="0"/>
                <a:cs typeface="Arial" charset="0"/>
              </a:rPr>
              <a:t>Some definitions of </a:t>
            </a:r>
            <a:r>
              <a:rPr lang="en-US" altLang="en-US" i="1" smtClean="0">
                <a:latin typeface="Arial" charset="0"/>
                <a:cs typeface="Arial" charset="0"/>
              </a:rPr>
              <a:t>in place </a:t>
            </a:r>
            <a:r>
              <a:rPr lang="en-US" altLang="en-US" smtClean="0">
                <a:latin typeface="Arial" charset="0"/>
                <a:cs typeface="Arial" charset="0"/>
              </a:rPr>
              <a:t>as using </a:t>
            </a:r>
            <a:r>
              <a:rPr lang="en-US" altLang="en-US" b="1" smtClean="0">
                <a:latin typeface="Times New Roman" pitchFamily="18" charset="0"/>
                <a:cs typeface="Times New Roman" pitchFamily="18" charset="0"/>
              </a:rPr>
              <a:t>o</a:t>
            </a:r>
            <a:r>
              <a:rPr lang="en-US" altLang="en-US" smtClean="0">
                <a:latin typeface="Times New Roman" pitchFamily="18" charset="0"/>
                <a:cs typeface="Times New Roman" pitchFamily="18" charset="0"/>
              </a:rPr>
              <a:t>(</a:t>
            </a:r>
            <a:r>
              <a:rPr lang="en-US" altLang="en-US" i="1" smtClean="0">
                <a:latin typeface="Times New Roman" pitchFamily="18" charset="0"/>
                <a:cs typeface="Times New Roman" pitchFamily="18" charset="0"/>
              </a:rPr>
              <a:t>n</a:t>
            </a:r>
            <a:r>
              <a:rPr lang="en-US" altLang="en-US" smtClean="0">
                <a:latin typeface="Times New Roman" pitchFamily="18" charset="0"/>
                <a:cs typeface="Times New Roman" pitchFamily="18" charset="0"/>
              </a:rPr>
              <a:t>)</a:t>
            </a:r>
            <a:r>
              <a:rPr lang="en-US" altLang="en-US" smtClean="0">
                <a:latin typeface="Arial" charset="0"/>
                <a:cs typeface="Arial" charset="0"/>
              </a:rPr>
              <a:t> memory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Other sorting algorithms require the allocation of second array of equal size</a:t>
            </a:r>
          </a:p>
          <a:p>
            <a:pPr lvl="1"/>
            <a:r>
              <a:rPr lang="en-US" altLang="en-US" smtClean="0">
                <a:latin typeface="Arial" charset="0"/>
                <a:cs typeface="Arial" charset="0"/>
              </a:rPr>
              <a:t>Requires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additional memory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prefer in-place sorting algorithms</a:t>
            </a:r>
          </a:p>
        </p:txBody>
      </p:sp>
      <p:sp>
        <p:nvSpPr>
          <p:cNvPr id="1638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8.1.1</a:t>
            </a:r>
            <a:endParaRPr lang="en-CA" altLang="en-US" dirty="0"/>
          </a:p>
        </p:txBody>
      </p:sp>
    </p:spTree>
    <p:extLst>
      <p:ext uri="{BB962C8B-B14F-4D97-AF65-F5344CB8AC3E}">
        <p14:creationId xmlns:p14="http://schemas.microsoft.com/office/powerpoint/2010/main" val="67143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328863"/>
            <a:ext cx="2330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r>
              <a:rPr lang="en-US" altLang="en-US" smtClean="0">
                <a:latin typeface="Arial" charset="0"/>
                <a:cs typeface="Arial" charset="0"/>
              </a:rPr>
              <a:t>Classifications</a:t>
            </a:r>
          </a:p>
        </p:txBody>
      </p:sp>
      <p:sp>
        <p:nvSpPr>
          <p:cNvPr id="1741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operations of a sorting algorithm are based on the actions performed:</a:t>
            </a:r>
          </a:p>
          <a:p>
            <a:pPr lvl="1"/>
            <a:endParaRPr lang="en-US" altLang="en-US" smtClean="0">
              <a:latin typeface="Arial" charset="0"/>
              <a:cs typeface="Arial" charset="0"/>
            </a:endParaRPr>
          </a:p>
          <a:p>
            <a:pPr lvl="1"/>
            <a:r>
              <a:rPr lang="en-US" altLang="en-US" smtClean="0">
                <a:latin typeface="Arial" charset="0"/>
                <a:cs typeface="Arial" charset="0"/>
              </a:rPr>
              <a:t>Insertion</a:t>
            </a:r>
          </a:p>
          <a:p>
            <a:pPr lvl="1"/>
            <a:endParaRPr lang="en-US" altLang="en-US" smtClean="0">
              <a:latin typeface="Arial" charset="0"/>
              <a:cs typeface="Arial" charset="0"/>
            </a:endParaRPr>
          </a:p>
          <a:p>
            <a:pPr lvl="1"/>
            <a:r>
              <a:rPr lang="en-US" altLang="en-US" smtClean="0">
                <a:latin typeface="Arial" charset="0"/>
                <a:cs typeface="Arial" charset="0"/>
              </a:rPr>
              <a:t>Exchanging </a:t>
            </a:r>
          </a:p>
          <a:p>
            <a:pPr lvl="1"/>
            <a:endParaRPr lang="en-US" altLang="en-US" smtClean="0">
              <a:latin typeface="Arial" charset="0"/>
              <a:cs typeface="Arial" charset="0"/>
            </a:endParaRPr>
          </a:p>
          <a:p>
            <a:pPr lvl="1"/>
            <a:r>
              <a:rPr lang="en-US" altLang="en-US" smtClean="0">
                <a:latin typeface="Arial" charset="0"/>
                <a:cs typeface="Arial" charset="0"/>
              </a:rPr>
              <a:t>Selection  </a:t>
            </a:r>
          </a:p>
          <a:p>
            <a:pPr lvl="1"/>
            <a:endParaRPr lang="en-US" altLang="en-US" smtClean="0">
              <a:latin typeface="Arial" charset="0"/>
              <a:cs typeface="Arial" charset="0"/>
            </a:endParaRPr>
          </a:p>
          <a:p>
            <a:pPr lvl="1"/>
            <a:r>
              <a:rPr lang="en-US" altLang="en-US" smtClean="0">
                <a:latin typeface="Arial" charset="0"/>
                <a:cs typeface="Arial" charset="0"/>
              </a:rPr>
              <a:t>Merging </a:t>
            </a:r>
          </a:p>
          <a:p>
            <a:pPr lvl="1"/>
            <a:endParaRPr lang="en-US" altLang="en-US" smtClean="0">
              <a:latin typeface="Arial" charset="0"/>
              <a:cs typeface="Arial" charset="0"/>
            </a:endParaRPr>
          </a:p>
          <a:p>
            <a:pPr lvl="1"/>
            <a:r>
              <a:rPr lang="en-US" altLang="en-US" smtClean="0">
                <a:latin typeface="Arial" charset="0"/>
                <a:cs typeface="Arial" charset="0"/>
              </a:rPr>
              <a:t>Distribution </a:t>
            </a:r>
          </a:p>
        </p:txBody>
      </p:sp>
      <p:sp>
        <p:nvSpPr>
          <p:cNvPr id="17413"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8.1.2</a:t>
            </a:r>
            <a:endParaRPr lang="en-CA" altLang="en-US" dirty="0"/>
          </a:p>
        </p:txBody>
      </p:sp>
    </p:spTree>
    <p:extLst>
      <p:ext uri="{BB962C8B-B14F-4D97-AF65-F5344CB8AC3E}">
        <p14:creationId xmlns:p14="http://schemas.microsoft.com/office/powerpoint/2010/main" val="76909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Run-time</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run time of the sorting algorithms we will look at fall into one of three categories:</a:t>
            </a:r>
          </a:p>
          <a:p>
            <a:pPr algn="ctr">
              <a:buFontTx/>
              <a:buNone/>
            </a:pP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b="1" smtClean="0">
                <a:latin typeface="Symbol" pitchFamily="18" charset="2"/>
                <a:cs typeface="Arial" charset="0"/>
              </a:rPr>
              <a:t>Q</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 ln(</a:t>
            </a:r>
            <a:r>
              <a:rPr lang="en-US" altLang="en-US" i="1" smtClean="0">
                <a:latin typeface="Times New Roman" pitchFamily="18" charset="0"/>
                <a:cs typeface="Arial" charset="0"/>
              </a:rPr>
              <a:t>n</a:t>
            </a:r>
            <a:r>
              <a:rPr lang="en-US" altLang="en-US" smtClean="0">
                <a:latin typeface="Times New Roman" pitchFamily="18" charset="0"/>
                <a:cs typeface="Arial" charset="0"/>
              </a:rPr>
              <a:t>))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a:t>
            </a: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We will examine average- and worst-case scenarios for each algorithm</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 run-time may change significantly based on the scenario</a:t>
            </a:r>
          </a:p>
        </p:txBody>
      </p:sp>
      <p:sp>
        <p:nvSpPr>
          <p:cNvPr id="18436"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8.1.3</a:t>
            </a:r>
            <a:endParaRPr lang="en-CA" altLang="en-US" dirty="0"/>
          </a:p>
        </p:txBody>
      </p:sp>
    </p:spTree>
    <p:extLst>
      <p:ext uri="{BB962C8B-B14F-4D97-AF65-F5344CB8AC3E}">
        <p14:creationId xmlns:p14="http://schemas.microsoft.com/office/powerpoint/2010/main" val="356952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Run-time</a:t>
            </a:r>
          </a:p>
        </p:txBody>
      </p:sp>
      <p:sp>
        <p:nvSpPr>
          <p:cNvPr id="194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review the more traditional </a:t>
            </a:r>
            <a:r>
              <a:rPr lang="en-US" altLang="en-US" b="1" dirty="0" smtClean="0">
                <a:latin typeface="Times New Roman" pitchFamily="18" charset="0"/>
                <a:cs typeface="Arial" charset="0"/>
              </a:rPr>
              <a:t>O</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30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sorting algorithms:</a:t>
            </a:r>
          </a:p>
          <a:p>
            <a:pPr lvl="1"/>
            <a:r>
              <a:rPr lang="en-US" altLang="en-US" dirty="0" smtClean="0">
                <a:latin typeface="Arial" charset="0"/>
                <a:cs typeface="Arial" charset="0"/>
              </a:rPr>
              <a:t>Insertion sort, Bubble sort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Some of the faster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 </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sorting algorithms:</a:t>
            </a:r>
          </a:p>
          <a:p>
            <a:pPr lvl="1"/>
            <a:r>
              <a:rPr lang="en-US" altLang="en-US" dirty="0" smtClean="0">
                <a:latin typeface="Arial" charset="0"/>
                <a:cs typeface="Arial" charset="0"/>
              </a:rPr>
              <a:t>Heap sort</a:t>
            </a:r>
            <a:r>
              <a:rPr lang="en-US" altLang="en-US" smtClean="0">
                <a:latin typeface="Arial" charset="0"/>
                <a:cs typeface="Arial" charset="0"/>
              </a:rPr>
              <a:t>, </a:t>
            </a:r>
            <a:r>
              <a:rPr lang="en-US" altLang="en-US" smtClean="0">
                <a:latin typeface="Arial" charset="0"/>
                <a:cs typeface="Arial" charset="0"/>
              </a:rPr>
              <a:t>Quicksort</a:t>
            </a:r>
            <a:r>
              <a:rPr lang="en-US" altLang="en-US" dirty="0" smtClean="0">
                <a:latin typeface="Arial" charset="0"/>
                <a:cs typeface="Arial" charset="0"/>
              </a:rPr>
              <a:t>, and Merge sort</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And linear-time sorting algorithms</a:t>
            </a:r>
          </a:p>
          <a:p>
            <a:pPr lvl="1"/>
            <a:r>
              <a:rPr lang="en-US" altLang="en-US" dirty="0" smtClean="0">
                <a:latin typeface="Arial" charset="0"/>
                <a:cs typeface="Arial" charset="0"/>
              </a:rPr>
              <a:t>Bucket sort and Radix sort</a:t>
            </a:r>
          </a:p>
          <a:p>
            <a:pPr lvl="1"/>
            <a:r>
              <a:rPr lang="en-US" altLang="en-US" dirty="0" smtClean="0">
                <a:latin typeface="Arial" charset="0"/>
                <a:cs typeface="Arial" charset="0"/>
              </a:rPr>
              <a:t>We must make assumptions about the data</a:t>
            </a:r>
          </a:p>
        </p:txBody>
      </p:sp>
      <p:sp>
        <p:nvSpPr>
          <p:cNvPr id="1946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8.1.3</a:t>
            </a:r>
            <a:endParaRPr lang="en-CA" altLang="en-US" dirty="0"/>
          </a:p>
        </p:txBody>
      </p:sp>
    </p:spTree>
    <p:extLst>
      <p:ext uri="{BB962C8B-B14F-4D97-AF65-F5344CB8AC3E}">
        <p14:creationId xmlns:p14="http://schemas.microsoft.com/office/powerpoint/2010/main" val="388433239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14208</TotalTime>
  <Words>251</Words>
  <Application>Microsoft Office PowerPoint</Application>
  <PresentationFormat>On-screen Show (4:3)</PresentationFormat>
  <Paragraphs>406</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Custom Design</vt:lpstr>
      <vt:lpstr>Equation</vt:lpstr>
      <vt:lpstr>PowerPoint Presentation</vt:lpstr>
      <vt:lpstr>Outline</vt:lpstr>
      <vt:lpstr>Definition</vt:lpstr>
      <vt:lpstr>Definition</vt:lpstr>
      <vt:lpstr>Definition</vt:lpstr>
      <vt:lpstr>In-place Sorting</vt:lpstr>
      <vt:lpstr>Classifications</vt:lpstr>
      <vt:lpstr>Run-time</vt:lpstr>
      <vt:lpstr>Run-time</vt:lpstr>
      <vt:lpstr>Lower-bound Run-time</vt:lpstr>
      <vt:lpstr>Lower-bound Run-time</vt:lpstr>
      <vt:lpstr>Optimal Sorting Algorithms</vt:lpstr>
      <vt:lpstr>Sub-optimal Sorting Algorithms</vt:lpstr>
      <vt:lpstr>Sub-optimal Sorting Algorithms</vt:lpstr>
      <vt:lpstr>Inversions</vt:lpstr>
      <vt:lpstr>Inversions</vt:lpstr>
      <vt:lpstr>Inversions</vt:lpstr>
      <vt:lpstr>Inversions</vt:lpstr>
      <vt:lpstr>Inversions</vt:lpstr>
      <vt:lpstr>Inversions</vt:lpstr>
      <vt:lpstr>Inversions</vt:lpstr>
      <vt:lpstr>Inversions</vt:lpstr>
      <vt:lpstr>Inversions</vt:lpstr>
      <vt:lpstr>Inversions</vt:lpstr>
      <vt:lpstr>Number of Inversions</vt:lpstr>
      <vt:lpstr>Number of Inversions</vt:lpstr>
      <vt:lpstr>Number of Inversions</vt:lpstr>
      <vt:lpstr>Number of Inversions</vt:lpstr>
      <vt:lpstr>Number of Inversions</vt:lpstr>
      <vt:lpstr>Number of Inversions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1132</cp:revision>
  <dcterms:created xsi:type="dcterms:W3CDTF">2009-09-11T23:00:44Z</dcterms:created>
  <dcterms:modified xsi:type="dcterms:W3CDTF">2014-03-03T19:33:14Z</dcterms:modified>
</cp:coreProperties>
</file>