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3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0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3" autoAdjust="0"/>
    <p:restoredTop sz="94660"/>
  </p:normalViewPr>
  <p:slideViewPr>
    <p:cSldViewPr>
      <p:cViewPr varScale="1">
        <p:scale>
          <a:sx n="79" d="100"/>
          <a:sy n="79" d="100"/>
        </p:scale>
        <p:origin x="-1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7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6F3147-B3C0-4B2A-B964-AB106F786BE1}" type="datetimeFigureOut">
              <a:rPr lang="en-US"/>
              <a:pPr>
                <a:defRPr/>
              </a:pPr>
              <a:t>3/4/2014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F7B1FF-DFE5-4B27-8E0E-F1DDF2FB76B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610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6226FB-55D5-4CAA-90EF-D8DC53E1A20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FDCB9D-A1F1-4D88-8A86-43DC2876E08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927439-6D60-4C2D-BF81-C7B976FC6E17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D90293-F8C7-4E5C-9772-175D4C60E498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5FE16-7AC6-4B0D-9586-A8EFF1653FF6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1E66A-0462-4A80-ADEE-2572BA5FECD5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FD29DF-83E9-4873-8C15-CDC86B3D32B4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BDA8DD-CC1F-4832-A17F-0A0F685ED014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FCB6F7-93A9-4788-A951-8FD866AC8144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83EB95-1B71-40AB-B16D-F34C0A3CE479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55C65-F5C7-42B0-BD38-8DC76A9E59E3}" type="slidenum">
              <a:rPr lang="en-CA" smtClean="0"/>
              <a:pPr>
                <a:defRPr/>
              </a:pPr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14666-335D-4E45-8557-D3BD96B37ABB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AB88D8-AB5F-48DB-98E9-EEBC0B734597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F5C13-4313-4CC9-BDF0-6CE8D31725F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078543-6A8D-4270-914C-3C7546962053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A4B556-942A-4E18-A63E-B45DF5D74864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E2DF8B-9F15-406E-B00D-85A698035432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5756B-8B8B-4C95-B336-5EF038A71A37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5F7854-5D9A-408D-91EA-66E15D3CEBC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775ADF-B912-4019-B693-85E55C3CC588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3779838" y="260350"/>
            <a:ext cx="504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ECE 250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Algorithms and Data Structures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5472113" y="4365625"/>
            <a:ext cx="3671887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Douglas Wilhelm Harder, </a:t>
            </a:r>
            <a:r>
              <a:rPr lang="en-US" sz="1200" b="1" kern="0" dirty="0" err="1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M.Math</a:t>
            </a:r>
            <a:r>
              <a:rPr lang="en-US" sz="1200" b="1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LEL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Department of Electrical and Computer Engineering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University of Waterloo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Waterloo, Ontario, Canada</a:t>
            </a:r>
          </a:p>
          <a:p>
            <a:pPr defTabSz="457200">
              <a:spcBef>
                <a:spcPct val="20000"/>
              </a:spcBef>
              <a:defRPr/>
            </a:pPr>
            <a:endParaRPr lang="en-US" sz="11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ece.uwaterloo.ca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1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dwharder@alumni.uwaterloo.ca</a:t>
            </a:r>
          </a:p>
          <a:p>
            <a:pPr defTabSz="457200">
              <a:spcBef>
                <a:spcPct val="20000"/>
              </a:spcBef>
              <a:defRPr/>
            </a:pPr>
            <a:endParaRPr lang="en-CA" sz="9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  <a:p>
            <a:pPr defTabSz="457200">
              <a:spcBef>
                <a:spcPct val="20000"/>
              </a:spcBef>
              <a:defRPr/>
            </a:pP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© </a:t>
            </a:r>
            <a:r>
              <a:rPr lang="en-CA" sz="900" dirty="0" smtClean="0">
                <a:solidFill>
                  <a:srgbClr val="FFFFFF"/>
                </a:solidFill>
                <a:latin typeface="Arial"/>
                <a:ea typeface="ＭＳ Ｐゴシック" charset="-128"/>
              </a:rPr>
              <a:t>20143 </a:t>
            </a:r>
            <a:r>
              <a:rPr lang="en-CA" sz="900" dirty="0">
                <a:solidFill>
                  <a:srgbClr val="FFFFFF"/>
                </a:solidFill>
                <a:latin typeface="Arial"/>
                <a:ea typeface="ＭＳ Ｐゴシック" charset="-128"/>
              </a:rPr>
              <a:t>by Douglas Wilhelm Harder.  Some rights reserved.</a:t>
            </a:r>
            <a:endParaRPr lang="en-US" sz="900" kern="0" dirty="0">
              <a:solidFill>
                <a:srgbClr val="FFFFFF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pPr defTabSz="457200">
              <a:spcBef>
                <a:spcPct val="20000"/>
              </a:spcBef>
              <a:defRPr/>
            </a:pPr>
            <a:endParaRPr lang="en-CA" sz="2400" dirty="0">
              <a:solidFill>
                <a:srgbClr val="FFFFFF"/>
              </a:solidFill>
              <a:latin typeface="Arial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8493125" y="387350"/>
            <a:ext cx="400050" cy="304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fld id="{CB04C21C-B0BC-4588-B282-CC300FAFEEC9}" type="slidenum">
              <a:rPr lang="en-CA" sz="14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defRPr/>
              </a:pPr>
              <a:t>‹#›</a:t>
            </a:fld>
            <a:endParaRPr lang="en-CA" sz="14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16238" y="111125"/>
            <a:ext cx="5832475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r>
              <a:rPr lang="en-CA" sz="16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Skew</a:t>
            </a:r>
            <a:r>
              <a:rPr lang="en-CA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CA" sz="16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heaps</a:t>
            </a:r>
            <a:endParaRPr lang="en-CA" sz="1600" b="0" i="0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9552" y="2558504"/>
            <a:ext cx="8280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heaps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If A</a:t>
            </a:r>
            <a:r>
              <a:rPr lang="en-US" altLang="en-US" baseline="-25000" dirty="0" smtClean="0">
                <a:latin typeface="Arial" charset="0"/>
                <a:cs typeface="Arial" charset="0"/>
              </a:rPr>
              <a:t>2</a:t>
            </a:r>
            <a:r>
              <a:rPr lang="en-US" altLang="en-US" dirty="0" smtClean="0">
                <a:latin typeface="Arial" charset="0"/>
                <a:cs typeface="Arial" charset="0"/>
              </a:rPr>
              <a:t> was empty, we simply </a:t>
            </a:r>
            <a:r>
              <a:rPr lang="en-US" altLang="en-US" dirty="0" smtClean="0">
                <a:latin typeface="Arial" charset="0"/>
                <a:cs typeface="Arial" charset="0"/>
              </a:rPr>
              <a:t>attach </a:t>
            </a:r>
            <a:r>
              <a:rPr lang="en-US" altLang="en-US" dirty="0" smtClean="0">
                <a:latin typeface="Arial" charset="0"/>
                <a:cs typeface="Arial" charset="0"/>
              </a:rPr>
              <a:t>the heap B</a:t>
            </a:r>
          </a:p>
        </p:txBody>
      </p:sp>
      <p:pic>
        <p:nvPicPr>
          <p:cNvPr id="13316" name="Picture 25" descr="C:\Users\dwharder\Desktop\k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7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 B &lt;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, we proceed by making heap B the left sub-heap of A</a:t>
            </a:r>
          </a:p>
        </p:txBody>
      </p:sp>
      <p:pic>
        <p:nvPicPr>
          <p:cNvPr id="14340" name="Picture 26" descr="C:\Users\dwharder\Desktop\k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14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would continue by swapping the children of B</a:t>
            </a:r>
          </a:p>
        </p:txBody>
      </p:sp>
      <p:pic>
        <p:nvPicPr>
          <p:cNvPr id="15364" name="Picture 27" descr="C:\Users\dwharder\Desktop\k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0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And the next step would be to merge the heaps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 and B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16388" name="Picture 28" descr="C:\Users\dwharder\Desktop\k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If, however,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 &lt; B, we leave the heap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r>
              <a:rPr lang="en-US" altLang="en-US" smtClean="0">
                <a:latin typeface="Arial" charset="0"/>
                <a:cs typeface="Arial" charset="0"/>
              </a:rPr>
              <a:t> in place</a:t>
            </a:r>
          </a:p>
        </p:txBody>
      </p:sp>
      <p:pic>
        <p:nvPicPr>
          <p:cNvPr id="17412" name="Picture 29" descr="C:\Users\dwharder\Desktop\k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8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swap the children of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8436" name="Picture 30" descr="C:\Users\dwharder\Desktop\k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0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And proceed to merge the heap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22</a:t>
            </a:r>
            <a:r>
              <a:rPr lang="en-US" altLang="en-US" smtClean="0">
                <a:latin typeface="Arial" charset="0"/>
                <a:cs typeface="Arial" charset="0"/>
              </a:rPr>
              <a:t> with the heap B</a:t>
            </a:r>
          </a:p>
        </p:txBody>
      </p:sp>
      <p:pic>
        <p:nvPicPr>
          <p:cNvPr id="19460" name="Picture 31" descr="C:\Users\dwharder\Desktop\k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84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We recurse until we have attached the detached heap to an empty node</a:t>
            </a:r>
          </a:p>
        </p:txBody>
      </p:sp>
    </p:spTree>
    <p:extLst>
      <p:ext uri="{BB962C8B-B14F-4D97-AF65-F5344CB8AC3E}">
        <p14:creationId xmlns:p14="http://schemas.microsoft.com/office/powerpoint/2010/main" val="42711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Implementation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An implementation of a leftist heap data structure is available at</a:t>
            </a:r>
          </a:p>
          <a:p>
            <a:pPr algn="ctr"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http://ece.uwaterloo.ca/~dwharder/aads/Algorithms/Skew_heaps/</a:t>
            </a:r>
          </a:p>
        </p:txBody>
      </p:sp>
    </p:spTree>
    <p:extLst>
      <p:ext uri="{BB962C8B-B14F-4D97-AF65-F5344CB8AC3E}">
        <p14:creationId xmlns:p14="http://schemas.microsoft.com/office/powerpoint/2010/main" val="1380951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topic has covered </a:t>
            </a:r>
            <a:r>
              <a:rPr lang="en-US" altLang="en-US" dirty="0" smtClean="0">
                <a:latin typeface="Arial" charset="0"/>
                <a:cs typeface="Arial" charset="0"/>
              </a:rPr>
              <a:t>skew </a:t>
            </a:r>
            <a:r>
              <a:rPr lang="en-US" altLang="en-US" dirty="0" smtClean="0">
                <a:latin typeface="Arial" charset="0"/>
                <a:cs typeface="Arial" charset="0"/>
              </a:rPr>
              <a:t>heaps: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Similar to leftist heaps, but it does not use the minimum null-path length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An individual operation may be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 smtClean="0">
                <a:latin typeface="Arial" charset="0"/>
                <a:cs typeface="Arial" charset="0"/>
              </a:rPr>
              <a:t>, but the amortized time is logarithmic</a:t>
            </a:r>
          </a:p>
        </p:txBody>
      </p:sp>
    </p:spTree>
    <p:extLst>
      <p:ext uri="{BB962C8B-B14F-4D97-AF65-F5344CB8AC3E}">
        <p14:creationId xmlns:p14="http://schemas.microsoft.com/office/powerpoint/2010/main" val="289159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Leftist heaps maintain balance by ensuring that the minimum null-path length is always greatest with a left </a:t>
            </a:r>
            <a:r>
              <a:rPr lang="en-US" altLang="en-US" dirty="0" smtClean="0">
                <a:latin typeface="Arial" charset="0"/>
                <a:cs typeface="Arial" charset="0"/>
              </a:rPr>
              <a:t>sub-tree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Can we do this without the intermediate calculation?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References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[1]	Cormen, Leiserson, and Rivest, </a:t>
            </a:r>
            <a:r>
              <a:rPr lang="en-US" altLang="en-US" i="1" smtClean="0">
                <a:latin typeface="Arial" charset="0"/>
                <a:cs typeface="Arial" charset="0"/>
              </a:rPr>
              <a:t>Introduction to Algorithms</a:t>
            </a:r>
            <a:r>
              <a:rPr lang="en-US" altLang="en-US" smtClean="0">
                <a:latin typeface="Arial" charset="0"/>
                <a:cs typeface="Arial" charset="0"/>
              </a:rPr>
              <a:t>, McGraw Hill, 1990, §7.1-3, p.152.</a:t>
            </a:r>
          </a:p>
          <a:p>
            <a:pPr marL="533400" indent="-533400">
              <a:buFontTx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[2]	Weiss, </a:t>
            </a:r>
            <a:r>
              <a:rPr lang="en-US" altLang="en-US" i="1" smtClean="0">
                <a:latin typeface="Arial" charset="0"/>
                <a:cs typeface="Arial" charset="0"/>
              </a:rPr>
              <a:t>Data Structures and Algorithm Analysis in C++</a:t>
            </a:r>
            <a:r>
              <a:rPr lang="en-US" altLang="en-US" smtClean="0">
                <a:latin typeface="Arial" charset="0"/>
                <a:cs typeface="Arial" charset="0"/>
              </a:rPr>
              <a:t>, </a:t>
            </a:r>
            <a:r>
              <a:rPr lang="en-US" altLang="en-US" i="1" smtClean="0">
                <a:latin typeface="Arial" charset="0"/>
                <a:cs typeface="Arial" charset="0"/>
              </a:rPr>
              <a:t>3</a:t>
            </a:r>
            <a:r>
              <a:rPr lang="en-US" altLang="en-US" i="1" baseline="30000" smtClean="0">
                <a:latin typeface="Arial" charset="0"/>
                <a:cs typeface="Arial" charset="0"/>
              </a:rPr>
              <a:t>rd</a:t>
            </a:r>
            <a:r>
              <a:rPr lang="en-US" altLang="en-US" i="1" smtClean="0">
                <a:latin typeface="Arial" charset="0"/>
                <a:cs typeface="Arial" charset="0"/>
              </a:rPr>
              <a:t> Ed.</a:t>
            </a:r>
            <a:r>
              <a:rPr lang="en-US" altLang="en-US" smtClean="0">
                <a:latin typeface="Arial" charset="0"/>
                <a:cs typeface="Arial" charset="0"/>
              </a:rPr>
              <a:t>, Addison Wesley, §6.5-6, p.215-25.</a:t>
            </a:r>
          </a:p>
        </p:txBody>
      </p:sp>
    </p:spTree>
    <p:extLst>
      <p:ext uri="{BB962C8B-B14F-4D97-AF65-F5344CB8AC3E}">
        <p14:creationId xmlns:p14="http://schemas.microsoft.com/office/powerpoint/2010/main" val="406024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B2B2B2"/>
                </a:solidFill>
                <a:latin typeface="Arial" charset="0"/>
                <a:cs typeface="Arial" charset="0"/>
              </a:rPr>
              <a:t>Usage Notes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These slides are made publicly available on the web for anyone to use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If you choose to use them, or a part thereof, for a course at another institution, I ask only three things: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inform me that you are using the slides,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acknowledge my work, and</a:t>
            </a:r>
          </a:p>
          <a:p>
            <a:pPr lvl="1" eaLnBrk="1" hangingPunct="1">
              <a:defRPr/>
            </a:pPr>
            <a:r>
              <a:rPr lang="en-US" dirty="0">
                <a:solidFill>
                  <a:srgbClr val="B2B2B2"/>
                </a:solidFill>
              </a:rPr>
              <a:t>that you alert me of any mistakes which I made or changes which you make, and allow me the option of incorporating such changes (with an acknowledgment) in my set of slides</a:t>
            </a:r>
          </a:p>
          <a:p>
            <a:pPr lvl="1" eaLnBrk="1" hangingPunct="1">
              <a:buFontTx/>
              <a:buNone/>
              <a:defRPr/>
            </a:pPr>
            <a:endParaRPr lang="en-US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dirty="0">
                <a:solidFill>
                  <a:srgbClr val="B2B2B2"/>
                </a:solidFill>
              </a:rPr>
              <a:t>					</a:t>
            </a:r>
            <a:r>
              <a:rPr lang="en-US" sz="1600" dirty="0">
                <a:solidFill>
                  <a:srgbClr val="B2B2B2"/>
                </a:solidFill>
              </a:rPr>
              <a:t>	Sincerely,</a:t>
            </a: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Douglas Wilhelm Harder, </a:t>
            </a:r>
            <a:r>
              <a:rPr lang="en-US" sz="1600" dirty="0" err="1">
                <a:solidFill>
                  <a:srgbClr val="B2B2B2"/>
                </a:solidFill>
              </a:rPr>
              <a:t>MMath</a:t>
            </a:r>
            <a:endParaRPr lang="en-US" sz="1600" dirty="0">
              <a:solidFill>
                <a:srgbClr val="B2B2B2"/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en-US" sz="1600" dirty="0">
                <a:solidFill>
                  <a:srgbClr val="B2B2B2"/>
                </a:solidFill>
              </a:rPr>
              <a:t>						</a:t>
            </a:r>
            <a:r>
              <a:rPr lang="en-US" sz="1600" b="1" dirty="0">
                <a:solidFill>
                  <a:srgbClr val="B2B2B2"/>
                </a:solidFill>
                <a:latin typeface="Courier New" pitchFamily="49" charset="0"/>
              </a:rPr>
              <a:t>dwharder@alumni.uwaterloo.ca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An Idea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Rather than explicitly computing the </a:t>
            </a:r>
            <a:r>
              <a:rPr lang="en-US" altLang="en-US" dirty="0" smtClean="0">
                <a:latin typeface="Arial" charset="0"/>
                <a:cs typeface="Arial" charset="0"/>
              </a:rPr>
              <a:t>minimum null-path length, </a:t>
            </a:r>
            <a:r>
              <a:rPr lang="en-US" altLang="en-US" dirty="0" smtClean="0">
                <a:latin typeface="Arial" charset="0"/>
                <a:cs typeface="Arial" charset="0"/>
              </a:rPr>
              <a:t>consider an alternative idea: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Alternate between which sub-heap the merge occurs with</a:t>
            </a:r>
          </a:p>
          <a:p>
            <a:pPr lvl="1"/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This may not result in a balanced tree as with a leftist heap; however, the amortized run-time analysis will demonstrate that the expected long-term behaviour is logarithmic</a:t>
            </a:r>
          </a:p>
        </p:txBody>
      </p:sp>
    </p:spTree>
    <p:extLst>
      <p:ext uri="{BB962C8B-B14F-4D97-AF65-F5344CB8AC3E}">
        <p14:creationId xmlns:p14="http://schemas.microsoft.com/office/powerpoint/2010/main" val="9330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We will demonstrate an algorithm for merging two skew heaps</a:t>
            </a:r>
          </a:p>
          <a:p>
            <a:pPr>
              <a:buFont typeface="Arial" charset="0"/>
              <a:buNone/>
            </a:pPr>
            <a:endParaRPr lang="en-US" altLang="en-US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en-US" dirty="0" smtClean="0">
                <a:latin typeface="Arial" charset="0"/>
                <a:cs typeface="Arial" charset="0"/>
              </a:rPr>
              <a:t>	Once we have a merging algorithm, like leftist heaps, we can implement push and pop in terms of merges: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Push is implemented as merging the skew heap with a node being inserted treated as a trivial leftist heap</a:t>
            </a:r>
          </a:p>
          <a:p>
            <a:pPr lvl="1"/>
            <a:r>
              <a:rPr lang="en-US" altLang="en-US" dirty="0" smtClean="0">
                <a:latin typeface="Arial" charset="0"/>
                <a:cs typeface="Arial" charset="0"/>
              </a:rPr>
              <a:t>Pop is implemented by removing the root node and then merging the two sub-heaps</a:t>
            </a:r>
          </a:p>
        </p:txBody>
      </p:sp>
    </p:spTree>
    <p:extLst>
      <p:ext uri="{BB962C8B-B14F-4D97-AF65-F5344CB8AC3E}">
        <p14:creationId xmlns:p14="http://schemas.microsoft.com/office/powerpoint/2010/main" val="15406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Merging two skew heaps uses the following rules: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Given two skew heaps, choose that heap with the smaller: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Swap its children, and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If the left child is empty, let the other heap be that sub-heap, otherwise</a:t>
            </a:r>
          </a:p>
          <a:p>
            <a:pPr lvl="2"/>
            <a:r>
              <a:rPr lang="en-US" altLang="en-US" smtClean="0">
                <a:latin typeface="Arial" charset="0"/>
                <a:cs typeface="Arial" charset="0"/>
              </a:rPr>
              <a:t>Merge the left sub-heap with the other heap</a:t>
            </a:r>
          </a:p>
        </p:txBody>
      </p:sp>
    </p:spTree>
    <p:extLst>
      <p:ext uri="{BB962C8B-B14F-4D97-AF65-F5344CB8AC3E}">
        <p14:creationId xmlns:p14="http://schemas.microsoft.com/office/powerpoint/2010/main" val="41681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Suppose we are merging these two heaps:</a:t>
            </a:r>
          </a:p>
          <a:p>
            <a:pPr lvl="1"/>
            <a:r>
              <a:rPr lang="en-US" altLang="en-US" smtClean="0">
                <a:latin typeface="Arial" charset="0"/>
                <a:cs typeface="Arial" charset="0"/>
              </a:rPr>
              <a:t>We see A &lt; B so the heap A will form the root</a:t>
            </a:r>
          </a:p>
        </p:txBody>
      </p:sp>
      <p:pic>
        <p:nvPicPr>
          <p:cNvPr id="9220" name="Picture 22" descr="C:\Users\dwharder\Desktop\k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4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3" descr="C:\Users\dwharder\Desktop\k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The next step is to swap the children of A</a:t>
            </a:r>
          </a:p>
        </p:txBody>
      </p:sp>
    </p:spTree>
    <p:extLst>
      <p:ext uri="{BB962C8B-B14F-4D97-AF65-F5344CB8AC3E}">
        <p14:creationId xmlns:p14="http://schemas.microsoft.com/office/powerpoint/2010/main" val="96744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Merging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altLang="en-US" smtClean="0">
                <a:latin typeface="Arial" charset="0"/>
                <a:cs typeface="Arial" charset="0"/>
              </a:rPr>
              <a:t>	After which we will merge the heap B with the heap A</a:t>
            </a:r>
            <a:r>
              <a:rPr lang="en-US" altLang="en-US" baseline="-25000" smtClean="0">
                <a:latin typeface="Arial" charset="0"/>
                <a:cs typeface="Arial" charset="0"/>
              </a:rPr>
              <a:t>2</a:t>
            </a:r>
            <a:endParaRPr lang="en-US" altLang="en-US" smtClean="0">
              <a:latin typeface="Arial" charset="0"/>
              <a:cs typeface="Arial" charset="0"/>
            </a:endParaRPr>
          </a:p>
        </p:txBody>
      </p:sp>
      <p:pic>
        <p:nvPicPr>
          <p:cNvPr id="11268" name="Picture 24" descr="C:\Users\dwharder\Desktop\k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420938"/>
            <a:ext cx="7615237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altLang="en-US" smtClean="0">
                <a:latin typeface="Arial" charset="0"/>
                <a:cs typeface="Arial" charset="0"/>
              </a:rPr>
              <a:t>	There are three possibilities:</a:t>
            </a:r>
          </a:p>
        </p:txBody>
      </p:sp>
      <p:pic>
        <p:nvPicPr>
          <p:cNvPr id="12291" name="Picture 22" descr="C:\Users\dwharder\Desktop\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89138"/>
            <a:ext cx="5030787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>
                <a:latin typeface="Arial" charset="0"/>
                <a:cs typeface="Arial" charset="0"/>
              </a:rPr>
              <a:t>Merging</a:t>
            </a:r>
          </a:p>
        </p:txBody>
      </p:sp>
      <p:pic>
        <p:nvPicPr>
          <p:cNvPr id="12293" name="Picture 2" descr="C:\Users\dwharder\Desktop\k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3986213"/>
            <a:ext cx="34702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dwharder\Desktop\k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86213"/>
            <a:ext cx="221138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C:\Users\dwharder\Desktop\k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986213"/>
            <a:ext cx="28225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065213" y="3644900"/>
            <a:ext cx="134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A</a:t>
            </a:r>
            <a:r>
              <a:rPr lang="en-CA" altLang="en-US" sz="1800" baseline="-25000"/>
              <a:t>2</a:t>
            </a:r>
            <a:r>
              <a:rPr lang="en-CA" altLang="en-US" sz="1800"/>
              <a:t> is empty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3875088" y="3644900"/>
            <a:ext cx="841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A</a:t>
            </a:r>
            <a:r>
              <a:rPr lang="en-CA" altLang="en-US" sz="1800" baseline="-25000"/>
              <a:t>2</a:t>
            </a:r>
            <a:r>
              <a:rPr lang="en-CA" altLang="en-US" sz="1800"/>
              <a:t> </a:t>
            </a:r>
            <a:r>
              <a:rPr lang="en-US" altLang="en-US" sz="1800"/>
              <a:t>≤</a:t>
            </a:r>
            <a:r>
              <a:rPr lang="en-CA" altLang="en-US" sz="1800"/>
              <a:t> B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6696075" y="3644900"/>
            <a:ext cx="828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B &lt; A</a:t>
            </a:r>
            <a:r>
              <a:rPr lang="en-CA" altLang="en-US" sz="1800" baseline="-25000"/>
              <a:t>2</a:t>
            </a:r>
            <a:endParaRPr lang="en-CA" altLang="en-US" sz="180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051050" y="3284538"/>
            <a:ext cx="1008063" cy="4318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4149725" y="3465513"/>
            <a:ext cx="360363" cy="158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51500" y="3284538"/>
            <a:ext cx="1038225" cy="40640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2578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16389</TotalTime>
  <Words>147</Words>
  <Application>Microsoft Office PowerPoint</Application>
  <PresentationFormat>On-screen Show (4:3)</PresentationFormat>
  <Paragraphs>89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Background</vt:lpstr>
      <vt:lpstr>An Idea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Merging</vt:lpstr>
      <vt:lpstr>Implementation</vt:lpstr>
      <vt:lpstr>Summary</vt:lpstr>
      <vt:lpstr>References</vt:lpstr>
      <vt:lpstr>Usage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ECE 250 Algorithms and Data Structures</dc:title>
  <dc:creator>dwharder</dc:creator>
  <cp:lastModifiedBy>Douglas Wilhelm Harder</cp:lastModifiedBy>
  <cp:revision>482</cp:revision>
  <dcterms:created xsi:type="dcterms:W3CDTF">2009-09-11T23:00:44Z</dcterms:created>
  <dcterms:modified xsi:type="dcterms:W3CDTF">2014-03-04T12:47:24Z</dcterms:modified>
</cp:coreProperties>
</file>