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3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0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79" d="100"/>
          <a:sy n="79" d="100"/>
        </p:scale>
        <p:origin x="-10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3/4/2014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1CA7D4-FC36-4D7A-BA6F-CCB921B12CFC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7A3823-18C9-417C-834E-8CB25C5C2FD4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C1709C-3C3F-4F38-80FB-3C6897B1AEED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345140-4063-4332-8985-3E96E2805806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671C88-7163-4E88-95D6-B27338D5604D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671C88-7163-4E88-95D6-B27338D5604D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A1847-22BB-4361-BC36-4D6F25949AEF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6A763F-399B-42BA-9023-A938729F83A3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F158F6-38C4-4B60-996B-BB1C0C1EAF98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D62BB9-C8FA-45AD-9062-EFE8A80EA3B1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7603FA-B7B3-4358-9890-B597EE40BB3B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31A8AA-62EA-41FD-A2FB-B31403C18412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67D06-EA16-454F-89A7-DF493D7C43F0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0A10E4-3D8D-40C2-B878-05410B978F40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1BF228-9673-4B33-9137-D923130BB6AA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671C88-7163-4E88-95D6-B27338D5604D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1C9ED-13DF-4FCE-8ADA-48A3E6366F66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8BF205-1575-4D22-ABD5-8B9D596803A4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F9444D-66E2-42D9-AD7F-CC2CD7AA6721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212C93-C084-49C3-8A90-197D83D9D36F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D6BE36-060C-4898-900D-225A80210EF7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892D9-4254-4858-8378-F0571F879BC3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1541DD-62B1-48FD-87C4-71EBA081E6EA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CED1A-49CB-452E-A2AA-E1C0D37A308C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36C45-4DAF-4771-ADCA-C512CEAF8B86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DA2F53-2957-4244-9E23-74C7A449076D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8B9B61-C5D5-4E35-AA05-38BF02907278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1761D2-8E48-4293-B31F-71B728B29006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2F622-82F8-433F-8D1A-B2BBBD442A1B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0B473-A8E1-401F-ABDE-62D323C0660A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0C40F-41AC-4B60-BE9F-317E52DE87E3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3D75E5-105E-4DAC-9BD1-957FDDD58DE4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79FAF0-F2AC-4C9C-9209-70C9B2D69454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27436-A3B9-42F0-A7C5-B1C78F9FC828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625E1-6212-418B-AA27-4EAD2943DC9E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24FAA7-E4FD-4B71-9D19-935DDC08B2FA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D2CD85-EB58-45BB-909F-92EC902837A8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</a:t>
            </a:r>
            <a:r>
              <a:rPr lang="en-CA" sz="900" dirty="0" smtClean="0">
                <a:solidFill>
                  <a:srgbClr val="FFFFFF"/>
                </a:solidFill>
                <a:latin typeface="Arial"/>
                <a:ea typeface="ＭＳ Ｐゴシック" charset="-128"/>
              </a:rPr>
              <a:t>20143 </a:t>
            </a: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CA" sz="16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Leftist</a:t>
            </a:r>
            <a:r>
              <a:rPr lang="en-CA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heaps</a:t>
            </a:r>
            <a:endParaRPr lang="en-CA" sz="1600" b="0" i="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Leftist heaps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now repeat the merging procedure</a:t>
            </a:r>
          </a:p>
        </p:txBody>
      </p:sp>
      <p:pic>
        <p:nvPicPr>
          <p:cNvPr id="13316" name="Picture 6" descr="C:\Users\dwharder\Desktop\l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9863"/>
            <a:ext cx="518318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the special case that the right sub-heap of A is empty, we attach the leftist heap B as the right sub-heap of A</a:t>
            </a:r>
          </a:p>
        </p:txBody>
      </p:sp>
      <p:pic>
        <p:nvPicPr>
          <p:cNvPr id="14340" name="Picture 2" descr="C:\Users\dwharder\Desktop\ll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9863"/>
            <a:ext cx="518318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If, however, A</a:t>
            </a:r>
            <a:r>
              <a:rPr lang="en-US" altLang="en-US" baseline="-25000" dirty="0" smtClean="0">
                <a:latin typeface="Arial" charset="0"/>
                <a:cs typeface="Arial" charset="0"/>
              </a:rPr>
              <a:t>2</a:t>
            </a:r>
            <a:r>
              <a:rPr lang="en-US" altLang="en-US" dirty="0" smtClean="0">
                <a:latin typeface="Arial" charset="0"/>
                <a:cs typeface="Arial" charset="0"/>
              </a:rPr>
              <a:t> is not empty, we must merge these two recursively: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Either </a:t>
            </a:r>
            <a:r>
              <a:rPr lang="en-US" altLang="en-US" dirty="0" smtClean="0">
                <a:latin typeface="Arial" charset="0"/>
                <a:cs typeface="Arial" charset="0"/>
              </a:rPr>
              <a:t>A</a:t>
            </a:r>
            <a:r>
              <a:rPr lang="en-US" altLang="en-US" baseline="-25000" dirty="0">
                <a:latin typeface="Arial" charset="0"/>
                <a:cs typeface="Arial" charset="0"/>
              </a:rPr>
              <a:t>2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≤ B or A</a:t>
            </a:r>
            <a:r>
              <a:rPr lang="en-US" altLang="en-US" baseline="-25000" dirty="0" smtClean="0">
                <a:latin typeface="Arial" charset="0"/>
                <a:cs typeface="Arial" charset="0"/>
              </a:rPr>
              <a:t>2</a:t>
            </a:r>
            <a:r>
              <a:rPr lang="en-US" altLang="en-US" dirty="0" smtClean="0">
                <a:latin typeface="Arial" charset="0"/>
                <a:cs typeface="Arial" charset="0"/>
              </a:rPr>
              <a:t> &gt; B</a:t>
            </a:r>
          </a:p>
        </p:txBody>
      </p:sp>
      <p:pic>
        <p:nvPicPr>
          <p:cNvPr id="15364" name="Picture 6" descr="C:\Users\dwharder\Desktop\l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9863"/>
            <a:ext cx="518318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9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A</a:t>
            </a:r>
            <a:r>
              <a:rPr lang="en-US" altLang="en-US" baseline="-25000" smtClean="0">
                <a:latin typeface="Arial" charset="0"/>
                <a:cs typeface="Arial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 ≤ B, we repeat the process and merge the leftist heap B with the right sub-heap A</a:t>
            </a:r>
            <a:r>
              <a:rPr lang="en-US" altLang="en-US" baseline="-25000" smtClean="0">
                <a:latin typeface="Arial" charset="0"/>
                <a:cs typeface="Arial" charset="0"/>
              </a:rPr>
              <a:t>22</a:t>
            </a:r>
            <a:r>
              <a:rPr lang="en-US" altLang="en-US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6388" name="Picture 9" descr="C:\Users\dwharder\Desktop\ll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9863"/>
            <a:ext cx="518318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9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If B &lt; A</a:t>
            </a:r>
            <a:r>
              <a:rPr lang="en-US" altLang="en-US" baseline="-25000" smtClean="0">
                <a:latin typeface="Arial" charset="0"/>
                <a:cs typeface="Arial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, B becomes the right sub-heap of A and we now merge the right sub-heap of B with the sub-heap A</a:t>
            </a:r>
            <a:r>
              <a:rPr lang="en-US" altLang="en-US" baseline="-25000" smtClean="0">
                <a:latin typeface="Arial" charset="0"/>
                <a:cs typeface="Arial" charset="0"/>
              </a:rPr>
              <a:t>2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pic>
        <p:nvPicPr>
          <p:cNvPr id="17412" name="Picture 8" descr="C:\Users\dwharder\Desktop\ll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9863"/>
            <a:ext cx="518318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06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 three cases for merging heaps A</a:t>
            </a:r>
            <a:r>
              <a:rPr lang="en-CA" altLang="en-US" baseline="-25000" smtClean="0">
                <a:latin typeface="Arial" charset="0"/>
                <a:cs typeface="Arial" charset="0"/>
              </a:rPr>
              <a:t>2</a:t>
            </a:r>
            <a:r>
              <a:rPr lang="en-CA" altLang="en-US" smtClean="0">
                <a:latin typeface="Arial" charset="0"/>
                <a:cs typeface="Arial" charset="0"/>
              </a:rPr>
              <a:t> and B</a:t>
            </a:r>
          </a:p>
        </p:txBody>
      </p:sp>
      <p:pic>
        <p:nvPicPr>
          <p:cNvPr id="18436" name="Picture 6" descr="C:\Users\dwharder\Desktop\l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89138"/>
            <a:ext cx="32385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C:\Users\dwharder\Desktop\ll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19600"/>
            <a:ext cx="3240087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C:\Users\dwharder\Desktop\ll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4419600"/>
            <a:ext cx="32385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900113" y="3933825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A</a:t>
            </a:r>
            <a:r>
              <a:rPr lang="en-CA" altLang="en-US" sz="1800" baseline="-25000"/>
              <a:t>2</a:t>
            </a:r>
            <a:r>
              <a:rPr lang="en-CA" altLang="en-US" sz="1800"/>
              <a:t> is empty</a:t>
            </a: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3875088" y="3933825"/>
            <a:ext cx="84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A</a:t>
            </a:r>
            <a:r>
              <a:rPr lang="en-CA" altLang="en-US" sz="1800" baseline="-25000"/>
              <a:t>2</a:t>
            </a:r>
            <a:r>
              <a:rPr lang="en-CA" altLang="en-US" sz="1800"/>
              <a:t> </a:t>
            </a:r>
            <a:r>
              <a:rPr lang="en-US" altLang="en-US" sz="1800"/>
              <a:t>≤</a:t>
            </a:r>
            <a:r>
              <a:rPr lang="en-CA" altLang="en-US" sz="1800"/>
              <a:t> B</a:t>
            </a: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6696075" y="3933825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B &lt; A</a:t>
            </a:r>
            <a:r>
              <a:rPr lang="en-CA" altLang="en-US" sz="1800" baseline="-25000"/>
              <a:t>2</a:t>
            </a:r>
            <a:endParaRPr lang="en-CA" altLang="en-US" sz="1800"/>
          </a:p>
        </p:txBody>
      </p:sp>
      <p:pic>
        <p:nvPicPr>
          <p:cNvPr id="18442" name="Picture 8" descr="C:\Users\dwharder\Desktop\ll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419600"/>
            <a:ext cx="32385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2124075" y="3213100"/>
            <a:ext cx="1727200" cy="720725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971925" y="3575051"/>
            <a:ext cx="720725" cy="127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81663" y="3548063"/>
            <a:ext cx="1008062" cy="4318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217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Implementation: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lvl="1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&lt;typename Type&gt;</a:t>
            </a:r>
          </a:p>
          <a:p>
            <a:pPr lvl="1">
              <a:buNone/>
            </a:pP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&gt;::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leftist_merge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 *tree,</a:t>
            </a:r>
          </a:p>
          <a:p>
            <a:pPr lvl="1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                      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 *&amp;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ptr_to_this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 {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// Perform the merge</a:t>
            </a:r>
          </a:p>
          <a:p>
            <a:pPr lvl="1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if ( empty() ) {</a:t>
            </a:r>
          </a:p>
          <a:p>
            <a:pPr lvl="1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ptr_to_this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 tree;</a:t>
            </a:r>
          </a:p>
          <a:p>
            <a:pPr lvl="1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} else if ( retrieve() &lt; tree-&gt;retrieve() ) {</a:t>
            </a:r>
          </a:p>
          <a:p>
            <a:pPr lvl="1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right()-&gt;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leftist_merge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 tree,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right_tree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lvl="1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} else {</a:t>
            </a:r>
          </a:p>
          <a:p>
            <a:pPr lvl="1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ptr_to_this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= tree;</a:t>
            </a:r>
          </a:p>
          <a:p>
            <a:pPr lvl="1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tree-&gt;right()-&gt;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leftist_merge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 this, tree-&gt;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right_tree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lvl="1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// Corrections to maintain leftist property...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This procedure is repeated until the right sub-heap of tree is empty and the heap being merged is attached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Once we have finished the merging process, we have a heap; however, it may no longer be leftist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As we traverse back to the root, compare the min-npls of the two sub-heaps and swap them if the right min-npl is greater than the left min-npl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Recall that heaps are not ordered trees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Consider merging these two leftist heaps</a:t>
            </a:r>
          </a:p>
        </p:txBody>
      </p:sp>
      <p:pic>
        <p:nvPicPr>
          <p:cNvPr id="20484" name="Picture 21" descr="a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924175"/>
            <a:ext cx="4046229" cy="372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9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Comparing the root nodes, 1 &lt; 3 and thus we must merge the first leftist heap with the right sub-heap of the first heap</a:t>
            </a:r>
          </a:p>
        </p:txBody>
      </p:sp>
      <p:pic>
        <p:nvPicPr>
          <p:cNvPr id="21508" name="Picture 11" descr="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924175"/>
            <a:ext cx="4046229" cy="372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0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 binary min-heap allows the operations of push and pop to occur </a:t>
            </a:r>
            <a:r>
              <a:rPr lang="en-US" altLang="en-US" dirty="0" smtClean="0">
                <a:latin typeface="Arial" charset="0"/>
                <a:cs typeface="Arial" charset="0"/>
              </a:rPr>
              <a:t>in an average case of </a:t>
            </a:r>
            <a:r>
              <a:rPr lang="en-US" altLang="en-US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altLang="en-US" dirty="0" smtClean="0">
                <a:latin typeface="Arial" charset="0"/>
                <a:cs typeface="Arial" charset="0"/>
              </a:rPr>
              <a:t> and </a:t>
            </a:r>
            <a:r>
              <a:rPr lang="en-US" altLang="en-US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altLang="en-US" dirty="0" smtClean="0">
                <a:latin typeface="Arial" charset="0"/>
                <a:cs typeface="Arial" charset="0"/>
              </a:rPr>
              <a:t> time, respectively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Merging two binary min-heaps, however, is an </a:t>
            </a:r>
            <a:r>
              <a:rPr lang="en-US" altLang="en-US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dirty="0" smtClean="0">
                <a:latin typeface="Arial" charset="0"/>
                <a:cs typeface="Arial" charset="0"/>
              </a:rPr>
              <a:t>operation 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Are there efficient heap structures that allow merging in </a:t>
            </a:r>
            <a:r>
              <a:rPr lang="en-US" altLang="en-US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altLang="en-US" dirty="0" smtClean="0">
                <a:latin typeface="Arial" charset="0"/>
                <a:cs typeface="Arial" charset="0"/>
              </a:rPr>
              <a:t> time? </a:t>
            </a:r>
          </a:p>
        </p:txBody>
      </p:sp>
    </p:spTree>
    <p:extLst>
      <p:ext uri="{BB962C8B-B14F-4D97-AF65-F5344CB8AC3E}">
        <p14:creationId xmlns:p14="http://schemas.microsoft.com/office/powerpoint/2010/main" val="16132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Comparing 3 and 4, 4 &gt; 3 so we exchange the two heaps and merge the detached sub-heap with the right sub-heap of 3</a:t>
            </a:r>
          </a:p>
        </p:txBody>
      </p:sp>
      <p:pic>
        <p:nvPicPr>
          <p:cNvPr id="22532" name="Picture 5" descr="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924175"/>
            <a:ext cx="4046229" cy="372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8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Comparing 4 and 5, we exchange the two heaps and merge the detached sub-heap with the right sub-heap of 4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3554" name="Picture 6" descr="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924175"/>
            <a:ext cx="4046229" cy="372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8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right sub-heap of 4 is empty, and therefore we attach the heap with root 5</a:t>
            </a:r>
          </a:p>
        </p:txBody>
      </p:sp>
      <p:pic>
        <p:nvPicPr>
          <p:cNvPr id="24580" name="Picture 5" descr="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924175"/>
            <a:ext cx="4046229" cy="372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2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heaps are merged, but the result is not a leftist heap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must recurs to the root and swap sub-heaps where necessary</a:t>
            </a:r>
          </a:p>
        </p:txBody>
      </p:sp>
      <p:pic>
        <p:nvPicPr>
          <p:cNvPr id="25602" name="Picture 5" descr="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924175"/>
            <a:ext cx="4046229" cy="372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8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Node 3 is not a leftist heap and therefore we swap the two nodes</a:t>
            </a:r>
          </a:p>
        </p:txBody>
      </p:sp>
      <p:pic>
        <p:nvPicPr>
          <p:cNvPr id="26628" name="Picture 5" descr="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924175"/>
            <a:ext cx="4046229" cy="372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3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root continues to have the leftist property and therefore we have merged the two leftist heaps</a:t>
            </a:r>
          </a:p>
        </p:txBody>
      </p:sp>
      <p:pic>
        <p:nvPicPr>
          <p:cNvPr id="27652" name="Picture 5" descr="a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924175"/>
            <a:ext cx="4046229" cy="372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0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Implementation: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lvl="1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template 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&lt;typename Type&gt;</a:t>
            </a:r>
          </a:p>
          <a:p>
            <a:pPr lvl="1">
              <a:buNone/>
            </a:pP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err="1">
                <a:latin typeface="Consolas" pitchFamily="49" charset="0"/>
                <a:cs typeface="Consolas" pitchFamily="49" charset="0"/>
              </a:rPr>
              <a:t>Binary_tree</a:t>
            </a: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&lt;Type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&gt;::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leftist_merge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 *tree,</a:t>
            </a:r>
          </a:p>
          <a:p>
            <a:pPr lvl="1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                      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Binary_tree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&lt;Type&gt; *&amp;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ptr_to_this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 {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// Perform the merge</a:t>
            </a:r>
          </a:p>
          <a:p>
            <a:pPr lvl="1">
              <a:buNone/>
            </a:pPr>
            <a:endParaRPr lang="en-US" altLang="en-US" sz="14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// Corrections to maintain leftist property</a:t>
            </a:r>
          </a:p>
          <a:p>
            <a:pPr lvl="1">
              <a:buNone/>
            </a:pP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if ( left()-&gt;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min_null_path_length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&lt; right()-&gt;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min_null_path_length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() ) {</a:t>
            </a:r>
          </a:p>
          <a:p>
            <a:pPr lvl="1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std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::swap(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left_tree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en-US" sz="1400" dirty="0" err="1" smtClean="0">
                <a:latin typeface="Consolas" pitchFamily="49" charset="0"/>
                <a:cs typeface="Consolas" pitchFamily="49" charset="0"/>
              </a:rPr>
              <a:t>right_tree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lvl="1">
              <a:buNone/>
            </a:pPr>
            <a:r>
              <a:rPr lang="en-US" alt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   }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4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altLang="en-US" sz="1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Leftist Heaps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Why the leftist property?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leftist property causes an imbalance towards the left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Insertions and merges are always performed to the right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This results in a balancing effect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 A push or insertion is simply the merging of  an existing leftist heap and a trivial heap of size 1</a:t>
            </a:r>
          </a:p>
        </p:txBody>
      </p:sp>
    </p:spTree>
    <p:extLst>
      <p:ext uri="{BB962C8B-B14F-4D97-AF65-F5344CB8AC3E}">
        <p14:creationId xmlns:p14="http://schemas.microsoft.com/office/powerpoint/2010/main" val="20712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demonstrate a pop from a leftist heap</a:t>
            </a:r>
          </a:p>
        </p:txBody>
      </p:sp>
      <p:pic>
        <p:nvPicPr>
          <p:cNvPr id="29700" name="Picture 4" descr="a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636838"/>
            <a:ext cx="269716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755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Removing the minimum node results in two sub-heaps which we must merge</a:t>
            </a:r>
          </a:p>
        </p:txBody>
      </p:sp>
      <p:pic>
        <p:nvPicPr>
          <p:cNvPr id="30724" name="Picture 13" descr="a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349500"/>
            <a:ext cx="23368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90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An Idea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 leftist heap is a </a:t>
            </a:r>
            <a:r>
              <a:rPr lang="en-US" altLang="en-US" dirty="0" smtClean="0">
                <a:latin typeface="Arial" charset="0"/>
                <a:cs typeface="Arial" charset="0"/>
              </a:rPr>
              <a:t>node-based </a:t>
            </a:r>
            <a:r>
              <a:rPr lang="en-US" altLang="en-US" dirty="0" smtClean="0">
                <a:latin typeface="Arial" charset="0"/>
                <a:cs typeface="Arial" charset="0"/>
              </a:rPr>
              <a:t>binary tree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New objects can be placed into a tree at any node which is not full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If we are to merge two heaps, one strategy would be to merge the heap with a sub-tree that has a non-full node close to its root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How do you measure how close a non-full node is to the root?</a:t>
            </a:r>
          </a:p>
        </p:txBody>
      </p:sp>
    </p:spTree>
    <p:extLst>
      <p:ext uri="{BB962C8B-B14F-4D97-AF65-F5344CB8AC3E}">
        <p14:creationId xmlns:p14="http://schemas.microsoft.com/office/powerpoint/2010/main" val="579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Comparing the two root nodes, we must merge the 2</a:t>
            </a:r>
            <a:r>
              <a:rPr lang="en-US" altLang="en-US" baseline="30000" smtClean="0">
                <a:latin typeface="Arial" charset="0"/>
                <a:cs typeface="Arial" charset="0"/>
              </a:rPr>
              <a:t>nd</a:t>
            </a:r>
            <a:r>
              <a:rPr lang="en-US" altLang="en-US" smtClean="0">
                <a:latin typeface="Arial" charset="0"/>
                <a:cs typeface="Arial" charset="0"/>
              </a:rPr>
              <a:t> heap with the right sub-heap of the first:</a:t>
            </a:r>
          </a:p>
        </p:txBody>
      </p:sp>
      <p:pic>
        <p:nvPicPr>
          <p:cNvPr id="31748" name="Picture 4" descr="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068638"/>
            <a:ext cx="2336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064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Comparing 6 and 3, we exchange the two heaps and merge the detached sub-heap with the right sub-heap of 3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32772" name="Picture 4" descr="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068638"/>
            <a:ext cx="2336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245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Comparing 7 and 6, we exchange the two heaps and merge the detached sub-heap with the right sub-heap of 6</a:t>
            </a:r>
          </a:p>
        </p:txBody>
      </p:sp>
      <p:pic>
        <p:nvPicPr>
          <p:cNvPr id="33796" name="Picture 4" descr="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068638"/>
            <a:ext cx="2336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252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right sub-heap of 4 is empty, and therefore we attach the heap with root 5</a:t>
            </a:r>
          </a:p>
        </p:txBody>
      </p:sp>
      <p:pic>
        <p:nvPicPr>
          <p:cNvPr id="34820" name="Picture 4" descr="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068638"/>
            <a:ext cx="2336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393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068638"/>
            <a:ext cx="2336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As before, the heaps are merged, but the result is not a leftist heap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must recurs back to the root and swap where necessary</a:t>
            </a:r>
          </a:p>
        </p:txBody>
      </p:sp>
    </p:spTree>
    <p:extLst>
      <p:ext uri="{BB962C8B-B14F-4D97-AF65-F5344CB8AC3E}">
        <p14:creationId xmlns:p14="http://schemas.microsoft.com/office/powerpoint/2010/main" val="2677657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Node 6 is not a leftist heap and therefore we move the right sub-heap</a:t>
            </a:r>
          </a:p>
        </p:txBody>
      </p:sp>
      <p:pic>
        <p:nvPicPr>
          <p:cNvPr id="36868" name="Picture 4" descr="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068638"/>
            <a:ext cx="2336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262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root is not a leftist heap and therefore we swap the two sub-heaps</a:t>
            </a:r>
          </a:p>
        </p:txBody>
      </p:sp>
      <p:pic>
        <p:nvPicPr>
          <p:cNvPr id="37892" name="Picture 4" descr="a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068638"/>
            <a:ext cx="2336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798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result is a leftist heap</a:t>
            </a:r>
          </a:p>
        </p:txBody>
      </p:sp>
      <p:pic>
        <p:nvPicPr>
          <p:cNvPr id="38916" name="Picture 4" descr="a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068638"/>
            <a:ext cx="2336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043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 implementation of a leftist heap data structure is available at</a:t>
            </a:r>
          </a:p>
          <a:p>
            <a:pPr algn="ctr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http://ece.uwaterloo.ca/~dwharder/aads/Algorithms/Leftist_heaps/</a:t>
            </a:r>
          </a:p>
        </p:txBody>
      </p:sp>
    </p:spTree>
    <p:extLst>
      <p:ext uri="{BB962C8B-B14F-4D97-AF65-F5344CB8AC3E}">
        <p14:creationId xmlns:p14="http://schemas.microsoft.com/office/powerpoint/2010/main" val="1370878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This topic has covered leftist heaps: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Allow an average-time </a:t>
            </a:r>
            <a:r>
              <a:rPr lang="en-US" alt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smtClean="0">
                <a:latin typeface="Arial" charset="0"/>
                <a:cs typeface="Arial" charset="0"/>
              </a:rPr>
              <a:t> merging of two heaps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Unlike a binary min-heap, this uses linked allocation</a:t>
            </a:r>
          </a:p>
        </p:txBody>
      </p:sp>
    </p:spTree>
    <p:extLst>
      <p:ext uri="{BB962C8B-B14F-4D97-AF65-F5344CB8AC3E}">
        <p14:creationId xmlns:p14="http://schemas.microsoft.com/office/powerpoint/2010/main" val="201161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Minimum </a:t>
            </a:r>
            <a:r>
              <a:rPr lang="en-US" altLang="en-US" dirty="0" smtClean="0">
                <a:latin typeface="Arial" charset="0"/>
                <a:cs typeface="Arial" charset="0"/>
              </a:rPr>
              <a:t>null-path length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will define a null path as any path from the root node to a node that is not full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length of that path is the </a:t>
            </a:r>
            <a:r>
              <a:rPr lang="en-US" altLang="en-US" i="1" dirty="0" smtClean="0">
                <a:latin typeface="Arial" charset="0"/>
                <a:cs typeface="Arial" charset="0"/>
              </a:rPr>
              <a:t>null-path length </a:t>
            </a:r>
            <a:r>
              <a:rPr lang="en-US" altLang="en-US" dirty="0" smtClean="0">
                <a:latin typeface="Arial" charset="0"/>
                <a:cs typeface="Arial" charset="0"/>
              </a:rPr>
              <a:t>(</a:t>
            </a:r>
            <a:r>
              <a:rPr lang="en-US" altLang="en-US" i="1" dirty="0" err="1" smtClean="0">
                <a:latin typeface="Arial" charset="0"/>
                <a:cs typeface="Arial" charset="0"/>
              </a:rPr>
              <a:t>npl</a:t>
            </a:r>
            <a:r>
              <a:rPr lang="en-US" altLang="en-US" dirty="0" smtClean="0">
                <a:latin typeface="Arial" charset="0"/>
                <a:cs typeface="Arial" charset="0"/>
              </a:rPr>
              <a:t>)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</a:t>
            </a:r>
            <a:r>
              <a:rPr lang="en-US" altLang="en-US" i="1" dirty="0" smtClean="0">
                <a:latin typeface="Arial" charset="0"/>
                <a:cs typeface="Arial" charset="0"/>
              </a:rPr>
              <a:t>minimum null-path length</a:t>
            </a:r>
            <a:r>
              <a:rPr lang="en-US" altLang="en-US" dirty="0" smtClean="0">
                <a:latin typeface="Arial" charset="0"/>
                <a:cs typeface="Arial" charset="0"/>
              </a:rPr>
              <a:t> (</a:t>
            </a:r>
            <a:r>
              <a:rPr lang="en-US" altLang="en-US" i="1" dirty="0" smtClean="0">
                <a:latin typeface="Arial" charset="0"/>
                <a:cs typeface="Arial" charset="0"/>
              </a:rPr>
              <a:t>min-</a:t>
            </a:r>
            <a:r>
              <a:rPr lang="en-US" altLang="en-US" i="1" dirty="0" err="1" smtClean="0">
                <a:latin typeface="Arial" charset="0"/>
                <a:cs typeface="Arial" charset="0"/>
              </a:rPr>
              <a:t>npl</a:t>
            </a:r>
            <a:r>
              <a:rPr lang="en-US" altLang="en-US" dirty="0" smtClean="0">
                <a:latin typeface="Arial" charset="0"/>
                <a:cs typeface="Arial" charset="0"/>
              </a:rPr>
              <a:t>) of a tree is the shortest distance from the root node to a non-full node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Like height,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min-</a:t>
            </a:r>
            <a:r>
              <a:rPr lang="en-US" altLang="en-US" dirty="0" err="1" smtClean="0">
                <a:latin typeface="Arial" charset="0"/>
                <a:cs typeface="Arial" charset="0"/>
              </a:rPr>
              <a:t>npl</a:t>
            </a:r>
            <a:r>
              <a:rPr lang="en-US" altLang="en-US" dirty="0" smtClean="0">
                <a:latin typeface="Arial" charset="0"/>
                <a:cs typeface="Arial" charset="0"/>
              </a:rPr>
              <a:t> of a single node is 0 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min-</a:t>
            </a:r>
            <a:r>
              <a:rPr lang="en-US" altLang="en-US" dirty="0" err="1" smtClean="0">
                <a:latin typeface="Arial" charset="0"/>
                <a:cs typeface="Arial" charset="0"/>
              </a:rPr>
              <a:t>npl</a:t>
            </a:r>
            <a:r>
              <a:rPr lang="en-US" altLang="en-US" dirty="0" smtClean="0">
                <a:latin typeface="Arial" charset="0"/>
                <a:cs typeface="Arial" charset="0"/>
              </a:rPr>
              <a:t> of an empty tree defined as –1</a:t>
            </a:r>
          </a:p>
        </p:txBody>
      </p:sp>
    </p:spTree>
    <p:extLst>
      <p:ext uri="{BB962C8B-B14F-4D97-AF65-F5344CB8AC3E}">
        <p14:creationId xmlns:p14="http://schemas.microsoft.com/office/powerpoint/2010/main" val="22961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[1]	Cormen, Leiserson, and Rivest, </a:t>
            </a:r>
            <a:r>
              <a:rPr lang="en-US" altLang="en-US" i="1" smtClean="0">
                <a:latin typeface="Arial" charset="0"/>
                <a:cs typeface="Arial" charset="0"/>
              </a:rPr>
              <a:t>Introduction to Algorithms</a:t>
            </a:r>
            <a:r>
              <a:rPr lang="en-US" altLang="en-US" smtClean="0">
                <a:latin typeface="Arial" charset="0"/>
                <a:cs typeface="Arial" charset="0"/>
              </a:rPr>
              <a:t>, MIT Press, 1990, §7.1-3, p.152.</a:t>
            </a:r>
          </a:p>
          <a:p>
            <a:pPr marL="533400" indent="-533400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[2]	Weiss, </a:t>
            </a:r>
            <a:r>
              <a:rPr lang="en-US" altLang="en-US" i="1" smtClean="0">
                <a:latin typeface="Arial" charset="0"/>
                <a:cs typeface="Arial" charset="0"/>
              </a:rPr>
              <a:t>Data Structures and Algorithm Analysis in C++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i="1" smtClean="0">
                <a:latin typeface="Arial" charset="0"/>
                <a:cs typeface="Arial" charset="0"/>
              </a:rPr>
              <a:t>3</a:t>
            </a:r>
            <a:r>
              <a:rPr lang="en-US" altLang="en-US" i="1" baseline="30000" smtClean="0">
                <a:latin typeface="Arial" charset="0"/>
                <a:cs typeface="Arial" charset="0"/>
              </a:rPr>
              <a:t>rd</a:t>
            </a:r>
            <a:r>
              <a:rPr lang="en-US" altLang="en-US" i="1" smtClean="0">
                <a:latin typeface="Arial" charset="0"/>
                <a:cs typeface="Arial" charset="0"/>
              </a:rPr>
              <a:t> Ed.</a:t>
            </a:r>
            <a:r>
              <a:rPr lang="en-US" altLang="en-US" smtClean="0">
                <a:latin typeface="Arial" charset="0"/>
                <a:cs typeface="Arial" charset="0"/>
              </a:rPr>
              <a:t>, Addison Wesley, §6.5-6, p.215-25.</a:t>
            </a:r>
          </a:p>
        </p:txBody>
      </p:sp>
    </p:spTree>
    <p:extLst>
      <p:ext uri="{BB962C8B-B14F-4D97-AF65-F5344CB8AC3E}">
        <p14:creationId xmlns:p14="http://schemas.microsoft.com/office/powerpoint/2010/main" val="3194709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Minimum </a:t>
            </a:r>
            <a:r>
              <a:rPr lang="en-US" altLang="en-US" dirty="0" smtClean="0">
                <a:latin typeface="Arial" charset="0"/>
                <a:cs typeface="Arial" charset="0"/>
              </a:rPr>
              <a:t>null-path length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 few </a:t>
            </a:r>
            <a:r>
              <a:rPr lang="en-US" altLang="en-US" dirty="0" smtClean="0">
                <a:latin typeface="Arial" charset="0"/>
                <a:cs typeface="Arial" charset="0"/>
              </a:rPr>
              <a:t>observations: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 </a:t>
            </a:r>
            <a:r>
              <a:rPr lang="en-US" altLang="en-US" dirty="0">
                <a:latin typeface="Arial" charset="0"/>
                <a:cs typeface="Arial" charset="0"/>
              </a:rPr>
              <a:t>binary tree with min-</a:t>
            </a:r>
            <a:r>
              <a:rPr lang="en-US" altLang="en-US" dirty="0" err="1">
                <a:latin typeface="Arial" charset="0"/>
                <a:cs typeface="Arial" charset="0"/>
              </a:rPr>
              <a:t>npl</a:t>
            </a:r>
            <a:r>
              <a:rPr lang="en-US" altLang="en-US" dirty="0">
                <a:latin typeface="Arial" charset="0"/>
                <a:cs typeface="Arial" charset="0"/>
              </a:rPr>
              <a:t> of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dirty="0">
                <a:latin typeface="Arial" charset="0"/>
                <a:cs typeface="Arial" charset="0"/>
              </a:rPr>
              <a:t> contains a perfect tree of height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Therefore, a </a:t>
            </a:r>
            <a:r>
              <a:rPr lang="en-US" altLang="en-US" dirty="0" smtClean="0">
                <a:latin typeface="Arial" charset="0"/>
                <a:cs typeface="Arial" charset="0"/>
              </a:rPr>
              <a:t>binary tree with a min-</a:t>
            </a:r>
            <a:r>
              <a:rPr lang="en-US" altLang="en-US" dirty="0" err="1" smtClean="0">
                <a:latin typeface="Arial" charset="0"/>
                <a:cs typeface="Arial" charset="0"/>
              </a:rPr>
              <a:t>npl</a:t>
            </a:r>
            <a:r>
              <a:rPr lang="en-US" altLang="en-US" dirty="0" smtClean="0">
                <a:latin typeface="Arial" charset="0"/>
                <a:cs typeface="Arial" charset="0"/>
              </a:rPr>
              <a:t> of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dirty="0" smtClean="0">
                <a:latin typeface="Arial" charset="0"/>
                <a:cs typeface="Arial" charset="0"/>
              </a:rPr>
              <a:t> has at least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i="1" baseline="30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baseline="30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n-US" altLang="en-US" dirty="0" smtClean="0">
                <a:latin typeface="Arial" charset="0"/>
                <a:cs typeface="Arial" charset="0"/>
              </a:rPr>
              <a:t>nodes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If </a:t>
            </a:r>
            <a:r>
              <a:rPr lang="en-US" altLang="en-US" dirty="0" smtClean="0">
                <a:latin typeface="Arial" charset="0"/>
                <a:cs typeface="Arial" charset="0"/>
              </a:rPr>
              <a:t>a binary tree has to sub-trees with min-</a:t>
            </a:r>
            <a:r>
              <a:rPr lang="en-US" altLang="en-US" dirty="0" err="1" smtClean="0">
                <a:latin typeface="Arial" charset="0"/>
                <a:cs typeface="Arial" charset="0"/>
              </a:rPr>
              <a:t>npls</a:t>
            </a:r>
            <a:r>
              <a:rPr lang="en-US" altLang="en-US" dirty="0" smtClean="0">
                <a:latin typeface="Arial" charset="0"/>
                <a:cs typeface="Arial" charset="0"/>
              </a:rPr>
              <a:t> of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dirty="0" smtClean="0">
                <a:latin typeface="Arial" charset="0"/>
                <a:cs typeface="Arial" charset="0"/>
              </a:rPr>
              <a:t> and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dirty="0" smtClean="0">
                <a:latin typeface="Arial" charset="0"/>
                <a:cs typeface="Arial" charset="0"/>
              </a:rPr>
              <a:t>, then the min-</a:t>
            </a:r>
            <a:r>
              <a:rPr lang="en-US" altLang="en-US" dirty="0" err="1" smtClean="0">
                <a:latin typeface="Arial" charset="0"/>
                <a:cs typeface="Arial" charset="0"/>
              </a:rPr>
              <a:t>npl</a:t>
            </a:r>
            <a:r>
              <a:rPr lang="en-US" altLang="en-US" dirty="0" smtClean="0">
                <a:latin typeface="Arial" charset="0"/>
                <a:cs typeface="Arial" charset="0"/>
              </a:rPr>
              <a:t> of the tree is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1 + min(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 lvl="2">
              <a:buNone/>
            </a:pP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// recursive definition--any real implementation would use</a:t>
            </a:r>
          </a:p>
          <a:p>
            <a:pPr lvl="2">
              <a:buNone/>
            </a:pP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// member variables to store the minimum null-path length</a:t>
            </a:r>
          </a:p>
          <a:p>
            <a:pPr lvl="2">
              <a:buNone/>
            </a:pP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template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&lt;typename Type&gt;</a:t>
            </a:r>
          </a:p>
          <a:p>
            <a:pPr lvl="2">
              <a:buNone/>
            </a:pPr>
            <a:r>
              <a:rPr lang="en-US" alt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err="1" smtClean="0">
                <a:latin typeface="Consolas" pitchFamily="49" charset="0"/>
                <a:cs typeface="Consolas" pitchFamily="49" charset="0"/>
              </a:rPr>
              <a:t>Binary_tree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dirty="0" err="1" smtClean="0">
                <a:latin typeface="Consolas" pitchFamily="49" charset="0"/>
                <a:cs typeface="Consolas" pitchFamily="49" charset="0"/>
              </a:rPr>
              <a:t>min_null_path_length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2"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return empty() ? -1 : 1 + </a:t>
            </a:r>
            <a:r>
              <a:rPr lang="en-US" altLang="en-US" dirty="0" err="1" smtClean="0">
                <a:latin typeface="Consolas" pitchFamily="49" charset="0"/>
                <a:cs typeface="Consolas" pitchFamily="49" charset="0"/>
              </a:rPr>
              <a:t>std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::min( </a:t>
            </a:r>
          </a:p>
          <a:p>
            <a:pPr lvl="2"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    left() -&gt;</a:t>
            </a:r>
            <a:r>
              <a:rPr lang="en-US" altLang="en-US" dirty="0" err="1" smtClean="0">
                <a:latin typeface="Consolas" pitchFamily="49" charset="0"/>
                <a:cs typeface="Consolas" pitchFamily="49" charset="0"/>
              </a:rPr>
              <a:t>min_null_path_length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(),</a:t>
            </a:r>
          </a:p>
          <a:p>
            <a:pPr lvl="2"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    right()-&gt;</a:t>
            </a:r>
            <a:r>
              <a:rPr lang="en-US" altLang="en-US" dirty="0" err="1" smtClean="0">
                <a:latin typeface="Consolas" pitchFamily="49" charset="0"/>
                <a:cs typeface="Consolas" pitchFamily="49" charset="0"/>
              </a:rPr>
              <a:t>min_null_path_length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2"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);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lvl="2"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Minimum </a:t>
            </a:r>
            <a:r>
              <a:rPr lang="en-US" altLang="en-US" dirty="0" smtClean="0">
                <a:latin typeface="Arial" charset="0"/>
                <a:cs typeface="Arial" charset="0"/>
              </a:rPr>
              <a:t>null-path length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 leftist heap is a heap where the min-</a:t>
            </a:r>
            <a:r>
              <a:rPr lang="en-US" altLang="en-US" dirty="0" err="1" smtClean="0">
                <a:latin typeface="Arial" charset="0"/>
                <a:cs typeface="Arial" charset="0"/>
              </a:rPr>
              <a:t>npl</a:t>
            </a:r>
            <a:r>
              <a:rPr lang="en-US" altLang="en-US" dirty="0" smtClean="0">
                <a:latin typeface="Arial" charset="0"/>
                <a:cs typeface="Arial" charset="0"/>
              </a:rPr>
              <a:t> of the left sub-tree is always greater than or equal to the min-</a:t>
            </a:r>
            <a:r>
              <a:rPr lang="en-US" altLang="en-US" dirty="0" err="1" smtClean="0">
                <a:latin typeface="Arial" charset="0"/>
                <a:cs typeface="Arial" charset="0"/>
              </a:rPr>
              <a:t>npl</a:t>
            </a:r>
            <a:r>
              <a:rPr lang="en-US" altLang="en-US" dirty="0" smtClean="0">
                <a:latin typeface="Arial" charset="0"/>
                <a:cs typeface="Arial" charset="0"/>
              </a:rPr>
              <a:t> of the right sub-tree and both sub-trees are leftist heaps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term </a:t>
            </a:r>
            <a:r>
              <a:rPr lang="en-US" altLang="en-US" i="1" dirty="0" smtClean="0">
                <a:latin typeface="Arial" charset="0"/>
                <a:cs typeface="Arial" charset="0"/>
              </a:rPr>
              <a:t>leftist</a:t>
            </a:r>
            <a:r>
              <a:rPr lang="en-US" altLang="en-US" dirty="0" smtClean="0">
                <a:latin typeface="Arial" charset="0"/>
                <a:cs typeface="Arial" charset="0"/>
              </a:rPr>
              <a:t> is results from </a:t>
            </a:r>
            <a:r>
              <a:rPr lang="en-US" altLang="en-US" dirty="0" smtClean="0">
                <a:latin typeface="Arial" charset="0"/>
                <a:cs typeface="Arial" charset="0"/>
              </a:rPr>
              <a:t>the tree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being </a:t>
            </a:r>
            <a:r>
              <a:rPr lang="en-US" altLang="en-US" dirty="0" smtClean="0">
                <a:latin typeface="Arial" charset="0"/>
                <a:cs typeface="Arial" charset="0"/>
              </a:rPr>
              <a:t>heavier in the left rather </a:t>
            </a:r>
            <a:r>
              <a:rPr lang="en-US" altLang="en-US" dirty="0" smtClean="0">
                <a:latin typeface="Arial" charset="0"/>
                <a:cs typeface="Arial" charset="0"/>
              </a:rPr>
              <a:t>than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the </a:t>
            </a:r>
            <a:r>
              <a:rPr lang="en-US" altLang="en-US" dirty="0" smtClean="0">
                <a:latin typeface="Arial" charset="0"/>
                <a:cs typeface="Arial" charset="0"/>
              </a:rPr>
              <a:t>right sub-tree</a:t>
            </a:r>
          </a:p>
        </p:txBody>
      </p:sp>
      <p:pic>
        <p:nvPicPr>
          <p:cNvPr id="9221" name="Picture 5" descr="File:Karl Marx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2929905" cy="41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3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will demonstrate an algorithm for merging two leftist heaps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Once we have a merging algorithm, we can implement push and pop in terms of merges: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Push is implemented as merging the leftist heap with a node being inserted treated as a trivial leftist heap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Pop is implemented by removing the root node and then merging the two sub-heaps</a:t>
            </a:r>
          </a:p>
        </p:txBody>
      </p:sp>
    </p:spTree>
    <p:extLst>
      <p:ext uri="{BB962C8B-B14F-4D97-AF65-F5344CB8AC3E}">
        <p14:creationId xmlns:p14="http://schemas.microsoft.com/office/powerpoint/2010/main" val="16648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Merging two leftist heaps uses the following rules: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Given two leftist heaps, choose that heap that has the smaller root to be the leftist heap and: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If the right sub-heap is not empty, merge the other heap with the right sub-heap of the selected root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If the right sub-heap is empty, attach the other heap as the right sub-heap of the selected root</a:t>
            </a:r>
          </a:p>
        </p:txBody>
      </p:sp>
    </p:spTree>
    <p:extLst>
      <p:ext uri="{BB962C8B-B14F-4D97-AF65-F5344CB8AC3E}">
        <p14:creationId xmlns:p14="http://schemas.microsoft.com/office/powerpoint/2010/main" val="7935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Suppose we are merging these two leftist heaps: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compare the roots and note A </a:t>
            </a:r>
            <a:r>
              <a:rPr lang="en-CA" altLang="en-US" smtClean="0">
                <a:latin typeface="Arial" charset="0"/>
                <a:cs typeface="Arial" charset="0"/>
              </a:rPr>
              <a:t>≤</a:t>
            </a:r>
            <a:r>
              <a:rPr lang="en-US" altLang="en-US" smtClean="0">
                <a:latin typeface="Arial" charset="0"/>
                <a:cs typeface="Arial" charset="0"/>
              </a:rPr>
              <a:t> B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Therefore, we merge the leftist heap B with the left sub-heap A</a:t>
            </a:r>
            <a:r>
              <a:rPr lang="en-US" altLang="en-US" baseline="-25000" smtClean="0">
                <a:latin typeface="Arial" charset="0"/>
                <a:cs typeface="Arial" charset="0"/>
              </a:rPr>
              <a:t>2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12292" name="Picture 5" descr="C:\Users\dwharder\Desktop\l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9863"/>
            <a:ext cx="518318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16388</TotalTime>
  <Words>193</Words>
  <Application>Microsoft Office PowerPoint</Application>
  <PresentationFormat>On-screen Show (4:3)</PresentationFormat>
  <Paragraphs>216</Paragraphs>
  <Slides>41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Custom Design</vt:lpstr>
      <vt:lpstr>PowerPoint Presentation</vt:lpstr>
      <vt:lpstr>Background</vt:lpstr>
      <vt:lpstr>An Idea</vt:lpstr>
      <vt:lpstr>Minimum null-path length</vt:lpstr>
      <vt:lpstr>Minimum null-path length</vt:lpstr>
      <vt:lpstr>Minimum null-path length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Leftist Heaps</vt:lpstr>
      <vt:lpstr>Pop</vt:lpstr>
      <vt:lpstr>Pop</vt:lpstr>
      <vt:lpstr>Pop</vt:lpstr>
      <vt:lpstr>Pop</vt:lpstr>
      <vt:lpstr>Pop</vt:lpstr>
      <vt:lpstr>Pop</vt:lpstr>
      <vt:lpstr>Pop</vt:lpstr>
      <vt:lpstr>Pop</vt:lpstr>
      <vt:lpstr>Pop</vt:lpstr>
      <vt:lpstr>Pop</vt:lpstr>
      <vt:lpstr>Implementation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481</cp:revision>
  <dcterms:created xsi:type="dcterms:W3CDTF">2009-09-11T23:00:44Z</dcterms:created>
  <dcterms:modified xsi:type="dcterms:W3CDTF">2014-03-04T12:10:20Z</dcterms:modified>
</cp:coreProperties>
</file>