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6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0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87" d="100"/>
          <a:sy n="87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1A203-CDD1-4846-8A72-B7335DCD6A93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77DDF-A27E-46C3-B96D-3276878E1DAA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44153-7E3A-4AF3-B7DA-39078E552E52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ECB94-040C-49A8-8F06-18A38CAECAF5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07D0B4-2957-41E6-B6A4-448004A7D6D3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43BE0-5E1C-4DE0-8401-EAB781689E60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BE911-AE0D-450C-B5E0-4B8C7EE873D1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46470-C80E-4130-B325-1B8D50BBBCA1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84A63-F1CF-43FB-BDD2-B574BEFD9C54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DBCA0-9B86-46E3-8781-E62B79E1CAAD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FFE0DA-C526-4047-B5E4-EF79CD07EF01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9934F-B738-4A36-982A-09E421F0B485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DA542-9B48-4A1C-951F-EC73543DD409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92E33-70AA-46B0-B6F3-033DC6CFE677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18B69A-F42C-4E5A-BAAB-54CAA9FF1609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C2E24-326C-4C5F-A687-E046BC802067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F332B-F2B0-439E-8469-025E4BE4F2AA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B4773-0675-4BAD-B944-58EA956747B7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21E8D-FB8E-4C67-B293-F8309CB180AB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663CF-6433-43C3-99E8-EA7159329D68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15D86B-E5F5-45FE-98A0-004C889F0D1A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D0A96D-B20C-4200-A00C-C585B776C37F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35D136-77DA-40F0-92A2-D300E4F2C944}" type="slidenum">
              <a:rPr lang="en-CA" smtClean="0"/>
              <a:pPr>
                <a:defRPr/>
              </a:pPr>
              <a:t>32</a:t>
            </a:fld>
            <a:endParaRPr lang="en-CA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AF14A-FF07-4EF3-9FAC-55E9B16FB27B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B82A4E-401F-479B-9547-49ACD914A6DC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FC5C29-2514-4B52-B066-A02C9DD15E6D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ED23F1-3D5F-49C1-A114-9A1CB8B50A2A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3FEA09-EFB3-44BC-B404-37CAEF9E99CA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2CFD2-ED2B-4323-BB3E-54224D9DBB36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C996F-E41B-4CF6-80D3-911304901947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depth of randomly generated binary search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219950"/>
            <a:ext cx="82809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of randomly generated binary search 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G and J...</a:t>
            </a:r>
          </a:p>
        </p:txBody>
      </p:sp>
      <p:pic>
        <p:nvPicPr>
          <p:cNvPr id="20484" name="Picture 5" descr="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B and C...</a:t>
            </a:r>
          </a:p>
        </p:txBody>
      </p:sp>
      <p:pic>
        <p:nvPicPr>
          <p:cNvPr id="21508" name="Picture 5" descr="d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 and F...</a:t>
            </a:r>
          </a:p>
        </p:txBody>
      </p:sp>
      <p:pic>
        <p:nvPicPr>
          <p:cNvPr id="22532" name="Picture 8" descr="d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and finally D and I</a:t>
            </a:r>
          </a:p>
        </p:txBody>
      </p:sp>
      <p:pic>
        <p:nvPicPr>
          <p:cNvPr id="23556" name="Picture 5" descr="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The </a:t>
            </a:r>
            <a:r>
              <a:rPr lang="en-US" altLang="en-US" i="1" smtClean="0"/>
              <a:t>total internal path lengths</a:t>
            </a: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		     19		  25</a:t>
            </a:r>
          </a:p>
        </p:txBody>
      </p:sp>
      <p:pic>
        <p:nvPicPr>
          <p:cNvPr id="24580" name="Picture 5" descr="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5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The </a:t>
            </a:r>
            <a:r>
              <a:rPr lang="en-US" altLang="en-US" i="1" smtClean="0"/>
              <a:t>average depths</a:t>
            </a: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		     1.9		  2.5</a:t>
            </a:r>
          </a:p>
        </p:txBody>
      </p:sp>
      <p:pic>
        <p:nvPicPr>
          <p:cNvPr id="25604" name="Picture 4" descr="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Best and worst average depths:</a:t>
            </a:r>
          </a:p>
          <a:p>
            <a:pPr>
              <a:buFontTx/>
              <a:buNone/>
            </a:pPr>
            <a:r>
              <a:rPr lang="en-US" altLang="en-US" smtClean="0"/>
              <a:t>			            1.9	             4.5</a:t>
            </a:r>
          </a:p>
        </p:txBody>
      </p:sp>
      <p:pic>
        <p:nvPicPr>
          <p:cNvPr id="26628" name="Picture 5" descr="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2349500"/>
            <a:ext cx="39227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3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Now for the more general question:</a:t>
            </a:r>
          </a:p>
          <a:p>
            <a:pPr lvl="1"/>
            <a:r>
              <a:rPr lang="en-US" altLang="en-US" smtClean="0"/>
              <a:t>What is the average depth of a node in a binary search tree?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We will calculate the average total internal path length in a binary search tree</a:t>
            </a:r>
          </a:p>
          <a:p>
            <a:pPr lvl="1"/>
            <a:r>
              <a:rPr lang="en-US" altLang="en-US" smtClean="0"/>
              <a:t>we will represent this by </a:t>
            </a:r>
            <a:r>
              <a:rPr lang="en-US" altLang="en-US" smtClean="0">
                <a:latin typeface="Times New Roman" pitchFamily="18" charset="0"/>
              </a:rPr>
              <a:t>I(</a:t>
            </a:r>
            <a:r>
              <a:rPr lang="en-US" altLang="en-US" i="1" smtClean="0">
                <a:latin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</a:rPr>
              <a:t>)</a:t>
            </a:r>
            <a:endParaRPr lang="en-US" altLang="en-US" smtClean="0"/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The average depth will be </a:t>
            </a:r>
            <a:r>
              <a:rPr lang="en-US" altLang="en-US" smtClean="0">
                <a:latin typeface="Times New Roman" pitchFamily="18" charset="0"/>
              </a:rPr>
              <a:t>I(</a:t>
            </a:r>
            <a:r>
              <a:rPr lang="en-US" altLang="en-US" i="1" smtClean="0">
                <a:latin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</a:rPr>
              <a:t>)/</a:t>
            </a:r>
            <a:r>
              <a:rPr lang="en-US" altLang="en-US" i="1" smtClean="0">
                <a:latin typeface="Times New Roman" pitchFamily="18" charset="0"/>
              </a:rPr>
              <a:t>n</a:t>
            </a:r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To begin, </a:t>
            </a:r>
            <a:r>
              <a:rPr lang="en-US" altLang="en-US" smtClean="0">
                <a:latin typeface="Times New Roman" pitchFamily="18" charset="0"/>
              </a:rPr>
              <a:t>I(1) = 0</a:t>
            </a:r>
            <a:r>
              <a:rPr lang="en-US" altLang="en-US" smtClean="0"/>
              <a:t> and </a:t>
            </a:r>
            <a:r>
              <a:rPr lang="en-US" altLang="en-US" smtClean="0">
                <a:latin typeface="Times New Roman" pitchFamily="18" charset="0"/>
              </a:rPr>
              <a:t>I(2) = 1</a:t>
            </a:r>
          </a:p>
          <a:p>
            <a:endParaRPr lang="en-US" altLang="en-US" smtClean="0">
              <a:latin typeface="Times New Roman" pitchFamily="18" charset="0"/>
            </a:endParaRPr>
          </a:p>
          <a:p>
            <a:endParaRPr lang="en-US" altLang="en-US" smtClean="0">
              <a:latin typeface="Times New Roman" pitchFamily="18" charset="0"/>
            </a:endParaRPr>
          </a:p>
          <a:p>
            <a:endParaRPr lang="en-US" altLang="en-US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Therefore the average depths for trees with </a:t>
            </a:r>
            <a:r>
              <a:rPr lang="en-US" altLang="en-US" smtClean="0">
                <a:latin typeface="Times New Roman" pitchFamily="18" charset="0"/>
              </a:rPr>
              <a:t>1</a:t>
            </a:r>
            <a:r>
              <a:rPr lang="en-US" altLang="en-US" smtClean="0"/>
              <a:t> and </a:t>
            </a:r>
            <a:r>
              <a:rPr lang="en-US" altLang="en-US" smtClean="0">
                <a:latin typeface="Times New Roman" pitchFamily="18" charset="0"/>
              </a:rPr>
              <a:t>2</a:t>
            </a:r>
            <a:r>
              <a:rPr lang="en-US" altLang="en-US" smtClean="0"/>
              <a:t> nodes are </a:t>
            </a:r>
            <a:r>
              <a:rPr lang="en-US" altLang="en-US" smtClean="0">
                <a:latin typeface="Times New Roman" pitchFamily="18" charset="0"/>
              </a:rPr>
              <a:t>0</a:t>
            </a:r>
            <a:r>
              <a:rPr lang="en-US" altLang="en-US" smtClean="0"/>
              <a:t> and </a:t>
            </a:r>
            <a:r>
              <a:rPr lang="en-US" altLang="en-US" smtClean="0">
                <a:latin typeface="Times New Roman" pitchFamily="18" charset="0"/>
              </a:rPr>
              <a:t>0.5</a:t>
            </a:r>
            <a:r>
              <a:rPr lang="en-US" altLang="en-US" smtClean="0"/>
              <a:t>, respectively</a:t>
            </a:r>
          </a:p>
        </p:txBody>
      </p:sp>
      <p:pic>
        <p:nvPicPr>
          <p:cNvPr id="28676" name="Picture 4" descr="blah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43125"/>
            <a:ext cx="2297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2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What is </a:t>
            </a:r>
            <a:r>
              <a:rPr lang="en-US" altLang="en-US" smtClean="0">
                <a:latin typeface="Times New Roman" pitchFamily="18" charset="0"/>
              </a:rPr>
              <a:t>I(3)</a:t>
            </a:r>
            <a:r>
              <a:rPr lang="en-US" altLang="en-US" smtClean="0"/>
              <a:t>?</a:t>
            </a:r>
          </a:p>
          <a:p>
            <a:pPr>
              <a:buFont typeface="Arial" pitchFamily="34" charset="0"/>
              <a:buNone/>
            </a:pPr>
            <a:r>
              <a:rPr lang="en-US" altLang="en-US" smtClean="0"/>
              <a:t>	</a:t>
            </a:r>
          </a:p>
          <a:p>
            <a:pPr>
              <a:buFont typeface="Arial" pitchFamily="34" charset="0"/>
              <a:buNone/>
            </a:pPr>
            <a:r>
              <a:rPr lang="en-US" altLang="en-US" smtClean="0"/>
              <a:t>	The three nodes values 1, 2, 3 could be added into a binary search tree in one of </a:t>
            </a:r>
            <a:r>
              <a:rPr lang="en-US" altLang="en-US" smtClean="0">
                <a:latin typeface="Times New Roman" pitchFamily="18" charset="0"/>
              </a:rPr>
              <a:t>3!</a:t>
            </a:r>
            <a:r>
              <a:rPr lang="en-US" altLang="en-US" smtClean="0"/>
              <a:t> different ways: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   1,2,3           1,3,2           2,1,3            2,3,1           3,1,2            3,2,1</a:t>
            </a:r>
          </a:p>
        </p:txBody>
      </p:sp>
      <p:pic>
        <p:nvPicPr>
          <p:cNvPr id="29700" name="Picture 6" descr="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72009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8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In this topic, we will:</a:t>
            </a:r>
          </a:p>
          <a:p>
            <a:pPr lvl="1"/>
            <a:r>
              <a:rPr lang="en-US" altLang="en-US" smtClean="0"/>
              <a:t>Determine the average depth of a node in a randomly generated binary search tree</a:t>
            </a:r>
          </a:p>
          <a:p>
            <a:pPr lvl="1"/>
            <a:r>
              <a:rPr lang="en-US" altLang="en-US" smtClean="0"/>
              <a:t>We will introduce a few examples</a:t>
            </a:r>
            <a:endParaRPr lang="en-US" altLang="en-US" i="1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92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041525"/>
            <a:ext cx="6192837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Counting the total internal path lengths: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               </a:t>
            </a:r>
            <a:r>
              <a:rPr lang="en-US" altLang="en-US" smtClean="0">
                <a:latin typeface="Times New Roman" pitchFamily="18" charset="0"/>
              </a:rPr>
              <a:t>3     +    3    +     2     +      2    +    3     +    3  =  16</a:t>
            </a:r>
          </a:p>
          <a:p>
            <a:pPr>
              <a:buFont typeface="Arial" pitchFamily="34" charset="0"/>
              <a:buNone/>
            </a:pPr>
            <a:r>
              <a:rPr lang="en-US" altLang="en-US" smtClean="0"/>
              <a:t>	The average total internal path length is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The average depth is </a:t>
            </a:r>
            <a:r>
              <a:rPr lang="en-US" altLang="en-US" smtClean="0">
                <a:latin typeface="Times New Roman" pitchFamily="18" charset="0"/>
              </a:rPr>
              <a:t>I(3)/3 ≈ 0.889</a:t>
            </a:r>
            <a:endParaRPr lang="en-US" alt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79738" y="4217988"/>
          <a:ext cx="24653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Equation" r:id="rId5" imgW="977760" imgH="253800" progId="Equation.3">
                  <p:embed/>
                </p:oleObj>
              </mc:Choice>
              <mc:Fallback>
                <p:oleObj name="Equation" r:id="rId5" imgW="977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4217988"/>
                        <a:ext cx="2465387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0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Finally, consider all binary search trees with four nodes: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Thus                            and </a:t>
            </a:r>
            <a:r>
              <a:rPr lang="en-US" altLang="en-US" smtClean="0">
                <a:latin typeface="Times New Roman" pitchFamily="18" charset="0"/>
              </a:rPr>
              <a:t>I(4)/4 ≈ 1.21</a:t>
            </a:r>
          </a:p>
          <a:p>
            <a:pPr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</p:txBody>
      </p:sp>
      <p:pic>
        <p:nvPicPr>
          <p:cNvPr id="3077" name="Picture 4" descr="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4563"/>
            <a:ext cx="89646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119438" y="5000625"/>
          <a:ext cx="28813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Equation" r:id="rId5" imgW="1041120" imgH="253800" progId="Equation.3">
                  <p:embed/>
                </p:oleObj>
              </mc:Choice>
              <mc:Fallback>
                <p:oleObj name="Equation" r:id="rId5" imgW="1041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5000625"/>
                        <a:ext cx="28813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5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Notice that half the trees are optimal: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30724" name="Picture 4" descr="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22500"/>
            <a:ext cx="89646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Oval 6"/>
          <p:cNvSpPr>
            <a:spLocks noChangeArrowheads="1"/>
          </p:cNvSpPr>
          <p:nvPr/>
        </p:nvSpPr>
        <p:spPr bwMode="auto">
          <a:xfrm>
            <a:off x="3635375" y="1196975"/>
            <a:ext cx="5435600" cy="47529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82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We also have a symmetry that we can exploit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31748" name="Picture 4" descr="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22500"/>
            <a:ext cx="89646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>
            <a:off x="323057" y="3410744"/>
            <a:ext cx="4318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969963" y="3409950"/>
            <a:ext cx="433388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618457" y="3409156"/>
            <a:ext cx="4318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265363" y="3408363"/>
            <a:ext cx="433387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844007" y="3407569"/>
            <a:ext cx="4318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348038" y="3406775"/>
            <a:ext cx="433388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067969" y="3405981"/>
            <a:ext cx="4318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932363" y="3405188"/>
            <a:ext cx="433387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841207" y="3404394"/>
            <a:ext cx="4318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775450" y="3403600"/>
            <a:ext cx="43338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670007" y="3402806"/>
            <a:ext cx="4318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8532813" y="3402013"/>
            <a:ext cx="433387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We, however, need a more general formula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Suppose we are randomly generating trees from the ten letters</a:t>
            </a:r>
          </a:p>
          <a:p>
            <a:pPr algn="ctr">
              <a:buFont typeface="Arial" pitchFamily="34" charset="0"/>
              <a:buNone/>
            </a:pPr>
            <a:r>
              <a:rPr lang="en-US" altLang="en-US" smtClean="0"/>
              <a:t>A, B, ..., J</a:t>
            </a:r>
          </a:p>
          <a:p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Each could appear with equal likelihood (</a:t>
            </a:r>
            <a:r>
              <a:rPr lang="en-US" altLang="en-US" smtClean="0">
                <a:latin typeface="Times New Roman" pitchFamily="18" charset="0"/>
              </a:rPr>
              <a:t>1/10</a:t>
            </a:r>
            <a:r>
              <a:rPr lang="en-US" altLang="en-US" smtClean="0"/>
              <a:t>) as the root</a:t>
            </a:r>
          </a:p>
        </p:txBody>
      </p:sp>
      <p:pic>
        <p:nvPicPr>
          <p:cNvPr id="32772" name="Picture 4" descr="bb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33825"/>
            <a:ext cx="88915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9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Lets look at two of these cases: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The average total path length is:</a:t>
            </a:r>
          </a:p>
          <a:p>
            <a:pPr lvl="1"/>
            <a:r>
              <a:rPr lang="en-US" altLang="en-US" smtClean="0"/>
              <a:t>The sum of the two average total path lengths of the two sub trees</a:t>
            </a:r>
          </a:p>
          <a:p>
            <a:pPr lvl="1"/>
            <a:r>
              <a:rPr lang="en-US" altLang="en-US" smtClean="0"/>
              <a:t>Plus one for each node, as each path length to each of the 9 nodes is increased by 1</a:t>
            </a:r>
          </a:p>
        </p:txBody>
      </p:sp>
      <p:pic>
        <p:nvPicPr>
          <p:cNvPr id="33796" name="Picture 4" descr="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205038"/>
            <a:ext cx="545306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1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Consequently, we have the following formula</a:t>
            </a:r>
            <a:r>
              <a:rPr lang="en-US" altLang="en-US" dirty="0" smtClean="0"/>
              <a:t>: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r>
              <a:rPr lang="en-US" altLang="en-US" dirty="0" smtClean="0"/>
              <a:t>	</a:t>
            </a:r>
            <a:r>
              <a:rPr lang="en-US" altLang="en-US" dirty="0" smtClean="0"/>
              <a:t>Multiplying </a:t>
            </a:r>
            <a:r>
              <a:rPr lang="en-US" altLang="en-US" dirty="0" smtClean="0"/>
              <a:t>both sides by </a:t>
            </a:r>
            <a:r>
              <a:rPr lang="en-US" altLang="en-US" i="1" dirty="0" smtClean="0">
                <a:latin typeface="Times New Roman" pitchFamily="18" charset="0"/>
              </a:rPr>
              <a:t>n</a:t>
            </a:r>
            <a:r>
              <a:rPr lang="en-US" altLang="en-US" dirty="0" smtClean="0"/>
              <a:t> yields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187862"/>
              </p:ext>
            </p:extLst>
          </p:nvPr>
        </p:nvGraphicFramePr>
        <p:xfrm>
          <a:off x="3073400" y="3234109"/>
          <a:ext cx="20843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7" name="Equation" r:id="rId4" imgW="1066680" imgH="431640" progId="Equation.DSMT4">
                  <p:embed/>
                </p:oleObj>
              </mc:Choice>
              <mc:Fallback>
                <p:oleObj name="Equation" r:id="rId4" imgW="1066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234109"/>
                        <a:ext cx="208438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17853"/>
              </p:ext>
            </p:extLst>
          </p:nvPr>
        </p:nvGraphicFramePr>
        <p:xfrm>
          <a:off x="2946400" y="4890294"/>
          <a:ext cx="30749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8" name="Equation" r:id="rId6" imgW="1574640" imgH="431640" progId="Equation.DSMT4">
                  <p:embed/>
                </p:oleObj>
              </mc:Choice>
              <mc:Fallback>
                <p:oleObj name="Equation" r:id="rId6" imgW="1574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890294"/>
                        <a:ext cx="30749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277436"/>
              </p:ext>
            </p:extLst>
          </p:nvPr>
        </p:nvGraphicFramePr>
        <p:xfrm>
          <a:off x="1824484" y="1987501"/>
          <a:ext cx="72120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9" name="Equation" r:id="rId8" imgW="4228920" imgH="253800" progId="Equation.DSMT4">
                  <p:embed/>
                </p:oleObj>
              </mc:Choice>
              <mc:Fallback>
                <p:oleObj name="Equation" r:id="rId8" imgW="4228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484" y="1987501"/>
                        <a:ext cx="721201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424977"/>
              </p:ext>
            </p:extLst>
          </p:nvPr>
        </p:nvGraphicFramePr>
        <p:xfrm>
          <a:off x="2555875" y="2442021"/>
          <a:ext cx="4241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Equation" r:id="rId10" imgW="2171520" imgH="431640" progId="Equation.DSMT4">
                  <p:embed/>
                </p:oleObj>
              </mc:Choice>
              <mc:Fallback>
                <p:oleObj name="Equation" r:id="rId10" imgW="2171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42021"/>
                        <a:ext cx="42418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4788024" y="2420888"/>
            <a:ext cx="432048" cy="28803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7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To get rid of the sum, write the equation both for </a:t>
            </a:r>
            <a:r>
              <a:rPr lang="en-US" altLang="en-US" smtClean="0">
                <a:latin typeface="Times New Roman" pitchFamily="18" charset="0"/>
              </a:rPr>
              <a:t>I(</a:t>
            </a:r>
            <a:r>
              <a:rPr lang="en-US" altLang="en-US" i="1" smtClean="0">
                <a:latin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</a:rPr>
              <a:t>)</a:t>
            </a:r>
            <a:r>
              <a:rPr lang="en-US" altLang="en-US" smtClean="0"/>
              <a:t> and </a:t>
            </a:r>
            <a:r>
              <a:rPr lang="en-US" altLang="en-US" smtClean="0">
                <a:latin typeface="Times New Roman" pitchFamily="18" charset="0"/>
              </a:rPr>
              <a:t>I(</a:t>
            </a:r>
            <a:r>
              <a:rPr lang="en-US" altLang="en-US" i="1" smtClean="0">
                <a:latin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</a:rPr>
              <a:t> – 1)</a:t>
            </a:r>
            <a:r>
              <a:rPr lang="en-US" altLang="en-US" smtClean="0"/>
              <a:t> and subtract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478213" y="2205038"/>
          <a:ext cx="37671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Equation" r:id="rId4" imgW="1930320" imgH="431640" progId="Equation.DSMT4">
                  <p:embed/>
                </p:oleObj>
              </mc:Choice>
              <mc:Fallback>
                <p:oleObj name="Equation" r:id="rId4" imgW="1930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2205038"/>
                        <a:ext cx="37671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6"/>
          <p:cNvSpPr>
            <a:spLocks noChangeShapeType="1"/>
          </p:cNvSpPr>
          <p:nvPr/>
        </p:nvSpPr>
        <p:spPr bwMode="auto">
          <a:xfrm flipV="1">
            <a:off x="1454150" y="4149725"/>
            <a:ext cx="597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1908175" y="3541713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660525" y="4400550"/>
          <a:ext cx="56022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Equation" r:id="rId6" imgW="2869920" imgH="203040" progId="Equation.DSMT4">
                  <p:embed/>
                </p:oleObj>
              </mc:Choice>
              <mc:Fallback>
                <p:oleObj name="Equation" r:id="rId6" imgW="286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400550"/>
                        <a:ext cx="56022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460625" y="3095625"/>
          <a:ext cx="48831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Equation" r:id="rId8" imgW="2501640" imgH="457200" progId="Equation.DSMT4">
                  <p:embed/>
                </p:oleObj>
              </mc:Choice>
              <mc:Fallback>
                <p:oleObj name="Equation" r:id="rId8" imgW="2501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3095625"/>
                        <a:ext cx="48831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107950" y="2708275"/>
            <a:ext cx="2703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altLang="en-US" sz="2000"/>
              <a:t>Substitute </a:t>
            </a:r>
            <a:r>
              <a:rPr lang="en-CA" altLang="en-US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sz="2000"/>
              <a:t> with </a:t>
            </a:r>
            <a:r>
              <a:rPr lang="en-CA" altLang="en-US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altLang="en-US" sz="2000"/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875" y="3068638"/>
            <a:ext cx="360363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55875" y="3068638"/>
            <a:ext cx="1152525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5875" y="3068638"/>
            <a:ext cx="2087563" cy="288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55875" y="3068638"/>
            <a:ext cx="2736850" cy="288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55875" y="3068638"/>
            <a:ext cx="3744913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This gives us a recurrence relation which we may solve in Maple:</a:t>
            </a:r>
          </a:p>
          <a:p>
            <a:pPr>
              <a:buFontTx/>
              <a:buNone/>
            </a:pPr>
            <a:r>
              <a:rPr lang="en-US" altLang="en-US" sz="1600" b="1" dirty="0" smtClean="0">
                <a:latin typeface="Courier New" pitchFamily="49" charset="0"/>
              </a:rPr>
              <a:t>&gt; 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rsolve</a:t>
            </a:r>
            <a:r>
              <a:rPr lang="en-US" altLang="en-US" sz="1600" b="1" dirty="0" smtClean="0">
                <a:solidFill>
                  <a:srgbClr val="FF0000"/>
                </a:solidFill>
                <a:latin typeface="Courier New" pitchFamily="49" charset="0"/>
              </a:rPr>
              <a:t>( { n*In(n) - (n - 1)*In(n - 1) = 2*n - 2 + 2*In(n - 1),</a:t>
            </a:r>
          </a:p>
          <a:p>
            <a:pPr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Courier New" pitchFamily="49" charset="0"/>
              </a:rPr>
              <a:t>            In(1) = 0}, In(n) );</a:t>
            </a:r>
          </a:p>
          <a:p>
            <a:pPr>
              <a:buFont typeface="Arial" pitchFamily="34" charset="0"/>
              <a:buNone/>
            </a:pPr>
            <a:r>
              <a:rPr lang="en-US" altLang="en-US" dirty="0" smtClean="0">
                <a:solidFill>
                  <a:srgbClr val="00B0F0"/>
                </a:solidFill>
              </a:rPr>
              <a:t>	</a:t>
            </a:r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 lvl="0">
              <a:buNone/>
            </a:pPr>
            <a:r>
              <a:rPr lang="en-US" altLang="en-US" sz="1600" b="1" dirty="0">
                <a:solidFill>
                  <a:prstClr val="black"/>
                </a:solidFill>
                <a:latin typeface="Courier New" pitchFamily="49" charset="0"/>
              </a:rPr>
              <a:t>&gt; 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asympt</a:t>
            </a:r>
            <a:r>
              <a:rPr lang="en-US" altLang="en-US" sz="1600" b="1" dirty="0" smtClean="0">
                <a:solidFill>
                  <a:srgbClr val="FF0000"/>
                </a:solidFill>
                <a:latin typeface="Courier New" pitchFamily="49" charset="0"/>
              </a:rPr>
              <a:t>( %, n </a:t>
            </a:r>
            <a:r>
              <a:rPr lang="en-US" altLang="en-US" sz="1600" b="1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lvl="0">
              <a:buNone/>
            </a:pPr>
            <a:r>
              <a:rPr lang="en-US" altLang="en-US" dirty="0">
                <a:solidFill>
                  <a:srgbClr val="00B0F0"/>
                </a:solidFill>
              </a:rPr>
              <a:t>	</a:t>
            </a:r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endParaRPr lang="en-US" altLang="en-US" dirty="0"/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endParaRPr lang="en-US" altLang="en-US" dirty="0"/>
          </a:p>
          <a:p>
            <a:pPr>
              <a:buFont typeface="Arial" pitchFamily="34" charset="0"/>
              <a:buNone/>
            </a:pPr>
            <a:r>
              <a:rPr lang="en-US" altLang="en-US" dirty="0" smtClean="0"/>
              <a:t>	</a:t>
            </a:r>
            <a:endParaRPr lang="en-US" altLang="en-US" i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344814"/>
              </p:ext>
            </p:extLst>
          </p:nvPr>
        </p:nvGraphicFramePr>
        <p:xfrm>
          <a:off x="2597696" y="2564904"/>
          <a:ext cx="38465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Equation" r:id="rId4" imgW="1968480" imgH="393480" progId="Equation.DSMT4">
                  <p:embed/>
                </p:oleObj>
              </mc:Choice>
              <mc:Fallback>
                <p:oleObj name="Equation" r:id="rId4" imgW="1968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696" y="2564904"/>
                        <a:ext cx="38465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213533"/>
              </p:ext>
            </p:extLst>
          </p:nvPr>
        </p:nvGraphicFramePr>
        <p:xfrm>
          <a:off x="1993900" y="4005263"/>
          <a:ext cx="52339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Equation" r:id="rId6" imgW="2679480" imgH="431640" progId="Equation.DSMT4">
                  <p:embed/>
                </p:oleObj>
              </mc:Choice>
              <mc:Fallback>
                <p:oleObj name="Equation" r:id="rId6" imgW="267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005263"/>
                        <a:ext cx="52339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This gives us the approximation</a:t>
            </a:r>
          </a:p>
          <a:p>
            <a:pPr algn="ctr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Times New Roman" pitchFamily="18" charset="0"/>
              </a:rPr>
              <a:t>I(</a:t>
            </a:r>
            <a:r>
              <a:rPr lang="en-US" altLang="en-US" i="1" dirty="0" smtClean="0">
                <a:latin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</a:rPr>
              <a:t>) ≈ </a:t>
            </a:r>
            <a:r>
              <a:rPr lang="pt-BR" altLang="en-US" dirty="0" smtClean="0">
                <a:latin typeface="Times New Roman" pitchFamily="18" charset="0"/>
              </a:rPr>
              <a:t>2 </a:t>
            </a:r>
            <a:r>
              <a:rPr lang="pt-BR" altLang="en-US" dirty="0" smtClean="0">
                <a:latin typeface="Times New Roman" pitchFamily="18" charset="0"/>
              </a:rPr>
              <a:t>(</a:t>
            </a:r>
            <a:r>
              <a:rPr lang="pt-BR" altLang="en-US" dirty="0">
                <a:latin typeface="Times New Roman" pitchFamily="18" charset="0"/>
              </a:rPr>
              <a:t>ln(</a:t>
            </a:r>
            <a:r>
              <a:rPr lang="pt-BR" altLang="en-US" i="1" dirty="0">
                <a:latin typeface="Times New Roman" pitchFamily="18" charset="0"/>
              </a:rPr>
              <a:t>n</a:t>
            </a:r>
            <a:r>
              <a:rPr lang="pt-BR" altLang="en-US" dirty="0" smtClean="0">
                <a:latin typeface="Times New Roman" pitchFamily="18" charset="0"/>
              </a:rPr>
              <a:t>) + </a:t>
            </a:r>
            <a:r>
              <a:rPr lang="pt-BR" altLang="en-US" i="1" dirty="0" smtClean="0">
                <a:latin typeface="Symbol" panose="05050102010706020507" pitchFamily="18" charset="2"/>
              </a:rPr>
              <a:t>g</a:t>
            </a:r>
            <a:r>
              <a:rPr lang="pt-BR" altLang="en-US" dirty="0" smtClean="0">
                <a:latin typeface="Times New Roman" pitchFamily="18" charset="0"/>
              </a:rPr>
              <a:t> – 2)</a:t>
            </a:r>
            <a:r>
              <a:rPr lang="pt-BR" altLang="en-US" i="1" dirty="0" smtClean="0">
                <a:latin typeface="Times New Roman" pitchFamily="18" charset="0"/>
              </a:rPr>
              <a:t>n</a:t>
            </a:r>
            <a:endParaRPr lang="pt-BR" altLang="en-US" i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en-US" dirty="0" smtClean="0"/>
              <a:t>	and thus the average depth of a node is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29009"/>
              </p:ext>
            </p:extLst>
          </p:nvPr>
        </p:nvGraphicFramePr>
        <p:xfrm>
          <a:off x="3059832" y="2924944"/>
          <a:ext cx="3400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Equation" r:id="rId4" imgW="1904760" imgH="368280" progId="Equation.DSMT4">
                  <p:embed/>
                </p:oleObj>
              </mc:Choice>
              <mc:Fallback>
                <p:oleObj name="Equation" r:id="rId4" imgW="1904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924944"/>
                        <a:ext cx="34004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9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bla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60725"/>
            <a:ext cx="35956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To proceed, we will determine what is the average height of a randomly generated binary search tree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The </a:t>
            </a:r>
            <a:r>
              <a:rPr lang="en-US" altLang="en-US" i="1" smtClean="0"/>
              <a:t>total internal path length</a:t>
            </a:r>
            <a:r>
              <a:rPr lang="en-US" altLang="en-US" smtClean="0"/>
              <a:t> is the sum of the depths of all the nodes with a tree</a:t>
            </a:r>
          </a:p>
          <a:p>
            <a:pPr lvl="1"/>
            <a:r>
              <a:rPr lang="en-US" altLang="en-US" smtClean="0"/>
              <a:t>The </a:t>
            </a:r>
            <a:r>
              <a:rPr lang="en-US" altLang="en-US" i="1" smtClean="0"/>
              <a:t>average depth</a:t>
            </a:r>
            <a:r>
              <a:rPr lang="en-US" altLang="en-US" smtClean="0"/>
              <a:t> is the</a:t>
            </a:r>
            <a:br>
              <a:rPr lang="en-US" altLang="en-US" smtClean="0"/>
            </a:br>
            <a:r>
              <a:rPr lang="en-US" altLang="en-US" smtClean="0"/>
              <a:t>total internal path length</a:t>
            </a:r>
            <a:br>
              <a:rPr lang="en-US" altLang="en-US" smtClean="0"/>
            </a:br>
            <a:r>
              <a:rPr lang="en-US" altLang="en-US" smtClean="0"/>
              <a:t>over the number of nodes: </a:t>
            </a:r>
          </a:p>
        </p:txBody>
      </p:sp>
      <p:graphicFrame>
        <p:nvGraphicFramePr>
          <p:cNvPr id="158725" name="Object 2"/>
          <p:cNvGraphicFramePr>
            <a:graphicFrameLocks noChangeAspect="1"/>
          </p:cNvGraphicFramePr>
          <p:nvPr/>
        </p:nvGraphicFramePr>
        <p:xfrm>
          <a:off x="2411413" y="4430713"/>
          <a:ext cx="1368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Equation" r:id="rId5" imgW="571320" imgH="393480" progId="Equation.3">
                  <p:embed/>
                </p:oleObj>
              </mc:Choice>
              <mc:Fallback>
                <p:oleObj name="Equation" r:id="rId5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430713"/>
                        <a:ext cx="13684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Users\dwharder\Desktop\grow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21000"/>
            <a:ext cx="5472112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Average Depth of a Node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The </a:t>
            </a:r>
            <a:r>
              <a:rPr lang="en-CA" altLang="en-US" dirty="0" smtClean="0"/>
              <a:t>course web </a:t>
            </a:r>
            <a:r>
              <a:rPr lang="en-CA" altLang="en-US" dirty="0" smtClean="0"/>
              <a:t>site has a </a:t>
            </a:r>
            <a:r>
              <a:rPr lang="en-CA" altLang="en-US" dirty="0" err="1" smtClean="0">
                <a:latin typeface="Consolas" pitchFamily="49" charset="0"/>
                <a:cs typeface="Consolas" pitchFamily="49" charset="0"/>
              </a:rPr>
              <a:t>Random_tree</a:t>
            </a:r>
            <a:r>
              <a:rPr lang="en-CA" altLang="en-US" dirty="0" smtClean="0"/>
              <a:t> class that can be used to generate such search trees</a:t>
            </a:r>
          </a:p>
          <a:p>
            <a:pPr lvl="1"/>
            <a:r>
              <a:rPr lang="en-CA" altLang="en-US" dirty="0" smtClean="0"/>
              <a:t>These points are the averages of 1000 pseudo-randomly generated trees with heights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alt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/>
              <a:t> nodes for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…, 15</a:t>
            </a:r>
            <a:endParaRPr lang="en-C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356100" y="5940425"/>
            <a:ext cx="3000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altLang="en-US" i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244480"/>
              </p:ext>
            </p:extLst>
          </p:nvPr>
        </p:nvGraphicFramePr>
        <p:xfrm>
          <a:off x="4236194" y="3381052"/>
          <a:ext cx="16319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name="Equation" r:id="rId4" imgW="914400" imgH="228600" progId="Equation.DSMT4">
                  <p:embed/>
                </p:oleObj>
              </mc:Choice>
              <mc:Fallback>
                <p:oleObj name="Equation" r:id="rId4" imgW="9144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194" y="3381052"/>
                        <a:ext cx="16319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0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C:\Users\dwharder\Desktop\blah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903538"/>
            <a:ext cx="544671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Incidentally, the </a:t>
            </a:r>
            <a:r>
              <a:rPr lang="en-CA" altLang="en-US" b="1" dirty="0" smtClean="0"/>
              <a:t>average height </a:t>
            </a:r>
            <a:r>
              <a:rPr lang="en-CA" altLang="en-US" dirty="0" smtClean="0"/>
              <a:t>of 1000 pseudo-randomly generated trees also grows logarithmically</a:t>
            </a:r>
          </a:p>
          <a:p>
            <a:pPr lvl="1"/>
            <a:r>
              <a:rPr lang="en-CA" altLang="en-US" dirty="0" smtClean="0"/>
              <a:t>Approximately twice the average depth</a:t>
            </a:r>
          </a:p>
          <a:p>
            <a:pPr lvl="1"/>
            <a:r>
              <a:rPr lang="en-CA" altLang="en-US" dirty="0" smtClean="0"/>
              <a:t>Recall that the average depth of a perfect binary tree is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– 1</a:t>
            </a:r>
          </a:p>
        </p:txBody>
      </p:sp>
      <p:sp>
        <p:nvSpPr>
          <p:cNvPr id="81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Average Height of a Node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348163" y="5940425"/>
            <a:ext cx="3000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altLang="en-US" i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565299"/>
              </p:ext>
            </p:extLst>
          </p:nvPr>
        </p:nvGraphicFramePr>
        <p:xfrm>
          <a:off x="4348163" y="3429000"/>
          <a:ext cx="12700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Equation" r:id="rId4" imgW="711000" imgH="190440" progId="Equation.DSMT4">
                  <p:embed/>
                </p:oleObj>
              </mc:Choice>
              <mc:Fallback>
                <p:oleObj name="Equation" r:id="rId4" imgW="71100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429000"/>
                        <a:ext cx="12700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1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The consequence of this is reassuring: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 smtClean="0"/>
              <a:t>average depth of a node in a randomly generated tree has depth </a:t>
            </a:r>
            <a:r>
              <a:rPr lang="en-US" altLang="en-US" b="1" dirty="0" smtClean="0">
                <a:latin typeface="Symbol" pitchFamily="18" charset="2"/>
              </a:rPr>
              <a:t>Q</a:t>
            </a:r>
            <a:r>
              <a:rPr lang="en-US" altLang="en-US" dirty="0" smtClean="0">
                <a:latin typeface="Times New Roman" pitchFamily="18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</a:rPr>
              <a:t>ln</a:t>
            </a:r>
            <a:r>
              <a:rPr lang="en-US" altLang="en-US" dirty="0" smtClean="0">
                <a:latin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</a:rPr>
              <a:t>))</a:t>
            </a:r>
            <a:r>
              <a:rPr lang="en-US" altLang="en-US" dirty="0" smtClean="0"/>
              <a:t> and the average height also appears to be </a:t>
            </a:r>
            <a:r>
              <a:rPr lang="en-US" altLang="en-US" b="1" dirty="0" smtClean="0">
                <a:latin typeface="Symbol" pitchFamily="18" charset="2"/>
              </a:rPr>
              <a:t>Q</a:t>
            </a:r>
            <a:r>
              <a:rPr lang="en-US" altLang="en-US" dirty="0" smtClean="0">
                <a:latin typeface="Times New Roman" pitchFamily="18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</a:rPr>
              <a:t>ln</a:t>
            </a:r>
            <a:r>
              <a:rPr lang="en-US" altLang="en-US" dirty="0" smtClean="0">
                <a:latin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</a:rPr>
              <a:t>))</a:t>
            </a:r>
            <a:r>
              <a:rPr lang="en-US" altLang="en-US" dirty="0" smtClean="0"/>
              <a:t> </a:t>
            </a:r>
            <a:endParaRPr lang="en-US" altLang="en-US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r>
              <a:rPr lang="en-US" altLang="en-US" dirty="0" smtClean="0"/>
              <a:t>	Unfortunately, this is only the average: the worst case is still </a:t>
            </a:r>
            <a:r>
              <a:rPr lang="en-US" altLang="en-US" b="1" dirty="0" smtClean="0">
                <a:latin typeface="Symbol" pitchFamily="18" charset="2"/>
              </a:rPr>
              <a:t>Q</a:t>
            </a:r>
            <a:r>
              <a:rPr lang="en-US" altLang="en-US" dirty="0" smtClean="0">
                <a:latin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87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</a:t>
            </a:r>
            <a:r>
              <a:rPr lang="en-US" altLang="en-US" dirty="0" smtClean="0"/>
              <a:t>This topic covered </a:t>
            </a:r>
            <a:r>
              <a:rPr lang="en-US" altLang="en-US" dirty="0" smtClean="0"/>
              <a:t>the average depth of a randomly generated tree</a:t>
            </a:r>
            <a:endParaRPr lang="en-US" altLang="en-US" i="1" dirty="0" smtClean="0"/>
          </a:p>
          <a:p>
            <a:pPr lvl="1"/>
            <a:r>
              <a:rPr lang="en-US" altLang="en-US" dirty="0" smtClean="0"/>
              <a:t>Taking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/>
              <a:t> linearly ordered objects and placing them into a tree will produce a tree with an average depth of </a:t>
            </a:r>
            <a:r>
              <a:rPr lang="en-US" altLang="en-US" b="1" dirty="0" smtClean="0">
                <a:latin typeface="Symbol" pitchFamily="18" charset="2"/>
              </a:rPr>
              <a:t>Q</a:t>
            </a:r>
            <a:r>
              <a:rPr lang="en-US" altLang="en-US" dirty="0" smtClean="0">
                <a:latin typeface="Times New Roman" pitchFamily="18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</a:rPr>
              <a:t>ln</a:t>
            </a:r>
            <a:r>
              <a:rPr lang="en-US" altLang="en-US" dirty="0" smtClean="0">
                <a:latin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</a:rPr>
              <a:t>))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The average height also appears to grow logarithmically</a:t>
            </a:r>
          </a:p>
          <a:p>
            <a:pPr lvl="1"/>
            <a:r>
              <a:rPr lang="en-US" altLang="en-US" dirty="0" smtClean="0"/>
              <a:t>There may be nodes that are at deeper average depths, but there are an insufficient number of these (again, on average) to affect the average run times</a:t>
            </a:r>
          </a:p>
          <a:p>
            <a:pPr>
              <a:buFont typeface="Arial" pitchFamily="34" charset="0"/>
              <a:buNone/>
            </a:pPr>
            <a:r>
              <a:rPr lang="en-US" alt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634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2" descr="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Consider the ten letters A-J inserted in these two orders:</a:t>
            </a:r>
          </a:p>
        </p:txBody>
      </p:sp>
    </p:spTree>
    <p:extLst>
      <p:ext uri="{BB962C8B-B14F-4D97-AF65-F5344CB8AC3E}">
        <p14:creationId xmlns:p14="http://schemas.microsoft.com/office/powerpoint/2010/main" val="14970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Next, insert C and H, respectively...</a:t>
            </a:r>
          </a:p>
        </p:txBody>
      </p:sp>
      <p:pic>
        <p:nvPicPr>
          <p:cNvPr id="15364" name="Picture 5" descr="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H and G...</a:t>
            </a:r>
          </a:p>
        </p:txBody>
      </p:sp>
      <p:pic>
        <p:nvPicPr>
          <p:cNvPr id="16388" name="Picture 5" descr="d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5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 and D...</a:t>
            </a:r>
          </a:p>
        </p:txBody>
      </p:sp>
      <p:pic>
        <p:nvPicPr>
          <p:cNvPr id="17412" name="Picture 5" descr="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2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E and E...</a:t>
            </a:r>
          </a:p>
        </p:txBody>
      </p:sp>
      <p:pic>
        <p:nvPicPr>
          <p:cNvPr id="18436" name="Picture 6" descr="d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5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Average Depth of a Node</a:t>
            </a:r>
            <a:endParaRPr lang="en-US" altLang="en-U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J and A...</a:t>
            </a:r>
          </a:p>
        </p:txBody>
      </p:sp>
      <p:pic>
        <p:nvPicPr>
          <p:cNvPr id="19460" name="Picture 5" descr="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79775"/>
            <a:ext cx="50403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16217</TotalTime>
  <Words>293</Words>
  <Application>Microsoft Office PowerPoint</Application>
  <PresentationFormat>On-screen Show (4:3)</PresentationFormat>
  <Paragraphs>200</Paragraphs>
  <Slides>34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Custom Design</vt:lpstr>
      <vt:lpstr>Microsoft Equation 3.0</vt:lpstr>
      <vt:lpstr>MathType 6.0 Equation</vt:lpstr>
      <vt:lpstr>PowerPoint Presentation</vt:lpstr>
      <vt:lpstr>Outline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Depth of a Node</vt:lpstr>
      <vt:lpstr>Average Height of a Node</vt:lpstr>
      <vt:lpstr>Average Depth of a Node</vt:lpstr>
      <vt:lpstr>Summary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473</cp:revision>
  <dcterms:created xsi:type="dcterms:W3CDTF">2009-09-11T23:00:44Z</dcterms:created>
  <dcterms:modified xsi:type="dcterms:W3CDTF">2014-03-01T20:08:38Z</dcterms:modified>
</cp:coreProperties>
</file>