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sldIdLst>
    <p:sldId id="256" r:id="rId2"/>
    <p:sldId id="364" r:id="rId3"/>
    <p:sldId id="365" r:id="rId4"/>
    <p:sldId id="398" r:id="rId5"/>
    <p:sldId id="393" r:id="rId6"/>
    <p:sldId id="366" r:id="rId7"/>
    <p:sldId id="367" r:id="rId8"/>
    <p:sldId id="368" r:id="rId9"/>
    <p:sldId id="369" r:id="rId10"/>
    <p:sldId id="394" r:id="rId11"/>
    <p:sldId id="372" r:id="rId12"/>
    <p:sldId id="373" r:id="rId13"/>
    <p:sldId id="374" r:id="rId14"/>
    <p:sldId id="375" r:id="rId15"/>
    <p:sldId id="376" r:id="rId16"/>
    <p:sldId id="377" r:id="rId17"/>
    <p:sldId id="395" r:id="rId18"/>
    <p:sldId id="396" r:id="rId19"/>
    <p:sldId id="397" r:id="rId20"/>
    <p:sldId id="378" r:id="rId21"/>
    <p:sldId id="379" r:id="rId22"/>
    <p:sldId id="381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0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9B23F0-0AC5-4087-8E14-D53F941D8902}" type="slidenum">
              <a:rPr lang="en-CA" smtClean="0"/>
              <a:pPr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C41689-2A81-4961-ADA6-070C6902BE2C}" type="slidenum">
              <a:rPr lang="en-CA" smtClean="0"/>
              <a:pPr>
                <a:defRPr/>
              </a:pPr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80A44A-31BA-47D6-986D-1E7A034156ED}" type="slidenum">
              <a:rPr lang="en-CA" smtClean="0"/>
              <a:pPr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5E37E1-003D-4E50-8FF0-1E2699D4F4EF}" type="slidenum">
              <a:rPr lang="en-CA" smtClean="0"/>
              <a:pPr>
                <a:defRPr/>
              </a:pPr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71B035-1B71-4800-808B-627754277227}" type="slidenum">
              <a:rPr lang="en-CA" smtClean="0"/>
              <a:pPr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65DCB-1DB0-44A0-BCB8-3871F0DEC7F1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BA654C-70BB-4AF2-A209-AECBCA1FDCCA}" type="slidenum">
              <a:rPr lang="en-CA" smtClean="0"/>
              <a:pPr>
                <a:defRPr/>
              </a:pPr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2D48FB-67B9-40CC-9489-C04B1E4075DA}" type="slidenum">
              <a:rPr lang="en-CA" smtClean="0"/>
              <a:pPr>
                <a:defRPr/>
              </a:pPr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52B540-4BD9-4708-96EB-887A37940ACB}" type="slidenum">
              <a:rPr lang="en-CA" smtClean="0"/>
              <a:pPr>
                <a:defRPr/>
              </a:pPr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52B540-4BD9-4708-96EB-887A37940ACB}" type="slidenum">
              <a:rPr lang="en-CA" smtClean="0"/>
              <a:pPr>
                <a:defRPr/>
              </a:pPr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5647DF-1097-49D9-8353-287B3AC6DC2F}" type="slidenum">
              <a:rPr lang="en-CA" smtClean="0"/>
              <a:pPr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/>
              <a:t>This can be found with Maple</a:t>
            </a:r>
          </a:p>
          <a:p>
            <a:endParaRPr lang="en-CA" altLang="en-US" b="1" smtClean="0"/>
          </a:p>
          <a:p>
            <a:r>
              <a:rPr lang="en-CA" altLang="en-US" b="1" smtClean="0"/>
              <a:t>solve( {pB = a/(a+c+e), pD = c/(c + e)}, {a, c, e} );</a:t>
            </a:r>
            <a:endParaRPr lang="en-CA" altLang="en-US" smtClean="0"/>
          </a:p>
          <a:p>
            <a:r>
              <a:rPr lang="en-CA" altLang="en-US" smtClean="0"/>
              <a:t># {c = -pD*(pB-1)*a/pB, e = (pD-1)*(pB-1)*a/pB, a = a}</a:t>
            </a:r>
          </a:p>
          <a:p>
            <a:r>
              <a:rPr lang="en-CA" altLang="en-US" b="1" smtClean="0"/>
              <a:t>eval( {sB = a/(a+c), sD = (a+c)/(a+c+e)}, % );</a:t>
            </a:r>
            <a:endParaRPr lang="en-CA" altLang="en-US" smtClean="0"/>
          </a:p>
          <a:p>
            <a:r>
              <a:rPr lang="en-CA" altLang="en-US" smtClean="0"/>
              <a:t># {sB = a/(a-pD*(pB-1)*a/pB), sD = (a-pD*(pB-1)*a/pB)/(a-pD*(pB-1)*a/pB+(pD-1)*(pB-1)*a/pB)}</a:t>
            </a:r>
          </a:p>
          <a:p>
            <a:r>
              <a:rPr lang="en-CA" altLang="en-US" b="1" smtClean="0"/>
              <a:t>simplify(%, size);</a:t>
            </a:r>
            <a:endParaRPr lang="en-CA" altLang="en-US" smtClean="0"/>
          </a:p>
          <a:p>
            <a:r>
              <a:rPr lang="en-CA" altLang="en-US" smtClean="0"/>
              <a:t># {sD = pB-pD*pB+pD, sB = -pB/(-pB+pD*pB-pD)}</a:t>
            </a: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9048158-AC58-445C-A88A-BDCF676ED864}" type="slidenum">
              <a:rPr lang="en-CA" altLang="en-US" sz="1200"/>
              <a:pPr algn="r" eaLnBrk="1" hangingPunct="1"/>
              <a:t>20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/>
              <a:t>From Maple:</a:t>
            </a:r>
          </a:p>
          <a:p>
            <a:endParaRPr lang="en-CA" altLang="en-US" b="1" smtClean="0"/>
          </a:p>
          <a:p>
            <a:r>
              <a:rPr lang="en-CA" altLang="en-US" b="1" smtClean="0"/>
              <a:t>solve( {pB = a/(a+c+e+g), pD = c/(c+e), pF = (c+e)/(c+e+g)}, {a, c, e, g} );</a:t>
            </a:r>
            <a:endParaRPr lang="en-CA" altLang="en-US" smtClean="0"/>
          </a:p>
          <a:p>
            <a:r>
              <a:rPr lang="en-CA" altLang="en-US" smtClean="0"/>
              <a:t># {a = a, g = 1/pB*(pF*pB-pF-pB+1)*a, c = -a*(pB-1)*pF*pD/pB, e = (pD-1)*a*(pB-1)*pF/pB}</a:t>
            </a:r>
          </a:p>
          <a:p>
            <a:r>
              <a:rPr lang="en-CA" altLang="en-US" b="1" smtClean="0"/>
              <a:t>eval( {sB = a/(a+c), sD = (a+c)/(a+c+e+g), sF = e/(e+g)}, % );</a:t>
            </a:r>
            <a:endParaRPr lang="en-CA" altLang="en-US" smtClean="0"/>
          </a:p>
          <a:p>
            <a:r>
              <a:rPr lang="en-CA" altLang="en-US" smtClean="0"/>
              <a:t># {sD = (a-a*(pB-1)*pF*pD/pB)/(a-a*(pB-1)*pF*pD/pB+(pD-1)*a*(pB-1)*pF/pB+1/pB*(pF*pB-pF-pB+1)*a), sF = (pD-1)*a*(pB-1)*pF/pB/((pD-1)*a*(pB-1)*pF/pB+1/pB*(pF*pB-pF-pB+1)*a), sB = a/(a-a*(pB-1)*pF*pD/pB)}</a:t>
            </a:r>
          </a:p>
          <a:p>
            <a:r>
              <a:rPr lang="en-CA" altLang="en-US" b="1" smtClean="0"/>
              <a:t>simplify(%, size);</a:t>
            </a:r>
            <a:endParaRPr lang="en-CA" altLang="en-US" smtClean="0"/>
          </a:p>
          <a:p>
            <a:r>
              <a:rPr lang="en-CA" altLang="en-US" smtClean="0"/>
              <a:t># {sD = (-pF*pB+pF)*pD+pB, sF = (pD-1)*pF/(pF*pD-1), sB = -pB/(-pB+pF*pD*pB-pF*pD)}</a:t>
            </a:r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1274E3-4344-4ED9-99FC-19FB1DED13D9}" type="slidenum">
              <a:rPr lang="en-CA" altLang="en-US" sz="1200"/>
              <a:pPr algn="r" eaLnBrk="1" hangingPunct="1"/>
              <a:t>21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F14F29-FB01-408E-8A9D-4775AC1C7EFB}" type="slidenum">
              <a:rPr lang="en-CA" smtClean="0"/>
              <a:pPr>
                <a:defRPr/>
              </a:pPr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D59C8-BF65-41AD-9D72-13A0D4140098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F60AF-7EDD-4B4E-90C5-62A5004D732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B36BD-9838-483E-8577-F32DF80BFC4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7F3C10-90ED-4966-A66C-AFF12AE42F9B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4AE91B-9ED0-4BFD-8AE6-685AE7086CD3}" type="slidenum">
              <a:rPr lang="en-CA" smtClean="0"/>
              <a:pPr>
                <a:defRPr/>
              </a:pPr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F3D052-76AB-4FB8-8FBB-2B4803936E46}" type="slidenum">
              <a:rPr lang="en-CA" smtClean="0"/>
              <a:pPr>
                <a:defRPr/>
              </a:pPr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This can be easily seen in Maple where the limit of the ratio appears to be .7236067977499789696409173…</a:t>
            </a:r>
          </a:p>
          <a:p>
            <a:endParaRPr lang="en-CA" altLang="en-US" smtClean="0"/>
          </a:p>
          <a:p>
            <a:r>
              <a:rPr lang="en-CA" altLang="en-US" smtClean="0"/>
              <a:t># number of nodes in a worst-case AVL tree of height h</a:t>
            </a:r>
          </a:p>
          <a:p>
            <a:r>
              <a:rPr lang="en-CA" altLang="en-US" smtClean="0"/>
              <a:t>worst := unapply( rsolve( {F(0) = 1, F(1) = 2, F(h) = F(h - 1) + F(h - 2) + 1}, F(h) ) + 1, h ):</a:t>
            </a:r>
          </a:p>
          <a:p>
            <a:r>
              <a:rPr lang="en-CA" altLang="en-US" smtClean="0"/>
              <a:t># number of nodes in a perfect tree of height h</a:t>
            </a:r>
          </a:p>
          <a:p>
            <a:r>
              <a:rPr lang="en-CA" altLang="en-US" smtClean="0"/>
              <a:t>best := h -&gt; 2^(h + 1) - 1 + 1:</a:t>
            </a:r>
          </a:p>
          <a:p>
            <a:r>
              <a:rPr lang="en-CA" altLang="en-US" smtClean="0"/>
              <a:t># calculation of rho</a:t>
            </a:r>
          </a:p>
          <a:p>
            <a:r>
              <a:rPr lang="en-CA" altLang="en-US" smtClean="0"/>
              <a:t>rho := unapply( worst(k - 2)/(best(k - 1) + worst(k - 2)), k ):</a:t>
            </a:r>
          </a:p>
          <a:p>
            <a:r>
              <a:rPr lang="en-CA" altLang="en-US" smtClean="0"/>
              <a:t>phi := (sqrt(5) + 1)/2:</a:t>
            </a:r>
          </a:p>
          <a:p>
            <a:r>
              <a:rPr lang="en-CA" altLang="en-US" smtClean="0"/>
              <a:t>Digits := 40:</a:t>
            </a:r>
          </a:p>
          <a:p>
            <a:r>
              <a:rPr lang="en-CA" altLang="en-US" smtClean="0"/>
              <a:t>for h from 1 to 10 do</a:t>
            </a:r>
          </a:p>
          <a:p>
            <a:r>
              <a:rPr lang="en-CA" altLang="en-US" smtClean="0"/>
              <a:t>    print( h, evalf( rho(h), 6 ), evalf( rho(h) / (phi/2)^h ) );</a:t>
            </a:r>
          </a:p>
          <a:p>
            <a:r>
              <a:rPr lang="en-CA" altLang="en-US" smtClean="0"/>
              <a:t>end do:</a:t>
            </a:r>
          </a:p>
          <a:p>
            <a:r>
              <a:rPr lang="en-CA" altLang="en-US" smtClean="0"/>
              <a:t># 1, .333333, .4120226591665965654697245562437587451467</a:t>
            </a:r>
          </a:p>
          <a:p>
            <a:r>
              <a:rPr lang="en-CA" altLang="en-US" smtClean="0"/>
              <a:t># 2, .333333, .5092880150001402023938842208458158430394</a:t>
            </a:r>
          </a:p>
          <a:p>
            <a:r>
              <a:rPr lang="en-CA" altLang="en-US" smtClean="0"/>
              <a:t># 3, .272727, .5150574054540866103472880045046026955064</a:t>
            </a:r>
          </a:p>
          <a:p>
            <a:r>
              <a:rPr lang="en-CA" altLang="en-US" smtClean="0"/>
              <a:t># 4, .238095, .5558020333345350681380552262974691308151</a:t>
            </a:r>
          </a:p>
          <a:p>
            <a:r>
              <a:rPr lang="en-CA" altLang="en-US" smtClean="0"/>
              <a:t># 5, .200001, .5770876399966351425467786997004197670491</a:t>
            </a:r>
          </a:p>
          <a:p>
            <a:r>
              <a:rPr lang="en-CA" altLang="en-US" smtClean="0"/>
              <a:t># 6, .168832, .6021528685805180564970133826274375123841</a:t>
            </a:r>
          </a:p>
          <a:p>
            <a:r>
              <a:rPr lang="en-CA" altLang="en-US" smtClean="0"/>
              <a:t># 7, .140942, .6213402877605743332958546313614656752907</a:t>
            </a:r>
          </a:p>
          <a:p>
            <a:r>
              <a:rPr lang="en-CA" altLang="en-US" smtClean="0"/>
              <a:t># 8, .117243, .6388806908248967785268967838317320365888</a:t>
            </a:r>
          </a:p>
          <a:p>
            <a:r>
              <a:rPr lang="en-CA" altLang="en-US" smtClean="0"/>
              <a:t># 9, .970030e-1, .6533724668418403262779871164665951148715</a:t>
            </a:r>
          </a:p>
          <a:p>
            <a:r>
              <a:rPr lang="en-CA" altLang="en-US" smtClean="0"/>
              <a:t># 10, .799643e-1, .6657610700153380696069941409939332338745</a:t>
            </a:r>
          </a:p>
          <a:p>
            <a:r>
              <a:rPr lang="en-CA" altLang="en-US" smtClean="0"/>
              <a:t>for i from 1 to 5 do</a:t>
            </a:r>
          </a:p>
          <a:p>
            <a:r>
              <a:rPr lang="en-CA" altLang="en-US" smtClean="0"/>
              <a:t>    h := 10^i;</a:t>
            </a:r>
          </a:p>
          <a:p>
            <a:r>
              <a:rPr lang="en-CA" altLang="en-US" smtClean="0"/>
              <a:t>    print( h, evalf( rho(h), 6 ), evalf( rho(h) / (phi/2)^h ) );</a:t>
            </a:r>
          </a:p>
          <a:p>
            <a:r>
              <a:rPr lang="en-CA" altLang="en-US" smtClean="0"/>
              <a:t>end do:</a:t>
            </a:r>
          </a:p>
          <a:p>
            <a:r>
              <a:rPr lang="en-CA" altLang="en-US" smtClean="0"/>
              <a:t># 10, .799643e-1, .6657610700153380696069941409939332338745</a:t>
            </a:r>
          </a:p>
          <a:p>
            <a:r>
              <a:rPr lang="en-CA" altLang="en-US" smtClean="0"/>
              <a:t># 100, .452208e-9, .7236067974228117866790205338087495598899</a:t>
            </a:r>
          </a:p>
          <a:p>
            <a:r>
              <a:rPr lang="en-CA" altLang="en-US" smtClean="0"/>
              <a:t># 1000, .657465e-92, .7236067977499789696409173668731276233329</a:t>
            </a:r>
          </a:p>
          <a:p>
            <a:r>
              <a:rPr lang="en-CA" altLang="en-US" smtClean="0"/>
              <a:t># 10000, .277556e-920, .7236067977499789696409173668731276214303</a:t>
            </a:r>
          </a:p>
          <a:p>
            <a:r>
              <a:rPr lang="en-CA" altLang="en-US" smtClean="0"/>
              <a:t># 100000, .513414e-9204, .7236067977499789696409173668731276024035</a:t>
            </a:r>
          </a:p>
          <a:p>
            <a:endParaRPr lang="en-CA" altLang="en-US" smtClean="0"/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CAA6C4-B369-4435-89B0-45C0676ABD54}" type="slidenum">
              <a:rPr lang="en-CA" smtClean="0"/>
              <a:pPr>
                <a:defRPr/>
              </a:pPr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5106D0-0168-418D-8AB0-1DFCD0F4BEEC}" type="slidenum">
              <a:rPr lang="en-CA" smtClean="0"/>
              <a:pPr>
                <a:defRPr/>
              </a:pPr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6E6E6D-BCE3-4BE4-B67D-A8806F9476E0}" type="slidenum">
              <a:rPr lang="en-CA" smtClean="0"/>
              <a:pPr>
                <a:defRPr/>
              </a:pPr>
              <a:t>30</a:t>
            </a:fld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5555CD-CB42-44F4-8072-03CF0E092958}" type="slidenum">
              <a:rPr lang="en-CA" smtClean="0"/>
              <a:pPr>
                <a:defRPr/>
              </a:pPr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223122-71CA-4857-9B6C-0580AFC03896}" type="slidenum">
              <a:rPr lang="en-CA" smtClean="0"/>
              <a:pPr>
                <a:defRPr/>
              </a:pPr>
              <a:t>32</a:t>
            </a:fld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5106D0-0168-418D-8AB0-1DFCD0F4BEEC}" type="slidenum">
              <a:rPr lang="en-CA" smtClean="0"/>
              <a:pPr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5106D0-0168-418D-8AB0-1DFCD0F4BEEC}" type="slidenum">
              <a:rPr lang="en-CA" smtClean="0"/>
              <a:pPr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13008A2-BC97-4576-93EF-C7DA7908E45B}" type="slidenum">
              <a:rPr lang="en-CA" altLang="en-US" sz="1200"/>
              <a:pPr algn="r" eaLnBrk="1" hangingPunct="1"/>
              <a:t>6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45CF10-0DAB-430D-BAB6-393C327AD2CA}" type="slidenum">
              <a:rPr lang="en-CA" smtClean="0"/>
              <a:pPr>
                <a:defRPr/>
              </a:pPr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487B12-BF2D-40C3-8C8E-A829BFFD702B}" type="slidenum">
              <a:rPr lang="en-CA" smtClean="0"/>
              <a:pPr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9B23F0-0AC5-4087-8E14-D53F941D8902}" type="slidenum">
              <a:rPr lang="en-CA" smtClean="0"/>
              <a:pPr>
                <a:defRPr/>
              </a:pPr>
              <a:t>9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 smtClean="0"/>
              <a:t>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C63E-47A6-485D-B199-E096EEF2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BB[</a:t>
            </a:r>
            <a:r>
              <a:rPr lang="en-CA" altLang="en-US" sz="44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Null sub-tree</a:t>
            </a:r>
            <a:endParaRPr lang="en-CA" sz="3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This binary search tree with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14 </a:t>
            </a:r>
            <a:r>
              <a:rPr lang="en-CA" altLang="en-US" dirty="0" smtClean="0"/>
              <a:t>nodes and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CA" altLang="en-US" dirty="0" smtClean="0"/>
              <a:t> null sub-trees</a:t>
            </a:r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r>
              <a:rPr lang="en-CA" altLang="en-US" dirty="0"/>
              <a:t>	In our </a:t>
            </a:r>
            <a:r>
              <a:rPr lang="en-CA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Binary_search_node</a:t>
            </a:r>
            <a:r>
              <a:rPr lang="en-CA" altLang="en-US" dirty="0"/>
              <a:t> class, any sub-tree assigned </a:t>
            </a:r>
            <a:r>
              <a:rPr lang="en-CA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nullptr</a:t>
            </a:r>
            <a:r>
              <a:rPr lang="en-CA" altLang="en-US" dirty="0"/>
              <a:t> is represents a null sub-tree</a:t>
            </a:r>
            <a:endParaRPr lang="en-CA" altLang="en-US" b="1" dirty="0">
              <a:latin typeface="Courier New" pitchFamily="49" charset="0"/>
              <a:cs typeface="Courier New" pitchFamily="49" charset="0"/>
            </a:endParaRPr>
          </a:p>
          <a:p>
            <a:pPr marL="360363" indent="-360363" eaLnBrk="1" hangingPunct="1">
              <a:buNone/>
            </a:pPr>
            <a:endParaRPr lang="en-CA" altLang="en-US" dirty="0" smtClean="0"/>
          </a:p>
        </p:txBody>
      </p:sp>
      <p:pic>
        <p:nvPicPr>
          <p:cNvPr id="5" name="Picture 3" descr="C:\Users\dwharder\Desktop\null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57438"/>
            <a:ext cx="658653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3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Weight balance</a:t>
            </a:r>
            <a:endParaRPr lang="en-US" sz="36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The </a:t>
            </a:r>
            <a:r>
              <a:rPr lang="en-US" altLang="en-US" i="1" dirty="0" smtClean="0"/>
              <a:t>weight balance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of a tree is the ratio of null sub-trees in the left sub-tree over the total number of null sub-trees</a:t>
            </a:r>
          </a:p>
          <a:p>
            <a:pPr marL="360363" indent="-360363" eaLnBrk="1" hangingPunct="1">
              <a:buNone/>
            </a:pPr>
            <a:endParaRPr lang="en-US" altLang="en-US" dirty="0" smtClean="0"/>
          </a:p>
          <a:p>
            <a:pPr marL="360363" indent="-360363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For a tree with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/>
              <a:t> nodes</a:t>
            </a:r>
          </a:p>
          <a:p>
            <a:pPr marL="360363" indent="-360363" eaLnBrk="1" hangingPunct="1"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360363" indent="-360363" eaLnBrk="1" hangingPunct="1"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Binary_search_node</a:t>
            </a: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&lt;Type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weight_balance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CA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lvl="1" eaLnBrk="1" hangingPunct="1">
              <a:buFontTx/>
              <a:buNone/>
            </a:pP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 empty() ) {</a:t>
            </a:r>
          </a:p>
          <a:p>
            <a:pPr lvl="1" eaLnBrk="1" hangingPunct="1">
              <a:buFontTx/>
              <a:buNone/>
            </a:pP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return NAN;</a:t>
            </a:r>
          </a:p>
          <a:p>
            <a:pPr lvl="1" eaLnBrk="1" hangingPunct="1">
              <a:buFontTx/>
              <a:buNone/>
            </a:pP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lvl="1" eaLnBrk="1" hangingPunct="1">
              <a:buFontTx/>
              <a:buNone/>
            </a:pPr>
            <a:endParaRPr lang="en-CA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buFontTx/>
              <a:buNone/>
            </a:pP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double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nst_left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=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static_cast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&lt;double&gt;(  left()-&gt;size() +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1.0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 eaLnBrk="1" hangingPunct="1">
              <a:buFontTx/>
              <a:buNone/>
            </a:pP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double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nst_right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static_cast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&lt;double&gt;( right()-&gt;</a:t>
            </a:r>
            <a:r>
              <a:rPr lang="en-CA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1.0 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 eaLnBrk="1" hangingPunct="1">
              <a:buFontTx/>
              <a:buNone/>
            </a:pPr>
            <a:endParaRPr lang="en-CA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buFontTx/>
              <a:buNone/>
            </a:pP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nst_left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/ (</a:t>
            </a:r>
            <a:r>
              <a:rPr lang="en-CA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nst_left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CA" alt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nst_right</a:t>
            </a: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 eaLnBrk="1" hangingPunct="1">
              <a:buFontTx/>
              <a:buNone/>
            </a:pPr>
            <a:r>
              <a:rPr lang="en-CA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indent="-360363" eaLnBrk="1" hangingPunct="1">
              <a:buNone/>
            </a:pPr>
            <a:r>
              <a:rPr lang="en-US" altLang="en-US" sz="1400" dirty="0" smtClean="0">
                <a:latin typeface="Times New Roman" pitchFamily="18" charset="0"/>
              </a:rPr>
              <a:t> </a:t>
            </a:r>
            <a:endParaRPr lang="en-US" altLang="en-US" sz="1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77447"/>
              </p:ext>
            </p:extLst>
          </p:nvPr>
        </p:nvGraphicFramePr>
        <p:xfrm>
          <a:off x="3635896" y="2420888"/>
          <a:ext cx="2160240" cy="82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Equation" r:id="rId4" imgW="1028520" imgH="393480" progId="Equation.3">
                  <p:embed/>
                </p:oleObj>
              </mc:Choice>
              <mc:Fallback>
                <p:oleObj name="Equation" r:id="rId4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420888"/>
                        <a:ext cx="2160240" cy="826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Weight balance</a:t>
            </a:r>
            <a:endParaRPr lang="en-CA" altLang="en-US" sz="36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Here,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Symbol" pitchFamily="18" charset="2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= 10/15 ≈ 0.667</a:t>
            </a:r>
            <a:r>
              <a:rPr lang="en-CA" altLang="en-US" dirty="0" smtClean="0"/>
              <a:t> </a:t>
            </a:r>
          </a:p>
        </p:txBody>
      </p:sp>
      <p:pic>
        <p:nvPicPr>
          <p:cNvPr id="19460" name="Picture 3" descr="C:\Users\dwharder\Desktop\null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57438"/>
            <a:ext cx="658653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5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Weight balance</a:t>
            </a:r>
            <a:endParaRPr lang="en-US" altLang="en-US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The balance of a tree depends on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endParaRPr lang="en-US" altLang="en-US" i="1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	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≈ 0   </a:t>
            </a:r>
            <a:r>
              <a:rPr lang="en-CA" altLang="en-US" dirty="0" smtClean="0"/>
              <a:t>  right-heavy node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	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≈ 0.5</a:t>
            </a:r>
            <a:r>
              <a:rPr lang="en-CA" altLang="en-US" dirty="0" smtClean="0"/>
              <a:t>  approximately balanced node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	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≈ 1   </a:t>
            </a:r>
            <a:r>
              <a:rPr lang="en-CA" altLang="en-US" dirty="0" smtClean="0"/>
              <a:t>  left-heavy node</a:t>
            </a: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 smtClean="0"/>
              <a:t>trees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A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/>
              <a:t> tree requires that all nodes have bounded weight balance of</a:t>
            </a:r>
          </a:p>
          <a:p>
            <a:pPr algn="ctr" eaLnBrk="1" hangingPunct="1">
              <a:buFontTx/>
              <a:buNone/>
            </a:pP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≤ 1 – 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where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≤ ½ </a:t>
            </a:r>
            <a:endParaRPr lang="en-US" altLang="en-US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/>
              <a:t>trees</a:t>
            </a:r>
            <a:endParaRPr lang="en-US" altLang="en-US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Is it possible to construct a </a:t>
            </a:r>
            <a:r>
              <a:rPr lang="en-US" altLang="en-US" dirty="0" smtClean="0">
                <a:latin typeface="Times New Roman" pitchFamily="18" charset="0"/>
              </a:rPr>
              <a:t>BB(½)</a:t>
            </a:r>
            <a:r>
              <a:rPr lang="en-US" altLang="en-US" dirty="0" smtClean="0"/>
              <a:t> tree?</a:t>
            </a:r>
          </a:p>
          <a:p>
            <a:pPr marL="360363" indent="-360363" eaLnBrk="1" hangingPunct="1">
              <a:buNone/>
            </a:pPr>
            <a:r>
              <a:rPr lang="en-US" altLang="en-US" dirty="0" smtClean="0"/>
              <a:t>	This weight has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</a:rPr>
              <a:t> =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⅔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pPr marL="360363" indent="-360363">
              <a:buNone/>
            </a:pPr>
            <a:endParaRPr lang="en-US" altLang="en-US" dirty="0" smtClean="0"/>
          </a:p>
          <a:p>
            <a:pPr marL="360363" indent="-360363">
              <a:buNone/>
            </a:pPr>
            <a:endParaRPr lang="en-US" altLang="en-US" dirty="0"/>
          </a:p>
          <a:p>
            <a:pPr marL="360363" indent="-360363">
              <a:buNone/>
            </a:pPr>
            <a:r>
              <a:rPr lang="en-US" altLang="en-US" dirty="0" smtClean="0"/>
              <a:t>	Only perfect trees are </a:t>
            </a:r>
            <a:r>
              <a:rPr lang="en-US" altLang="en-US" dirty="0" smtClean="0">
                <a:latin typeface="Times New Roman" pitchFamily="18" charset="0"/>
              </a:rPr>
              <a:t>BB(½)</a:t>
            </a:r>
            <a:r>
              <a:rPr lang="en-US" altLang="en-US" dirty="0" smtClean="0"/>
              <a:t> trees</a:t>
            </a:r>
          </a:p>
          <a:p>
            <a:pPr lvl="1"/>
            <a:r>
              <a:rPr lang="en-US" altLang="en-US" dirty="0" smtClean="0"/>
              <a:t>Use proof by induction on the height</a:t>
            </a:r>
          </a:p>
        </p:txBody>
      </p:sp>
      <p:pic>
        <p:nvPicPr>
          <p:cNvPr id="22532" name="Picture 4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33068"/>
            <a:ext cx="129381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582035" y="2679303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⅔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2843808" y="321297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0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/>
              <a:t>trees</a:t>
            </a:r>
            <a:endParaRPr lang="en-US" alt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As with AVL trees, rotations will correct the balance</a:t>
            </a:r>
          </a:p>
          <a:p>
            <a:pPr lvl="1" eaLnBrk="1" hangingPunct="1"/>
            <a:r>
              <a:rPr lang="en-CA" altLang="en-US" dirty="0" smtClean="0"/>
              <a:t>Insertions with AVL </a:t>
            </a:r>
            <a:r>
              <a:rPr lang="en-CA" altLang="en-US" dirty="0"/>
              <a:t>trees require at most one rotation</a:t>
            </a:r>
            <a:endParaRPr lang="en-US" altLang="en-US" dirty="0"/>
          </a:p>
          <a:p>
            <a:pPr lvl="1" eaLnBrk="1" hangingPunct="1"/>
            <a:r>
              <a:rPr lang="en-CA" altLang="en-US" dirty="0" smtClean="0"/>
              <a:t>More than one rotation may be necessary for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CA" altLang="en-US" dirty="0" smtClean="0"/>
              <a:t>trees</a:t>
            </a:r>
          </a:p>
          <a:p>
            <a:pPr marL="457200" lvl="1" indent="0" eaLnBrk="1" hangingPunct="1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073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By restricting                              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it can be shown that both the height is </a:t>
            </a:r>
            <a:r>
              <a:rPr lang="en-US" altLang="en-US" b="1" dirty="0">
                <a:latin typeface="Symbol" pitchFamily="18" charset="2"/>
              </a:rPr>
              <a:t>Q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dirty="0" err="1">
                <a:latin typeface="Times New Roman" pitchFamily="18" charset="0"/>
              </a:rPr>
              <a:t>ln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</a:rPr>
              <a:t>))</a:t>
            </a:r>
            <a:r>
              <a:rPr lang="en-US" altLang="en-US" dirty="0" smtClean="0"/>
              <a:t> and the number of required rotations an amortized </a:t>
            </a:r>
            <a:r>
              <a:rPr lang="en-US" altLang="en-US" b="1" dirty="0" smtClean="0">
                <a:latin typeface="Symbol" pitchFamily="18" charset="2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(1)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22741"/>
              </p:ext>
            </p:extLst>
          </p:nvPr>
        </p:nvGraphicFramePr>
        <p:xfrm>
          <a:off x="3284538" y="2081213"/>
          <a:ext cx="30432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081213"/>
                        <a:ext cx="30432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1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With our restriction, a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/>
              <a:t> tree is bounded by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360363" indent="-360363" eaLnBrk="1" hangingPunct="1">
              <a:buNone/>
            </a:pPr>
            <a:r>
              <a:rPr lang="en-US" altLang="en-US" dirty="0" smtClean="0"/>
              <a:t>	It follows that:</a:t>
            </a:r>
          </a:p>
          <a:p>
            <a:pPr marL="457200" lvl="1" indent="0" eaLnBrk="1" hangingPunct="1">
              <a:buNone/>
            </a:pPr>
            <a:r>
              <a:rPr lang="en-US" altLang="en-US" dirty="0" smtClean="0"/>
              <a:t>	</a:t>
            </a:r>
            <a:r>
              <a:rPr lang="en-US" altLang="en-US" sz="2000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= 0.5</a:t>
            </a:r>
            <a:r>
              <a:rPr lang="en-US" altLang="en-US" sz="2000" dirty="0" smtClean="0"/>
              <a:t>:    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sz="2000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+ 1)</a:t>
            </a:r>
          </a:p>
          <a:p>
            <a:pPr marL="457200" lvl="1" indent="0" eaLnBrk="1" hangingPunct="1">
              <a:buNone/>
            </a:pPr>
            <a:endParaRPr lang="en-US" altLang="en-US" sz="2000" i="1" dirty="0" smtClean="0">
              <a:latin typeface="Symbol" pitchFamily="18" charset="2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i="1" dirty="0" smtClean="0">
                <a:latin typeface="Symbol" pitchFamily="18" charset="2"/>
                <a:cs typeface="Times New Roman" pitchFamily="18" charset="0"/>
              </a:rPr>
              <a:t>	a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= 0.25</a:t>
            </a:r>
            <a:r>
              <a:rPr lang="en-US" altLang="en-US" sz="2000" dirty="0" smtClean="0"/>
              <a:t>: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617"/>
              </p:ext>
            </p:extLst>
          </p:nvPr>
        </p:nvGraphicFramePr>
        <p:xfrm>
          <a:off x="2640013" y="1970088"/>
          <a:ext cx="360997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4" imgW="1815840" imgH="583920" progId="Equation.DSMT4">
                  <p:embed/>
                </p:oleObj>
              </mc:Choice>
              <mc:Fallback>
                <p:oleObj name="Equation" r:id="rId4" imgW="1815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970088"/>
                        <a:ext cx="360997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74189"/>
              </p:ext>
            </p:extLst>
          </p:nvPr>
        </p:nvGraphicFramePr>
        <p:xfrm>
          <a:off x="2627784" y="4376738"/>
          <a:ext cx="46783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Equation" r:id="rId6" imgW="2527200" imgH="419040" progId="Equation.DSMT4">
                  <p:embed/>
                </p:oleObj>
              </mc:Choice>
              <mc:Fallback>
                <p:oleObj name="Equation" r:id="rId6" imgW="252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76738"/>
                        <a:ext cx="46783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With our restriction, any sequence of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smtClean="0"/>
              <a:t> insertions into an initially empty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/>
              <a:t> tree will require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/>
              <a:t> AVL-like rotations</a:t>
            </a:r>
          </a:p>
          <a:p>
            <a:pPr lvl="1" eaLnBrk="1" hangingPunct="1"/>
            <a:r>
              <a:rPr lang="en-US" altLang="en-US" dirty="0" smtClean="0"/>
              <a:t>This gives an amortized </a:t>
            </a:r>
            <a:r>
              <a:rPr lang="en-US" altLang="en-US" b="1" dirty="0">
                <a:latin typeface="Symbol" pitchFamily="18" charset="2"/>
              </a:rPr>
              <a:t>Q</a:t>
            </a:r>
            <a:r>
              <a:rPr lang="en-US" altLang="en-US" dirty="0">
                <a:latin typeface="Times New Roman" pitchFamily="18" charset="0"/>
              </a:rPr>
              <a:t>(1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r>
              <a:rPr lang="en-US" altLang="en-US" dirty="0"/>
              <a:t> </a:t>
            </a:r>
            <a:r>
              <a:rPr lang="en-US" altLang="en-US" dirty="0" smtClean="0"/>
              <a:t>rotations per insertion</a:t>
            </a:r>
          </a:p>
          <a:p>
            <a:pPr lvl="1" eaLnBrk="1" hangingPunct="1"/>
            <a:r>
              <a:rPr lang="en-CA" altLang="en-US" dirty="0"/>
              <a:t>If </a:t>
            </a:r>
            <a:r>
              <a:rPr lang="en-CA" altLang="en-US" dirty="0" smtClean="0"/>
              <a:t>a node </a:t>
            </a:r>
            <a:r>
              <a:rPr lang="en-CA" altLang="en-US" dirty="0"/>
              <a:t>becomes </a:t>
            </a:r>
            <a:r>
              <a:rPr lang="en-CA" altLang="en-US" dirty="0" smtClean="0"/>
              <a:t>unbalanced as a result of an insertion, </a:t>
            </a:r>
            <a:r>
              <a:rPr lang="en-CA" altLang="en-US" dirty="0"/>
              <a:t>only one rotation is required to balance it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This topic will</a:t>
            </a:r>
          </a:p>
          <a:p>
            <a:pPr lvl="1" eaLnBrk="1" hangingPunct="1"/>
            <a:r>
              <a:rPr lang="en-US" altLang="en-US" dirty="0" smtClean="0"/>
              <a:t>Define</a:t>
            </a:r>
          </a:p>
          <a:p>
            <a:pPr lvl="2" eaLnBrk="1" hangingPunct="1"/>
            <a:r>
              <a:rPr lang="en-US" altLang="en-US" dirty="0" smtClean="0"/>
              <a:t>Null sub-trees</a:t>
            </a:r>
          </a:p>
          <a:p>
            <a:pPr lvl="2" eaLnBrk="1" hangingPunct="1"/>
            <a:r>
              <a:rPr lang="en-US" altLang="en-US" dirty="0"/>
              <a:t>W</a:t>
            </a:r>
            <a:r>
              <a:rPr lang="en-US" altLang="en-US" dirty="0" smtClean="0"/>
              <a:t>eight Balance</a:t>
            </a:r>
          </a:p>
          <a:p>
            <a:pPr lvl="1" eaLnBrk="1" hangingPunct="1"/>
            <a:r>
              <a:rPr lang="en-US" altLang="en-US" dirty="0" smtClean="0"/>
              <a:t>Introduce weight balance</a:t>
            </a:r>
          </a:p>
          <a:p>
            <a:pPr lvl="1" eaLnBrk="1" hangingPunct="1"/>
            <a:r>
              <a:rPr lang="en-US" altLang="en-US" dirty="0" smtClean="0"/>
              <a:t>Define </a:t>
            </a:r>
            <a:r>
              <a:rPr lang="en-US" altLang="en-US" i="1" dirty="0" smtClean="0"/>
              <a:t>bounded-balance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 smtClean="0"/>
              <a:t>trees</a:t>
            </a:r>
          </a:p>
          <a:p>
            <a:pPr lvl="1" eaLnBrk="1" hangingPunct="1"/>
            <a:r>
              <a:rPr lang="en-US" altLang="en-US" dirty="0" smtClean="0"/>
              <a:t>Compare weight and height balance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/>
              <a:t>trees</a:t>
            </a:r>
            <a:endParaRPr lang="en-US" altLang="en-US" sz="3600" dirty="0" smtClean="0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First rotation: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r>
              <a:rPr lang="en-CA" altLang="en-US" dirty="0" smtClean="0"/>
              <a:t>	Writing </a:t>
            </a:r>
            <a:r>
              <a:rPr lang="en-CA" altLang="en-US" i="1" dirty="0" err="1" smtClean="0">
                <a:latin typeface="Symbol" pitchFamily="18" charset="2"/>
              </a:rPr>
              <a:t>s</a:t>
            </a:r>
            <a:r>
              <a:rPr lang="en-CA" altLang="en-US" baseline="-25000" dirty="0" err="1" smtClean="0">
                <a:latin typeface="Times New Roman" pitchFamily="18" charset="0"/>
              </a:rPr>
              <a:t>B</a:t>
            </a:r>
            <a:r>
              <a:rPr lang="en-CA" altLang="en-US" dirty="0" smtClean="0"/>
              <a:t> and </a:t>
            </a:r>
            <a:r>
              <a:rPr lang="en-CA" altLang="en-US" i="1" dirty="0" err="1" smtClean="0">
                <a:latin typeface="Symbol" pitchFamily="18" charset="2"/>
              </a:rPr>
              <a:t>s</a:t>
            </a:r>
            <a:r>
              <a:rPr lang="en-CA" altLang="en-US" baseline="-25000" dirty="0" err="1" smtClean="0">
                <a:latin typeface="Times New Roman" pitchFamily="18" charset="0"/>
              </a:rPr>
              <a:t>D</a:t>
            </a:r>
            <a:r>
              <a:rPr lang="en-CA" altLang="en-US" baseline="30000" dirty="0" smtClean="0"/>
              <a:t> </a:t>
            </a:r>
            <a:r>
              <a:rPr lang="en-CA" altLang="en-US" dirty="0" smtClean="0"/>
              <a:t>in terms of </a:t>
            </a:r>
            <a:r>
              <a:rPr lang="en-CA" altLang="en-US" i="1" dirty="0" err="1" smtClean="0">
                <a:latin typeface="Symbol" pitchFamily="18" charset="2"/>
              </a:rPr>
              <a:t>r</a:t>
            </a:r>
            <a:r>
              <a:rPr lang="en-CA" altLang="en-US" baseline="-25000" dirty="0" err="1" smtClean="0">
                <a:latin typeface="Times New Roman" pitchFamily="18" charset="0"/>
              </a:rPr>
              <a:t>B</a:t>
            </a:r>
            <a:r>
              <a:rPr lang="en-CA" altLang="en-US" dirty="0" smtClean="0"/>
              <a:t> and </a:t>
            </a:r>
            <a:r>
              <a:rPr lang="en-CA" altLang="en-US" i="1" dirty="0" err="1" smtClean="0">
                <a:latin typeface="Symbol" pitchFamily="18" charset="2"/>
              </a:rPr>
              <a:t>r</a:t>
            </a:r>
            <a:r>
              <a:rPr lang="en-CA" altLang="en-US" baseline="-25000" dirty="0" err="1" smtClean="0">
                <a:latin typeface="Times New Roman" pitchFamily="18" charset="0"/>
              </a:rPr>
              <a:t>D</a:t>
            </a:r>
            <a:r>
              <a:rPr lang="en-CA" altLang="en-US" dirty="0" smtClean="0"/>
              <a:t> </a:t>
            </a:r>
            <a:endParaRPr lang="en-US" altLang="en-US" dirty="0" smtClean="0"/>
          </a:p>
        </p:txBody>
      </p:sp>
      <p:pic>
        <p:nvPicPr>
          <p:cNvPr id="2058" name="Picture 4" descr="aa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87089"/>
            <a:ext cx="611663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9385"/>
              </p:ext>
            </p:extLst>
          </p:nvPr>
        </p:nvGraphicFramePr>
        <p:xfrm>
          <a:off x="1914525" y="1964776"/>
          <a:ext cx="13541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4" name="Equation" r:id="rId5" imgW="927000" imgH="393480" progId="Equation.3">
                  <p:embed/>
                </p:oleObj>
              </mc:Choice>
              <mc:Fallback>
                <p:oleObj name="Equation" r:id="rId5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964776"/>
                        <a:ext cx="13541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04299"/>
              </p:ext>
            </p:extLst>
          </p:nvPr>
        </p:nvGraphicFramePr>
        <p:xfrm>
          <a:off x="3289300" y="2612476"/>
          <a:ext cx="10382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7" imgW="711000" imgH="393480" progId="Equation.3">
                  <p:embed/>
                </p:oleObj>
              </mc:Choice>
              <mc:Fallback>
                <p:oleObj name="Equation" r:id="rId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612476"/>
                        <a:ext cx="10382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20165"/>
              </p:ext>
            </p:extLst>
          </p:nvPr>
        </p:nvGraphicFramePr>
        <p:xfrm>
          <a:off x="5786438" y="2036214"/>
          <a:ext cx="1373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6" name="Equation" r:id="rId9" imgW="939600" imgH="393480" progId="Equation.3">
                  <p:embed/>
                </p:oleObj>
              </mc:Choice>
              <mc:Fallback>
                <p:oleObj name="Equation" r:id="rId9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036214"/>
                        <a:ext cx="1373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74428"/>
              </p:ext>
            </p:extLst>
          </p:nvPr>
        </p:nvGraphicFramePr>
        <p:xfrm>
          <a:off x="4562475" y="2468014"/>
          <a:ext cx="1057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468014"/>
                        <a:ext cx="1057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59760"/>
              </p:ext>
            </p:extLst>
          </p:nvPr>
        </p:nvGraphicFramePr>
        <p:xfrm>
          <a:off x="1125538" y="4941168"/>
          <a:ext cx="3014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Equation" r:id="rId13" imgW="1434960" imgH="215640" progId="Equation.3">
                  <p:embed/>
                </p:oleObj>
              </mc:Choice>
              <mc:Fallback>
                <p:oleObj name="Equation" r:id="rId13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941168"/>
                        <a:ext cx="30146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43811"/>
              </p:ext>
            </p:extLst>
          </p:nvPr>
        </p:nvGraphicFramePr>
        <p:xfrm>
          <a:off x="4697685" y="4725144"/>
          <a:ext cx="31146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Equation" r:id="rId15" imgW="1485720" imgH="444240" progId="Equation.3">
                  <p:embed/>
                </p:oleObj>
              </mc:Choice>
              <mc:Fallback>
                <p:oleObj name="Equation" r:id="rId15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685" y="4725144"/>
                        <a:ext cx="311467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Line 16"/>
          <p:cNvSpPr>
            <a:spLocks noChangeShapeType="1"/>
          </p:cNvSpPr>
          <p:nvPr/>
        </p:nvSpPr>
        <p:spPr bwMode="auto">
          <a:xfrm>
            <a:off x="3995738" y="326017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Second rotation:</a:t>
            </a:r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r>
              <a:rPr lang="en-CA" altLang="en-US" dirty="0" smtClean="0"/>
              <a:t>	</a:t>
            </a:r>
          </a:p>
          <a:p>
            <a:pPr marL="360363" indent="-360363" eaLnBrk="1" hangingPunct="1">
              <a:buNone/>
            </a:pPr>
            <a:r>
              <a:rPr lang="en-CA" altLang="en-US" dirty="0" smtClean="0"/>
              <a:t>	Writing </a:t>
            </a:r>
            <a:r>
              <a:rPr lang="en-CA" altLang="en-US" i="1" dirty="0" err="1" smtClean="0">
                <a:latin typeface="Symbol" pitchFamily="18" charset="2"/>
              </a:rPr>
              <a:t>s</a:t>
            </a:r>
            <a:r>
              <a:rPr lang="en-CA" altLang="en-US" baseline="-25000" dirty="0" err="1" smtClean="0">
                <a:latin typeface="Times New Roman" pitchFamily="18" charset="0"/>
              </a:rPr>
              <a:t>B</a:t>
            </a:r>
            <a:r>
              <a:rPr lang="en-CA" altLang="en-US" dirty="0" smtClean="0"/>
              <a:t>, </a:t>
            </a:r>
            <a:r>
              <a:rPr lang="en-CA" altLang="en-US" i="1" dirty="0" err="1" smtClean="0">
                <a:latin typeface="Symbol" pitchFamily="18" charset="2"/>
              </a:rPr>
              <a:t>s</a:t>
            </a:r>
            <a:r>
              <a:rPr lang="en-CA" altLang="en-US" baseline="-25000" dirty="0" err="1" smtClean="0">
                <a:latin typeface="Times New Roman" pitchFamily="18" charset="0"/>
              </a:rPr>
              <a:t>D</a:t>
            </a:r>
            <a:r>
              <a:rPr lang="en-CA" altLang="en-US" baseline="-25000" dirty="0" smtClean="0">
                <a:latin typeface="Times New Roman" pitchFamily="18" charset="0"/>
              </a:rPr>
              <a:t> </a:t>
            </a:r>
            <a:r>
              <a:rPr lang="en-CA" altLang="en-US" dirty="0" smtClean="0"/>
              <a:t>, </a:t>
            </a:r>
            <a:r>
              <a:rPr lang="en-CA" altLang="en-US" i="1" dirty="0" err="1" smtClean="0">
                <a:latin typeface="Symbol" pitchFamily="18" charset="2"/>
              </a:rPr>
              <a:t>s</a:t>
            </a:r>
            <a:r>
              <a:rPr lang="en-CA" altLang="en-US" baseline="-25000" dirty="0" err="1" smtClean="0">
                <a:latin typeface="Times New Roman" pitchFamily="18" charset="0"/>
              </a:rPr>
              <a:t>F</a:t>
            </a:r>
            <a:r>
              <a:rPr lang="en-CA" altLang="en-US" baseline="30000" dirty="0" smtClean="0"/>
              <a:t> </a:t>
            </a:r>
            <a:r>
              <a:rPr lang="en-CA" altLang="en-US" dirty="0" smtClean="0"/>
              <a:t>in terms of </a:t>
            </a:r>
            <a:r>
              <a:rPr lang="en-CA" altLang="en-US" i="1" dirty="0" err="1" smtClean="0">
                <a:latin typeface="Symbol" pitchFamily="18" charset="2"/>
              </a:rPr>
              <a:t>r</a:t>
            </a:r>
            <a:r>
              <a:rPr lang="en-CA" altLang="en-US" baseline="-25000" dirty="0" err="1" smtClean="0">
                <a:latin typeface="Times New Roman" pitchFamily="18" charset="0"/>
              </a:rPr>
              <a:t>B</a:t>
            </a:r>
            <a:r>
              <a:rPr lang="en-CA" altLang="en-US" dirty="0" smtClean="0"/>
              <a:t>, </a:t>
            </a:r>
            <a:r>
              <a:rPr lang="en-CA" altLang="en-US" i="1" dirty="0" err="1" smtClean="0">
                <a:latin typeface="Symbol" pitchFamily="18" charset="2"/>
              </a:rPr>
              <a:t>r</a:t>
            </a:r>
            <a:r>
              <a:rPr lang="en-CA" altLang="en-US" baseline="-25000" dirty="0" err="1" smtClean="0">
                <a:latin typeface="Times New Roman" pitchFamily="18" charset="0"/>
              </a:rPr>
              <a:t>D</a:t>
            </a:r>
            <a:r>
              <a:rPr lang="en-CA" altLang="en-US" baseline="-25000" dirty="0" smtClean="0">
                <a:latin typeface="Times New Roman" pitchFamily="18" charset="0"/>
              </a:rPr>
              <a:t> </a:t>
            </a:r>
            <a:r>
              <a:rPr lang="en-CA" altLang="en-US" dirty="0" smtClean="0"/>
              <a:t>, </a:t>
            </a:r>
            <a:r>
              <a:rPr lang="en-CA" altLang="en-US" i="1" dirty="0" err="1" smtClean="0">
                <a:latin typeface="Symbol" pitchFamily="18" charset="2"/>
              </a:rPr>
              <a:t>r</a:t>
            </a:r>
            <a:r>
              <a:rPr lang="en-CA" altLang="en-US" baseline="-25000" dirty="0" err="1" smtClean="0">
                <a:latin typeface="Times New Roman" pitchFamily="18" charset="0"/>
              </a:rPr>
              <a:t>F</a:t>
            </a:r>
            <a:r>
              <a:rPr lang="en-CA" altLang="en-US" dirty="0" smtClean="0"/>
              <a:t> 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3085" name="Picture 5" descr="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82259"/>
            <a:ext cx="611663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75745"/>
              </p:ext>
            </p:extLst>
          </p:nvPr>
        </p:nvGraphicFramePr>
        <p:xfrm>
          <a:off x="1516063" y="2012334"/>
          <a:ext cx="17065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6" name="Equation" r:id="rId5" imgW="1168200" imgH="419040" progId="Equation.3">
                  <p:embed/>
                </p:oleObj>
              </mc:Choice>
              <mc:Fallback>
                <p:oleObj name="Equation" r:id="rId5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012334"/>
                        <a:ext cx="17065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24736"/>
              </p:ext>
            </p:extLst>
          </p:nvPr>
        </p:nvGraphicFramePr>
        <p:xfrm>
          <a:off x="1692275" y="3255346"/>
          <a:ext cx="10382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7" name="Equation" r:id="rId7" imgW="711000" imgH="393480" progId="Equation.3">
                  <p:embed/>
                </p:oleObj>
              </mc:Choice>
              <mc:Fallback>
                <p:oleObj name="Equation" r:id="rId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55346"/>
                        <a:ext cx="10382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6424"/>
              </p:ext>
            </p:extLst>
          </p:nvPr>
        </p:nvGraphicFramePr>
        <p:xfrm>
          <a:off x="5259388" y="1940896"/>
          <a:ext cx="17256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8" name="Equation" r:id="rId9" imgW="1180800" imgH="419040" progId="Equation.3">
                  <p:embed/>
                </p:oleObj>
              </mc:Choice>
              <mc:Fallback>
                <p:oleObj name="Equation" r:id="rId9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940896"/>
                        <a:ext cx="17256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211355"/>
              </p:ext>
            </p:extLst>
          </p:nvPr>
        </p:nvGraphicFramePr>
        <p:xfrm>
          <a:off x="4572000" y="2463184"/>
          <a:ext cx="1057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63184"/>
                        <a:ext cx="1057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44127"/>
              </p:ext>
            </p:extLst>
          </p:nvPr>
        </p:nvGraphicFramePr>
        <p:xfrm>
          <a:off x="6992938" y="2607646"/>
          <a:ext cx="1057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13" imgW="723600" imgH="419040" progId="Equation.3">
                  <p:embed/>
                </p:oleObj>
              </mc:Choice>
              <mc:Fallback>
                <p:oleObj name="Equation" r:id="rId13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38" y="2607646"/>
                        <a:ext cx="10572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20670"/>
              </p:ext>
            </p:extLst>
          </p:nvPr>
        </p:nvGraphicFramePr>
        <p:xfrm>
          <a:off x="2974975" y="2536209"/>
          <a:ext cx="13731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15" imgW="939600" imgH="419040" progId="Equation.3">
                  <p:embed/>
                </p:oleObj>
              </mc:Choice>
              <mc:Fallback>
                <p:oleObj name="Equation" r:id="rId15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536209"/>
                        <a:ext cx="13731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01635"/>
              </p:ext>
            </p:extLst>
          </p:nvPr>
        </p:nvGraphicFramePr>
        <p:xfrm>
          <a:off x="467544" y="4653136"/>
          <a:ext cx="38147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Equation" r:id="rId17" imgW="1815840" imgH="444240" progId="Equation.3">
                  <p:embed/>
                </p:oleObj>
              </mc:Choice>
              <mc:Fallback>
                <p:oleObj name="Equation" r:id="rId17" imgW="1815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53136"/>
                        <a:ext cx="38147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15842"/>
              </p:ext>
            </p:extLst>
          </p:nvPr>
        </p:nvGraphicFramePr>
        <p:xfrm>
          <a:off x="4662488" y="4869160"/>
          <a:ext cx="37258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Equation" r:id="rId19" imgW="1777680" imgH="215640" progId="Equation.3">
                  <p:embed/>
                </p:oleObj>
              </mc:Choice>
              <mc:Fallback>
                <p:oleObj name="Equation" r:id="rId19" imgW="1777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4869160"/>
                        <a:ext cx="37258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11501"/>
              </p:ext>
            </p:extLst>
          </p:nvPr>
        </p:nvGraphicFramePr>
        <p:xfrm>
          <a:off x="3275856" y="5661248"/>
          <a:ext cx="23161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4" name="Equation" r:id="rId21" imgW="1104840" imgH="444240" progId="Equation.3">
                  <p:embed/>
                </p:oleObj>
              </mc:Choice>
              <mc:Fallback>
                <p:oleObj name="Equation" r:id="rId2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661248"/>
                        <a:ext cx="23161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3995738" y="325534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8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As 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1/3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tree is very balanced</a:t>
            </a:r>
          </a:p>
          <a:p>
            <a:pPr lvl="1" eaLnBrk="1" hangingPunct="1"/>
            <a:r>
              <a:rPr lang="en-US" altLang="en-US" dirty="0" smtClean="0"/>
              <a:t>Imbalances cannot be corrected with simple AVL-like rotations while </a:t>
            </a:r>
            <a:r>
              <a:rPr lang="en-US" altLang="en-US" dirty="0" err="1" smtClean="0"/>
              <a:t>recursing</a:t>
            </a:r>
            <a:r>
              <a:rPr lang="en-US" altLang="en-US" dirty="0" smtClean="0"/>
              <a:t> back to the root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marL="360363" indent="-360363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As 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tree is unbalanced</a:t>
            </a:r>
          </a:p>
          <a:p>
            <a:pPr lvl="1" eaLnBrk="1" hangingPunct="1"/>
            <a:r>
              <a:rPr lang="en-US" altLang="en-US" dirty="0" smtClean="0"/>
              <a:t>The height is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68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Worst-case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BB(¼) </a:t>
            </a:r>
            <a:r>
              <a:rPr lang="en-US" altLang="en-US" dirty="0" smtClean="0"/>
              <a:t>Trees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US" altLang="en-US" dirty="0" smtClean="0"/>
              <a:t>	A worst-case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BB(¼)</a:t>
            </a:r>
            <a:r>
              <a:rPr lang="en-US" altLang="en-US" dirty="0" smtClean="0"/>
              <a:t> tree</a:t>
            </a:r>
          </a:p>
        </p:txBody>
      </p:sp>
      <p:pic>
        <p:nvPicPr>
          <p:cNvPr id="25604" name="Picture 4" descr="b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054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184525" y="2293938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1/4</a:t>
            </a:r>
          </a:p>
        </p:txBody>
      </p:sp>
    </p:spTree>
    <p:extLst>
      <p:ext uri="{BB962C8B-B14F-4D97-AF65-F5344CB8AC3E}">
        <p14:creationId xmlns:p14="http://schemas.microsoft.com/office/powerpoint/2010/main" val="140527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b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054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Worst-case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BB(¼) </a:t>
            </a:r>
            <a:r>
              <a:rPr lang="en-US" altLang="en-US" dirty="0"/>
              <a:t>Trees</a:t>
            </a:r>
            <a:endParaRPr lang="en-US" altLang="en-US" sz="36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US" altLang="en-US" dirty="0" smtClean="0"/>
              <a:t>	A worst-case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BB(¼)</a:t>
            </a:r>
            <a:r>
              <a:rPr lang="en-US" altLang="en-US" dirty="0" smtClean="0"/>
              <a:t> tree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184525" y="2293938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2/8</a:t>
            </a:r>
          </a:p>
        </p:txBody>
      </p:sp>
    </p:spTree>
    <p:extLst>
      <p:ext uri="{BB962C8B-B14F-4D97-AF65-F5344CB8AC3E}">
        <p14:creationId xmlns:p14="http://schemas.microsoft.com/office/powerpoint/2010/main" val="24577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b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054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Worst-case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BB(¼)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US" altLang="en-US" dirty="0" smtClean="0"/>
              <a:t>	A worst-case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BB(¼)</a:t>
            </a:r>
            <a:r>
              <a:rPr lang="en-US" altLang="en-US" dirty="0" smtClean="0"/>
              <a:t> tree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184525" y="2293938"/>
            <a:ext cx="138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3/12</a:t>
            </a:r>
          </a:p>
        </p:txBody>
      </p:sp>
    </p:spTree>
    <p:extLst>
      <p:ext uri="{BB962C8B-B14F-4D97-AF65-F5344CB8AC3E}">
        <p14:creationId xmlns:p14="http://schemas.microsoft.com/office/powerpoint/2010/main" val="1857628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b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054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Worst-case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BB(¼) </a:t>
            </a:r>
            <a:r>
              <a:rPr lang="en-US" altLang="en-US" dirty="0">
                <a:solidFill>
                  <a:prstClr val="black"/>
                </a:solidFill>
              </a:rPr>
              <a:t>Trees</a:t>
            </a:r>
            <a:endParaRPr lang="en-US" altLang="en-US" sz="40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US" altLang="en-US" dirty="0" smtClean="0"/>
              <a:t>	A worst-case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BB(¼)</a:t>
            </a:r>
            <a:r>
              <a:rPr lang="en-US" altLang="en-US" dirty="0" smtClean="0"/>
              <a:t> tree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184525" y="2293938"/>
            <a:ext cx="160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4/16</a:t>
            </a:r>
          </a:p>
        </p:txBody>
      </p:sp>
    </p:spTree>
    <p:extLst>
      <p:ext uri="{BB962C8B-B14F-4D97-AF65-F5344CB8AC3E}">
        <p14:creationId xmlns:p14="http://schemas.microsoft.com/office/powerpoint/2010/main" val="59285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/>
              <a:t>Weight versus Height Balance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Is every AVL tree a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altLang="en-US" dirty="0" smtClean="0"/>
              <a:t> tree?</a:t>
            </a:r>
          </a:p>
          <a:p>
            <a:pPr lvl="1" eaLnBrk="1" hangingPunct="1"/>
            <a:r>
              <a:rPr lang="en-CA" altLang="en-US" dirty="0" smtClean="0">
                <a:cs typeface="Times New Roman" pitchFamily="18" charset="0"/>
              </a:rPr>
              <a:t>Consider an AVL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cs typeface="Times New Roman" pitchFamily="18" charset="0"/>
              </a:rPr>
              <a:t> with</a:t>
            </a:r>
          </a:p>
          <a:p>
            <a:pPr lvl="2" eaLnBrk="1" hangingPunct="1"/>
            <a:r>
              <a:rPr lang="en-CA" altLang="en-US" dirty="0" smtClean="0">
                <a:cs typeface="Times New Roman" pitchFamily="18" charset="0"/>
              </a:rPr>
              <a:t>A worst-case AVL left sub-tree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CA" altLang="en-US" dirty="0" smtClean="0">
                <a:cs typeface="Times New Roman" pitchFamily="18" charset="0"/>
              </a:rPr>
              <a:t>A perfect right sub-tree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</a:rPr>
              <a:t>Weight versus Height Balance</a:t>
            </a:r>
            <a:endParaRPr lang="en-US" alt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A worst-case weight-imbalanced AVL tree with</a:t>
            </a:r>
          </a:p>
          <a:p>
            <a:pPr algn="ctr" eaLnBrk="1" hangingPunct="1">
              <a:buFontTx/>
              <a:buNone/>
            </a:pP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CA" altLang="en-US" dirty="0" smtClean="0"/>
              <a:t>and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5/21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= 0.238 &lt; 0.25</a:t>
            </a:r>
            <a:endParaRPr lang="en-CA" altLang="en-US" dirty="0" smtClean="0"/>
          </a:p>
          <a:p>
            <a:pPr eaLnBrk="1" hangingPunct="1"/>
            <a:endParaRPr lang="en-CA" altLang="en-US" dirty="0" smtClean="0"/>
          </a:p>
        </p:txBody>
      </p:sp>
      <p:pic>
        <p:nvPicPr>
          <p:cNvPr id="30724" name="Picture 2" descr="C:\Users\dwharder\Desktop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76738"/>
            <a:ext cx="619283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</a:rPr>
              <a:t>Weight versus Height Balance</a:t>
            </a:r>
            <a:endParaRPr lang="en-US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The number of nodes in</a:t>
            </a:r>
          </a:p>
          <a:p>
            <a:pPr lvl="1" eaLnBrk="1" hangingPunct="1"/>
            <a:r>
              <a:rPr lang="en-CA" altLang="en-US" dirty="0" smtClean="0"/>
              <a:t>The worst-case AVL tree is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en-US" i="1" baseline="30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/>
            <a:r>
              <a:rPr lang="en-CA" altLang="en-US" dirty="0" smtClean="0"/>
              <a:t>A perfect tree is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r>
              <a:rPr lang="en-CA" altLang="en-US" dirty="0" smtClean="0"/>
              <a:t>	Therefore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/2)</a:t>
            </a:r>
            <a:r>
              <a:rPr lang="en-US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altLang="en-US" dirty="0" smtClean="0"/>
              <a:t> where 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≈ 0.809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CA" altLang="en-US" dirty="0" smtClean="0"/>
              <a:t>That is, </a:t>
            </a:r>
            <a:r>
              <a:rPr lang="en-US" altLang="en-US" i="1" dirty="0" smtClean="0">
                <a:latin typeface="Symbol" pitchFamily="18" charset="2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→ 0</a:t>
            </a:r>
            <a:r>
              <a:rPr lang="en-CA" altLang="en-US" dirty="0" smtClean="0"/>
              <a:t> as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→ ∞</a:t>
            </a:r>
          </a:p>
          <a:p>
            <a:pPr eaLnBrk="1" hangingPunct="1"/>
            <a:endParaRPr lang="en-CA" altLang="en-US" dirty="0" smtClean="0"/>
          </a:p>
        </p:txBody>
      </p:sp>
      <p:pic>
        <p:nvPicPr>
          <p:cNvPr id="31748" name="Picture 2" descr="C:\Users\dwharder\Desktop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76738"/>
            <a:ext cx="619283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Topic 5.5 </a:t>
            </a:r>
            <a:r>
              <a:rPr lang="en-US" altLang="en-US" i="1" dirty="0" smtClean="0"/>
              <a:t>Balanced trees</a:t>
            </a:r>
            <a:r>
              <a:rPr lang="en-US" altLang="en-US" dirty="0" smtClean="0"/>
              <a:t> discussed various schemes for defining balance in trees</a:t>
            </a:r>
            <a:r>
              <a:rPr lang="en-US" altLang="en-US" dirty="0" smtClean="0"/>
              <a:t>	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AVL </a:t>
            </a:r>
            <a:r>
              <a:rPr lang="en-US" altLang="en-US" dirty="0" smtClean="0"/>
              <a:t>trees are height-balanced</a:t>
            </a:r>
          </a:p>
          <a:p>
            <a:pPr marL="360363" indent="-360363" eaLnBrk="1" hangingPunct="1">
              <a:buNone/>
            </a:pPr>
            <a:endParaRPr lang="en-US" altLang="en-US" dirty="0" smtClean="0"/>
          </a:p>
          <a:p>
            <a:pPr marL="360363" indent="-360363" eaLnBrk="1" hangingPunct="1">
              <a:buNone/>
            </a:pPr>
            <a:r>
              <a:rPr lang="en-US" altLang="en-US" dirty="0" smtClean="0"/>
              <a:t>	Is it possible to consider the ratio of the nodes in each sub-tree?</a:t>
            </a:r>
          </a:p>
          <a:p>
            <a:pPr lvl="1" eaLnBrk="1" hangingPunct="1"/>
            <a:r>
              <a:rPr lang="en-US" altLang="en-US" dirty="0" smtClean="0"/>
              <a:t>Ensure that the ratio between the nodes in the left and right sub-trees does not grow too </a:t>
            </a:r>
            <a:r>
              <a:rPr lang="en-US" altLang="en-US" dirty="0" smtClean="0"/>
              <a:t>large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2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</a:rPr>
              <a:t>Weight versus Height Balance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Is every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altLang="en-US" dirty="0" smtClean="0"/>
              <a:t> tree an AVL tree?</a:t>
            </a:r>
          </a:p>
          <a:p>
            <a:pPr lvl="1" eaLnBrk="1" hangingPunct="1"/>
            <a:r>
              <a:rPr lang="en-CA" altLang="en-US" dirty="0" smtClean="0">
                <a:cs typeface="Times New Roman" pitchFamily="18" charset="0"/>
              </a:rPr>
              <a:t>Consider this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BB(1/3)</a:t>
            </a:r>
            <a:r>
              <a:rPr lang="en-CA" altLang="en-US" dirty="0" smtClean="0"/>
              <a:t> tree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" descr="C:\Users\dwharder\Desktop\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857500"/>
            <a:ext cx="8747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This topic </a:t>
            </a:r>
          </a:p>
          <a:p>
            <a:pPr lvl="1" eaLnBrk="1" hangingPunct="1"/>
            <a:r>
              <a:rPr lang="en-US" altLang="en-US" dirty="0" smtClean="0"/>
              <a:t>Defined null links and weight balance</a:t>
            </a:r>
          </a:p>
          <a:p>
            <a:pPr lvl="1" eaLnBrk="1" hangingPunct="1"/>
            <a:r>
              <a:rPr lang="en-US" altLang="en-US" dirty="0" smtClean="0"/>
              <a:t>Introduce weight balance</a:t>
            </a:r>
          </a:p>
          <a:p>
            <a:pPr lvl="1" eaLnBrk="1" hangingPunct="1"/>
            <a:r>
              <a:rPr lang="en-US" altLang="en-US" dirty="0" smtClean="0"/>
              <a:t>Define </a:t>
            </a:r>
            <a:r>
              <a:rPr lang="en-US" altLang="en-US" dirty="0" smtClean="0">
                <a:latin typeface="Times New Roman" pitchFamily="18" charset="0"/>
              </a:rPr>
              <a:t>BB(</a:t>
            </a:r>
            <a:r>
              <a:rPr lang="en-US" altLang="en-US" i="1" dirty="0" smtClean="0">
                <a:latin typeface="Symbol" pitchFamily="18" charset="2"/>
              </a:rPr>
              <a:t>a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r>
              <a:rPr lang="en-US" altLang="en-US" dirty="0" smtClean="0"/>
              <a:t> trees</a:t>
            </a:r>
          </a:p>
          <a:p>
            <a:pPr lvl="1" eaLnBrk="1" hangingPunct="1"/>
            <a:r>
              <a:rPr lang="en-US" altLang="en-US" dirty="0" smtClean="0"/>
              <a:t>Compared weight and height balance</a:t>
            </a:r>
          </a:p>
          <a:p>
            <a:pPr lvl="2" eaLnBrk="1" hangingPunct="1"/>
            <a:r>
              <a:rPr lang="en-US" altLang="en-US" dirty="0" smtClean="0"/>
              <a:t>Neither is a subset of the other</a:t>
            </a:r>
          </a:p>
        </p:txBody>
      </p:sp>
    </p:spTree>
    <p:extLst>
      <p:ext uri="{BB962C8B-B14F-4D97-AF65-F5344CB8AC3E}">
        <p14:creationId xmlns:p14="http://schemas.microsoft.com/office/powerpoint/2010/main" val="33749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References</a:t>
            </a:r>
            <a:endParaRPr lang="en-CA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CA" altLang="en-US" dirty="0" smtClean="0"/>
              <a:t>	Roger Whitney, San Diego State University, Lecture Notes</a:t>
            </a:r>
          </a:p>
          <a:p>
            <a:pPr marL="1160463" lvl="2" indent="-360363">
              <a:buNone/>
            </a:pPr>
            <a:r>
              <a:rPr lang="en-CA" altLang="en-US" sz="1800" dirty="0"/>
              <a:t>http://www.eli.sdsu.edu/courses/fall95/cs660/notes/BB/BBtrees.html</a:t>
            </a:r>
            <a:endParaRPr lang="en-CA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40116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In this example, the </a:t>
            </a:r>
            <a:r>
              <a:rPr lang="en-US" altLang="en-US" dirty="0" smtClean="0"/>
              <a:t>ratio is 15:7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2292" name="Picture 5" descr="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9072"/>
            <a:ext cx="65516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Here’s a tree that must be considered acceptable, but 100 % of the nodes are in the left sub-tree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7166" y="3212976"/>
            <a:ext cx="786286" cy="7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Background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US" altLang="en-US" dirty="0" smtClean="0"/>
              <a:t>	Thus, we need a slight different metric</a:t>
            </a:r>
          </a:p>
          <a:p>
            <a:pPr lvl="1" eaLnBrk="1" hangingPunct="1"/>
            <a:r>
              <a:rPr lang="en-US" altLang="en-US" dirty="0" smtClean="0"/>
              <a:t>We will define null sub-trees</a:t>
            </a:r>
          </a:p>
          <a:p>
            <a:pPr lvl="1" eaLnBrk="1" hangingPunct="1"/>
            <a:r>
              <a:rPr lang="en-US" altLang="en-US" dirty="0" smtClean="0"/>
              <a:t>Weight balancing will be based on the number of null sub-trees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7166" y="3212976"/>
            <a:ext cx="786286" cy="7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Null sub-tree</a:t>
            </a:r>
            <a:endParaRPr lang="en-CA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A </a:t>
            </a:r>
            <a:r>
              <a:rPr lang="en-CA" altLang="en-US" i="1" dirty="0" smtClean="0"/>
              <a:t>null sub-tree </a:t>
            </a:r>
            <a:r>
              <a:rPr lang="en-CA" altLang="en-US" dirty="0" smtClean="0"/>
              <a:t>as any location where a leaf node may be inserted</a:t>
            </a:r>
          </a:p>
          <a:p>
            <a:pPr lvl="1" eaLnBrk="1" hangingPunct="1"/>
            <a:r>
              <a:rPr lang="en-CA" altLang="en-US" dirty="0" smtClean="0"/>
              <a:t>This tree with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CA" altLang="en-US" dirty="0" smtClean="0"/>
              <a:t> nodes has three null sub-trees</a:t>
            </a:r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endParaRPr lang="en-CA" altLang="en-US" dirty="0" smtClean="0"/>
          </a:p>
          <a:p>
            <a:pPr marL="360363" indent="-360363" eaLnBrk="1" hangingPunct="1">
              <a:buNone/>
            </a:pPr>
            <a:endParaRPr lang="en-CA" altLang="en-US" dirty="0"/>
          </a:p>
          <a:p>
            <a:pPr marL="360363" indent="-360363" eaLnBrk="1" hangingPunct="1">
              <a:buNone/>
            </a:pPr>
            <a:r>
              <a:rPr lang="en-CA" altLang="en-US" dirty="0" smtClean="0"/>
              <a:t>	An empty tree (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altLang="en-US" dirty="0" smtClean="0"/>
              <a:t>) has one null link</a:t>
            </a:r>
          </a:p>
        </p:txBody>
      </p:sp>
      <p:pic>
        <p:nvPicPr>
          <p:cNvPr id="14340" name="Picture 2" descr="C:\Users\dwharder\Desktop\null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89" y="3284984"/>
            <a:ext cx="701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Null sub-tree</a:t>
            </a:r>
            <a:endParaRPr lang="en-CA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Theorem</a:t>
            </a:r>
          </a:p>
          <a:p>
            <a:pPr lvl="1" eaLnBrk="1" hangingPunct="1"/>
            <a:r>
              <a:rPr lang="en-CA" altLang="en-US" dirty="0" smtClean="0"/>
              <a:t>A binary tree with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 nodes has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dirty="0" smtClean="0"/>
              <a:t> null sub-tree</a:t>
            </a:r>
          </a:p>
          <a:p>
            <a:pPr eaLnBrk="1" hangingPunct="1"/>
            <a:endParaRPr lang="en-CA" altLang="en-US" dirty="0" smtClean="0"/>
          </a:p>
          <a:p>
            <a:pPr marL="360363" indent="-360363" eaLnBrk="1" hangingPunct="1">
              <a:buNone/>
            </a:pPr>
            <a:r>
              <a:rPr lang="en-CA" altLang="en-US" dirty="0" smtClean="0"/>
              <a:t>	Proof</a:t>
            </a:r>
          </a:p>
          <a:p>
            <a:pPr lvl="1" eaLnBrk="1" hangingPunct="1"/>
            <a:r>
              <a:rPr lang="en-CA" altLang="en-US" dirty="0" smtClean="0"/>
              <a:t>True for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altLang="en-US" dirty="0" smtClean="0"/>
              <a:t>:  it has one null sub-tree</a:t>
            </a:r>
            <a:endParaRPr lang="en-CA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CA" altLang="en-US" dirty="0" smtClean="0"/>
              <a:t>Assume it is true for all trees with less than or equal to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 nodes</a:t>
            </a:r>
            <a:endParaRPr lang="en-CA" alt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CA" altLang="en-US" dirty="0" smtClean="0"/>
              <a:t>A tree with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CA" altLang="en-US" dirty="0" smtClean="0"/>
              <a:t>nodes has two sub-trees:</a:t>
            </a:r>
          </a:p>
          <a:p>
            <a:pPr lvl="2" eaLnBrk="1" hangingPunct="1"/>
            <a:r>
              <a:rPr lang="en-CA" altLang="en-US" dirty="0" smtClean="0"/>
              <a:t>As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, it follows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 and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/>
              <a:t> </a:t>
            </a:r>
          </a:p>
          <a:p>
            <a:pPr lvl="2" eaLnBrk="1" hangingPunct="1"/>
            <a:r>
              <a:rPr lang="en-CA" altLang="en-US" dirty="0" smtClean="0"/>
              <a:t>By assumption, both sub-trees have </a:t>
            </a:r>
            <a:r>
              <a:rPr lang="en-CA" altLang="en-US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en-CA" altLang="en-US" dirty="0"/>
              <a:t> </a:t>
            </a:r>
            <a:r>
              <a:rPr lang="en-CA" altLang="en-US" dirty="0" smtClean="0"/>
              <a:t>and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altLang="en-US" dirty="0" smtClean="0"/>
              <a:t> null sub-trees</a:t>
            </a:r>
            <a:endParaRPr lang="en-CA" altLang="en-US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CA" altLang="en-US" dirty="0" smtClean="0"/>
              <a:t>Thus, the total number of null sub-trees is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1) + (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1) =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alt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) + 2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endParaRPr lang="en-CA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6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Null sub-tree</a:t>
            </a:r>
            <a:endParaRPr lang="en-CA" sz="3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 eaLnBrk="1" hangingPunct="1">
              <a:buNone/>
            </a:pPr>
            <a:r>
              <a:rPr lang="en-CA" altLang="en-US" dirty="0" smtClean="0"/>
              <a:t>	This binary search tree with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14 </a:t>
            </a:r>
            <a:r>
              <a:rPr lang="en-CA" altLang="en-US" dirty="0" smtClean="0"/>
              <a:t>nodes</a:t>
            </a:r>
          </a:p>
        </p:txBody>
      </p:sp>
      <p:pic>
        <p:nvPicPr>
          <p:cNvPr id="16388" name="Picture 4" descr="C:\Users\dwharder\Desktop\null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57438"/>
            <a:ext cx="658653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669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17699</TotalTime>
  <Words>861</Words>
  <Application>Microsoft Office PowerPoint</Application>
  <PresentationFormat>On-screen Show (4:3)</PresentationFormat>
  <Paragraphs>277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Custom Design</vt:lpstr>
      <vt:lpstr>Equation</vt:lpstr>
      <vt:lpstr>MathType 6.0 Equation</vt:lpstr>
      <vt:lpstr>PowerPoint Presentation</vt:lpstr>
      <vt:lpstr>Outline</vt:lpstr>
      <vt:lpstr>Background</vt:lpstr>
      <vt:lpstr>Background</vt:lpstr>
      <vt:lpstr>Background</vt:lpstr>
      <vt:lpstr>Background</vt:lpstr>
      <vt:lpstr>Null sub-tree</vt:lpstr>
      <vt:lpstr>Null sub-tree</vt:lpstr>
      <vt:lpstr>Null sub-tree</vt:lpstr>
      <vt:lpstr>Null sub-tree</vt:lpstr>
      <vt:lpstr>Weight balance</vt:lpstr>
      <vt:lpstr>Weight balance</vt:lpstr>
      <vt:lpstr>Weight balance</vt:lpstr>
      <vt:lpstr>BB(a) trees</vt:lpstr>
      <vt:lpstr>BB(a) trees</vt:lpstr>
      <vt:lpstr>BB(a) trees</vt:lpstr>
      <vt:lpstr>BB(a) trees</vt:lpstr>
      <vt:lpstr>BB(a) trees</vt:lpstr>
      <vt:lpstr>BB(a) trees</vt:lpstr>
      <vt:lpstr>BB(a) trees</vt:lpstr>
      <vt:lpstr>BB(a) trees</vt:lpstr>
      <vt:lpstr>BB(a) trees</vt:lpstr>
      <vt:lpstr>Worst-case BB(¼) Trees</vt:lpstr>
      <vt:lpstr>Worst-case BB(¼) Trees</vt:lpstr>
      <vt:lpstr>Worst-case BB(¼) Trees</vt:lpstr>
      <vt:lpstr>Worst-case BB(¼) Trees</vt:lpstr>
      <vt:lpstr> Weight versus Height Balance</vt:lpstr>
      <vt:lpstr> Weight versus Height Balance</vt:lpstr>
      <vt:lpstr> Weight versus Height Balance</vt:lpstr>
      <vt:lpstr> Weight versus Height Balance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489</cp:revision>
  <dcterms:created xsi:type="dcterms:W3CDTF">2009-09-11T23:00:44Z</dcterms:created>
  <dcterms:modified xsi:type="dcterms:W3CDTF">2014-03-03T14:43:05Z</dcterms:modified>
</cp:coreProperties>
</file>