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0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67" r:id="rId67"/>
    <p:sldId id="368" r:id="rId68"/>
    <p:sldId id="302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79" d="100"/>
          <a:sy n="79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379902-CD81-46F1-904E-9B0E560B46AF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41401-E5A4-46FF-8632-36AA0DFBD273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A6935-AB5B-4BC2-84B7-752EBDF05805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0DF45E-8869-4360-B5ED-85A12E269425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C71C88-AA55-4068-92A0-7B7CA07AB3A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310FE-227E-4D0B-8547-C0DC72F01AFE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67247-2339-4D1C-8961-9A46DA71519D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FBA914-A60B-4DB6-95CC-DFA472DDD1A6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54F61-A253-4C5D-8B31-E1056CBB0005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10ACB-D92E-401F-837B-CE6DEF20C7E9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50A2A-81C3-4D3D-892F-EBC15BB2D7D8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B62E6-5237-4E22-8BE9-6848EBA53EF6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AA55D-8DDC-4CBF-BA2B-C5C34096AB18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5EAAB3-D0EA-41A3-996C-B0F235A5EAC2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18126B-5EEA-4FD6-8729-8EE448E93446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5F35D-3CA3-4CE6-8CA3-D56E008B99A6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2BEA0-A0FA-4D62-A43F-B64152781312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2825DF-6725-40DA-8BE7-C19137778C45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50F26-2C36-426D-A167-2FC1F48762E3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72CDF-9C0F-4AEA-A900-A3E8F3971F95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08B83-BEAC-494D-91B5-B9EC98B9DEBE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17EE4-ADC0-4506-8E49-A68B02C3191C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257A7-75DC-4962-8B22-CC720D8F57E1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FAFA3B-7814-4900-ADA6-0E6FE6BA48DC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32A5D-91AE-4EDA-A741-F7A3F91A147B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3C423-6D3D-4BC7-8DC1-D9AC762831B1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94B473-8694-4C41-BFB4-D2FC20C463B3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11A84-CEA6-43F2-837E-8676F3670051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8E193F-8773-4282-8FB5-A866754CE59C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C163F1-206E-4B6A-B8BB-B045F594C6F1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623FE-A2D7-481B-B07F-22237885F8C8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0D8E5-1AC0-43B2-9522-06B2A49A48CB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4709E-4D1E-45FF-A750-85D8BBCD19D3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0575C-0970-46D1-AC9A-E401EA9A80F4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23FD0-CE87-4200-AFEC-B3F4B67707BE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38BDB-57B0-497E-9C2E-AB94F1B8C8C5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568F5-E60B-4208-AF98-D72CACC29578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236A6-F8A1-40B9-8B42-7FB2626C7C72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F6264-CB64-4F91-94A2-4E8197D6D769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26768-6E99-4F41-99AD-355B48026E3D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80E9FD-8784-47C4-B55F-8AF24E4786D0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A97CDC-68F0-428B-AC22-BAEC6976B4E5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C47F5E-F209-434E-A882-043379A0184E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FF67C4-5ED3-497D-9F85-8773D54D6C14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E5FBA-60BF-4376-AF78-8D046BE88DEB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5A81F-437F-493F-A1E5-DCAF19A2B754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1DE14-9F3F-4DFA-A20B-7EBC420D02F7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D7DF6-A669-4E64-9405-8367ECCBF096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93338-F800-4E53-B876-B3E7599505BD}" type="slidenum">
              <a:rPr lang="en-CA" smtClean="0"/>
              <a:pPr>
                <a:defRPr/>
              </a:pPr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8F2E9B-EC5B-4FAB-AC5F-9B38C0AD9476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9B926-163C-4A72-8FFC-546D6863394D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D90DB-529F-48DD-A0C9-DE9A39C70C50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5716E-01B6-442D-AC62-5B5FF34E9951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89F373-6752-48D8-8428-1C8FB580FC4D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DF9C1-BAEE-4664-9395-148885E2780D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E29A9C-BAED-4EB1-AE20-DC4EF64F2DB9}" type="slidenum">
              <a:rPr lang="en-CA" smtClean="0"/>
              <a:pPr>
                <a:defRPr/>
              </a:pPr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8E33FA-6C54-4416-8492-28C1335687D3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FA7CE-570C-4402-9B96-AD76CA6F4729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6E403-6657-4249-A5DA-D156AEBCB0EA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B38C5B-0378-4AC1-B095-F6081231A876}" type="slidenum">
              <a:rPr lang="en-CA" smtClean="0"/>
              <a:pPr>
                <a:defRPr/>
              </a:pPr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62882-E5DD-40BE-B6CA-8FF50E308A5B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23953-36CB-4697-B663-D792316CA1FD}" type="slidenum">
              <a:rPr lang="en-CA" smtClean="0"/>
              <a:pPr>
                <a:defRPr/>
              </a:pPr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A8076A-053B-461C-A657-38F488A6C10D}" type="slidenum">
              <a:rPr lang="en-CA" smtClean="0"/>
              <a:pPr>
                <a:defRPr/>
              </a:pPr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68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2ED18-956D-4F54-BB71-8D9BB40553CF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3024E-D9E8-41B0-B266-673B6078A2E0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F6C65-0BFC-4AB4-8A7F-10197B9E1A4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-d </a:t>
            </a:r>
            <a:r>
              <a:rPr lang="en-US" altLang="en-US" dirty="0" smtClean="0"/>
              <a:t>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CA" alt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kd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Suppose we wish to partition the following</a:t>
            </a:r>
            <a:br>
              <a:rPr lang="en-US" altLang="en-US" dirty="0" smtClean="0"/>
            </a:br>
            <a:r>
              <a:rPr lang="en-US" altLang="en-US" dirty="0" smtClean="0"/>
              <a:t>points in a 2-dimensional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tree:</a:t>
            </a:r>
            <a:endParaRPr lang="en-US" altLang="en-US" dirty="0" smtClean="0"/>
          </a:p>
          <a:p>
            <a:pPr lvl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1400" dirty="0" smtClean="0"/>
              <a:t>(0.03, 0.90), (0.37, 0.04), (0.56, 0.78),</a:t>
            </a:r>
            <a:br>
              <a:rPr lang="en-US" altLang="en-US" sz="1400" dirty="0" smtClean="0"/>
            </a:br>
            <a:r>
              <a:rPr lang="en-US" altLang="en-US" sz="1400" dirty="0" smtClean="0"/>
              <a:t>(0.01, 0.48), (0.41, 0.89), (0.95, 0.07),</a:t>
            </a:r>
            <a:br>
              <a:rPr lang="en-US" altLang="en-US" sz="1400" dirty="0" smtClean="0"/>
            </a:br>
            <a:r>
              <a:rPr lang="en-US" altLang="en-US" sz="1400" dirty="0" smtClean="0"/>
              <a:t>(0.97, 0.09), (0.54, 0.65), (0.04, 0.61),</a:t>
            </a:r>
            <a:br>
              <a:rPr lang="en-US" altLang="en-US" sz="1400" dirty="0" smtClean="0"/>
            </a:br>
            <a:r>
              <a:rPr lang="en-US" altLang="en-US" sz="1400" dirty="0" smtClean="0"/>
              <a:t>(0.73, 0.69), (0.46, 0.58), (0.08, 0.89),</a:t>
            </a:r>
            <a:br>
              <a:rPr lang="en-US" altLang="en-US" sz="1400" dirty="0" smtClean="0"/>
            </a:br>
            <a:r>
              <a:rPr lang="en-US" altLang="en-US" sz="1400" dirty="0" smtClean="0"/>
              <a:t>(0.04, 0.41), (0.94, 0.02), (0.33, 0.07),</a:t>
            </a:r>
            <a:br>
              <a:rPr lang="en-US" altLang="en-US" sz="1400" dirty="0" smtClean="0"/>
            </a:br>
            <a:r>
              <a:rPr lang="en-US" altLang="en-US" sz="1400" dirty="0" smtClean="0"/>
              <a:t>(0.55, 0.54), (0.06, 0.05), (0.04, 0.06),</a:t>
            </a:r>
            <a:br>
              <a:rPr lang="en-US" altLang="en-US" sz="1400" dirty="0" smtClean="0"/>
            </a:br>
            <a:r>
              <a:rPr lang="en-US" altLang="en-US" sz="1400" dirty="0" smtClean="0"/>
              <a:t>(0.74, 0.97), (0.29, 0.15), (0.05, 0.88),</a:t>
            </a:r>
            <a:br>
              <a:rPr lang="en-US" altLang="en-US" sz="1400" dirty="0" smtClean="0"/>
            </a:br>
            <a:r>
              <a:rPr lang="en-US" altLang="en-US" sz="1400" dirty="0" smtClean="0"/>
              <a:t>(0.23, 0.23), (0.55, 0.02), (0.02, 0.97),</a:t>
            </a:r>
            <a:br>
              <a:rPr lang="en-US" altLang="en-US" sz="1400" dirty="0" smtClean="0"/>
            </a:br>
            <a:r>
              <a:rPr lang="en-US" altLang="en-US" sz="1400" dirty="0" smtClean="0"/>
              <a:t>(0.05, 0.07), (0.06, 0.28), (0.09, 0.55),</a:t>
            </a:r>
            <a:br>
              <a:rPr lang="en-US" altLang="en-US" sz="1400" dirty="0" smtClean="0"/>
            </a:br>
            <a:r>
              <a:rPr lang="en-US" altLang="en-US" sz="1400" dirty="0" smtClean="0"/>
              <a:t>(0.02, 0.91), (0.05, 0.97), (0.68, 0.42),</a:t>
            </a:r>
            <a:br>
              <a:rPr lang="en-US" altLang="en-US" sz="1400" dirty="0" smtClean="0"/>
            </a:br>
            <a:r>
              <a:rPr lang="en-US" altLang="en-US" sz="1400" dirty="0" smtClean="0"/>
              <a:t>(0.97, 0.18)</a:t>
            </a:r>
          </a:p>
        </p:txBody>
      </p:sp>
    </p:spTree>
    <p:extLst>
      <p:ext uri="{BB962C8B-B14F-4D97-AF65-F5344CB8AC3E}">
        <p14:creationId xmlns:p14="http://schemas.microsoft.com/office/powerpoint/2010/main" val="4781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k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The first step is to order the points based on the 1</a:t>
            </a:r>
            <a:r>
              <a:rPr lang="en-US" altLang="en-US" baseline="30000" smtClean="0"/>
              <a:t>st</a:t>
            </a:r>
            <a:r>
              <a:rPr lang="en-US" altLang="en-US" smtClean="0"/>
              <a:t> coordinate and find the median:</a:t>
            </a:r>
          </a:p>
          <a:p>
            <a:pPr lvl="1">
              <a:buFontTx/>
              <a:buNone/>
            </a:pPr>
            <a:endParaRPr lang="en-US" altLang="en-US" sz="1400" smtClean="0"/>
          </a:p>
          <a:p>
            <a:pPr lvl="1">
              <a:buFontTx/>
              <a:buNone/>
            </a:pPr>
            <a:r>
              <a:rPr lang="en-US" altLang="en-US" sz="1400" smtClean="0"/>
              <a:t>(0.01, 0.48), (0.02, 0.91), (0.02, 0.97), (0.03, 0.90),</a:t>
            </a:r>
          </a:p>
          <a:p>
            <a:pPr lvl="1">
              <a:buFontTx/>
              <a:buNone/>
            </a:pPr>
            <a:r>
              <a:rPr lang="en-US" altLang="en-US" sz="1400" smtClean="0"/>
              <a:t>(0.04, 0.06), (0.04, 0.41), (0.04, 0.61), (0.05, 0.07),</a:t>
            </a:r>
          </a:p>
          <a:p>
            <a:pPr lvl="1">
              <a:buFontTx/>
              <a:buNone/>
            </a:pPr>
            <a:r>
              <a:rPr lang="en-US" altLang="en-US" sz="1400" smtClean="0"/>
              <a:t>(0.05, 0.88), (0.05, 0.97), (0.06, 0.05), (0.06, 0.28),</a:t>
            </a:r>
          </a:p>
          <a:p>
            <a:pPr lvl="1">
              <a:buFontTx/>
              <a:buNone/>
            </a:pPr>
            <a:r>
              <a:rPr lang="en-US" altLang="en-US" sz="1400" smtClean="0"/>
              <a:t>(0.08, 0.89), (0.09, 0.55), (0.23, 0.23), </a:t>
            </a:r>
            <a:r>
              <a:rPr lang="en-US" altLang="en-US" sz="1400" smtClean="0">
                <a:solidFill>
                  <a:srgbClr val="FF0000"/>
                </a:solidFill>
              </a:rPr>
              <a:t>(</a:t>
            </a:r>
            <a:r>
              <a:rPr lang="en-US" altLang="en-US" sz="1400" b="1" smtClean="0">
                <a:solidFill>
                  <a:srgbClr val="FF0000"/>
                </a:solidFill>
              </a:rPr>
              <a:t>0.29</a:t>
            </a:r>
            <a:r>
              <a:rPr lang="en-US" altLang="en-US" sz="1400" smtClean="0">
                <a:solidFill>
                  <a:srgbClr val="FF0000"/>
                </a:solidFill>
              </a:rPr>
              <a:t>, 0.15)</a:t>
            </a:r>
            <a:r>
              <a:rPr lang="en-US" altLang="en-US" sz="1400" smtClean="0"/>
              <a:t>,</a:t>
            </a:r>
          </a:p>
          <a:p>
            <a:pPr lvl="1">
              <a:buFontTx/>
              <a:buNone/>
            </a:pPr>
            <a:r>
              <a:rPr lang="en-US" altLang="en-US" sz="1400" smtClean="0"/>
              <a:t>(0.33, 0.07), (0.37, 0.04), (0.41, 0.89), (0.46, 0.58),</a:t>
            </a:r>
          </a:p>
          <a:p>
            <a:pPr lvl="1">
              <a:buFontTx/>
              <a:buNone/>
            </a:pPr>
            <a:r>
              <a:rPr lang="en-US" altLang="en-US" sz="1400" smtClean="0"/>
              <a:t>(0.54, 0.65), (0.55, 0.02), (0.55, 0.54), (0.56, 0.78),</a:t>
            </a:r>
          </a:p>
          <a:p>
            <a:pPr lvl="1">
              <a:buFontTx/>
              <a:buNone/>
            </a:pPr>
            <a:r>
              <a:rPr lang="en-US" altLang="en-US" sz="1400" smtClean="0"/>
              <a:t>(0.68, 0.42), (0.73, 0.69), (0.74, 0.97), (0.94, 0.02),</a:t>
            </a:r>
          </a:p>
          <a:p>
            <a:pPr lvl="1">
              <a:buFontTx/>
              <a:buNone/>
            </a:pPr>
            <a:r>
              <a:rPr lang="en-US" altLang="en-US" sz="1400" smtClean="0"/>
              <a:t>(0.95, 0.07), (0.97, 0.09), (0.97, 0.18)</a:t>
            </a:r>
          </a:p>
          <a:p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9713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1" descr="kd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00663"/>
            <a:ext cx="8101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The median point, (0.29, 0.15), forms the root of </a:t>
            </a:r>
            <a:r>
              <a:rPr lang="en-US" altLang="en-US" smtClean="0"/>
              <a:t>our </a:t>
            </a:r>
            <a:r>
              <a:rPr lang="en-US" altLang="en-US" i="1" smtClean="0">
                <a:latin typeface="Times New Roman" pitchFamily="18" charset="0"/>
              </a:rPr>
              <a:t>k</a:t>
            </a:r>
            <a:r>
              <a:rPr lang="en-US" altLang="en-US" smtClean="0"/>
              <a:t>-d tree</a:t>
            </a: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365" name="Picture 29" descr="kd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7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kd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00663"/>
            <a:ext cx="8101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This partitions the remaining points into two sets:</a:t>
            </a:r>
          </a:p>
          <a:p>
            <a:pPr>
              <a:buFontTx/>
              <a:buNone/>
            </a:pPr>
            <a:endParaRPr lang="en-US" altLang="en-US" sz="1400" smtClean="0"/>
          </a:p>
          <a:p>
            <a:pPr>
              <a:buFontTx/>
              <a:buNone/>
            </a:pPr>
            <a:r>
              <a:rPr lang="en-US" altLang="en-US" sz="1400" smtClean="0"/>
              <a:t>	{(0.01, 0.48), (0.02, 0.91), (0.02, 0.97), (0.03, 0.90),</a:t>
            </a:r>
          </a:p>
          <a:p>
            <a:pPr>
              <a:buFontTx/>
              <a:buNone/>
            </a:pPr>
            <a:r>
              <a:rPr lang="en-US" altLang="en-US" sz="1400" smtClean="0"/>
              <a:t>	 (0.04, 0.06), (0.04, 0.41), (0.04, 0.61), (0.05, 0.07),</a:t>
            </a:r>
          </a:p>
          <a:p>
            <a:pPr>
              <a:buFontTx/>
              <a:buNone/>
            </a:pPr>
            <a:r>
              <a:rPr lang="en-US" altLang="en-US" sz="1400" smtClean="0"/>
              <a:t>	 (0.05, 0.88), (0.05, 0.97), (0.06, 0.05), (0.06, 0.28),</a:t>
            </a:r>
          </a:p>
          <a:p>
            <a:pPr>
              <a:buFontTx/>
              <a:buNone/>
            </a:pPr>
            <a:r>
              <a:rPr lang="en-US" altLang="en-US" sz="1400" smtClean="0"/>
              <a:t>	 (0.08, 0.89), (0.09, 0.55), (0.23, 0.23)} </a:t>
            </a:r>
          </a:p>
          <a:p>
            <a:pPr lvl="1">
              <a:buFontTx/>
              <a:buNone/>
            </a:pPr>
            <a:endParaRPr lang="en-US" altLang="en-US" sz="1400" smtClean="0"/>
          </a:p>
          <a:p>
            <a:pPr>
              <a:buFontTx/>
              <a:buNone/>
            </a:pPr>
            <a:r>
              <a:rPr lang="en-US" altLang="en-US" sz="1400" smtClean="0"/>
              <a:t>	{(0.33, 0.07), (0.37, 0.04), (0.41, 0.89), (0.46, 0.58),</a:t>
            </a:r>
          </a:p>
          <a:p>
            <a:pPr>
              <a:buFontTx/>
              <a:buNone/>
            </a:pPr>
            <a:r>
              <a:rPr lang="en-US" altLang="en-US" sz="1400" smtClean="0"/>
              <a:t>	 (0.54, 0.65), (0.55, 0.02), (0.55, 0.54), (0.56, 0.78),</a:t>
            </a:r>
          </a:p>
          <a:p>
            <a:pPr>
              <a:buFontTx/>
              <a:buNone/>
            </a:pPr>
            <a:r>
              <a:rPr lang="en-US" altLang="en-US" sz="1400" smtClean="0"/>
              <a:t>	 (0.68, 0.42), (0.73, 0.69), (0.74, 0.97), (0.94, 0.02), </a:t>
            </a:r>
          </a:p>
          <a:p>
            <a:pPr>
              <a:buFontTx/>
              <a:buNone/>
            </a:pPr>
            <a:r>
              <a:rPr lang="en-US" altLang="en-US" sz="1400" smtClean="0"/>
              <a:t>	 (0.95, 0.07), (0.97, 0.09), (0.97, 0.18)}</a:t>
            </a:r>
          </a:p>
          <a:p>
            <a:endParaRPr lang="en-US" altLang="en-US" sz="1400" smtClean="0"/>
          </a:p>
        </p:txBody>
      </p:sp>
      <p:pic>
        <p:nvPicPr>
          <p:cNvPr id="16389" name="Picture 6" descr="kd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8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kd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00663"/>
            <a:ext cx="8101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k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Starting with the first partition, we order these according to the 2</a:t>
            </a:r>
            <a:r>
              <a:rPr lang="en-US" altLang="en-US" baseline="30000" smtClean="0"/>
              <a:t>nd</a:t>
            </a:r>
            <a:r>
              <a:rPr lang="en-US" altLang="en-US" smtClean="0"/>
              <a:t> coordinate:</a:t>
            </a:r>
          </a:p>
          <a:p>
            <a:pPr>
              <a:buFontTx/>
              <a:buNone/>
            </a:pPr>
            <a:endParaRPr lang="en-US" altLang="en-US" sz="1400" smtClean="0"/>
          </a:p>
          <a:p>
            <a:pPr>
              <a:buFontTx/>
              <a:buNone/>
            </a:pPr>
            <a:r>
              <a:rPr lang="en-US" altLang="en-US" sz="1400" smtClean="0"/>
              <a:t>	 (0.06, 0.05), (0.04, 0.06), (0.05, 0.07), (0.23, 0.23),</a:t>
            </a:r>
          </a:p>
          <a:p>
            <a:pPr>
              <a:buFontTx/>
              <a:buNone/>
            </a:pPr>
            <a:r>
              <a:rPr lang="en-US" altLang="en-US" sz="1400" smtClean="0"/>
              <a:t>	 (0.06, 0.28), (0.04, 0.41), (0.01, 0.48), </a:t>
            </a:r>
            <a:r>
              <a:rPr lang="en-US" altLang="en-US" sz="1400" smtClean="0">
                <a:solidFill>
                  <a:schemeClr val="hlink"/>
                </a:solidFill>
              </a:rPr>
              <a:t>(0.09, </a:t>
            </a:r>
            <a:r>
              <a:rPr lang="en-US" altLang="en-US" sz="1400" b="1" smtClean="0">
                <a:solidFill>
                  <a:schemeClr val="hlink"/>
                </a:solidFill>
              </a:rPr>
              <a:t>0.55</a:t>
            </a:r>
            <a:r>
              <a:rPr lang="en-US" altLang="en-US" sz="1400" smtClean="0">
                <a:solidFill>
                  <a:schemeClr val="hlink"/>
                </a:solidFill>
              </a:rPr>
              <a:t>)</a:t>
            </a:r>
            <a:r>
              <a:rPr lang="en-US" altLang="en-US" sz="1400" smtClean="0"/>
              <a:t>,</a:t>
            </a:r>
          </a:p>
          <a:p>
            <a:pPr>
              <a:buFontTx/>
              <a:buNone/>
            </a:pPr>
            <a:r>
              <a:rPr lang="en-US" altLang="en-US" sz="1400" smtClean="0"/>
              <a:t>	 (0.04, 0.61), (0.03, 0.90), (0.02, 0.91), (0.02, 0.97),</a:t>
            </a:r>
          </a:p>
          <a:p>
            <a:pPr>
              <a:buFontTx/>
              <a:buNone/>
            </a:pPr>
            <a:r>
              <a:rPr lang="en-US" altLang="en-US" sz="1400" smtClean="0"/>
              <a:t>	 (0.05, 0.88), (0.08, 0.89), (0.05, 0.97)</a:t>
            </a:r>
          </a:p>
          <a:p>
            <a:pPr>
              <a:buFontTx/>
              <a:buNone/>
            </a:pPr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0142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kd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00663"/>
            <a:ext cx="8101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This point creates the left child of the root </a:t>
            </a:r>
          </a:p>
        </p:txBody>
      </p:sp>
      <p:pic>
        <p:nvPicPr>
          <p:cNvPr id="18437" name="Picture 7" descr="k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8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kd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00663"/>
            <a:ext cx="8101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kd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Starting with the second partition, we also order these according to the 2</a:t>
            </a:r>
            <a:r>
              <a:rPr lang="en-US" altLang="en-US" baseline="30000" smtClean="0"/>
              <a:t>nd</a:t>
            </a:r>
            <a:r>
              <a:rPr lang="en-US" altLang="en-US" smtClean="0"/>
              <a:t> coordinate:</a:t>
            </a:r>
          </a:p>
          <a:p>
            <a:pPr>
              <a:buFontTx/>
              <a:buNone/>
            </a:pPr>
            <a:endParaRPr lang="en-US" altLang="en-US" sz="1400" smtClean="0"/>
          </a:p>
          <a:p>
            <a:pPr>
              <a:buFontTx/>
              <a:buNone/>
            </a:pPr>
            <a:r>
              <a:rPr lang="en-US" altLang="en-US" sz="1400" smtClean="0"/>
              <a:t>	 (0.55, 0.02), (0.94, 0.02), (0.37, 0.04), (0.33, 0.07),</a:t>
            </a:r>
          </a:p>
          <a:p>
            <a:pPr>
              <a:buFontTx/>
              <a:buNone/>
            </a:pPr>
            <a:r>
              <a:rPr lang="en-US" altLang="en-US" sz="1400" smtClean="0"/>
              <a:t>	 (0.95, 0.07), (0.97, 0.09), (0.97, 0.18), </a:t>
            </a:r>
            <a:r>
              <a:rPr lang="en-US" altLang="en-US" sz="1400" smtClean="0">
                <a:solidFill>
                  <a:schemeClr val="hlink"/>
                </a:solidFill>
              </a:rPr>
              <a:t>(0.68, </a:t>
            </a:r>
            <a:r>
              <a:rPr lang="en-US" altLang="en-US" sz="1400" b="1" smtClean="0">
                <a:solidFill>
                  <a:schemeClr val="hlink"/>
                </a:solidFill>
              </a:rPr>
              <a:t>0.42</a:t>
            </a:r>
            <a:r>
              <a:rPr lang="en-US" altLang="en-US" sz="1400" smtClean="0">
                <a:solidFill>
                  <a:schemeClr val="hlink"/>
                </a:solidFill>
              </a:rPr>
              <a:t>)</a:t>
            </a:r>
            <a:r>
              <a:rPr lang="en-US" altLang="en-US" sz="1400" smtClean="0"/>
              <a:t>,</a:t>
            </a:r>
          </a:p>
          <a:p>
            <a:pPr>
              <a:buFontTx/>
              <a:buNone/>
            </a:pPr>
            <a:r>
              <a:rPr lang="en-US" altLang="en-US" sz="1400" smtClean="0"/>
              <a:t>	 (0.55, 0.54), (0.46, 0.58), (0.54, 0.65), (0.73, 0.69),</a:t>
            </a:r>
          </a:p>
          <a:p>
            <a:pPr>
              <a:buFontTx/>
              <a:buNone/>
            </a:pPr>
            <a:r>
              <a:rPr lang="en-US" altLang="en-US" sz="1400" smtClean="0"/>
              <a:t>	 (0.56, 0.78), (0.41, 0.89), (0.74, 0.97)</a:t>
            </a:r>
          </a:p>
          <a:p>
            <a:endParaRPr lang="en-US" altLang="en-US" sz="1400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02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kd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24400"/>
            <a:ext cx="8101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This point creates the right child of the root </a:t>
            </a:r>
          </a:p>
          <a:p>
            <a:endParaRPr lang="en-US" altLang="en-US" smtClean="0"/>
          </a:p>
        </p:txBody>
      </p:sp>
      <p:pic>
        <p:nvPicPr>
          <p:cNvPr id="20485" name="Picture 6" descr="kd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kd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24400"/>
            <a:ext cx="8101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kd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Next, ordering the partitioned elements by the 1</a:t>
            </a:r>
            <a:r>
              <a:rPr lang="en-US" altLang="en-US" baseline="30000" smtClean="0"/>
              <a:t>st</a:t>
            </a:r>
            <a:r>
              <a:rPr lang="en-US" altLang="en-US" smtClean="0"/>
              <a:t> coordinate, we choose the medians to find the children of</a:t>
            </a:r>
            <a:br>
              <a:rPr lang="en-US" altLang="en-US" smtClean="0"/>
            </a:br>
            <a:r>
              <a:rPr lang="en-US" altLang="en-US" smtClean="0"/>
              <a:t>the left child (0.09, 0.55):</a:t>
            </a:r>
          </a:p>
          <a:p>
            <a:pPr>
              <a:buFontTx/>
              <a:buNone/>
            </a:pPr>
            <a:endParaRPr lang="en-US" altLang="en-US" sz="1400" smtClean="0"/>
          </a:p>
          <a:p>
            <a:pPr>
              <a:buFontTx/>
              <a:buNone/>
            </a:pPr>
            <a:r>
              <a:rPr lang="en-US" altLang="en-US" sz="1400" smtClean="0"/>
              <a:t>	 	(0.01, 0.48), (0.04, 0.06), (0.04, 0.41), </a:t>
            </a:r>
            <a:r>
              <a:rPr lang="en-US" altLang="en-US" sz="1400" smtClean="0">
                <a:solidFill>
                  <a:srgbClr val="FF0000"/>
                </a:solidFill>
              </a:rPr>
              <a:t>(</a:t>
            </a:r>
            <a:r>
              <a:rPr lang="en-US" altLang="en-US" sz="1400" b="1" smtClean="0">
                <a:solidFill>
                  <a:srgbClr val="FF0000"/>
                </a:solidFill>
              </a:rPr>
              <a:t>0.05</a:t>
            </a:r>
            <a:r>
              <a:rPr lang="en-US" altLang="en-US" sz="1400" smtClean="0">
                <a:solidFill>
                  <a:srgbClr val="FF0000"/>
                </a:solidFill>
              </a:rPr>
              <a:t>, 0.07)</a:t>
            </a:r>
            <a:r>
              <a:rPr lang="en-US" altLang="en-US" sz="1400" smtClean="0"/>
              <a:t>,</a:t>
            </a:r>
          </a:p>
          <a:p>
            <a:pPr>
              <a:buFontTx/>
              <a:buNone/>
            </a:pPr>
            <a:r>
              <a:rPr lang="en-US" altLang="en-US" sz="1400" smtClean="0"/>
              <a:t>	 	(0.06, 0.05), (0.06, 0.28), (0.23, 0.23),</a:t>
            </a:r>
          </a:p>
          <a:p>
            <a:pPr>
              <a:buFontTx/>
              <a:buNone/>
            </a:pPr>
            <a:endParaRPr lang="en-US" altLang="en-US" sz="1400" smtClean="0"/>
          </a:p>
          <a:p>
            <a:pPr>
              <a:buFontTx/>
              <a:buNone/>
            </a:pPr>
            <a:r>
              <a:rPr lang="en-US" altLang="en-US" sz="1400" smtClean="0"/>
              <a:t>	 	(0.02, 0.91), (0.02, 0.97), (0.03, 0.90), </a:t>
            </a:r>
            <a:r>
              <a:rPr lang="en-US" altLang="en-US" sz="1400" smtClean="0">
                <a:solidFill>
                  <a:srgbClr val="FF0000"/>
                </a:solidFill>
              </a:rPr>
              <a:t>(</a:t>
            </a:r>
            <a:r>
              <a:rPr lang="en-US" altLang="en-US" sz="1400" b="1" smtClean="0">
                <a:solidFill>
                  <a:srgbClr val="FF0000"/>
                </a:solidFill>
              </a:rPr>
              <a:t>0.04</a:t>
            </a:r>
            <a:r>
              <a:rPr lang="en-US" altLang="en-US" sz="1400" smtClean="0">
                <a:solidFill>
                  <a:srgbClr val="FF0000"/>
                </a:solidFill>
              </a:rPr>
              <a:t>, 0.61)</a:t>
            </a:r>
            <a:r>
              <a:rPr lang="en-US" altLang="en-US" sz="1400" smtClean="0"/>
              <a:t>, </a:t>
            </a:r>
          </a:p>
          <a:p>
            <a:pPr>
              <a:buFontTx/>
              <a:buNone/>
            </a:pPr>
            <a:r>
              <a:rPr lang="en-US" altLang="en-US" sz="1400" smtClean="0"/>
              <a:t>	 	(0.05, 0.88), (0.05, 0.97), (0.08, 0.89) </a:t>
            </a:r>
          </a:p>
          <a:p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6668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kd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24400"/>
            <a:ext cx="8101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kd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Doing the same with the two right partitions, we get the children of the right child of the root:</a:t>
            </a:r>
          </a:p>
          <a:p>
            <a:pPr>
              <a:buFontTx/>
              <a:buNone/>
            </a:pPr>
            <a:endParaRPr lang="en-US" altLang="en-US" sz="1400" smtClean="0"/>
          </a:p>
          <a:p>
            <a:pPr>
              <a:buFontTx/>
              <a:buNone/>
            </a:pPr>
            <a:r>
              <a:rPr lang="en-US" altLang="en-US" sz="1400" smtClean="0"/>
              <a:t>	 	(0.33, 0.07), (0.37, 0.04), (0.55, 0.02), </a:t>
            </a:r>
            <a:r>
              <a:rPr lang="en-US" altLang="en-US" sz="1400" smtClean="0">
                <a:solidFill>
                  <a:srgbClr val="FF0000"/>
                </a:solidFill>
              </a:rPr>
              <a:t>(</a:t>
            </a:r>
            <a:r>
              <a:rPr lang="en-US" altLang="en-US" sz="1400" b="1" smtClean="0">
                <a:solidFill>
                  <a:srgbClr val="FF0000"/>
                </a:solidFill>
              </a:rPr>
              <a:t>0.94, </a:t>
            </a:r>
            <a:r>
              <a:rPr lang="en-US" altLang="en-US" sz="1400" smtClean="0">
                <a:solidFill>
                  <a:srgbClr val="FF0000"/>
                </a:solidFill>
              </a:rPr>
              <a:t>0.02)</a:t>
            </a:r>
            <a:r>
              <a:rPr lang="en-US" altLang="en-US" sz="1400" smtClean="0"/>
              <a:t>,</a:t>
            </a:r>
          </a:p>
          <a:p>
            <a:pPr>
              <a:buFontTx/>
              <a:buNone/>
            </a:pPr>
            <a:r>
              <a:rPr lang="en-US" altLang="en-US" sz="1400" smtClean="0"/>
              <a:t>		(0.95, 0.07), (0.97, 0.09), (0.97, 0.18)</a:t>
            </a:r>
          </a:p>
          <a:p>
            <a:pPr>
              <a:buFontTx/>
              <a:buNone/>
            </a:pPr>
            <a:endParaRPr lang="en-US" altLang="en-US" sz="1400" smtClean="0"/>
          </a:p>
          <a:p>
            <a:pPr>
              <a:buFontTx/>
              <a:buNone/>
            </a:pPr>
            <a:r>
              <a:rPr lang="en-US" altLang="en-US" sz="1400" smtClean="0"/>
              <a:t>		(0.41, 0.89), (0.46, 0.58), (0.54, 0.65),</a:t>
            </a:r>
            <a:r>
              <a:rPr lang="en-US" altLang="en-US" sz="1400" smtClean="0">
                <a:solidFill>
                  <a:srgbClr val="FF0000"/>
                </a:solidFill>
              </a:rPr>
              <a:t> (</a:t>
            </a:r>
            <a:r>
              <a:rPr lang="en-US" altLang="en-US" sz="1400" b="1" smtClean="0">
                <a:solidFill>
                  <a:srgbClr val="FF0000"/>
                </a:solidFill>
              </a:rPr>
              <a:t>0.55</a:t>
            </a:r>
            <a:r>
              <a:rPr lang="en-US" altLang="en-US" sz="1400" smtClean="0">
                <a:solidFill>
                  <a:srgbClr val="FF0000"/>
                </a:solidFill>
              </a:rPr>
              <a:t>, 0.54)</a:t>
            </a:r>
            <a:r>
              <a:rPr lang="en-US" altLang="en-US" sz="1400" smtClean="0"/>
              <a:t>,</a:t>
            </a:r>
          </a:p>
          <a:p>
            <a:pPr>
              <a:buFontTx/>
              <a:buNone/>
            </a:pPr>
            <a:r>
              <a:rPr lang="en-US" altLang="en-US" sz="1400" smtClean="0"/>
              <a:t>		(0.56, 0.78), (0.73, 0.69), (0.74, 0.97)</a:t>
            </a:r>
          </a:p>
        </p:txBody>
      </p:sp>
    </p:spTree>
    <p:extLst>
      <p:ext uri="{BB962C8B-B14F-4D97-AF65-F5344CB8AC3E}">
        <p14:creationId xmlns:p14="http://schemas.microsoft.com/office/powerpoint/2010/main" val="15968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This may be a “KD” tree, but it is not a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sz="1400" dirty="0" smtClean="0">
                <a:solidFill>
                  <a:schemeClr val="bg2"/>
                </a:solidFill>
              </a:rPr>
              <a:t>							             http://www.kraft.com/</a:t>
            </a:r>
          </a:p>
        </p:txBody>
      </p:sp>
      <p:pic>
        <p:nvPicPr>
          <p:cNvPr id="5124" name="Picture 4" descr="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40013"/>
            <a:ext cx="726598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kd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24400"/>
            <a:ext cx="8101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kd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At the next level, we order the points again based on the 2</a:t>
            </a:r>
            <a:r>
              <a:rPr lang="en-US" altLang="en-US" baseline="30000" smtClean="0"/>
              <a:t>nd</a:t>
            </a:r>
            <a:r>
              <a:rPr lang="en-US" altLang="en-US" smtClean="0"/>
              <a:t> coordinate and choose the medians:</a:t>
            </a:r>
            <a:endParaRPr lang="en-US" altLang="en-US" sz="1400" smtClean="0"/>
          </a:p>
          <a:p>
            <a:pPr>
              <a:buFontTx/>
              <a:buNone/>
            </a:pPr>
            <a:r>
              <a:rPr lang="en-US" altLang="en-US" sz="1400" smtClean="0"/>
              <a:t>		 (0.04, 0.06), </a:t>
            </a:r>
            <a:r>
              <a:rPr lang="en-US" altLang="en-US" sz="1400" smtClean="0">
                <a:solidFill>
                  <a:schemeClr val="hlink"/>
                </a:solidFill>
              </a:rPr>
              <a:t>(0.04, </a:t>
            </a:r>
            <a:r>
              <a:rPr lang="en-US" altLang="en-US" sz="1400" b="1" smtClean="0">
                <a:solidFill>
                  <a:schemeClr val="hlink"/>
                </a:solidFill>
              </a:rPr>
              <a:t>0.41</a:t>
            </a:r>
            <a:r>
              <a:rPr lang="en-US" altLang="en-US" sz="1400" smtClean="0">
                <a:solidFill>
                  <a:schemeClr val="hlink"/>
                </a:solidFill>
              </a:rPr>
              <a:t>)</a:t>
            </a:r>
            <a:r>
              <a:rPr lang="en-US" altLang="en-US" sz="1400" smtClean="0"/>
              <a:t>, (0.01, 0.48) </a:t>
            </a:r>
          </a:p>
          <a:p>
            <a:pPr>
              <a:buFontTx/>
              <a:buNone/>
            </a:pPr>
            <a:r>
              <a:rPr lang="en-US" altLang="en-US" sz="1400" smtClean="0"/>
              <a:t>		 (0.06, 0.05), </a:t>
            </a:r>
            <a:r>
              <a:rPr lang="en-US" altLang="en-US" sz="1400" smtClean="0">
                <a:solidFill>
                  <a:schemeClr val="hlink"/>
                </a:solidFill>
              </a:rPr>
              <a:t>(0.23, </a:t>
            </a:r>
            <a:r>
              <a:rPr lang="en-US" altLang="en-US" sz="1400" b="1" smtClean="0">
                <a:solidFill>
                  <a:schemeClr val="hlink"/>
                </a:solidFill>
              </a:rPr>
              <a:t>0.23</a:t>
            </a:r>
            <a:r>
              <a:rPr lang="en-US" altLang="en-US" sz="1400" smtClean="0">
                <a:solidFill>
                  <a:schemeClr val="hlink"/>
                </a:solidFill>
              </a:rPr>
              <a:t>)</a:t>
            </a:r>
            <a:r>
              <a:rPr lang="en-US" altLang="en-US" sz="1400" smtClean="0"/>
              <a:t>, (0.06, 0.28)</a:t>
            </a:r>
          </a:p>
          <a:p>
            <a:pPr>
              <a:buFontTx/>
              <a:buNone/>
            </a:pPr>
            <a:r>
              <a:rPr lang="en-US" altLang="en-US" sz="1400" smtClean="0"/>
              <a:t>		 (0.03, 0.90), </a:t>
            </a:r>
            <a:r>
              <a:rPr lang="en-US" altLang="en-US" sz="1400" smtClean="0">
                <a:solidFill>
                  <a:schemeClr val="hlink"/>
                </a:solidFill>
              </a:rPr>
              <a:t>(0.02,</a:t>
            </a:r>
            <a:r>
              <a:rPr lang="en-US" altLang="en-US" sz="1400" b="1" smtClean="0">
                <a:solidFill>
                  <a:schemeClr val="hlink"/>
                </a:solidFill>
              </a:rPr>
              <a:t> 0.91</a:t>
            </a:r>
            <a:r>
              <a:rPr lang="en-US" altLang="en-US" sz="1400" smtClean="0">
                <a:solidFill>
                  <a:schemeClr val="hlink"/>
                </a:solidFill>
              </a:rPr>
              <a:t>)</a:t>
            </a:r>
            <a:r>
              <a:rPr lang="en-US" altLang="en-US" sz="1400" smtClean="0"/>
              <a:t>, (0.02, 0.97)</a:t>
            </a:r>
          </a:p>
          <a:p>
            <a:pPr>
              <a:buFontTx/>
              <a:buNone/>
            </a:pPr>
            <a:r>
              <a:rPr lang="en-US" altLang="en-US" sz="1400" smtClean="0"/>
              <a:t>		 (0.05, 0.88), </a:t>
            </a:r>
            <a:r>
              <a:rPr lang="en-US" altLang="en-US" sz="1400" smtClean="0">
                <a:solidFill>
                  <a:schemeClr val="hlink"/>
                </a:solidFill>
              </a:rPr>
              <a:t>(0.08, </a:t>
            </a:r>
            <a:r>
              <a:rPr lang="en-US" altLang="en-US" sz="1400" b="1" smtClean="0">
                <a:solidFill>
                  <a:schemeClr val="hlink"/>
                </a:solidFill>
              </a:rPr>
              <a:t>0.89</a:t>
            </a:r>
            <a:r>
              <a:rPr lang="en-US" altLang="en-US" sz="1400" smtClean="0">
                <a:solidFill>
                  <a:schemeClr val="hlink"/>
                </a:solidFill>
              </a:rPr>
              <a:t>)</a:t>
            </a:r>
            <a:r>
              <a:rPr lang="en-US" altLang="en-US" sz="1400" smtClean="0"/>
              <a:t>, (0.05, 0.97) </a:t>
            </a:r>
          </a:p>
          <a:p>
            <a:pPr>
              <a:buFontTx/>
              <a:buNone/>
            </a:pPr>
            <a:r>
              <a:rPr lang="en-US" altLang="en-US" sz="1400" smtClean="0"/>
              <a:t>		 (0.55, 0.02), </a:t>
            </a:r>
            <a:r>
              <a:rPr lang="en-US" altLang="en-US" sz="1400" smtClean="0">
                <a:solidFill>
                  <a:schemeClr val="hlink"/>
                </a:solidFill>
              </a:rPr>
              <a:t>(0.37,</a:t>
            </a:r>
            <a:r>
              <a:rPr lang="en-US" altLang="en-US" sz="1400" b="1" smtClean="0">
                <a:solidFill>
                  <a:schemeClr val="hlink"/>
                </a:solidFill>
              </a:rPr>
              <a:t> 0.04</a:t>
            </a:r>
            <a:r>
              <a:rPr lang="en-US" altLang="en-US" sz="1400" smtClean="0">
                <a:solidFill>
                  <a:schemeClr val="hlink"/>
                </a:solidFill>
              </a:rPr>
              <a:t>)</a:t>
            </a:r>
            <a:r>
              <a:rPr lang="en-US" altLang="en-US" sz="1400" smtClean="0"/>
              <a:t>, (0.33, 0.07)</a:t>
            </a:r>
          </a:p>
          <a:p>
            <a:pPr>
              <a:buFontTx/>
              <a:buNone/>
            </a:pPr>
            <a:r>
              <a:rPr lang="en-US" altLang="en-US" sz="1400" smtClean="0"/>
              <a:t>		 (0.95, 0.07), </a:t>
            </a:r>
            <a:r>
              <a:rPr lang="en-US" altLang="en-US" sz="1400" smtClean="0">
                <a:solidFill>
                  <a:schemeClr val="hlink"/>
                </a:solidFill>
              </a:rPr>
              <a:t>(0.97,</a:t>
            </a:r>
            <a:r>
              <a:rPr lang="en-US" altLang="en-US" sz="1400" b="1" smtClean="0">
                <a:solidFill>
                  <a:schemeClr val="hlink"/>
                </a:solidFill>
              </a:rPr>
              <a:t> 0.09</a:t>
            </a:r>
            <a:r>
              <a:rPr lang="en-US" altLang="en-US" sz="1400" smtClean="0">
                <a:solidFill>
                  <a:schemeClr val="hlink"/>
                </a:solidFill>
              </a:rPr>
              <a:t>)</a:t>
            </a:r>
            <a:r>
              <a:rPr lang="en-US" altLang="en-US" sz="1400" smtClean="0"/>
              <a:t>, (0.97, 0.18)</a:t>
            </a:r>
          </a:p>
          <a:p>
            <a:pPr>
              <a:buFontTx/>
              <a:buNone/>
            </a:pPr>
            <a:r>
              <a:rPr lang="en-US" altLang="en-US" sz="1400" smtClean="0"/>
              <a:t>		 (0.46, 0.58), </a:t>
            </a:r>
            <a:r>
              <a:rPr lang="en-US" altLang="en-US" sz="1400" smtClean="0">
                <a:solidFill>
                  <a:schemeClr val="hlink"/>
                </a:solidFill>
              </a:rPr>
              <a:t>(0.54, </a:t>
            </a:r>
            <a:r>
              <a:rPr lang="en-US" altLang="en-US" sz="1400" b="1" smtClean="0">
                <a:solidFill>
                  <a:schemeClr val="hlink"/>
                </a:solidFill>
              </a:rPr>
              <a:t>0.65</a:t>
            </a:r>
            <a:r>
              <a:rPr lang="en-US" altLang="en-US" sz="1400" smtClean="0">
                <a:solidFill>
                  <a:schemeClr val="hlink"/>
                </a:solidFill>
              </a:rPr>
              <a:t>)</a:t>
            </a:r>
            <a:r>
              <a:rPr lang="en-US" altLang="en-US" sz="1400" smtClean="0"/>
              <a:t>, (0.41, 0.89)</a:t>
            </a:r>
          </a:p>
          <a:p>
            <a:pPr>
              <a:buFontTx/>
              <a:buNone/>
            </a:pPr>
            <a:r>
              <a:rPr lang="en-US" altLang="en-US" sz="1400" smtClean="0"/>
              <a:t>		 (0.73, 0.69), </a:t>
            </a:r>
            <a:r>
              <a:rPr lang="en-US" altLang="en-US" sz="1400" smtClean="0">
                <a:solidFill>
                  <a:schemeClr val="hlink"/>
                </a:solidFill>
              </a:rPr>
              <a:t>(0.56, </a:t>
            </a:r>
            <a:r>
              <a:rPr lang="en-US" altLang="en-US" sz="1400" b="1" smtClean="0">
                <a:solidFill>
                  <a:schemeClr val="hlink"/>
                </a:solidFill>
              </a:rPr>
              <a:t>0.78</a:t>
            </a:r>
            <a:r>
              <a:rPr lang="en-US" altLang="en-US" sz="1400" smtClean="0">
                <a:solidFill>
                  <a:schemeClr val="hlink"/>
                </a:solidFill>
              </a:rPr>
              <a:t>)</a:t>
            </a:r>
            <a:r>
              <a:rPr lang="en-US" altLang="en-US" sz="1400" smtClean="0"/>
              <a:t>, (0.74, 0.97)</a:t>
            </a:r>
          </a:p>
          <a:p>
            <a:pPr>
              <a:buFontTx/>
              <a:buNone/>
            </a:pPr>
            <a:r>
              <a:rPr lang="en-US" altLang="en-US" sz="16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15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kd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724400"/>
            <a:ext cx="81343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The remaining points fit in their appropriate locations</a:t>
            </a:r>
          </a:p>
        </p:txBody>
      </p:sp>
      <p:pic>
        <p:nvPicPr>
          <p:cNvPr id="24581" name="Picture 15" descr="kd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6113"/>
            <a:ext cx="32035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The result is a 2-dimensional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 </a:t>
            </a:r>
            <a:r>
              <a:rPr lang="en-US" altLang="en-US" dirty="0" smtClean="0"/>
              <a:t>of the given 31 points</a:t>
            </a:r>
          </a:p>
        </p:txBody>
      </p:sp>
      <p:pic>
        <p:nvPicPr>
          <p:cNvPr id="25604" name="Picture 7" descr="k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9281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k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652963"/>
            <a:ext cx="81343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kd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113"/>
            <a:ext cx="3096000" cy="3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In this example, all points are in the box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[0, 1] × </a:t>
            </a:r>
            <a:r>
              <a:rPr lang="en-US" altLang="en-US" smtClean="0">
                <a:latin typeface="Times New Roman" pitchFamily="18" charset="0"/>
              </a:rPr>
              <a:t>[0, 1]</a:t>
            </a:r>
            <a:r>
              <a:rPr lang="en-US" altLang="en-US" smtClean="0"/>
              <a:t>, however:</a:t>
            </a:r>
          </a:p>
          <a:p>
            <a:pPr lvl="1"/>
            <a:r>
              <a:rPr lang="en-US" altLang="en-US" smtClean="0"/>
              <a:t>all points in the left sub-tree</a:t>
            </a:r>
            <a:br>
              <a:rPr lang="en-US" altLang="en-US" smtClean="0"/>
            </a:br>
            <a:r>
              <a:rPr lang="en-US" altLang="en-US" smtClean="0"/>
              <a:t>are in the box </a:t>
            </a:r>
            <a:r>
              <a:rPr lang="en-US" altLang="en-US" smtClean="0">
                <a:latin typeface="Times New Roman" pitchFamily="18" charset="0"/>
              </a:rPr>
              <a:t>[0,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0.29] × [0, </a:t>
            </a:r>
            <a:r>
              <a:rPr lang="en-US" altLang="en-US" smtClean="0">
                <a:latin typeface="Times New Roman" pitchFamily="18" charset="0"/>
              </a:rPr>
              <a:t>1]</a:t>
            </a:r>
            <a:endParaRPr lang="en-US" altLang="en-US" smtClean="0"/>
          </a:p>
          <a:p>
            <a:pPr lvl="1"/>
            <a:r>
              <a:rPr lang="en-US" altLang="en-US" smtClean="0"/>
              <a:t>all points in the right sub-tree</a:t>
            </a:r>
            <a:br>
              <a:rPr lang="en-US" altLang="en-US" smtClean="0"/>
            </a:br>
            <a:r>
              <a:rPr lang="en-US" altLang="en-US" smtClean="0"/>
              <a:t>are in the box </a:t>
            </a:r>
            <a:r>
              <a:rPr lang="en-US" altLang="en-US" smtClean="0">
                <a:latin typeface="Times New Roman" pitchFamily="18" charset="0"/>
              </a:rPr>
              <a:t>[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0.29, 1] × [0, </a:t>
            </a:r>
            <a:r>
              <a:rPr lang="en-US" altLang="en-US" smtClean="0">
                <a:latin typeface="Times New Roman" pitchFamily="18" charset="0"/>
              </a:rPr>
              <a:t>1]</a:t>
            </a:r>
          </a:p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kd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643438"/>
            <a:ext cx="81343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kd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113"/>
            <a:ext cx="3096000" cy="30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Looking at the left sub-tree, all points fall within </a:t>
            </a:r>
            <a:r>
              <a:rPr lang="en-US" altLang="en-US" smtClean="0">
                <a:latin typeface="Times New Roman" pitchFamily="18" charset="0"/>
              </a:rPr>
              <a:t>[0, 0.29] × [0, 1]</a:t>
            </a:r>
            <a:r>
              <a:rPr lang="en-US" altLang="en-US" smtClean="0"/>
              <a:t>, and</a:t>
            </a:r>
          </a:p>
          <a:p>
            <a:pPr lvl="1"/>
            <a:r>
              <a:rPr lang="en-US" altLang="en-US" smtClean="0"/>
              <a:t>all points in its left sub-tree</a:t>
            </a:r>
            <a:br>
              <a:rPr lang="en-US" altLang="en-US" smtClean="0"/>
            </a:br>
            <a:r>
              <a:rPr lang="en-US" altLang="en-US" smtClean="0"/>
              <a:t>are in </a:t>
            </a:r>
            <a:r>
              <a:rPr lang="en-US" altLang="en-US" smtClean="0">
                <a:latin typeface="Times New Roman" pitchFamily="18" charset="0"/>
              </a:rPr>
              <a:t>[0, 0.29] × [0, 0.55]</a:t>
            </a:r>
            <a:endParaRPr lang="en-US" altLang="en-US" smtClean="0"/>
          </a:p>
          <a:p>
            <a:pPr lvl="1"/>
            <a:r>
              <a:rPr lang="en-US" altLang="en-US" smtClean="0"/>
              <a:t>all points in its right sub-tree</a:t>
            </a:r>
            <a:br>
              <a:rPr lang="en-US" altLang="en-US" smtClean="0"/>
            </a:br>
            <a:r>
              <a:rPr lang="en-US" altLang="en-US" smtClean="0"/>
              <a:t>are in </a:t>
            </a:r>
            <a:r>
              <a:rPr lang="en-US" altLang="en-US" smtClean="0">
                <a:latin typeface="Times New Roman" pitchFamily="18" charset="0"/>
              </a:rPr>
              <a:t>[0.29, 1] × [0.55, 1]</a:t>
            </a:r>
          </a:p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kd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652963"/>
            <a:ext cx="81327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Following paths similarly limits the regions of the points within the</a:t>
            </a:r>
            <a:br>
              <a:rPr lang="en-US" altLang="en-US" smtClean="0"/>
            </a:br>
            <a:r>
              <a:rPr lang="en-US" altLang="en-US" smtClean="0"/>
              <a:t>sub-trees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In this example we will follow the red</a:t>
            </a:r>
            <a:br>
              <a:rPr lang="en-US" altLang="en-US" smtClean="0"/>
            </a:br>
            <a:r>
              <a:rPr lang="en-US" altLang="en-US" smtClean="0"/>
              <a:t>path starting at the root</a:t>
            </a:r>
          </a:p>
        </p:txBody>
      </p:sp>
      <p:pic>
        <p:nvPicPr>
          <p:cNvPr id="28677" name="Picture 9" descr="kd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30972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kd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652963"/>
            <a:ext cx="81343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All points with (0.09, 0.55) as its root appear in the shaded area</a:t>
            </a:r>
          </a:p>
          <a:p>
            <a:pPr>
              <a:buFont typeface="Arial" pitchFamily="34" charset="0"/>
              <a:buNone/>
            </a:pPr>
            <a:r>
              <a:rPr lang="en-US" altLang="en-US" smtClean="0"/>
              <a:t>	This region is restricted to </a:t>
            </a:r>
            <a:r>
              <a:rPr lang="en-US" altLang="en-US" smtClean="0">
                <a:latin typeface="Times New Roman" pitchFamily="18" charset="0"/>
              </a:rPr>
              <a:t>[0, 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</a:rPr>
              <a:t>0.29</a:t>
            </a:r>
            <a:r>
              <a:rPr lang="en-US" altLang="en-US" smtClean="0">
                <a:latin typeface="Times New Roman" pitchFamily="18" charset="0"/>
              </a:rPr>
              <a:t>] × [0, 1]</a:t>
            </a:r>
          </a:p>
        </p:txBody>
      </p:sp>
      <p:pic>
        <p:nvPicPr>
          <p:cNvPr id="29701" name="Picture 16" descr="kd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30972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kd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652963"/>
            <a:ext cx="81343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Moving down the tree, the points under (0.04, 0.61) are further</a:t>
            </a:r>
            <a:br>
              <a:rPr lang="en-US" altLang="en-US" smtClean="0"/>
            </a:br>
            <a:r>
              <a:rPr lang="en-US" altLang="en-US" smtClean="0"/>
              <a:t>restricted </a:t>
            </a:r>
          </a:p>
          <a:p>
            <a:pPr>
              <a:buFont typeface="Arial" pitchFamily="34" charset="0"/>
              <a:buNone/>
            </a:pPr>
            <a:r>
              <a:rPr lang="en-US" altLang="en-US" smtClean="0"/>
              <a:t>	This restriction is in the 2</a:t>
            </a:r>
            <a:r>
              <a:rPr lang="en-US" altLang="en-US" baseline="30000" smtClean="0"/>
              <a:t>nd</a:t>
            </a:r>
            <a:r>
              <a:rPr lang="en-US" altLang="en-US" smtClean="0"/>
              <a:t> coordinate:</a:t>
            </a:r>
            <a:br>
              <a:rPr lang="en-US" altLang="en-US" smtClean="0"/>
            </a:br>
            <a:r>
              <a:rPr lang="en-US" altLang="en-US" smtClean="0"/>
              <a:t> 	</a:t>
            </a:r>
            <a:r>
              <a:rPr lang="en-US" altLang="en-US" smtClean="0">
                <a:latin typeface="Times New Roman" pitchFamily="18" charset="0"/>
              </a:rPr>
              <a:t>[0, 0.29] × [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</a:rPr>
              <a:t>0.55</a:t>
            </a:r>
            <a:r>
              <a:rPr lang="en-US" altLang="en-US" smtClean="0">
                <a:latin typeface="Times New Roman" pitchFamily="18" charset="0"/>
              </a:rPr>
              <a:t>, 1]</a:t>
            </a:r>
          </a:p>
          <a:p>
            <a:endParaRPr lang="en-US" altLang="en-US" smtClean="0"/>
          </a:p>
        </p:txBody>
      </p:sp>
      <p:pic>
        <p:nvPicPr>
          <p:cNvPr id="30725" name="Picture 16" descr="kd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30972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6" descr="kd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30972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7" descr="kd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652963"/>
            <a:ext cx="81343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Stepping further down, all points below (0.08, 0.89) are again</a:t>
            </a:r>
            <a:br>
              <a:rPr lang="en-US" altLang="en-US" smtClean="0"/>
            </a:br>
            <a:r>
              <a:rPr lang="en-US" altLang="en-US" smtClean="0"/>
              <a:t>further restricted to</a:t>
            </a:r>
            <a:br>
              <a:rPr lang="en-US" altLang="en-US" smtClean="0"/>
            </a:br>
            <a:r>
              <a:rPr lang="en-US" altLang="en-US" smtClean="0"/>
              <a:t>	 </a:t>
            </a:r>
            <a:r>
              <a:rPr lang="en-US" altLang="en-US" smtClean="0">
                <a:latin typeface="Times New Roman" pitchFamily="18" charset="0"/>
              </a:rPr>
              <a:t>[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</a:rPr>
              <a:t>0.08</a:t>
            </a:r>
            <a:r>
              <a:rPr lang="en-US" altLang="en-US" smtClean="0">
                <a:latin typeface="Times New Roman" pitchFamily="18" charset="0"/>
              </a:rPr>
              <a:t>, 0.29] × [0.55, 1]</a:t>
            </a:r>
          </a:p>
        </p:txBody>
      </p:sp>
    </p:spTree>
    <p:extLst>
      <p:ext uri="{BB962C8B-B14F-4D97-AF65-F5344CB8AC3E}">
        <p14:creationId xmlns:p14="http://schemas.microsoft.com/office/powerpoint/2010/main" val="6918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8" descr="kd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652963"/>
            <a:ext cx="81375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7" descr="kd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30972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Finally, the last point, a leaf node, falls within the given box</a:t>
            </a:r>
          </a:p>
        </p:txBody>
      </p:sp>
    </p:spTree>
    <p:extLst>
      <p:ext uri="{BB962C8B-B14F-4D97-AF65-F5344CB8AC3E}">
        <p14:creationId xmlns:p14="http://schemas.microsoft.com/office/powerpoint/2010/main" val="18970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kd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9863"/>
            <a:ext cx="5259388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In a vain attempt to mass-produce and improve their product, Kraft considers genetic engineering...</a:t>
            </a:r>
          </a:p>
          <a:p>
            <a:pPr lvl="1"/>
            <a:r>
              <a:rPr lang="en-US" altLang="en-US" dirty="0" smtClean="0"/>
              <a:t>This is not a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tree, </a:t>
            </a:r>
            <a:r>
              <a:rPr lang="en-US" altLang="en-US" dirty="0" smtClean="0"/>
              <a:t>either</a:t>
            </a:r>
          </a:p>
          <a:p>
            <a:endParaRPr lang="en-US" altLang="en-US" dirty="0" smtClean="0"/>
          </a:p>
          <a:p>
            <a:pPr lvl="1"/>
            <a:endParaRPr lang="en-US" altLang="en-US" sz="2400" dirty="0" smtClean="0"/>
          </a:p>
          <a:p>
            <a:pPr lvl="1"/>
            <a:endParaRPr lang="en-US" altLang="en-US" sz="2400" dirty="0" smtClean="0">
              <a:solidFill>
                <a:schemeClr val="bg2"/>
              </a:solidFill>
            </a:endParaRPr>
          </a:p>
          <a:p>
            <a:pPr lvl="1">
              <a:buFontTx/>
              <a:buNone/>
            </a:pPr>
            <a:r>
              <a:rPr lang="en-US" altLang="en-US" dirty="0" smtClean="0">
                <a:solidFill>
                  <a:schemeClr val="bg2"/>
                </a:solidFill>
              </a:rPr>
              <a:t>    </a:t>
            </a:r>
          </a:p>
          <a:p>
            <a:pPr lvl="1">
              <a:buFontTx/>
              <a:buNone/>
            </a:pPr>
            <a:r>
              <a:rPr lang="en-US" altLang="en-US" dirty="0" smtClean="0">
                <a:solidFill>
                  <a:schemeClr val="bg2"/>
                </a:solidFill>
              </a:rPr>
              <a:t>                                         </a:t>
            </a:r>
            <a:endParaRPr lang="en-US" altLang="en-US" sz="1600" b="1" dirty="0" smtClean="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0825" y="6259513"/>
            <a:ext cx="610235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 apologies to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http://www.explorecrete.com/</a:t>
            </a:r>
          </a:p>
        </p:txBody>
      </p:sp>
    </p:spTree>
    <p:extLst>
      <p:ext uri="{BB962C8B-B14F-4D97-AF65-F5344CB8AC3E}">
        <p14:creationId xmlns:p14="http://schemas.microsoft.com/office/powerpoint/2010/main" val="1973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A useful application of a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 </a:t>
            </a:r>
            <a:r>
              <a:rPr lang="en-US" altLang="en-US" dirty="0" smtClean="0"/>
              <a:t>provides an efficient data structure</a:t>
            </a:r>
            <a:br>
              <a:rPr lang="en-US" altLang="en-US" dirty="0" smtClean="0"/>
            </a:br>
            <a:r>
              <a:rPr lang="en-US" altLang="en-US" dirty="0" smtClean="0"/>
              <a:t>for counting the number of points which</a:t>
            </a:r>
            <a:br>
              <a:rPr lang="en-US" altLang="en-US" dirty="0" smtClean="0"/>
            </a:br>
            <a:r>
              <a:rPr lang="en-US" altLang="en-US" dirty="0" smtClean="0"/>
              <a:t>fall within a given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-dimensional rectangle</a:t>
            </a:r>
          </a:p>
          <a:p>
            <a:endParaRPr lang="en-US" altLang="en-US" dirty="0" smtClean="0"/>
          </a:p>
        </p:txBody>
      </p:sp>
      <p:pic>
        <p:nvPicPr>
          <p:cNvPr id="33796" name="Picture 4" descr="kd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30972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3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This is used in image processing:  locating objects within a scene,</a:t>
            </a:r>
            <a:br>
              <a:rPr lang="en-US" altLang="en-US" smtClean="0"/>
            </a:br>
            <a:r>
              <a:rPr lang="en-US" altLang="en-US" smtClean="0"/>
              <a:t>ray tracing, etc.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Find the points which lie in the quadrant</a:t>
            </a:r>
            <a:br>
              <a:rPr lang="en-US" altLang="en-US" smtClean="0"/>
            </a:br>
            <a:r>
              <a:rPr lang="en-US" altLang="en-US" smtClean="0">
                <a:latin typeface="Times New Roman" pitchFamily="18" charset="0"/>
              </a:rPr>
              <a:t>[0.5, 1] × [0, 0.5]</a:t>
            </a:r>
          </a:p>
          <a:p>
            <a:endParaRPr lang="en-US" altLang="en-US" smtClean="0"/>
          </a:p>
        </p:txBody>
      </p:sp>
      <p:pic>
        <p:nvPicPr>
          <p:cNvPr id="34820" name="Picture 6" descr="kd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6113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The traversal rules we will follow are:</a:t>
            </a:r>
          </a:p>
          <a:p>
            <a:pPr lvl="1"/>
            <a:r>
              <a:rPr lang="en-US" altLang="en-US" smtClean="0"/>
              <a:t>we always match the coordinate corresponding to the level we are current at</a:t>
            </a:r>
          </a:p>
          <a:p>
            <a:pPr lvl="1"/>
            <a:r>
              <a:rPr lang="en-US" altLang="en-US" smtClean="0"/>
              <a:t>if that coordinate is less than the corresponding interval of the box, we only need to visit the right sub-tree</a:t>
            </a:r>
          </a:p>
          <a:p>
            <a:pPr lvl="1"/>
            <a:r>
              <a:rPr lang="en-US" altLang="en-US" smtClean="0"/>
              <a:t>if that coordinate is greater than the corresponding interval, we need only visit the left sub-tree</a:t>
            </a:r>
          </a:p>
          <a:p>
            <a:pPr lvl="1"/>
            <a:r>
              <a:rPr lang="en-US" altLang="en-US" smtClean="0"/>
              <a:t>otherwise, we check if the root is in the box and we visit both sub-trees</a:t>
            </a:r>
          </a:p>
        </p:txBody>
      </p:sp>
    </p:spTree>
    <p:extLst>
      <p:ext uri="{BB962C8B-B14F-4D97-AF65-F5344CB8AC3E}">
        <p14:creationId xmlns:p14="http://schemas.microsoft.com/office/powerpoint/2010/main" val="3667212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There is one special case:</a:t>
            </a:r>
          </a:p>
          <a:p>
            <a:pPr lvl="1"/>
            <a:r>
              <a:rPr lang="en-US" altLang="en-US" smtClean="0"/>
              <a:t>Because we can track the sub-interval under which a tree may fall, it may be possible to add an entire sub-tree</a:t>
            </a:r>
          </a:p>
        </p:txBody>
      </p:sp>
    </p:spTree>
    <p:extLst>
      <p:ext uri="{BB962C8B-B14F-4D97-AF65-F5344CB8AC3E}">
        <p14:creationId xmlns:p14="http://schemas.microsoft.com/office/powerpoint/2010/main" val="1883272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kd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46613"/>
            <a:ext cx="889317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Starting at the root:</a:t>
            </a:r>
          </a:p>
          <a:p>
            <a:pPr lvl="1"/>
            <a:r>
              <a:rPr lang="en-US" altLang="en-US" smtClean="0"/>
              <a:t>We examine the 1</a:t>
            </a:r>
            <a:r>
              <a:rPr lang="en-US" altLang="en-US" baseline="30000" smtClean="0"/>
              <a:t>st</a:t>
            </a:r>
            <a:r>
              <a:rPr lang="en-US" altLang="en-US" smtClean="0"/>
              <a:t> coordinate</a:t>
            </a:r>
          </a:p>
          <a:p>
            <a:pPr lvl="1"/>
            <a:r>
              <a:rPr lang="en-US" altLang="en-US" smtClean="0"/>
              <a:t>Note: </a:t>
            </a:r>
            <a:r>
              <a:rPr lang="en-US" altLang="en-US" smtClean="0">
                <a:latin typeface="Times New Roman" pitchFamily="18" charset="0"/>
              </a:rPr>
              <a:t>0.29 &lt; [0.5, 1]</a:t>
            </a:r>
          </a:p>
          <a:p>
            <a:pPr lvl="1"/>
            <a:r>
              <a:rPr lang="en-US" altLang="en-US" smtClean="0"/>
              <a:t>We visit only the right sub-tree</a:t>
            </a:r>
          </a:p>
        </p:txBody>
      </p:sp>
      <p:pic>
        <p:nvPicPr>
          <p:cNvPr id="37893" name="Picture 4" descr="k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9288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027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k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Visiting the right sub-tree:  </a:t>
            </a:r>
            <a:r>
              <a:rPr lang="en-US" altLang="en-US" smtClean="0">
                <a:latin typeface="Times New Roman" pitchFamily="18" charset="0"/>
              </a:rPr>
              <a:t>0.42 ∈ [0, 0.5]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Also</a:t>
            </a:r>
          </a:p>
          <a:p>
            <a:pPr lvl="1">
              <a:buFontTx/>
              <a:buNone/>
            </a:pPr>
            <a:r>
              <a:rPr lang="en-US" altLang="en-US" smtClean="0"/>
              <a:t> </a:t>
            </a:r>
            <a:r>
              <a:rPr lang="en-US" altLang="en-US" smtClean="0">
                <a:latin typeface="Times New Roman" pitchFamily="18" charset="0"/>
              </a:rPr>
              <a:t>(0.68, 0.42) ∈ [0.5, 1] × [0, 0.5]</a:t>
            </a:r>
          </a:p>
          <a:p>
            <a:pPr>
              <a:buFontTx/>
              <a:buNone/>
            </a:pPr>
            <a:r>
              <a:rPr lang="en-US" altLang="en-US" smtClean="0"/>
              <a:t>	and we visit both sub-trees	</a:t>
            </a:r>
          </a:p>
        </p:txBody>
      </p:sp>
      <p:pic>
        <p:nvPicPr>
          <p:cNvPr id="38917" name="Picture 4" descr="kd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9288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342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k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Starting with the left sub-tree:</a:t>
            </a:r>
            <a:br>
              <a:rPr lang="en-US" altLang="en-US" smtClean="0"/>
            </a:br>
            <a:r>
              <a:rPr lang="en-US" altLang="en-US" smtClean="0"/>
              <a:t>   </a:t>
            </a:r>
            <a:r>
              <a:rPr lang="en-US" altLang="en-US" smtClean="0">
                <a:latin typeface="Times New Roman" pitchFamily="18" charset="0"/>
              </a:rPr>
              <a:t>0.94 ∈ [0.5, 1]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We note that</a:t>
            </a:r>
          </a:p>
          <a:p>
            <a:pPr lvl="1">
              <a:buFontTx/>
              <a:buNone/>
            </a:pPr>
            <a:r>
              <a:rPr lang="en-US" altLang="en-US" smtClean="0"/>
              <a:t> </a:t>
            </a:r>
            <a:r>
              <a:rPr lang="en-US" altLang="en-US" smtClean="0">
                <a:latin typeface="Times New Roman" pitchFamily="18" charset="0"/>
              </a:rPr>
              <a:t>(0.94, 0.02) ∈ [0.5, 1] × [0, 0.5]</a:t>
            </a:r>
          </a:p>
          <a:p>
            <a:pPr>
              <a:buFontTx/>
              <a:buNone/>
            </a:pPr>
            <a:r>
              <a:rPr lang="en-US" altLang="en-US" smtClean="0"/>
              <a:t>	and we visit both sub-trees	</a:t>
            </a:r>
          </a:p>
          <a:p>
            <a:endParaRPr lang="en-US" altLang="en-US" smtClean="0"/>
          </a:p>
        </p:txBody>
      </p:sp>
      <p:pic>
        <p:nvPicPr>
          <p:cNvPr id="39941" name="Picture 4" descr="k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9288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1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kd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However, at this point, we notice that the right sub-tree is restricted</a:t>
            </a:r>
            <a:br>
              <a:rPr lang="en-US" altLang="en-US" smtClean="0"/>
            </a:br>
            <a:r>
              <a:rPr lang="en-US" altLang="en-US" smtClean="0"/>
              <a:t>to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[0.94, 1] × [0, 0.42] </a:t>
            </a:r>
            <a:r>
              <a:rPr lang="en-US" altLang="en-US" smtClean="0"/>
              <a:t>and</a:t>
            </a:r>
          </a:p>
          <a:p>
            <a:pPr>
              <a:buFontTx/>
              <a:buNone/>
            </a:pPr>
            <a:r>
              <a:rPr lang="en-US" altLang="en-US" sz="2200" smtClean="0">
                <a:latin typeface="Times New Roman" pitchFamily="18" charset="0"/>
              </a:rPr>
              <a:t>	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[0.94, 1] × [0, 0.42] ⊆ [0.5, 1] × [0, 0.5]</a:t>
            </a:r>
            <a:endParaRPr lang="en-US" altLang="en-US" sz="23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Thus, the entire right sub-tree is in the box</a:t>
            </a:r>
          </a:p>
        </p:txBody>
      </p:sp>
      <p:pic>
        <p:nvPicPr>
          <p:cNvPr id="40965" name="Picture 4" descr="kd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9288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17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kd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kd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9288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Continuing with the left sub-tree, we note that </a:t>
            </a:r>
            <a:r>
              <a:rPr lang="en-US" altLang="en-US" smtClean="0">
                <a:latin typeface="Times New Roman" pitchFamily="18" charset="0"/>
              </a:rPr>
              <a:t>0.04 ∈ [0, 0.5]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We note that</a:t>
            </a:r>
          </a:p>
          <a:p>
            <a:pPr lvl="1">
              <a:buFontTx/>
              <a:buNone/>
            </a:pPr>
            <a:r>
              <a:rPr lang="en-US" altLang="en-US" smtClean="0"/>
              <a:t> </a:t>
            </a:r>
            <a:r>
              <a:rPr lang="en-US" altLang="en-US" smtClean="0">
                <a:latin typeface="Times New Roman" pitchFamily="18" charset="0"/>
              </a:rPr>
              <a:t>(0.37, 0.04) </a:t>
            </a:r>
            <a:r>
              <a:rPr lang="en-US" altLang="en-US" smtClean="0">
                <a:latin typeface="Times New Roman" pitchFamily="18" charset="0"/>
                <a:sym typeface="Math1"/>
              </a:rPr>
              <a:t>∉</a:t>
            </a:r>
            <a:r>
              <a:rPr lang="en-US" altLang="en-US" smtClean="0">
                <a:latin typeface="Times New Roman" pitchFamily="18" charset="0"/>
              </a:rPr>
              <a:t> [0.5, 1] × [0, 0.5]</a:t>
            </a:r>
          </a:p>
          <a:p>
            <a:pPr>
              <a:buFontTx/>
              <a:buNone/>
            </a:pPr>
            <a:r>
              <a:rPr lang="en-US" altLang="en-US" smtClean="0"/>
              <a:t>	but we still visit both sub-trees</a:t>
            </a:r>
          </a:p>
        </p:txBody>
      </p:sp>
    </p:spTree>
    <p:extLst>
      <p:ext uri="{BB962C8B-B14F-4D97-AF65-F5344CB8AC3E}">
        <p14:creationId xmlns:p14="http://schemas.microsoft.com/office/powerpoint/2010/main" val="2329007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kd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Inspecting the left leaf node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(0.55, 0.02) ∈ [0.5, 1] × [0, 0.5]</a:t>
            </a:r>
            <a:endParaRPr lang="en-US" altLang="en-US" smtClean="0"/>
          </a:p>
          <a:p>
            <a:pPr lvl="1">
              <a:buFontTx/>
              <a:buNone/>
            </a:pPr>
            <a:r>
              <a:rPr lang="en-US" altLang="en-US" smtClean="0"/>
              <a:t>and we are finished </a:t>
            </a:r>
          </a:p>
          <a:p>
            <a:endParaRPr lang="en-US" altLang="en-US" smtClean="0"/>
          </a:p>
        </p:txBody>
      </p:sp>
      <p:pic>
        <p:nvPicPr>
          <p:cNvPr id="43013" name="Picture 4" descr="kd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9288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2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In this topic, we will cover: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 smtClean="0"/>
              <a:t>idea behind a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Partitioning </a:t>
            </a:r>
            <a:r>
              <a:rPr lang="en-US" altLang="en-US" dirty="0" smtClean="0"/>
              <a:t>points in a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-dimensional space</a:t>
            </a:r>
          </a:p>
          <a:p>
            <a:pPr lvl="1"/>
            <a:r>
              <a:rPr lang="en-US" altLang="en-US" dirty="0" smtClean="0"/>
              <a:t>How </a:t>
            </a:r>
            <a:r>
              <a:rPr lang="en-US" altLang="en-US" dirty="0" smtClean="0"/>
              <a:t>sub-trees restrict the region of its elements</a:t>
            </a:r>
          </a:p>
          <a:p>
            <a:pPr lvl="1"/>
            <a:r>
              <a:rPr lang="en-US" altLang="en-US" dirty="0" smtClean="0"/>
              <a:t>Counting </a:t>
            </a:r>
            <a:r>
              <a:rPr lang="en-US" altLang="en-US" dirty="0" smtClean="0"/>
              <a:t>elements, searching, insertions, and nearest </a:t>
            </a:r>
            <a:r>
              <a:rPr lang="en-US" altLang="en-US" dirty="0" err="1" smtClean="0"/>
              <a:t>neighbour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Difficulties </a:t>
            </a:r>
            <a:r>
              <a:rPr lang="en-US" altLang="en-US" dirty="0" smtClean="0"/>
              <a:t>with removals and balancing</a:t>
            </a:r>
          </a:p>
          <a:p>
            <a:pPr lvl="1"/>
            <a:r>
              <a:rPr lang="en-US" altLang="en-US" dirty="0" smtClean="0"/>
              <a:t>Other </a:t>
            </a:r>
            <a:r>
              <a:rPr lang="en-US" altLang="en-US" dirty="0" smtClean="0"/>
              <a:t>applications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3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kd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Inspecting the right leaf node, we note: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(0.33, 0.07) </a:t>
            </a:r>
            <a:r>
              <a:rPr lang="en-US" altLang="en-US" smtClean="0">
                <a:sym typeface="Math1"/>
              </a:rPr>
              <a:t>∉</a:t>
            </a:r>
            <a:r>
              <a:rPr lang="en-US" altLang="en-US" smtClean="0">
                <a:latin typeface="Times New Roman" pitchFamily="18" charset="0"/>
              </a:rPr>
              <a:t> [0.5, 1] × [0, 0.5]</a:t>
            </a:r>
          </a:p>
          <a:p>
            <a:pPr lvl="1">
              <a:buFontTx/>
              <a:buNone/>
            </a:pPr>
            <a:r>
              <a:rPr lang="en-US" altLang="en-US" smtClean="0"/>
              <a:t>and we are finished </a:t>
            </a:r>
          </a:p>
          <a:p>
            <a:endParaRPr lang="en-US" altLang="en-US" smtClean="0"/>
          </a:p>
        </p:txBody>
      </p:sp>
      <p:pic>
        <p:nvPicPr>
          <p:cNvPr id="44037" name="Picture 4" descr="kd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9288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14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kd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Continuing with the right sub-tree, we note that </a:t>
            </a:r>
            <a:r>
              <a:rPr lang="en-US" altLang="en-US" smtClean="0">
                <a:latin typeface="Times New Roman" pitchFamily="18" charset="0"/>
              </a:rPr>
              <a:t>0.55 ∈ [0.5, 1]</a:t>
            </a:r>
            <a:r>
              <a:rPr lang="en-US" altLang="en-US" smtClean="0"/>
              <a:t> (we must visit both sub-trees)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However, the point is not in the box</a:t>
            </a:r>
          </a:p>
          <a:p>
            <a:pPr>
              <a:buFont typeface="Arial" pitchFamily="34" charset="0"/>
              <a:buNone/>
            </a:pPr>
            <a:r>
              <a:rPr lang="en-US" altLang="en-US" smtClean="0">
                <a:latin typeface="Times New Roman" pitchFamily="18" charset="0"/>
              </a:rPr>
              <a:t>			[0.5, 1] × [0, 0.5]</a:t>
            </a:r>
          </a:p>
        </p:txBody>
      </p:sp>
      <p:pic>
        <p:nvPicPr>
          <p:cNvPr id="45061" name="Picture 4" descr="kd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6113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26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kd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Visiting the next node, we note </a:t>
            </a:r>
            <a:r>
              <a:rPr lang="en-US" altLang="en-US" smtClean="0">
                <a:latin typeface="Times New Roman" pitchFamily="18" charset="0"/>
              </a:rPr>
              <a:t>(0.54, 0.65)</a:t>
            </a:r>
            <a:r>
              <a:rPr lang="en-US" altLang="en-US" smtClean="0"/>
              <a:t> is not in the box and</a:t>
            </a:r>
            <a:br>
              <a:rPr lang="en-US" altLang="en-US" smtClean="0"/>
            </a:br>
            <a:r>
              <a:rPr lang="en-US" altLang="en-US" smtClean="0">
                <a:latin typeface="Times New Roman" pitchFamily="18" charset="0"/>
              </a:rPr>
              <a:t>0.65 &gt; 0.5</a:t>
            </a:r>
            <a:r>
              <a:rPr lang="en-US" altLang="en-US" smtClean="0"/>
              <a:t>, hence we need</a:t>
            </a:r>
            <a:br>
              <a:rPr lang="en-US" altLang="en-US" smtClean="0"/>
            </a:br>
            <a:r>
              <a:rPr lang="en-US" altLang="en-US" smtClean="0"/>
              <a:t>only visit the left sub-tree</a:t>
            </a:r>
          </a:p>
        </p:txBody>
      </p:sp>
      <p:pic>
        <p:nvPicPr>
          <p:cNvPr id="46085" name="Picture 5" descr="kd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6113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088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kd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This leaf node is not in the region</a:t>
            </a:r>
          </a:p>
        </p:txBody>
      </p:sp>
      <p:pic>
        <p:nvPicPr>
          <p:cNvPr id="47109" name="Picture 6" descr="kd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9288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258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kd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Visiting the next node, we note </a:t>
            </a:r>
            <a:r>
              <a:rPr lang="en-US" altLang="en-US" smtClean="0">
                <a:latin typeface="Times New Roman" pitchFamily="18" charset="0"/>
              </a:rPr>
              <a:t>(0.56, 0.78)</a:t>
            </a:r>
            <a:r>
              <a:rPr lang="en-US" altLang="en-US" smtClean="0"/>
              <a:t> is not in the box and</a:t>
            </a:r>
            <a:br>
              <a:rPr lang="en-US" altLang="en-US" smtClean="0"/>
            </a:br>
            <a:r>
              <a:rPr lang="en-US" altLang="en-US" smtClean="0">
                <a:latin typeface="Times New Roman" pitchFamily="18" charset="0"/>
              </a:rPr>
              <a:t>0.56 &gt; 0.5</a:t>
            </a:r>
            <a:r>
              <a:rPr lang="en-US" altLang="en-US" smtClean="0"/>
              <a:t>, hence we need</a:t>
            </a:r>
            <a:br>
              <a:rPr lang="en-US" altLang="en-US" smtClean="0"/>
            </a:br>
            <a:r>
              <a:rPr lang="en-US" altLang="en-US" smtClean="0"/>
              <a:t>only visit the left sub-tree</a:t>
            </a:r>
          </a:p>
        </p:txBody>
      </p:sp>
      <p:pic>
        <p:nvPicPr>
          <p:cNvPr id="48133" name="Picture 5" descr="kd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16113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848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kd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This leaf node is not in the region</a:t>
            </a:r>
          </a:p>
          <a:p>
            <a:pPr lvl="1"/>
            <a:r>
              <a:rPr lang="en-US" altLang="en-US" smtClean="0"/>
              <a:t>The traversal is finished</a:t>
            </a:r>
          </a:p>
          <a:p>
            <a:endParaRPr lang="en-US" altLang="en-US" smtClean="0"/>
          </a:p>
        </p:txBody>
      </p:sp>
      <p:pic>
        <p:nvPicPr>
          <p:cNvPr id="49157" name="Picture 4" descr="kd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55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Thus, there are six points in the quadrant </a:t>
            </a:r>
            <a:r>
              <a:rPr lang="en-US" altLang="en-US" smtClean="0">
                <a:latin typeface="Times New Roman" pitchFamily="18" charset="0"/>
              </a:rPr>
              <a:t>[0.5, 1] × [0, 0.5]</a:t>
            </a:r>
          </a:p>
          <a:p>
            <a:pPr lvl="1"/>
            <a:r>
              <a:rPr lang="en-US" altLang="en-US" smtClean="0"/>
              <a:t>We had to visit fewer than half the points in the tree to determine this</a:t>
            </a:r>
          </a:p>
        </p:txBody>
      </p:sp>
      <p:pic>
        <p:nvPicPr>
          <p:cNvPr id="50180" name="Picture 18" descr="kd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88931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29527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Suppose we want to add a new element to an existing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</a:t>
            </a:r>
            <a:endParaRPr lang="en-US" altLang="en-US" dirty="0" smtClean="0"/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r>
              <a:rPr lang="en-US" altLang="en-US" dirty="0" smtClean="0"/>
              <a:t>	For example, add the point (0.15, 0.66) to the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 </a:t>
            </a:r>
            <a:r>
              <a:rPr lang="en-US" altLang="en-US" dirty="0" smtClean="0"/>
              <a:t>which we</a:t>
            </a:r>
            <a:br>
              <a:rPr lang="en-US" altLang="en-US" dirty="0" smtClean="0"/>
            </a:br>
            <a:r>
              <a:rPr lang="en-US" altLang="en-US" dirty="0" smtClean="0"/>
              <a:t>just built:</a:t>
            </a:r>
          </a:p>
          <a:p>
            <a:pPr lvl="1"/>
            <a:r>
              <a:rPr lang="en-US" altLang="en-US" dirty="0" smtClean="0"/>
              <a:t>we add the new element the</a:t>
            </a:r>
            <a:br>
              <a:rPr lang="en-US" altLang="en-US" dirty="0" smtClean="0"/>
            </a:br>
            <a:r>
              <a:rPr lang="en-US" altLang="en-US" dirty="0" smtClean="0"/>
              <a:t>same way we did with binary</a:t>
            </a:r>
            <a:br>
              <a:rPr lang="en-US" altLang="en-US" dirty="0" smtClean="0"/>
            </a:br>
            <a:r>
              <a:rPr lang="en-US" altLang="en-US" dirty="0" smtClean="0"/>
              <a:t>search trees, however, we</a:t>
            </a:r>
            <a:br>
              <a:rPr lang="en-US" altLang="en-US" dirty="0" smtClean="0"/>
            </a:br>
            <a:r>
              <a:rPr lang="en-US" altLang="en-US" dirty="0" smtClean="0"/>
              <a:t>must compare the appropriate</a:t>
            </a:r>
            <a:br>
              <a:rPr lang="en-US" altLang="en-US" dirty="0" smtClean="0"/>
            </a:br>
            <a:r>
              <a:rPr lang="en-US" altLang="en-US" dirty="0" smtClean="0"/>
              <a:t>coordinate at each level</a:t>
            </a:r>
          </a:p>
        </p:txBody>
      </p:sp>
    </p:spTree>
    <p:extLst>
      <p:ext uri="{BB962C8B-B14F-4D97-AF65-F5344CB8AC3E}">
        <p14:creationId xmlns:p14="http://schemas.microsoft.com/office/powerpoint/2010/main" val="2713179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First, we compare the first coordinate:</a:t>
            </a:r>
          </a:p>
          <a:p>
            <a:pPr lvl="1" algn="ctr">
              <a:buFontTx/>
              <a:buNone/>
            </a:pPr>
            <a:r>
              <a:rPr lang="en-US" altLang="en-US" smtClean="0"/>
              <a:t>	0.15 &lt; </a:t>
            </a:r>
            <a:r>
              <a:rPr lang="en-US" altLang="en-US" smtClean="0">
                <a:solidFill>
                  <a:srgbClr val="FF0000"/>
                </a:solidFill>
              </a:rPr>
              <a:t>0.29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Thus we add the new element to the left sub-tree</a:t>
            </a:r>
          </a:p>
        </p:txBody>
      </p:sp>
      <p:pic>
        <p:nvPicPr>
          <p:cNvPr id="52228" name="Picture 5" descr="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89265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887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Next, we compare the second coordinate:</a:t>
            </a:r>
          </a:p>
          <a:p>
            <a:pPr lvl="1" algn="ctr">
              <a:buFontTx/>
              <a:buNone/>
            </a:pPr>
            <a:r>
              <a:rPr lang="en-US" altLang="en-US" smtClean="0"/>
              <a:t>	0.66 &gt; </a:t>
            </a:r>
            <a:r>
              <a:rPr lang="en-US" altLang="en-US" smtClean="0">
                <a:solidFill>
                  <a:schemeClr val="hlink"/>
                </a:solidFill>
              </a:rPr>
              <a:t>0.55</a:t>
            </a:r>
          </a:p>
          <a:p>
            <a:pPr>
              <a:buFont typeface="Arial" pitchFamily="34" charset="0"/>
              <a:buNone/>
            </a:pPr>
            <a:r>
              <a:rPr lang="en-US" altLang="en-US" smtClean="0"/>
              <a:t>	Thus we add the new element to the right sub-tree</a:t>
            </a:r>
          </a:p>
          <a:p>
            <a:endParaRPr lang="en-US" altLang="en-US" smtClean="0"/>
          </a:p>
        </p:txBody>
      </p:sp>
      <p:pic>
        <p:nvPicPr>
          <p:cNvPr id="53252" name="Picture 4" descr="k3,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89265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1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Used in image processing as a means of partitioning points in a </a:t>
            </a:r>
            <a:r>
              <a:rPr lang="en-US" altLang="en-US" i="1" smtClean="0">
                <a:latin typeface="Times New Roman" pitchFamily="18" charset="0"/>
              </a:rPr>
              <a:t>k</a:t>
            </a:r>
            <a:r>
              <a:rPr lang="en-US" altLang="en-US" smtClean="0"/>
              <a:t>-dimensional space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Binary search trees are excellent at storing and searching data 1-dimensional (</a:t>
            </a:r>
            <a:r>
              <a:rPr lang="en-US" altLang="en-US" i="1" smtClean="0"/>
              <a:t>i</a:t>
            </a:r>
            <a:r>
              <a:rPr lang="en-US" altLang="en-US" smtClean="0"/>
              <a:t>.</a:t>
            </a:r>
            <a:r>
              <a:rPr lang="en-US" altLang="en-US" i="1" smtClean="0"/>
              <a:t>e</a:t>
            </a:r>
            <a:r>
              <a:rPr lang="en-US" altLang="en-US" smtClean="0"/>
              <a:t>., linear) space</a:t>
            </a:r>
          </a:p>
        </p:txBody>
      </p:sp>
    </p:spTree>
    <p:extLst>
      <p:ext uri="{BB962C8B-B14F-4D97-AF65-F5344CB8AC3E}">
        <p14:creationId xmlns:p14="http://schemas.microsoft.com/office/powerpoint/2010/main" val="35820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Next, we compare the first coordinate again:</a:t>
            </a:r>
          </a:p>
          <a:p>
            <a:pPr lvl="1" algn="ctr">
              <a:buFontTx/>
              <a:buNone/>
            </a:pPr>
            <a:r>
              <a:rPr lang="en-US" altLang="en-US" smtClean="0"/>
              <a:t>	0.15 &gt; </a:t>
            </a:r>
            <a:r>
              <a:rPr lang="en-US" altLang="en-US" smtClean="0">
                <a:solidFill>
                  <a:srgbClr val="FF0000"/>
                </a:solidFill>
              </a:rPr>
              <a:t>0.04</a:t>
            </a:r>
          </a:p>
          <a:p>
            <a:pPr>
              <a:buFont typeface="Arial" pitchFamily="34" charset="0"/>
              <a:buNone/>
            </a:pPr>
            <a:r>
              <a:rPr lang="en-US" altLang="en-US" smtClean="0"/>
              <a:t>	Thus we add the new element to the right sub-tree</a:t>
            </a:r>
          </a:p>
          <a:p>
            <a:endParaRPr lang="en-US" altLang="en-US" smtClean="0"/>
          </a:p>
        </p:txBody>
      </p:sp>
      <p:pic>
        <p:nvPicPr>
          <p:cNvPr id="54276" name="Picture 4" descr="k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89265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1875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Next, we compare the first coordinate:</a:t>
            </a:r>
          </a:p>
          <a:p>
            <a:pPr lvl="1" algn="ctr">
              <a:buFontTx/>
              <a:buNone/>
            </a:pPr>
            <a:r>
              <a:rPr lang="en-US" altLang="en-US" smtClean="0"/>
              <a:t>	0.66 &lt; </a:t>
            </a:r>
            <a:r>
              <a:rPr lang="en-US" altLang="en-US" smtClean="0">
                <a:solidFill>
                  <a:schemeClr val="hlink"/>
                </a:solidFill>
              </a:rPr>
              <a:t>0.89</a:t>
            </a:r>
          </a:p>
          <a:p>
            <a:pPr>
              <a:buFont typeface="Arial" pitchFamily="34" charset="0"/>
              <a:buNone/>
            </a:pPr>
            <a:r>
              <a:rPr lang="en-US" altLang="en-US" smtClean="0"/>
              <a:t>	Thus we add the new element to the left sub-tree</a:t>
            </a:r>
          </a:p>
          <a:p>
            <a:endParaRPr lang="en-US" altLang="en-US" smtClean="0"/>
          </a:p>
        </p:txBody>
      </p:sp>
      <p:pic>
        <p:nvPicPr>
          <p:cNvPr id="55300" name="Picture 4" descr="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89265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56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Finally, we compare the first coordinate again:</a:t>
            </a:r>
          </a:p>
          <a:p>
            <a:pPr lvl="1" algn="ctr">
              <a:buFontTx/>
              <a:buNone/>
            </a:pPr>
            <a:r>
              <a:rPr lang="en-US" altLang="en-US" smtClean="0"/>
              <a:t>	0.15 &gt; </a:t>
            </a:r>
            <a:r>
              <a:rPr lang="en-US" altLang="en-US" smtClean="0">
                <a:solidFill>
                  <a:srgbClr val="FF0000"/>
                </a:solidFill>
              </a:rPr>
              <a:t>0.05</a:t>
            </a:r>
          </a:p>
          <a:p>
            <a:pPr>
              <a:buFont typeface="Arial" pitchFamily="34" charset="0"/>
              <a:buNone/>
            </a:pPr>
            <a:r>
              <a:rPr lang="en-US" altLang="en-US" smtClean="0"/>
              <a:t>	Thus we add the new element as a new leaf node to the right</a:t>
            </a:r>
          </a:p>
          <a:p>
            <a:endParaRPr lang="en-US" altLang="en-US" smtClean="0"/>
          </a:p>
        </p:txBody>
      </p:sp>
      <p:pic>
        <p:nvPicPr>
          <p:cNvPr id="56324" name="Picture 4" descr="k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89265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722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Thus, we have successfully added the point (0.15, 0.66) to the existing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</a:t>
            </a:r>
            <a:endParaRPr lang="en-US" altLang="en-US" dirty="0" smtClean="0"/>
          </a:p>
        </p:txBody>
      </p:sp>
      <p:pic>
        <p:nvPicPr>
          <p:cNvPr id="57348" name="Picture 4" descr="k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892651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5569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It is also a reasonably fast algorithm to find a point’s </a:t>
            </a:r>
            <a:r>
              <a:rPr lang="en-US" altLang="en-US" i="1" smtClean="0"/>
              <a:t>nearest neighbour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The nearest neighbour is a point which is closest to, but not equal to the given node</a:t>
            </a:r>
          </a:p>
          <a:p>
            <a:pPr lvl="1"/>
            <a:r>
              <a:rPr lang="en-US" altLang="en-US" smtClean="0"/>
              <a:t>first we search as if we are performing an insertion, but </a:t>
            </a:r>
          </a:p>
          <a:p>
            <a:pPr lvl="1"/>
            <a:r>
              <a:rPr lang="en-US" altLang="en-US" smtClean="0"/>
              <a:t>we may have to back up the tree until we ensure that neighbouring regions may not have a point closer</a:t>
            </a:r>
          </a:p>
        </p:txBody>
      </p:sp>
    </p:spTree>
    <p:extLst>
      <p:ext uri="{BB962C8B-B14F-4D97-AF65-F5344CB8AC3E}">
        <p14:creationId xmlns:p14="http://schemas.microsoft.com/office/powerpoint/2010/main" val="4016850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Removing elements is more difficult, as we must maintain the structure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Finding the “largest element” with respect to a particular coordinate may be very difficult</a:t>
            </a:r>
          </a:p>
        </p:txBody>
      </p:sp>
    </p:spTree>
    <p:extLst>
      <p:ext uri="{BB962C8B-B14F-4D97-AF65-F5344CB8AC3E}">
        <p14:creationId xmlns:p14="http://schemas.microsoft.com/office/powerpoint/2010/main" val="242097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lvskd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060575"/>
            <a:ext cx="90360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For example, consider removing the root node from the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 </a:t>
            </a:r>
            <a:r>
              <a:rPr lang="en-US" altLang="en-US" dirty="0" smtClean="0"/>
              <a:t>we previously constructed: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Arial" pitchFamily="34" charset="0"/>
              <a:buNone/>
            </a:pPr>
            <a:r>
              <a:rPr lang="en-US" altLang="en-US" dirty="0" smtClean="0"/>
              <a:t>	</a:t>
            </a:r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r>
              <a:rPr lang="en-US" altLang="en-US" dirty="0" smtClean="0"/>
              <a:t>	We note:</a:t>
            </a:r>
          </a:p>
          <a:p>
            <a:pPr lvl="1"/>
            <a:r>
              <a:rPr lang="en-US" altLang="en-US" dirty="0" smtClean="0"/>
              <a:t>the minimum element in the right sub-tree is not in the obvious location, and</a:t>
            </a:r>
          </a:p>
          <a:p>
            <a:pPr lvl="1"/>
            <a:r>
              <a:rPr lang="en-US" altLang="en-US" dirty="0" smtClean="0"/>
              <a:t>neither is the maximum element in the left sub-tree...</a:t>
            </a:r>
          </a:p>
        </p:txBody>
      </p:sp>
    </p:spTree>
    <p:extLst>
      <p:ext uri="{BB962C8B-B14F-4D97-AF65-F5344CB8AC3E}">
        <p14:creationId xmlns:p14="http://schemas.microsoft.com/office/powerpoint/2010/main" val="17962594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It may be easier to flag removed nodes as being “deleted” and leave the tree unchanged otherwise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With numerous removals, this may significantly increase the run time of other operations...</a:t>
            </a:r>
          </a:p>
        </p:txBody>
      </p:sp>
    </p:spTree>
    <p:extLst>
      <p:ext uri="{BB962C8B-B14F-4D97-AF65-F5344CB8AC3E}">
        <p14:creationId xmlns:p14="http://schemas.microsoft.com/office/powerpoint/2010/main" val="1788642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Balancing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 </a:t>
            </a:r>
            <a:r>
              <a:rPr lang="en-US" altLang="en-US" dirty="0" smtClean="0"/>
              <a:t>is much more difficult than balancing AVL trees</a:t>
            </a:r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r>
              <a:rPr lang="en-US" altLang="en-US" dirty="0" smtClean="0"/>
              <a:t>	You cannot perform rotations in the same way in which rotations are performed with AVL trees</a:t>
            </a:r>
          </a:p>
        </p:txBody>
      </p:sp>
    </p:spTree>
    <p:extLst>
      <p:ext uri="{BB962C8B-B14F-4D97-AF65-F5344CB8AC3E}">
        <p14:creationId xmlns:p14="http://schemas.microsoft.com/office/powerpoint/2010/main" val="9896251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Consider the following naïve rotation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We will rotate (2, J) to the root and we reattach nodes (4, M) and (6, F) as appropriate, as well as two sub-trees</a:t>
            </a:r>
          </a:p>
        </p:txBody>
      </p:sp>
      <p:pic>
        <p:nvPicPr>
          <p:cNvPr id="63492" name="Picture 4" descr="vvs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719613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3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222750"/>
            <a:ext cx="39592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As these examples demonstrate:</a:t>
            </a:r>
          </a:p>
          <a:p>
            <a:pPr lvl="1"/>
            <a:r>
              <a:rPr lang="en-US" altLang="en-US" smtClean="0"/>
              <a:t>with binary trees, it is easy to find all points which fall inside a given interval (a 1d box)</a:t>
            </a:r>
          </a:p>
          <a:p>
            <a:pPr lvl="1"/>
            <a:r>
              <a:rPr lang="en-US" altLang="en-US" smtClean="0"/>
              <a:t>how do we store points so that we can find all points which fall within a</a:t>
            </a:r>
          </a:p>
          <a:p>
            <a:pPr lvl="2"/>
            <a:r>
              <a:rPr lang="en-US" altLang="en-US" smtClean="0"/>
              <a:t>rectangle (a 2d box), or</a:t>
            </a:r>
          </a:p>
          <a:p>
            <a:pPr lvl="2"/>
            <a:r>
              <a:rPr lang="en-US" altLang="en-US" smtClean="0"/>
              <a:t>a 3d box?</a:t>
            </a:r>
          </a:p>
        </p:txBody>
      </p:sp>
    </p:spTree>
    <p:extLst>
      <p:ext uri="{BB962C8B-B14F-4D97-AF65-F5344CB8AC3E}">
        <p14:creationId xmlns:p14="http://schemas.microsoft.com/office/powerpoint/2010/main" val="11450318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Unfortunately, tree </a:t>
            </a:r>
            <a:r>
              <a:rPr lang="en-US" altLang="en-US" smtClean="0">
                <a:solidFill>
                  <a:srgbClr val="FF0000"/>
                </a:solidFill>
              </a:rPr>
              <a:t>A</a:t>
            </a:r>
            <a:r>
              <a:rPr lang="en-US" altLang="en-US" smtClean="0"/>
              <a:t> may have:</a:t>
            </a:r>
          </a:p>
          <a:p>
            <a:pPr lvl="1"/>
            <a:r>
              <a:rPr lang="en-US" altLang="en-US" smtClean="0"/>
              <a:t>elements less than 2, and</a:t>
            </a:r>
          </a:p>
          <a:p>
            <a:pPr lvl="1"/>
            <a:r>
              <a:rPr lang="en-US" altLang="en-US" smtClean="0"/>
              <a:t>if non-empty, all elements are greater than M</a:t>
            </a:r>
          </a:p>
        </p:txBody>
      </p:sp>
      <p:pic>
        <p:nvPicPr>
          <p:cNvPr id="64516" name="Picture 4" descr="vvs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719613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945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Similarly, tree </a:t>
            </a:r>
            <a:r>
              <a:rPr lang="en-US" altLang="en-US" smtClean="0">
                <a:solidFill>
                  <a:schemeClr val="hlink"/>
                </a:solidFill>
              </a:rPr>
              <a:t>B</a:t>
            </a:r>
            <a:r>
              <a:rPr lang="en-US" altLang="en-US" smtClean="0"/>
              <a:t> may have:</a:t>
            </a:r>
          </a:p>
          <a:p>
            <a:pPr lvl="1"/>
            <a:r>
              <a:rPr lang="en-US" altLang="en-US" smtClean="0"/>
              <a:t>has all elements greater than 6 (good), but</a:t>
            </a:r>
          </a:p>
          <a:p>
            <a:pPr lvl="1"/>
            <a:r>
              <a:rPr lang="en-US" altLang="en-US" smtClean="0"/>
              <a:t>there is no restriction which guarantees that the elements are all &lt; M or all &gt; M</a:t>
            </a:r>
          </a:p>
        </p:txBody>
      </p:sp>
      <p:pic>
        <p:nvPicPr>
          <p:cNvPr id="65540" name="Picture 4" descr="vvs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719613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5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The use of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 </a:t>
            </a:r>
            <a:r>
              <a:rPr lang="en-US" altLang="en-US" dirty="0" smtClean="0"/>
              <a:t>is not only restricted to </a:t>
            </a:r>
            <a:r>
              <a:rPr lang="en-US" altLang="en-US" dirty="0" smtClean="0">
                <a:latin typeface="Times New Roman" pitchFamily="18" charset="0"/>
              </a:rPr>
              <a:t>2d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Times New Roman" pitchFamily="18" charset="0"/>
              </a:rPr>
              <a:t>3d</a:t>
            </a:r>
            <a:r>
              <a:rPr lang="en-US" altLang="en-US" dirty="0" smtClean="0"/>
              <a:t>, or higher dimensional spaces</a:t>
            </a:r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r>
              <a:rPr lang="en-US" altLang="en-US" dirty="0" smtClean="0"/>
              <a:t>	Consider the following problem:</a:t>
            </a:r>
          </a:p>
          <a:p>
            <a:pPr lvl="1"/>
            <a:r>
              <a:rPr lang="en-US" altLang="en-US" dirty="0" smtClean="0"/>
              <a:t>suppose we have a database of phone numbers of individuals within a particular province</a:t>
            </a:r>
          </a:p>
          <a:p>
            <a:pPr lvl="1"/>
            <a:r>
              <a:rPr lang="en-US" altLang="en-US" dirty="0" smtClean="0"/>
              <a:t>find all individuals 20 km from some point who are between the ages of 19 and 32</a:t>
            </a:r>
          </a:p>
          <a:p>
            <a:pPr lvl="1"/>
            <a:r>
              <a:rPr lang="en-US" altLang="en-US" dirty="0" smtClean="0"/>
              <a:t>we could design a 3-dimensional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 </a:t>
            </a:r>
            <a:r>
              <a:rPr lang="en-US" altLang="en-US" dirty="0" smtClean="0"/>
              <a:t>based on the three coordinates </a:t>
            </a:r>
            <a:r>
              <a:rPr lang="en-US" altLang="en-US" dirty="0" smtClean="0">
                <a:latin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</a:rPr>
              <a:t>x</a:t>
            </a:r>
            <a:r>
              <a:rPr lang="en-US" altLang="en-US" dirty="0" smtClean="0">
                <a:latin typeface="Times New Roman" pitchFamily="18" charset="0"/>
              </a:rPr>
              <a:t>, </a:t>
            </a:r>
            <a:r>
              <a:rPr lang="en-US" altLang="en-US" i="1" dirty="0" smtClean="0">
                <a:latin typeface="Times New Roman" pitchFamily="18" charset="0"/>
              </a:rPr>
              <a:t>y</a:t>
            </a:r>
            <a:r>
              <a:rPr lang="en-US" altLang="en-US" dirty="0" smtClean="0">
                <a:latin typeface="Times New Roman" pitchFamily="18" charset="0"/>
              </a:rPr>
              <a:t>, </a:t>
            </a:r>
            <a:r>
              <a:rPr lang="en-US" altLang="en-US" i="1" dirty="0" smtClean="0">
                <a:latin typeface="Times New Roman" pitchFamily="18" charset="0"/>
              </a:rPr>
              <a:t>age</a:t>
            </a:r>
            <a:r>
              <a:rPr lang="en-US" altLang="en-US" dirty="0" smtClean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95937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The previous example introduces an interesting problem: 20 km from some point is a circular region</a:t>
            </a:r>
          </a:p>
          <a:p>
            <a:pPr lvl="1"/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 </a:t>
            </a:r>
            <a:r>
              <a:rPr lang="en-US" altLang="en-US" dirty="0" smtClean="0"/>
              <a:t>can only detect boxed regions</a:t>
            </a:r>
          </a:p>
          <a:p>
            <a:pPr lvl="1"/>
            <a:r>
              <a:rPr lang="en-US" altLang="en-US" dirty="0" smtClean="0"/>
              <a:t>thus, we find the smallest bounding box of the region, find all points in the box, and select those within the region</a:t>
            </a:r>
          </a:p>
        </p:txBody>
      </p:sp>
    </p:spTree>
    <p:extLst>
      <p:ext uri="{BB962C8B-B14F-4D97-AF65-F5344CB8AC3E}">
        <p14:creationId xmlns:p14="http://schemas.microsoft.com/office/powerpoint/2010/main" val="22962848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Suppose we wish to find all Blackberry users within UW east of Westmount Dr. </a:t>
            </a:r>
          </a:p>
        </p:txBody>
      </p:sp>
      <p:pic>
        <p:nvPicPr>
          <p:cNvPr id="68612" name="Picture 8" descr="vvx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65400"/>
            <a:ext cx="896461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01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In the example, we started with a given set and by using the median, we arrived at a balanced tree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If we are adding or removing points, we may require rotations to keep the tree balanced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These rotations are more complex than rotations for, say, an AVL tree</a:t>
            </a:r>
          </a:p>
        </p:txBody>
      </p:sp>
    </p:spTree>
    <p:extLst>
      <p:ext uri="{BB962C8B-B14F-4D97-AF65-F5344CB8AC3E}">
        <p14:creationId xmlns:p14="http://schemas.microsoft.com/office/powerpoint/2010/main" val="4705969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In this topic, we have covered red-black trees</a:t>
            </a:r>
          </a:p>
          <a:p>
            <a:pPr lvl="1"/>
            <a:r>
              <a:rPr lang="en-US" altLang="en-US" dirty="0" smtClean="0"/>
              <a:t>Simple </a:t>
            </a:r>
            <a:r>
              <a:rPr lang="en-US" altLang="en-US" dirty="0" smtClean="0"/>
              <a:t>rules govern how nodes must be distributed based on giving each node a colour of either red or black</a:t>
            </a:r>
          </a:p>
          <a:p>
            <a:pPr lvl="1"/>
            <a:r>
              <a:rPr lang="en-US" altLang="en-US" dirty="0" smtClean="0"/>
              <a:t>Insertions </a:t>
            </a:r>
            <a:r>
              <a:rPr lang="en-US" altLang="en-US" dirty="0" smtClean="0"/>
              <a:t>and deletions may be performed without </a:t>
            </a:r>
            <a:r>
              <a:rPr lang="en-US" altLang="en-US" dirty="0" err="1" smtClean="0"/>
              <a:t>recursing</a:t>
            </a:r>
            <a:r>
              <a:rPr lang="en-US" altLang="en-US" dirty="0" smtClean="0"/>
              <a:t> back to the root</a:t>
            </a:r>
          </a:p>
          <a:p>
            <a:pPr lvl="1"/>
            <a:r>
              <a:rPr lang="en-US" altLang="en-US" dirty="0" smtClean="0"/>
              <a:t>Only </a:t>
            </a:r>
            <a:r>
              <a:rPr lang="en-US" altLang="en-US" dirty="0" smtClean="0"/>
              <a:t>one bit is required for the “colour”</a:t>
            </a:r>
          </a:p>
          <a:p>
            <a:pPr lvl="1"/>
            <a:r>
              <a:rPr lang="en-US" altLang="en-US" dirty="0" smtClean="0"/>
              <a:t>This </a:t>
            </a:r>
            <a:r>
              <a:rPr lang="en-US" altLang="en-US" dirty="0" smtClean="0"/>
              <a:t>makes them, under some circumstances, more suited than AVL trees</a:t>
            </a:r>
          </a:p>
        </p:txBody>
      </p:sp>
    </p:spTree>
    <p:extLst>
      <p:ext uri="{BB962C8B-B14F-4D97-AF65-F5344CB8AC3E}">
        <p14:creationId xmlns:p14="http://schemas.microsoft.com/office/powerpoint/2010/main" val="13921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/>
              <a:t>[1]	Weiss, Data Structures and Algorithm Analysis in C++, 3</a:t>
            </a:r>
            <a:r>
              <a:rPr lang="en-US" altLang="en-US" baseline="30000" smtClean="0"/>
              <a:t>rd</a:t>
            </a:r>
            <a:r>
              <a:rPr lang="en-US" altLang="en-US" smtClean="0"/>
              <a:t> Ed., Addison Wesley, §12.6, p.549-53.</a:t>
            </a:r>
          </a:p>
          <a:p>
            <a:pPr marL="533400" indent="-53340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74342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To solve this problem, we will define a binary tree where</a:t>
            </a:r>
          </a:p>
          <a:p>
            <a:pPr lvl="1"/>
            <a:r>
              <a:rPr lang="en-US" altLang="en-US" smtClean="0"/>
              <a:t>depths </a:t>
            </a:r>
            <a:r>
              <a:rPr lang="en-US" altLang="en-US" smtClean="0">
                <a:latin typeface="Times New Roman" pitchFamily="18" charset="0"/>
              </a:rPr>
              <a:t>0</a:t>
            </a:r>
            <a:r>
              <a:rPr lang="en-US" altLang="en-US" smtClean="0"/>
              <a:t>, </a:t>
            </a:r>
            <a:r>
              <a:rPr lang="en-US" altLang="en-US" i="1" smtClean="0">
                <a:latin typeface="Times New Roman" pitchFamily="18" charset="0"/>
              </a:rPr>
              <a:t>k</a:t>
            </a:r>
            <a:r>
              <a:rPr lang="en-US" altLang="en-US" smtClean="0"/>
              <a:t>, </a:t>
            </a:r>
            <a:r>
              <a:rPr lang="en-US" altLang="en-US" smtClean="0">
                <a:latin typeface="Times New Roman" pitchFamily="18" charset="0"/>
              </a:rPr>
              <a:t>2</a:t>
            </a:r>
            <a:r>
              <a:rPr lang="en-US" altLang="en-US" i="1" smtClean="0">
                <a:latin typeface="Times New Roman" pitchFamily="18" charset="0"/>
              </a:rPr>
              <a:t>k</a:t>
            </a:r>
            <a:r>
              <a:rPr lang="en-US" altLang="en-US" smtClean="0"/>
              <a:t>, etc., contain binary search nodes sorted on the 1</a:t>
            </a:r>
            <a:r>
              <a:rPr lang="en-US" altLang="en-US" baseline="30000" smtClean="0"/>
              <a:t>st</a:t>
            </a:r>
            <a:r>
              <a:rPr lang="en-US" altLang="en-US" smtClean="0"/>
              <a:t> coordinate</a:t>
            </a:r>
          </a:p>
          <a:p>
            <a:pPr lvl="1"/>
            <a:r>
              <a:rPr lang="en-US" altLang="en-US" smtClean="0"/>
              <a:t>depths </a:t>
            </a:r>
            <a:r>
              <a:rPr lang="en-US" altLang="en-US" smtClean="0">
                <a:latin typeface="Times New Roman" pitchFamily="18" charset="0"/>
              </a:rPr>
              <a:t>1</a:t>
            </a:r>
            <a:r>
              <a:rPr lang="en-US" altLang="en-US" smtClean="0"/>
              <a:t>, </a:t>
            </a:r>
            <a:r>
              <a:rPr lang="en-US" altLang="en-US" i="1" smtClean="0">
                <a:latin typeface="Times New Roman" pitchFamily="18" charset="0"/>
              </a:rPr>
              <a:t>k</a:t>
            </a:r>
            <a:r>
              <a:rPr lang="en-US" altLang="en-US" smtClean="0">
                <a:latin typeface="Times New Roman" pitchFamily="18" charset="0"/>
              </a:rPr>
              <a:t> + 1</a:t>
            </a:r>
            <a:r>
              <a:rPr lang="en-US" altLang="en-US" smtClean="0"/>
              <a:t>, </a:t>
            </a:r>
            <a:r>
              <a:rPr lang="en-US" altLang="en-US" smtClean="0">
                <a:latin typeface="Times New Roman" pitchFamily="18" charset="0"/>
              </a:rPr>
              <a:t>2</a:t>
            </a:r>
            <a:r>
              <a:rPr lang="en-US" altLang="en-US" i="1" smtClean="0">
                <a:latin typeface="Times New Roman" pitchFamily="18" charset="0"/>
              </a:rPr>
              <a:t>k</a:t>
            </a:r>
            <a:r>
              <a:rPr lang="en-US" altLang="en-US" smtClean="0">
                <a:latin typeface="Times New Roman" pitchFamily="18" charset="0"/>
              </a:rPr>
              <a:t> + 1</a:t>
            </a:r>
            <a:r>
              <a:rPr lang="en-US" altLang="en-US" smtClean="0"/>
              <a:t>, etc., contain binary search nodes nodes sorted on the 2</a:t>
            </a:r>
            <a:r>
              <a:rPr lang="en-US" altLang="en-US" baseline="30000" smtClean="0"/>
              <a:t>nd</a:t>
            </a:r>
            <a:r>
              <a:rPr lang="en-US" altLang="en-US" smtClean="0"/>
              <a:t> coordinate,</a:t>
            </a:r>
          </a:p>
          <a:p>
            <a:pPr>
              <a:buFontTx/>
              <a:buNone/>
            </a:pPr>
            <a:r>
              <a:rPr lang="en-US" altLang="en-US" smtClean="0"/>
              <a:t>	and in general</a:t>
            </a:r>
          </a:p>
          <a:p>
            <a:pPr lvl="1"/>
            <a:r>
              <a:rPr lang="en-US" altLang="en-US" smtClean="0"/>
              <a:t>depths </a:t>
            </a:r>
            <a:r>
              <a:rPr lang="en-US" altLang="en-US" i="1" smtClean="0">
                <a:latin typeface="Times New Roman" pitchFamily="18" charset="0"/>
                <a:sym typeface="Math5"/>
              </a:rPr>
              <a:t>j</a:t>
            </a:r>
            <a:r>
              <a:rPr lang="en-US" altLang="en-US" smtClean="0"/>
              <a:t>, </a:t>
            </a:r>
            <a:r>
              <a:rPr lang="en-US" altLang="en-US" i="1" smtClean="0">
                <a:latin typeface="Times New Roman" pitchFamily="18" charset="0"/>
              </a:rPr>
              <a:t>k</a:t>
            </a:r>
            <a:r>
              <a:rPr lang="en-US" altLang="en-US" smtClean="0">
                <a:latin typeface="Times New Roman" pitchFamily="18" charset="0"/>
              </a:rPr>
              <a:t> + </a:t>
            </a:r>
            <a:r>
              <a:rPr lang="en-US" altLang="en-US" i="1" smtClean="0">
                <a:latin typeface="Times New Roman" pitchFamily="18" charset="0"/>
              </a:rPr>
              <a:t>j</a:t>
            </a:r>
            <a:r>
              <a:rPr lang="en-US" altLang="en-US" smtClean="0"/>
              <a:t>, </a:t>
            </a:r>
            <a:r>
              <a:rPr lang="en-US" altLang="en-US" smtClean="0">
                <a:latin typeface="Times New Roman" pitchFamily="18" charset="0"/>
              </a:rPr>
              <a:t>2</a:t>
            </a:r>
            <a:r>
              <a:rPr lang="en-US" altLang="en-US" i="1" smtClean="0">
                <a:latin typeface="Times New Roman" pitchFamily="18" charset="0"/>
              </a:rPr>
              <a:t>k</a:t>
            </a:r>
            <a:r>
              <a:rPr lang="en-US" altLang="en-US" smtClean="0">
                <a:latin typeface="Times New Roman" pitchFamily="18" charset="0"/>
              </a:rPr>
              <a:t> + </a:t>
            </a:r>
            <a:r>
              <a:rPr lang="en-US" altLang="en-US" i="1" smtClean="0">
                <a:latin typeface="Times New Roman" pitchFamily="18" charset="0"/>
              </a:rPr>
              <a:t>j</a:t>
            </a:r>
            <a:r>
              <a:rPr lang="en-US" altLang="en-US" smtClean="0"/>
              <a:t>, etc., contain binary search nodes sorted on the</a:t>
            </a:r>
            <a:br>
              <a:rPr lang="en-US" altLang="en-US" smtClean="0"/>
            </a:br>
            <a:r>
              <a:rPr lang="en-US" altLang="en-US" smtClean="0">
                <a:latin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</a:rPr>
              <a:t>k</a:t>
            </a:r>
            <a:r>
              <a:rPr lang="en-US" altLang="en-US" smtClean="0">
                <a:latin typeface="Times New Roman" pitchFamily="18" charset="0"/>
              </a:rPr>
              <a:t> + 1)</a:t>
            </a:r>
            <a:r>
              <a:rPr lang="en-US" altLang="en-US" baseline="30000" smtClean="0"/>
              <a:t>st</a:t>
            </a:r>
            <a:r>
              <a:rPr lang="en-US" altLang="en-US" smtClean="0"/>
              <a:t> coordinate</a:t>
            </a:r>
          </a:p>
        </p:txBody>
      </p:sp>
    </p:spTree>
    <p:extLst>
      <p:ext uri="{BB962C8B-B14F-4D97-AF65-F5344CB8AC3E}">
        <p14:creationId xmlns:p14="http://schemas.microsoft.com/office/powerpoint/2010/main" val="180353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Comment on the naming convention:</a:t>
            </a:r>
          </a:p>
          <a:p>
            <a:pPr lvl="1"/>
            <a:r>
              <a:rPr lang="en-US" altLang="en-US" dirty="0" smtClean="0"/>
              <a:t>while the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 refers to the dimension, it is common to refer to such a tree as, for example, a </a:t>
            </a:r>
            <a:r>
              <a:rPr lang="en-US" altLang="en-US" dirty="0" smtClean="0">
                <a:latin typeface="Times New Roman" pitchFamily="18" charset="0"/>
              </a:rPr>
              <a:t>3</a:t>
            </a:r>
            <a:r>
              <a:rPr lang="en-US" altLang="en-US" dirty="0" smtClean="0"/>
              <a:t>-dimensional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 </a:t>
            </a:r>
            <a:r>
              <a:rPr lang="en-US" altLang="en-US" dirty="0" smtClean="0"/>
              <a:t>instead of a </a:t>
            </a:r>
            <a:r>
              <a:rPr lang="en-US" altLang="en-US" dirty="0" smtClean="0">
                <a:latin typeface="Times New Roman" pitchFamily="18" charset="0"/>
              </a:rPr>
              <a:t>3</a:t>
            </a:r>
            <a:r>
              <a:rPr lang="en-US" altLang="en-US" dirty="0" smtClean="0"/>
              <a:t>-d tree, </a:t>
            </a:r>
            <a:r>
              <a:rPr lang="en-US" altLang="en-US" dirty="0" smtClean="0"/>
              <a:t>as numerous data structures could be referred to as </a:t>
            </a:r>
            <a:r>
              <a:rPr lang="en-US" altLang="en-US" dirty="0" smtClean="0">
                <a:latin typeface="Times New Roman" pitchFamily="18" charset="0"/>
              </a:rPr>
              <a:t>3</a:t>
            </a:r>
            <a:r>
              <a:rPr lang="en-US" altLang="en-US" dirty="0" smtClean="0"/>
              <a:t>-d trees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3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trees</a:t>
            </a:r>
            <a:endParaRPr lang="en-US" alt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Given a set of points, we can construct a balanced </a:t>
            </a:r>
            <a:r>
              <a:rPr lang="en-US" altLang="en-US" i="1" dirty="0" smtClean="0">
                <a:latin typeface="Times New Roman" pitchFamily="18" charset="0"/>
              </a:rPr>
              <a:t>k</a:t>
            </a:r>
            <a:r>
              <a:rPr lang="en-US" altLang="en-US" dirty="0" smtClean="0"/>
              <a:t>-d tree </a:t>
            </a:r>
            <a:r>
              <a:rPr lang="en-US" altLang="en-US" dirty="0" smtClean="0"/>
              <a:t>by always using the median element with respect the coordinate being searched on</a:t>
            </a:r>
          </a:p>
          <a:p>
            <a:pPr>
              <a:buFont typeface="Arial" pitchFamily="34" charset="0"/>
              <a:buNone/>
            </a:pPr>
            <a:endParaRPr lang="en-US" altLang="en-US" dirty="0" smtClean="0"/>
          </a:p>
          <a:p>
            <a:pPr>
              <a:buFont typeface="Arial" pitchFamily="34" charset="0"/>
              <a:buNone/>
            </a:pPr>
            <a:r>
              <a:rPr lang="en-US" altLang="en-US" dirty="0" smtClean="0"/>
              <a:t>	We will assume no duplication, but if duplication occurs, we can choose any of the median elements</a:t>
            </a:r>
          </a:p>
        </p:txBody>
      </p:sp>
    </p:spTree>
    <p:extLst>
      <p:ext uri="{BB962C8B-B14F-4D97-AF65-F5344CB8AC3E}">
        <p14:creationId xmlns:p14="http://schemas.microsoft.com/office/powerpoint/2010/main" val="13278266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17705</TotalTime>
  <Words>302</Words>
  <Application>Microsoft Office PowerPoint</Application>
  <PresentationFormat>On-screen Show (4:3)</PresentationFormat>
  <Paragraphs>389</Paragraphs>
  <Slides>68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Custom Design</vt:lpstr>
      <vt:lpstr>PowerPoint Presentation</vt:lpstr>
      <vt:lpstr>k-d trees</vt:lpstr>
      <vt:lpstr>k-d trees</vt:lpstr>
      <vt:lpstr>Outline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k-d trees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491</cp:revision>
  <dcterms:created xsi:type="dcterms:W3CDTF">2009-09-11T23:00:44Z</dcterms:created>
  <dcterms:modified xsi:type="dcterms:W3CDTF">2014-03-03T14:50:01Z</dcterms:modified>
</cp:coreProperties>
</file>