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6"/>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 id="373"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CD815F5-B98B-4843-A1FA-6D7A6BA472BB}"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83CD16A-D6B0-41F9-AF5B-A30BF951BADB}"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BEF95F6-18AC-4D1F-864F-FA160474A239}"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A250D09-CE89-43DD-AB2B-1331997D27A6}"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16FC9B-5BA6-43BF-82EA-1C0CA644385E}"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28B10CF-B418-4050-A76A-B1D92E20DCA3}"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C865E8E-344B-4375-8E81-F169480CC9F2}"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066C955-6230-4C66-A9F0-C79CDAE2CC64}"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6FF88D5-C01A-4FBC-A9E1-BC45DE53DC4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30E0D4E-DC7F-4DDB-9420-E9B2591F620E}"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2BB648-A9C5-4355-87AC-918DDF5B7F82}"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3368ACF-30CE-42AB-A209-28158F6A837E}"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A4EAA55-6781-457A-A6D1-3ADDC55CB0D4}"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86E5C7-C917-44C1-9C2F-C63B878F1EAE}"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44A5C75-ED9B-46A3-8BF7-D8080F440228}"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77C3156-24E0-4A22-8AB2-43A5F159C604}"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307114-CCAA-4FAD-89F7-94F203F6534F}"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524C18E-777B-47F4-93F5-FB5C98A62CB6}"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5416C6-D479-4259-A014-F0D7BA7F45F9}"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32FACF-020E-4270-BA8F-13C4F18E487E}"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21B6728-C03E-48E5-AD06-807FB42EB1BD}"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57B4C3-FE9D-4568-82C6-4A011E4114A7}"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F29EB1-3801-423D-AA49-2FD35405802A}"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092776D-58BA-4257-97E3-CB5C0B57D6AF}"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A86CCE5-867F-4041-BAE2-6A48BA45B735}"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B9A204F-A811-4077-9215-449C510AEC08}"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4FBE9E6-F7AB-497E-8A8C-9F5A5A02861D}"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80C2862-2B75-4E40-A3AC-2A9AF23EFA37}"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D777731-8538-47D5-8DA9-1F26DDACFD36}"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C9F0BA-2D99-454B-AF64-58370DB8137C}"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17E474-FB16-408C-991E-D47D1F37D1D9}"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37B326-10A7-4DC5-8CB6-FAD4297B51E6}"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A1D85FE-4B53-41DE-A24B-8706244F0C99}"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484434E-A18B-421C-A978-49729C6DD473}"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6058A1-0E4C-4854-ADD5-53276677A054}"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95947DD-39EE-4638-8056-9D4BB672A817}"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2C32BEA-6EC0-4564-AF58-4EAC7E5B7761}"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61C6A3A-86D7-4520-999D-1B61764EB03B}"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73651A9-58E0-4EC0-8949-0256E5F222EE}"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70E3FC5-8325-4CED-9459-3F905F424B73}"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83E1BC1-E331-45FB-A579-7965E7D49E30}"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2DDAFE-ED8B-43E1-A0D4-76278E6899D9}"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8B1BB0-800A-4501-8CA9-5E3FB1079EA9}"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58F7FCB-ADDC-483F-ABEE-6930E3B3A695}"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C9EB9B8-5B68-45A2-AF89-DBB5F101C1F5}"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E04BD5-4890-4E0C-AAEB-F3B997DED441}"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E2099A-1B91-4E9D-9A65-0001CF61FECC}"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469301-D417-4B27-BA9D-87E6BF559E09}"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9588A32-8A15-442B-A236-53D0D920CDFC}"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5DFA4F-ED4A-4646-AB6A-0E9C80A85B13}"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339CD1A-7EC3-41CC-BD12-FD15FCE20BD0}"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3448563-51F8-4FCA-84A0-4361C094792B}"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D41575-460F-4035-9C37-72B3DA6999B9}"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20D372-3430-48FD-90C7-D0B88DCAFDB3}"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8C0A74-A0D2-4949-A005-6B93D8668F23}"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4270CFA-2FD1-4467-A13D-D7728B2D4FC3}"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2B55BE2-3447-424D-A228-FD508BF2D9C5}"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D17F677-9F98-4393-9F85-BB7E8925DDEA}"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E189F15-822B-430E-AF73-D6334ACC82EA}"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1CE7D3-DE59-4A30-AF15-CD01767AFC35}"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A848C8-7B50-4464-8D6B-6973C95BC30D}"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95EDDCA-41D7-47B5-BEDE-20DAEA6DB115}"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CBAF68-AD2E-405C-BE43-8BD0AF4DA80A}"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AB8FB15-9F29-436A-915F-D98B177A8034}"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A96197-7D85-4ED8-BD4D-C05F132F0C6F}"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3C4B822-7C95-4A96-99AB-6A0556453E90}"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734031C-78E2-4C39-AA7E-F7FC3E865D36}"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103C80-BA1C-4A19-B68F-417E4763AD5D}"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1DF59D3-FA08-4CB4-AACD-C30D509622C5}"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F65DCC4-1019-4579-A849-714DBFEBD62D}"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BDED34A-9209-4CED-A937-B29DA3D8D6EE}"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7F0026-337B-4013-8486-E79239A27D55}"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A55E55-1087-4DBB-90D4-1C919596CFC9}"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8513822-CFE2-4952-9813-644589C785E8}"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1E46F39-04AD-4AF1-9CAD-6A37AB43DD69}"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82D3F1B-2F59-47AB-B126-A916FD0828EC}" type="slidenum">
              <a:rPr lang="en-CA" smtClean="0"/>
              <a:pPr>
                <a:defRPr/>
              </a:pPr>
              <a:t>79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010A45-8DE4-4144-A02F-DCA9467528DA}"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6C56D18-ABF4-4543-B60D-124F2281BBAA}" type="slidenum">
              <a:rPr lang="en-CA" smtClean="0"/>
              <a:pPr>
                <a:defRPr/>
              </a:pPr>
              <a:t>80</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1BDED85-756E-4F83-8742-A930A121676B}" type="slidenum">
              <a:rPr lang="en-CA" smtClean="0"/>
              <a:pPr>
                <a:defRPr/>
              </a:pPr>
              <a:t>81</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DBE3F14-091C-4A94-A45C-1AAEB3889BF4}" type="slidenum">
              <a:rPr lang="en-CA" smtClean="0"/>
              <a:pPr>
                <a:defRPr/>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4C0C7E-0D61-480B-A6AA-37E1477CEE25}" type="slidenum">
              <a:rPr lang="en-CA" smtClean="0"/>
              <a:pPr>
                <a:defRPr/>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2EBA55-D6E4-45E2-9C73-850E2AB61568}" type="slidenum">
              <a:rPr lang="en-CA" smtClean="0"/>
              <a:pPr>
                <a:defRPr/>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AC64552-8A4C-4566-902D-63B3E1BA5A5B}" type="slidenum">
              <a:rPr lang="en-CA" smtClean="0"/>
              <a:pPr>
                <a:defRPr/>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2CCAA9F-F481-42D2-B58B-40E14BF6EDAA}" type="slidenum">
              <a:rPr lang="en-CA" smtClean="0"/>
              <a:pPr>
                <a:defRPr/>
              </a:pPr>
              <a:t>86</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1C7E919-F028-4FB5-B8BC-4D98288AAE54}" type="slidenum">
              <a:rPr lang="en-CA" smtClean="0"/>
              <a:pPr>
                <a:defRPr/>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8F3DB0D-3B31-469B-AB84-2DBF2E2C91D2}" type="slidenum">
              <a:rPr lang="en-CA" smtClean="0"/>
              <a:pPr>
                <a:defRPr/>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808842-C342-4F93-A58B-BEB3B7A284DE}"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3FE3EC1-AB88-4A9A-A545-9CE46BD3610E}"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DD162AF-9695-4A44-BEA5-275A9CF79C39}" type="slidenum">
              <a:rPr lang="en-CA" smtClean="0"/>
              <a:pPr>
                <a:defRPr/>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E37BD63-459C-4D6D-8FF3-F9D57AA848F7}" type="slidenum">
              <a:rPr lang="en-CA" smtClean="0"/>
              <a:pPr>
                <a:defRPr/>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AFBC573-5C96-42F2-8480-873F149009D4}" type="slidenum">
              <a:rPr lang="en-CA" smtClean="0"/>
              <a:pPr>
                <a:defRPr/>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19E58D7-ADE1-481A-8B18-A6B58FF31FDD}" type="slidenum">
              <a:rPr lang="en-CA" smtClean="0"/>
              <a:pPr>
                <a:defRPr/>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94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Red-black trees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Red-black trees</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Another consequence is that if a node P has exactly one child:</a:t>
            </a:r>
          </a:p>
          <a:p>
            <a:pPr lvl="1"/>
            <a:r>
              <a:rPr lang="en-US" altLang="en-US" smtClean="0">
                <a:latin typeface="Arial" charset="0"/>
                <a:cs typeface="Arial" charset="0"/>
              </a:rPr>
              <a:t>The one child must be red,</a:t>
            </a:r>
          </a:p>
          <a:p>
            <a:pPr lvl="1"/>
            <a:r>
              <a:rPr lang="en-US" altLang="en-US" smtClean="0">
                <a:latin typeface="Arial" charset="0"/>
                <a:cs typeface="Arial" charset="0"/>
              </a:rPr>
              <a:t>The one child must be a leaf node, and</a:t>
            </a:r>
          </a:p>
          <a:p>
            <a:pPr lvl="1"/>
            <a:r>
              <a:rPr lang="en-US" altLang="en-US" smtClean="0">
                <a:latin typeface="Arial" charset="0"/>
                <a:cs typeface="Arial" charset="0"/>
              </a:rPr>
              <a:t>That node P must be black</a:t>
            </a:r>
          </a:p>
        </p:txBody>
      </p:sp>
      <p:pic>
        <p:nvPicPr>
          <p:cNvPr id="13316" name="Picture 5" descr="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4541838"/>
            <a:ext cx="14351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05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4548188"/>
            <a:ext cx="14351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434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that the child is black</a:t>
            </a:r>
          </a:p>
          <a:p>
            <a:pPr lvl="1"/>
            <a:r>
              <a:rPr lang="en-US" altLang="en-US" smtClean="0">
                <a:latin typeface="Arial" charset="0"/>
                <a:cs typeface="Arial" charset="0"/>
              </a:rPr>
              <a:t>then the null path ending in P will have one fewer black nodes than the null path passing through C</a:t>
            </a:r>
          </a:p>
          <a:p>
            <a:pPr lvl="1"/>
            <a:r>
              <a:rPr lang="en-US" altLang="en-US" smtClean="0">
                <a:latin typeface="Arial" charset="0"/>
                <a:cs typeface="Arial" charset="0"/>
              </a:rPr>
              <a:t>this contradicts the requirement that each null path has the same number of black nodes</a:t>
            </a:r>
          </a:p>
          <a:p>
            <a:pPr lvl="1"/>
            <a:r>
              <a:rPr lang="en-US" altLang="en-US" smtClean="0">
                <a:latin typeface="Arial" charset="0"/>
                <a:cs typeface="Arial" charset="0"/>
              </a:rPr>
              <a:t>therefore the one</a:t>
            </a:r>
            <a:br>
              <a:rPr lang="en-US" altLang="en-US" smtClean="0">
                <a:latin typeface="Arial" charset="0"/>
                <a:cs typeface="Arial" charset="0"/>
              </a:rPr>
            </a:br>
            <a:r>
              <a:rPr lang="en-US" altLang="en-US" smtClean="0">
                <a:latin typeface="Arial" charset="0"/>
                <a:cs typeface="Arial" charset="0"/>
              </a:rPr>
              <a:t>child must be red</a:t>
            </a:r>
          </a:p>
        </p:txBody>
      </p:sp>
    </p:spTree>
    <p:extLst>
      <p:ext uri="{BB962C8B-B14F-4D97-AF65-F5344CB8AC3E}">
        <p14:creationId xmlns:p14="http://schemas.microsoft.com/office/powerpoint/2010/main" val="136590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970338"/>
            <a:ext cx="183356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536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the child is not a leaf node:</a:t>
            </a:r>
          </a:p>
          <a:p>
            <a:pPr lvl="1"/>
            <a:r>
              <a:rPr lang="en-US" altLang="en-US" smtClean="0">
                <a:latin typeface="Arial" charset="0"/>
                <a:cs typeface="Arial" charset="0"/>
              </a:rPr>
              <a:t>Since it is red, its children:</a:t>
            </a:r>
          </a:p>
          <a:p>
            <a:pPr lvl="2"/>
            <a:r>
              <a:rPr lang="en-US" altLang="en-US" smtClean="0">
                <a:latin typeface="Arial" charset="0"/>
                <a:cs typeface="Arial" charset="0"/>
              </a:rPr>
              <a:t>cannot be red because that would contradict the requirement that all children of a red node are black, and</a:t>
            </a:r>
          </a:p>
          <a:p>
            <a:pPr lvl="2"/>
            <a:r>
              <a:rPr lang="en-US" altLang="en-US" smtClean="0">
                <a:latin typeface="Arial" charset="0"/>
                <a:cs typeface="Arial" charset="0"/>
              </a:rPr>
              <a:t>cannot be black, as that would cause any</a:t>
            </a:r>
            <a:br>
              <a:rPr lang="en-US" altLang="en-US" smtClean="0">
                <a:latin typeface="Arial" charset="0"/>
                <a:cs typeface="Arial" charset="0"/>
              </a:rPr>
            </a:br>
            <a:r>
              <a:rPr lang="en-US" altLang="en-US" smtClean="0">
                <a:latin typeface="Arial" charset="0"/>
                <a:cs typeface="Arial" charset="0"/>
              </a:rPr>
              <a:t>leaf node under the child to have more</a:t>
            </a:r>
            <a:br>
              <a:rPr lang="en-US" altLang="en-US" smtClean="0">
                <a:latin typeface="Arial" charset="0"/>
                <a:cs typeface="Arial" charset="0"/>
              </a:rPr>
            </a:br>
            <a:r>
              <a:rPr lang="en-US" altLang="en-US" smtClean="0">
                <a:latin typeface="Arial" charset="0"/>
                <a:cs typeface="Arial" charset="0"/>
              </a:rPr>
              <a:t>black nodes than the null path ending in P</a:t>
            </a:r>
          </a:p>
          <a:p>
            <a:pPr lvl="1"/>
            <a:r>
              <a:rPr lang="en-US" altLang="en-US" smtClean="0">
                <a:latin typeface="Arial" charset="0"/>
                <a:cs typeface="Arial" charset="0"/>
              </a:rPr>
              <a:t>Contradiction, therefore the child</a:t>
            </a:r>
            <a:br>
              <a:rPr lang="en-US" altLang="en-US" smtClean="0">
                <a:latin typeface="Arial" charset="0"/>
                <a:cs typeface="Arial" charset="0"/>
              </a:rPr>
            </a:br>
            <a:r>
              <a:rPr lang="en-US" altLang="en-US" smtClean="0">
                <a:latin typeface="Arial" charset="0"/>
                <a:cs typeface="Arial" charset="0"/>
              </a:rPr>
              <a:t>must be a leaf node</a:t>
            </a:r>
          </a:p>
        </p:txBody>
      </p:sp>
    </p:spTree>
    <p:extLst>
      <p:ext uri="{BB962C8B-B14F-4D97-AF65-F5344CB8AC3E}">
        <p14:creationId xmlns:p14="http://schemas.microsoft.com/office/powerpoint/2010/main" val="2063715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Since the one child is red and it must be a leaf node, the parent P must be black</a:t>
            </a:r>
          </a:p>
          <a:p>
            <a:pPr lvl="1"/>
            <a:r>
              <a:rPr lang="en-US" altLang="en-US" smtClean="0">
                <a:latin typeface="Arial" charset="0"/>
                <a:cs typeface="Arial" charset="0"/>
              </a:rPr>
              <a:t>otherwise, we would contradict the requirement that the child of a red node must be black</a:t>
            </a:r>
          </a:p>
        </p:txBody>
      </p:sp>
      <p:pic>
        <p:nvPicPr>
          <p:cNvPr id="16388" name="Picture 5" descr="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789040"/>
            <a:ext cx="14351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615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l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225" y="3090863"/>
            <a:ext cx="583406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7412" name="Rectangle 4"/>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Again, in our examples, the only nodes with a single child are black and the corresponding children are red</a:t>
            </a:r>
          </a:p>
        </p:txBody>
      </p:sp>
      <p:sp>
        <p:nvSpPr>
          <p:cNvPr id="17413" name="Oval 5"/>
          <p:cNvSpPr>
            <a:spLocks noChangeArrowheads="1"/>
          </p:cNvSpPr>
          <p:nvPr/>
        </p:nvSpPr>
        <p:spPr bwMode="auto">
          <a:xfrm>
            <a:off x="5508625" y="3357563"/>
            <a:ext cx="1368425" cy="863600"/>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7414" name="Oval 6"/>
          <p:cNvSpPr>
            <a:spLocks noChangeArrowheads="1"/>
          </p:cNvSpPr>
          <p:nvPr/>
        </p:nvSpPr>
        <p:spPr bwMode="auto">
          <a:xfrm>
            <a:off x="1692275" y="5229225"/>
            <a:ext cx="1008063" cy="863600"/>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7415" name="Oval 7"/>
          <p:cNvSpPr>
            <a:spLocks noChangeArrowheads="1"/>
          </p:cNvSpPr>
          <p:nvPr/>
        </p:nvSpPr>
        <p:spPr bwMode="auto">
          <a:xfrm>
            <a:off x="3130550" y="5516563"/>
            <a:ext cx="720725" cy="863600"/>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7416" name="Oval 8"/>
          <p:cNvSpPr>
            <a:spLocks noChangeArrowheads="1"/>
          </p:cNvSpPr>
          <p:nvPr/>
        </p:nvSpPr>
        <p:spPr bwMode="auto">
          <a:xfrm>
            <a:off x="5219700" y="5516563"/>
            <a:ext cx="720725" cy="863600"/>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7417" name="Oval 9"/>
          <p:cNvSpPr>
            <a:spLocks noChangeArrowheads="1"/>
          </p:cNvSpPr>
          <p:nvPr/>
        </p:nvSpPr>
        <p:spPr bwMode="auto">
          <a:xfrm>
            <a:off x="5940425" y="5516563"/>
            <a:ext cx="720725" cy="863600"/>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17418" name="Oval 10"/>
          <p:cNvSpPr>
            <a:spLocks noChangeArrowheads="1"/>
          </p:cNvSpPr>
          <p:nvPr/>
        </p:nvSpPr>
        <p:spPr bwMode="auto">
          <a:xfrm>
            <a:off x="6443663" y="5949950"/>
            <a:ext cx="504825" cy="792163"/>
          </a:xfrm>
          <a:prstGeom prst="ellipse">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Tree>
    <p:extLst>
      <p:ext uri="{BB962C8B-B14F-4D97-AF65-F5344CB8AC3E}">
        <p14:creationId xmlns:p14="http://schemas.microsoft.com/office/powerpoint/2010/main" val="1400901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All red-black trees with </a:t>
            </a:r>
            <a:r>
              <a:rPr lang="en-US" altLang="en-US" smtClean="0">
                <a:latin typeface="Times New Roman" pitchFamily="18" charset="0"/>
                <a:cs typeface="Arial" charset="0"/>
              </a:rPr>
              <a:t>1</a:t>
            </a:r>
            <a:r>
              <a:rPr lang="en-US" altLang="en-US" smtClean="0">
                <a:latin typeface="Arial" charset="0"/>
                <a:cs typeface="Arial" charset="0"/>
              </a:rPr>
              <a:t>, </a:t>
            </a:r>
            <a:r>
              <a:rPr lang="en-US" altLang="en-US" smtClean="0">
                <a:latin typeface="Times New Roman" pitchFamily="18" charset="0"/>
                <a:cs typeface="Arial" charset="0"/>
              </a:rPr>
              <a:t>2</a:t>
            </a:r>
            <a:r>
              <a:rPr lang="en-US" altLang="en-US" smtClean="0">
                <a:latin typeface="Arial" charset="0"/>
                <a:cs typeface="Arial" charset="0"/>
              </a:rPr>
              <a:t>, </a:t>
            </a:r>
            <a:r>
              <a:rPr lang="en-US" altLang="en-US" smtClean="0">
                <a:latin typeface="Times New Roman" pitchFamily="18" charset="0"/>
                <a:cs typeface="Arial" charset="0"/>
              </a:rPr>
              <a:t>3</a:t>
            </a:r>
            <a:r>
              <a:rPr lang="en-US" altLang="en-US" smtClean="0">
                <a:latin typeface="Arial" charset="0"/>
                <a:cs typeface="Arial" charset="0"/>
              </a:rPr>
              <a:t>, and </a:t>
            </a:r>
            <a:r>
              <a:rPr lang="en-US" altLang="en-US" smtClean="0">
                <a:latin typeface="Times New Roman" pitchFamily="18" charset="0"/>
                <a:cs typeface="Arial" charset="0"/>
              </a:rPr>
              <a:t>4</a:t>
            </a:r>
            <a:r>
              <a:rPr lang="en-US" altLang="en-US" smtClean="0">
                <a:latin typeface="Arial" charset="0"/>
                <a:cs typeface="Arial" charset="0"/>
              </a:rPr>
              <a:t> nodes:</a:t>
            </a:r>
          </a:p>
        </p:txBody>
      </p:sp>
      <p:pic>
        <p:nvPicPr>
          <p:cNvPr id="18436" name="Picture 4" descr="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205038"/>
            <a:ext cx="590232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472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All red-black trees with </a:t>
            </a:r>
            <a:r>
              <a:rPr lang="en-US" altLang="en-US" smtClean="0">
                <a:latin typeface="Times New Roman" pitchFamily="18" charset="0"/>
                <a:cs typeface="Arial" charset="0"/>
              </a:rPr>
              <a:t>5</a:t>
            </a:r>
            <a:r>
              <a:rPr lang="en-US" altLang="en-US" smtClean="0">
                <a:latin typeface="Arial" charset="0"/>
                <a:cs typeface="Arial" charset="0"/>
              </a:rPr>
              <a:t> and </a:t>
            </a:r>
            <a:r>
              <a:rPr lang="en-US" altLang="en-US" smtClean="0">
                <a:latin typeface="Times New Roman" pitchFamily="18" charset="0"/>
                <a:cs typeface="Arial" charset="0"/>
              </a:rPr>
              <a:t>6</a:t>
            </a:r>
            <a:r>
              <a:rPr lang="en-US" altLang="en-US" smtClean="0">
                <a:latin typeface="Arial" charset="0"/>
                <a:cs typeface="Arial" charset="0"/>
              </a:rPr>
              <a:t> nodes:</a:t>
            </a:r>
          </a:p>
        </p:txBody>
      </p:sp>
      <p:pic>
        <p:nvPicPr>
          <p:cNvPr id="19460" name="Picture 5" descr="r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89138"/>
            <a:ext cx="4389437"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r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721100"/>
            <a:ext cx="45354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32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All red-black trees with seven nodes—most are shallow:</a:t>
            </a:r>
          </a:p>
        </p:txBody>
      </p:sp>
      <p:pic>
        <p:nvPicPr>
          <p:cNvPr id="20484" name="Picture 15" descr="r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060575"/>
            <a:ext cx="676592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32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Every perfect tree is a red-black tree if each node is coloured black</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 complete tree is a red-black tree if:</a:t>
            </a:r>
          </a:p>
          <a:p>
            <a:pPr lvl="1"/>
            <a:r>
              <a:rPr lang="en-US" altLang="en-US" smtClean="0">
                <a:latin typeface="Arial" charset="0"/>
                <a:cs typeface="Arial" charset="0"/>
              </a:rPr>
              <a:t>each node at the lowest depth is coloured red, and</a:t>
            </a:r>
          </a:p>
          <a:p>
            <a:pPr lvl="1"/>
            <a:r>
              <a:rPr lang="en-US" altLang="en-US" smtClean="0">
                <a:latin typeface="Arial" charset="0"/>
                <a:cs typeface="Arial" charset="0"/>
              </a:rPr>
              <a:t>all other nodes are coloured black</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What is the worst case?</a:t>
            </a:r>
          </a:p>
        </p:txBody>
      </p:sp>
    </p:spTree>
    <p:extLst>
      <p:ext uri="{BB962C8B-B14F-4D97-AF65-F5344CB8AC3E}">
        <p14:creationId xmlns:p14="http://schemas.microsoft.com/office/powerpoint/2010/main" val="157968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Any worst-case red-black tree must have an alternating red-black pattern down one side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following are the worst-case red-black trees with 1 and 2 black nodes per null path (</a:t>
            </a:r>
            <a:r>
              <a:rPr lang="en-US" altLang="en-US" i="1" smtClean="0">
                <a:latin typeface="Arial" charset="0"/>
                <a:cs typeface="Arial" charset="0"/>
              </a:rPr>
              <a:t>i</a:t>
            </a:r>
            <a:r>
              <a:rPr lang="en-US" altLang="en-US" smtClean="0">
                <a:latin typeface="Arial" charset="0"/>
                <a:cs typeface="Arial" charset="0"/>
              </a:rPr>
              <a:t>.</a:t>
            </a:r>
            <a:r>
              <a:rPr lang="en-US" altLang="en-US" i="1" smtClean="0">
                <a:latin typeface="Arial" charset="0"/>
                <a:cs typeface="Arial" charset="0"/>
              </a:rPr>
              <a:t>e</a:t>
            </a:r>
            <a:r>
              <a:rPr lang="en-US" altLang="en-US" smtClean="0">
                <a:latin typeface="Arial" charset="0"/>
                <a:cs typeface="Arial" charset="0"/>
              </a:rPr>
              <a:t>., heights 1 and 3)</a:t>
            </a:r>
          </a:p>
        </p:txBody>
      </p:sp>
      <p:pic>
        <p:nvPicPr>
          <p:cNvPr id="22532" name="Picture 4" descr="rb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4872038"/>
            <a:ext cx="28765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01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will cover:</a:t>
            </a:r>
          </a:p>
          <a:p>
            <a:pPr lvl="1"/>
            <a:r>
              <a:rPr lang="en-US" altLang="en-US" smtClean="0">
                <a:latin typeface="Arial" charset="0"/>
                <a:cs typeface="Arial" charset="0"/>
              </a:rPr>
              <a:t>The idea behind a red-black tree</a:t>
            </a:r>
          </a:p>
          <a:p>
            <a:pPr lvl="1"/>
            <a:r>
              <a:rPr lang="en-US" altLang="en-US" smtClean="0">
                <a:latin typeface="Arial" charset="0"/>
                <a:cs typeface="Arial" charset="0"/>
              </a:rPr>
              <a:t>Defining balance</a:t>
            </a:r>
          </a:p>
          <a:p>
            <a:pPr lvl="1"/>
            <a:r>
              <a:rPr lang="en-US" altLang="en-US" smtClean="0">
                <a:latin typeface="Arial" charset="0"/>
                <a:cs typeface="Arial" charset="0"/>
              </a:rPr>
              <a:t>Insertions and deletions</a:t>
            </a:r>
          </a:p>
          <a:p>
            <a:pPr lvl="1"/>
            <a:r>
              <a:rPr lang="en-US" altLang="en-US" smtClean="0">
                <a:latin typeface="Arial" charset="0"/>
                <a:cs typeface="Arial" charset="0"/>
              </a:rPr>
              <a:t>The benefits of red-black trees over AVL trees</a:t>
            </a:r>
          </a:p>
        </p:txBody>
      </p:sp>
    </p:spTree>
    <p:extLst>
      <p:ext uri="{BB962C8B-B14F-4D97-AF65-F5344CB8AC3E}">
        <p14:creationId xmlns:p14="http://schemas.microsoft.com/office/powerpoint/2010/main" val="1118278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create the worst-case for paths with 3 black nodes per path, start with a black and red node and add the previous worst-case for paths with 2 nodes </a:t>
            </a:r>
          </a:p>
        </p:txBody>
      </p:sp>
      <p:pic>
        <p:nvPicPr>
          <p:cNvPr id="23556" name="Picture 4" descr="rb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3790950"/>
            <a:ext cx="32734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194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rb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3790950"/>
            <a:ext cx="32734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458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however, is not a red-black tree because the two top nodes do not have paths with three black nodes</a:t>
            </a:r>
          </a:p>
          <a:p>
            <a:pPr lvl="1"/>
            <a:r>
              <a:rPr lang="en-US" altLang="en-US" smtClean="0">
                <a:latin typeface="Arial" charset="0"/>
                <a:cs typeface="Arial" charset="0"/>
              </a:rPr>
              <a:t>To solve this, add the optimal red-black trees with two black nodes</a:t>
            </a:r>
            <a:br>
              <a:rPr lang="en-US" altLang="en-US" smtClean="0">
                <a:latin typeface="Arial" charset="0"/>
                <a:cs typeface="Arial" charset="0"/>
              </a:rPr>
            </a:br>
            <a:r>
              <a:rPr lang="en-US" altLang="en-US" smtClean="0">
                <a:latin typeface="Arial" charset="0"/>
                <a:cs typeface="Arial" charset="0"/>
              </a:rPr>
              <a:t>per path</a:t>
            </a:r>
          </a:p>
        </p:txBody>
      </p:sp>
    </p:spTree>
    <p:extLst>
      <p:ext uri="{BB962C8B-B14F-4D97-AF65-F5344CB8AC3E}">
        <p14:creationId xmlns:p14="http://schemas.microsoft.com/office/powerpoint/2010/main" val="3944028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That is, add two perfect trees with height 1 to each of the missing sub-trees</a:t>
            </a:r>
          </a:p>
        </p:txBody>
      </p:sp>
      <p:pic>
        <p:nvPicPr>
          <p:cNvPr id="25604" name="Picture 6" descr="rb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3790950"/>
            <a:ext cx="32734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110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we have the worst-case for a red-black tree with three black nodes per path (or a red-black tree of height 5)</a:t>
            </a:r>
          </a:p>
        </p:txBody>
      </p:sp>
      <p:pic>
        <p:nvPicPr>
          <p:cNvPr id="26628" name="Picture 5" descr="rb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3790950"/>
            <a:ext cx="32734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617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Note that the left sub-tree of the root has height 4 while the right has height 1</a:t>
            </a:r>
          </a:p>
          <a:p>
            <a:pPr lvl="1"/>
            <a:r>
              <a:rPr lang="en-US" altLang="en-US" smtClean="0">
                <a:latin typeface="Arial" charset="0"/>
                <a:cs typeface="Arial" charset="0"/>
              </a:rPr>
              <a:t>Thus suggests that AVL trees may be better...</a:t>
            </a:r>
          </a:p>
        </p:txBody>
      </p:sp>
      <p:pic>
        <p:nvPicPr>
          <p:cNvPr id="27652" name="Picture 4" descr="rb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3790950"/>
            <a:ext cx="32734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540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rbb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644900"/>
            <a:ext cx="878522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86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create the worst-case scenario for red-black trees with 4 black nodes per null path (</a:t>
            </a:r>
            <a:r>
              <a:rPr lang="en-US" altLang="en-US" i="1" smtClean="0">
                <a:latin typeface="Arial" charset="0"/>
                <a:cs typeface="Arial" charset="0"/>
              </a:rPr>
              <a:t>i</a:t>
            </a:r>
            <a:r>
              <a:rPr lang="en-US" altLang="en-US" smtClean="0">
                <a:latin typeface="Arial" charset="0"/>
                <a:cs typeface="Arial" charset="0"/>
              </a:rPr>
              <a:t>.</a:t>
            </a:r>
            <a:r>
              <a:rPr lang="en-US" altLang="en-US" i="1" smtClean="0">
                <a:latin typeface="Arial" charset="0"/>
                <a:cs typeface="Arial" charset="0"/>
              </a:rPr>
              <a:t>e</a:t>
            </a:r>
            <a:r>
              <a:rPr lang="en-US" altLang="en-US" smtClean="0">
                <a:latin typeface="Arial" charset="0"/>
                <a:cs typeface="Arial" charset="0"/>
              </a:rPr>
              <a:t>., height 7), again, start with two nodes and add the previous worst-case tree:</a:t>
            </a:r>
          </a:p>
        </p:txBody>
      </p:sp>
    </p:spTree>
    <p:extLst>
      <p:ext uri="{BB962C8B-B14F-4D97-AF65-F5344CB8AC3E}">
        <p14:creationId xmlns:p14="http://schemas.microsoft.com/office/powerpoint/2010/main" val="2722182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satisfy the definition of the red-black tree, add two perfect trees of height 2:</a:t>
            </a:r>
          </a:p>
        </p:txBody>
      </p:sp>
      <p:pic>
        <p:nvPicPr>
          <p:cNvPr id="29700" name="Picture 4" descr="rbb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644900"/>
            <a:ext cx="8786812"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019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rbb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644900"/>
            <a:ext cx="8786812"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072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with 30 nodes, the worst case red-black tree has height 7</a:t>
            </a:r>
          </a:p>
          <a:p>
            <a:pPr lvl="1"/>
            <a:r>
              <a:rPr lang="en-US" altLang="en-US" smtClean="0">
                <a:latin typeface="Arial" charset="0"/>
                <a:cs typeface="Arial" charset="0"/>
              </a:rPr>
              <a:t>The worst-case AVL tree with 33 nodes has height 6...</a:t>
            </a:r>
          </a:p>
        </p:txBody>
      </p:sp>
    </p:spTree>
    <p:extLst>
      <p:ext uri="{BB962C8B-B14F-4D97-AF65-F5344CB8AC3E}">
        <p14:creationId xmlns:p14="http://schemas.microsoft.com/office/powerpoint/2010/main" val="3523717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a:t>
            </a:r>
            <a:r>
              <a:rPr lang="en-US" altLang="en-US" i="1" smtClean="0">
                <a:latin typeface="Times New Roman" pitchFamily="18" charset="0"/>
                <a:cs typeface="Arial" charset="0"/>
              </a:rPr>
              <a:t>k</a:t>
            </a:r>
            <a:r>
              <a:rPr lang="en-US" altLang="en-US" smtClean="0">
                <a:latin typeface="Arial" charset="0"/>
                <a:cs typeface="Arial" charset="0"/>
              </a:rPr>
              <a:t> represent the number of black nodes per null path and</a:t>
            </a:r>
            <a:br>
              <a:rPr lang="en-US" altLang="en-US" smtClean="0">
                <a:latin typeface="Arial" charset="0"/>
                <a:cs typeface="Arial" charset="0"/>
              </a:rPr>
            </a:br>
            <a:r>
              <a:rPr lang="en-US" altLang="en-US" i="1" smtClean="0">
                <a:latin typeface="Times New Roman" pitchFamily="18" charset="0"/>
                <a:cs typeface="Arial" charset="0"/>
              </a:rPr>
              <a:t>h</a:t>
            </a:r>
            <a:r>
              <a:rPr lang="en-US" altLang="en-US" smtClean="0">
                <a:latin typeface="Times New Roman" pitchFamily="18" charset="0"/>
                <a:cs typeface="Arial" charset="0"/>
              </a:rPr>
              <a:t> = 2</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r>
              <a:rPr lang="en-US" altLang="en-US" smtClean="0">
                <a:latin typeface="Arial" charset="0"/>
                <a:cs typeface="Arial" charset="0"/>
              </a:rPr>
              <a:t> represent the height of the worst-case tree</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To determine </a:t>
            </a:r>
            <a:r>
              <a:rPr lang="en-US" altLang="en-US" smtClean="0">
                <a:latin typeface="Times New Roman" pitchFamily="18" charset="0"/>
                <a:cs typeface="Arial" charset="0"/>
              </a:rPr>
              <a:t>F(</a:t>
            </a:r>
            <a:r>
              <a:rPr lang="en-US" altLang="en-US" i="1" smtClean="0">
                <a:latin typeface="Times New Roman" pitchFamily="18" charset="0"/>
                <a:cs typeface="Arial" charset="0"/>
              </a:rPr>
              <a:t>k</a:t>
            </a:r>
            <a:r>
              <a:rPr lang="en-US" altLang="en-US" smtClean="0">
                <a:latin typeface="Times New Roman" pitchFamily="18" charset="0"/>
                <a:cs typeface="Arial" charset="0"/>
              </a:rPr>
              <a:t>)</a:t>
            </a:r>
            <a:r>
              <a:rPr lang="en-US" altLang="en-US" smtClean="0">
                <a:latin typeface="Arial" charset="0"/>
                <a:cs typeface="Arial" charset="0"/>
              </a:rPr>
              <a:t>, the number of nodes in the worst-case tree, we note that </a:t>
            </a:r>
            <a:r>
              <a:rPr lang="en-US" altLang="en-US" smtClean="0">
                <a:latin typeface="Times New Roman" pitchFamily="18" charset="0"/>
                <a:cs typeface="Arial" charset="0"/>
              </a:rPr>
              <a:t>F(1) = 2</a:t>
            </a:r>
            <a:r>
              <a:rPr lang="en-US" altLang="en-US" smtClean="0">
                <a:latin typeface="Arial" charset="0"/>
                <a:cs typeface="Arial" charset="0"/>
              </a:rPr>
              <a:t> and:</a:t>
            </a:r>
          </a:p>
          <a:p>
            <a:pPr algn="ctr">
              <a:buFontTx/>
              <a:buNone/>
            </a:pPr>
            <a:r>
              <a:rPr lang="en-US" altLang="en-US" smtClean="0">
                <a:latin typeface="Times New Roman" pitchFamily="18" charset="0"/>
                <a:cs typeface="Arial" charset="0"/>
              </a:rPr>
              <a:t>F(</a:t>
            </a:r>
            <a:r>
              <a:rPr lang="en-US" altLang="en-US" i="1" smtClean="0">
                <a:latin typeface="Times New Roman" pitchFamily="18" charset="0"/>
                <a:cs typeface="Arial" charset="0"/>
              </a:rPr>
              <a:t>k</a:t>
            </a:r>
            <a:r>
              <a:rPr lang="en-US" altLang="en-US" smtClean="0">
                <a:latin typeface="Times New Roman" pitchFamily="18" charset="0"/>
                <a:cs typeface="Arial" charset="0"/>
              </a:rPr>
              <a:t>) = F(</a:t>
            </a:r>
            <a:r>
              <a:rPr lang="en-US" altLang="en-US" i="1" smtClean="0">
                <a:latin typeface="Times New Roman" pitchFamily="18" charset="0"/>
                <a:cs typeface="Arial" charset="0"/>
              </a:rPr>
              <a:t>k</a:t>
            </a:r>
            <a:r>
              <a:rPr lang="en-US" altLang="en-US" smtClean="0">
                <a:latin typeface="Times New Roman" pitchFamily="18" charset="0"/>
                <a:cs typeface="Arial" charset="0"/>
              </a:rPr>
              <a:t> – 1) + 2 + 2(2</a:t>
            </a:r>
            <a:r>
              <a:rPr lang="en-US" altLang="en-US" i="1" baseline="30000" smtClean="0">
                <a:latin typeface="Times New Roman" pitchFamily="18" charset="0"/>
                <a:cs typeface="Arial" charset="0"/>
              </a:rPr>
              <a:t>k</a:t>
            </a:r>
            <a:r>
              <a:rPr lang="en-US" altLang="en-US" baseline="30000" smtClean="0">
                <a:latin typeface="Times New Roman" pitchFamily="18" charset="0"/>
                <a:cs typeface="Arial" charset="0"/>
              </a:rPr>
              <a:t> – 1</a:t>
            </a:r>
            <a:r>
              <a:rPr lang="en-US" altLang="en-US" smtClean="0">
                <a:latin typeface="Times New Roman" pitchFamily="18" charset="0"/>
                <a:cs typeface="Arial" charset="0"/>
              </a:rPr>
              <a:t> – 1)</a:t>
            </a:r>
          </a:p>
          <a:p>
            <a:endParaRPr lang="en-US" altLang="en-US" sz="2800" smtClean="0">
              <a:latin typeface="Arial" charset="0"/>
              <a:cs typeface="Arial" charset="0"/>
            </a:endParaRPr>
          </a:p>
        </p:txBody>
      </p:sp>
      <p:sp>
        <p:nvSpPr>
          <p:cNvPr id="31748" name="Text Box 4"/>
          <p:cNvSpPr txBox="1">
            <a:spLocks noChangeArrowheads="1"/>
          </p:cNvSpPr>
          <p:nvPr/>
        </p:nvSpPr>
        <p:spPr bwMode="auto">
          <a:xfrm>
            <a:off x="5435600" y="4365625"/>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two perfect trees of height </a:t>
            </a:r>
            <a:r>
              <a:rPr lang="en-US" altLang="en-US" i="1">
                <a:latin typeface="Times New Roman" pitchFamily="18" charset="0"/>
                <a:cs typeface="Times New Roman" pitchFamily="18" charset="0"/>
              </a:rPr>
              <a:t>k</a:t>
            </a:r>
            <a:r>
              <a:rPr lang="en-US" altLang="en-US">
                <a:latin typeface="Times New Roman" pitchFamily="18" charset="0"/>
                <a:cs typeface="Times New Roman" pitchFamily="18" charset="0"/>
              </a:rPr>
              <a:t> – 2</a:t>
            </a:r>
          </a:p>
        </p:txBody>
      </p:sp>
      <p:sp>
        <p:nvSpPr>
          <p:cNvPr id="31749" name="Line 5"/>
          <p:cNvSpPr>
            <a:spLocks noChangeShapeType="1"/>
          </p:cNvSpPr>
          <p:nvPr/>
        </p:nvSpPr>
        <p:spPr bwMode="auto">
          <a:xfrm flipH="1" flipV="1">
            <a:off x="5867400" y="3862388"/>
            <a:ext cx="144463" cy="576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1750" name="Text Box 6"/>
          <p:cNvSpPr txBox="1">
            <a:spLocks noChangeArrowheads="1"/>
          </p:cNvSpPr>
          <p:nvPr/>
        </p:nvSpPr>
        <p:spPr bwMode="auto">
          <a:xfrm>
            <a:off x="3540125" y="4789488"/>
            <a:ext cx="196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the two extra nodes</a:t>
            </a:r>
          </a:p>
        </p:txBody>
      </p:sp>
      <p:sp>
        <p:nvSpPr>
          <p:cNvPr id="31751" name="Line 7"/>
          <p:cNvSpPr>
            <a:spLocks noChangeShapeType="1"/>
          </p:cNvSpPr>
          <p:nvPr/>
        </p:nvSpPr>
        <p:spPr bwMode="auto">
          <a:xfrm flipV="1">
            <a:off x="4548188" y="3860800"/>
            <a:ext cx="144462" cy="863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1752" name="Text Box 8"/>
          <p:cNvSpPr txBox="1">
            <a:spLocks noChangeArrowheads="1"/>
          </p:cNvSpPr>
          <p:nvPr/>
        </p:nvSpPr>
        <p:spPr bwMode="auto">
          <a:xfrm>
            <a:off x="250825" y="3933825"/>
            <a:ext cx="3248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t>the number of nodes in the</a:t>
            </a:r>
          </a:p>
          <a:p>
            <a:pPr algn="ctr" eaLnBrk="1" hangingPunct="1"/>
            <a:r>
              <a:rPr lang="en-US" altLang="en-US"/>
              <a:t>worst-case red-black tree with</a:t>
            </a:r>
          </a:p>
          <a:p>
            <a:pPr algn="ctr" eaLnBrk="1" hangingPunct="1"/>
            <a:r>
              <a:rPr lang="en-US" altLang="en-US" i="1">
                <a:latin typeface="Times New Roman" pitchFamily="18" charset="0"/>
                <a:cs typeface="Times New Roman" pitchFamily="18" charset="0"/>
              </a:rPr>
              <a:t>k</a:t>
            </a:r>
            <a:r>
              <a:rPr lang="en-US" altLang="en-US">
                <a:latin typeface="Times New Roman" pitchFamily="18" charset="0"/>
                <a:cs typeface="Times New Roman" pitchFamily="18" charset="0"/>
              </a:rPr>
              <a:t> – 1</a:t>
            </a:r>
            <a:r>
              <a:rPr lang="en-US" altLang="en-US"/>
              <a:t> nodes per null path</a:t>
            </a:r>
          </a:p>
        </p:txBody>
      </p:sp>
      <p:sp>
        <p:nvSpPr>
          <p:cNvPr id="31753" name="Line 9"/>
          <p:cNvSpPr>
            <a:spLocks noChangeShapeType="1"/>
          </p:cNvSpPr>
          <p:nvPr/>
        </p:nvSpPr>
        <p:spPr bwMode="auto">
          <a:xfrm flipV="1">
            <a:off x="3419475" y="3709988"/>
            <a:ext cx="215900" cy="2873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1646821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2771" name="Rectangle 3"/>
          <p:cNvSpPr>
            <a:spLocks noGrp="1" noChangeArrowheads="1"/>
          </p:cNvSpPr>
          <p:nvPr>
            <p:ph type="body" idx="1"/>
          </p:nvPr>
        </p:nvSpPr>
        <p:spPr>
          <a:xfrm>
            <a:off x="457200" y="1600200"/>
            <a:ext cx="8147050" cy="4525963"/>
          </a:xfrm>
        </p:spPr>
        <p:txBody>
          <a:bodyPr/>
          <a:lstStyle/>
          <a:p>
            <a:pPr>
              <a:buFont typeface="Arial" charset="0"/>
              <a:buNone/>
            </a:pPr>
            <a:r>
              <a:rPr lang="en-US" altLang="en-US" smtClean="0">
                <a:latin typeface="Arial" charset="0"/>
                <a:cs typeface="Arial" charset="0"/>
              </a:rPr>
              <a:t>	Use Maple:</a:t>
            </a:r>
          </a:p>
          <a:p>
            <a:pPr>
              <a:buFontTx/>
              <a:buNone/>
            </a:pPr>
            <a:r>
              <a:rPr lang="en-US" altLang="en-US" sz="1600" b="1" smtClean="0">
                <a:latin typeface="Courier New" pitchFamily="49" charset="0"/>
                <a:cs typeface="Arial" charset="0"/>
              </a:rPr>
              <a:t>&gt; </a:t>
            </a:r>
            <a:r>
              <a:rPr lang="en-US" altLang="en-US" sz="1600" b="1" smtClean="0">
                <a:solidFill>
                  <a:srgbClr val="FF0000"/>
                </a:solidFill>
                <a:latin typeface="Courier New" pitchFamily="49" charset="0"/>
                <a:cs typeface="Arial" charset="0"/>
              </a:rPr>
              <a:t>rsolve( {F(1) = 2, F(k) = 2 + F(k-1) + 2*(2^(k–1)–1)}, F(k) );</a:t>
            </a:r>
          </a:p>
          <a:p>
            <a:pPr algn="ctr">
              <a:buFontTx/>
              <a:buNone/>
            </a:pPr>
            <a:r>
              <a:rPr lang="en-US" altLang="en-US" sz="1600" smtClean="0">
                <a:solidFill>
                  <a:srgbClr val="3333CC"/>
                </a:solidFill>
                <a:latin typeface="Times New Roman" pitchFamily="18" charset="0"/>
                <a:cs typeface="Arial" charset="0"/>
              </a:rPr>
              <a:t>2 2</a:t>
            </a:r>
            <a:r>
              <a:rPr lang="en-US" altLang="en-US" sz="1600" i="1" baseline="30000" smtClean="0">
                <a:solidFill>
                  <a:srgbClr val="3333CC"/>
                </a:solidFill>
                <a:latin typeface="Times New Roman" pitchFamily="18" charset="0"/>
                <a:cs typeface="Arial" charset="0"/>
              </a:rPr>
              <a:t>k</a:t>
            </a:r>
            <a:r>
              <a:rPr lang="en-US" altLang="en-US" sz="1600" smtClean="0">
                <a:solidFill>
                  <a:srgbClr val="3333CC"/>
                </a:solidFill>
                <a:latin typeface="Times New Roman" pitchFamily="18" charset="0"/>
                <a:cs typeface="Arial" charset="0"/>
              </a:rPr>
              <a:t> – 2</a:t>
            </a:r>
          </a:p>
          <a:p>
            <a:pPr>
              <a:buFontTx/>
              <a:buNone/>
            </a:pPr>
            <a:r>
              <a:rPr lang="en-US" altLang="en-US" sz="1600" b="1" smtClean="0">
                <a:latin typeface="Courier New" pitchFamily="49" charset="0"/>
                <a:cs typeface="Arial" charset="0"/>
              </a:rPr>
              <a:t>&gt;</a:t>
            </a:r>
            <a:r>
              <a:rPr lang="en-US" altLang="en-US" sz="1600" b="1" smtClean="0">
                <a:solidFill>
                  <a:schemeClr val="accent2"/>
                </a:solidFill>
                <a:latin typeface="Courier New" pitchFamily="49" charset="0"/>
                <a:cs typeface="Arial" charset="0"/>
              </a:rPr>
              <a:t> </a:t>
            </a:r>
            <a:r>
              <a:rPr lang="en-US" altLang="en-US" sz="1600" b="1" smtClean="0">
                <a:solidFill>
                  <a:srgbClr val="FF0000"/>
                </a:solidFill>
                <a:latin typeface="Courier New" pitchFamily="49" charset="0"/>
                <a:cs typeface="Arial" charset="0"/>
              </a:rPr>
              <a:t>solve( {h = 2*k - 1}, k );   # solve equation for k</a:t>
            </a:r>
          </a:p>
          <a:p>
            <a:pPr>
              <a:buFontTx/>
              <a:buNone/>
            </a:pPr>
            <a:endParaRPr lang="en-US" altLang="en-US" sz="1600" b="1" smtClean="0">
              <a:latin typeface="Courier New" pitchFamily="49" charset="0"/>
              <a:cs typeface="Arial" charset="0"/>
            </a:endParaRPr>
          </a:p>
          <a:p>
            <a:pPr>
              <a:buFontTx/>
              <a:buNone/>
            </a:pPr>
            <a:endParaRPr lang="en-US" altLang="en-US" sz="1600" b="1" smtClean="0">
              <a:latin typeface="Courier New" pitchFamily="49" charset="0"/>
              <a:cs typeface="Arial" charset="0"/>
            </a:endParaRPr>
          </a:p>
          <a:p>
            <a:pPr>
              <a:buFontTx/>
              <a:buNone/>
            </a:pPr>
            <a:r>
              <a:rPr lang="en-US" altLang="en-US" sz="1600" b="1" smtClean="0">
                <a:latin typeface="Courier New" pitchFamily="49" charset="0"/>
                <a:cs typeface="Arial" charset="0"/>
              </a:rPr>
              <a:t>&gt;</a:t>
            </a:r>
            <a:r>
              <a:rPr lang="en-US" altLang="en-US" sz="1600" b="1" smtClean="0">
                <a:solidFill>
                  <a:schemeClr val="accent2"/>
                </a:solidFill>
                <a:latin typeface="Courier New" pitchFamily="49" charset="0"/>
                <a:cs typeface="Arial" charset="0"/>
              </a:rPr>
              <a:t> </a:t>
            </a:r>
            <a:r>
              <a:rPr lang="en-US" altLang="en-US" sz="1600" b="1" smtClean="0">
                <a:solidFill>
                  <a:srgbClr val="FF0000"/>
                </a:solidFill>
                <a:latin typeface="Courier New" pitchFamily="49" charset="0"/>
                <a:cs typeface="Arial" charset="0"/>
              </a:rPr>
              <a:t>eval( 2*2^k - 2, % );        # evaluate at k = h/2 – 1/2 </a:t>
            </a:r>
          </a:p>
          <a:p>
            <a:pPr>
              <a:buFontTx/>
              <a:buNone/>
            </a:pPr>
            <a:endParaRPr lang="en-US" altLang="en-US" sz="1600" smtClean="0">
              <a:latin typeface="Courier New" pitchFamily="49" charset="0"/>
              <a:cs typeface="Arial" charset="0"/>
            </a:endParaRPr>
          </a:p>
          <a:p>
            <a:pPr>
              <a:buFontTx/>
              <a:buNone/>
            </a:pPr>
            <a:endParaRPr lang="en-US" altLang="en-US" sz="1600" smtClean="0">
              <a:latin typeface="Courier New" pitchFamily="49" charset="0"/>
              <a:cs typeface="Arial" charset="0"/>
            </a:endParaRPr>
          </a:p>
          <a:p>
            <a:pPr>
              <a:buFontTx/>
              <a:buNone/>
            </a:pPr>
            <a:endParaRPr lang="en-US" altLang="en-US" sz="1600" b="1" smtClean="0">
              <a:latin typeface="Courier New" pitchFamily="49" charset="0"/>
              <a:cs typeface="Arial" charset="0"/>
            </a:endParaRPr>
          </a:p>
          <a:p>
            <a:pPr>
              <a:buFontTx/>
              <a:buNone/>
            </a:pPr>
            <a:r>
              <a:rPr lang="en-US" altLang="en-US" sz="1600" b="1" smtClean="0">
                <a:latin typeface="Courier New" pitchFamily="49" charset="0"/>
                <a:cs typeface="Arial" charset="0"/>
              </a:rPr>
              <a:t>&gt;</a:t>
            </a:r>
            <a:r>
              <a:rPr lang="en-US" altLang="en-US" sz="1600" smtClean="0">
                <a:solidFill>
                  <a:schemeClr val="accent2"/>
                </a:solidFill>
                <a:latin typeface="Courier New" pitchFamily="49" charset="0"/>
                <a:cs typeface="Arial" charset="0"/>
              </a:rPr>
              <a:t> </a:t>
            </a:r>
            <a:r>
              <a:rPr lang="en-US" altLang="en-US" sz="1600" b="1" smtClean="0">
                <a:solidFill>
                  <a:srgbClr val="FF0000"/>
                </a:solidFill>
                <a:latin typeface="Courier New" pitchFamily="49" charset="0"/>
                <a:cs typeface="Arial" charset="0"/>
              </a:rPr>
              <a:t>solve( {n = %}, h );         # solve for h</a:t>
            </a:r>
          </a:p>
          <a:p>
            <a:pPr>
              <a:buFontTx/>
              <a:buNone/>
            </a:pPr>
            <a:r>
              <a:rPr lang="en-US" altLang="en-US" smtClean="0">
                <a:solidFill>
                  <a:schemeClr val="accent2"/>
                </a:solidFill>
                <a:latin typeface="Times New Roman" pitchFamily="18" charset="0"/>
                <a:cs typeface="Arial" charset="0"/>
              </a:rPr>
              <a:t>                                </a:t>
            </a:r>
            <a:endParaRPr lang="en-US" altLang="en-US" b="1" smtClean="0">
              <a:solidFill>
                <a:srgbClr val="FF0000"/>
              </a:solidFill>
              <a:latin typeface="Courier New" pitchFamily="49" charset="0"/>
              <a:cs typeface="Arial" charset="0"/>
            </a:endParaRPr>
          </a:p>
        </p:txBody>
      </p:sp>
      <p:pic>
        <p:nvPicPr>
          <p:cNvPr id="32772" name="Picture 7" descr="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2852738"/>
            <a:ext cx="110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188" y="3789363"/>
            <a:ext cx="1323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descr="x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4941888"/>
            <a:ext cx="22479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9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red black tree “colours” each node within a tree either red or black</a:t>
            </a:r>
          </a:p>
          <a:p>
            <a:pPr lvl="1"/>
            <a:r>
              <a:rPr lang="en-US" altLang="en-US" smtClean="0">
                <a:latin typeface="Arial" charset="0"/>
                <a:cs typeface="Arial" charset="0"/>
              </a:rPr>
              <a:t>This can be represented by a single bit</a:t>
            </a:r>
          </a:p>
          <a:p>
            <a:pPr lvl="1"/>
            <a:r>
              <a:rPr lang="en-US" altLang="en-US" smtClean="0">
                <a:latin typeface="Arial" charset="0"/>
                <a:cs typeface="Arial" charset="0"/>
              </a:rPr>
              <a:t>In AVL trees, balancing restricts the difference in heights to at most one</a:t>
            </a:r>
          </a:p>
          <a:p>
            <a:pPr lvl="1"/>
            <a:r>
              <a:rPr lang="en-US" altLang="en-US" smtClean="0">
                <a:latin typeface="Arial" charset="0"/>
                <a:cs typeface="Arial" charset="0"/>
              </a:rPr>
              <a:t>For red-black trees, we have a different set of rules related to the colours of the nodes</a:t>
            </a:r>
          </a:p>
        </p:txBody>
      </p:sp>
    </p:spTree>
    <p:extLst>
      <p:ext uri="{BB962C8B-B14F-4D97-AF65-F5344CB8AC3E}">
        <p14:creationId xmlns:p14="http://schemas.microsoft.com/office/powerpoint/2010/main" val="1067016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little manipulation shows that the worst-case height simplifies to</a:t>
            </a:r>
          </a:p>
          <a:p>
            <a:pPr algn="ctr">
              <a:buFontTx/>
              <a:buNone/>
            </a:pPr>
            <a:r>
              <a:rPr lang="en-US" altLang="en-US" i="1" smtClean="0">
                <a:latin typeface="Times New Roman" pitchFamily="18" charset="0"/>
                <a:cs typeface="Arial" charset="0"/>
              </a:rPr>
              <a:t>   h</a:t>
            </a:r>
            <a:r>
              <a:rPr lang="en-US" altLang="en-US" baseline="-25000" smtClean="0">
                <a:latin typeface="Times New Roman" pitchFamily="18" charset="0"/>
                <a:cs typeface="Arial" charset="0"/>
              </a:rPr>
              <a:t>worst</a:t>
            </a:r>
            <a:r>
              <a:rPr lang="en-US" altLang="en-US" smtClean="0">
                <a:latin typeface="Times New Roman" pitchFamily="18" charset="0"/>
                <a:cs typeface="Arial" charset="0"/>
              </a:rPr>
              <a:t> = 2 lg(</a:t>
            </a:r>
            <a:r>
              <a:rPr lang="en-US" altLang="en-US" i="1" smtClean="0">
                <a:latin typeface="Times New Roman" pitchFamily="18" charset="0"/>
                <a:cs typeface="Arial" charset="0"/>
              </a:rPr>
              <a:t>n</a:t>
            </a:r>
            <a:r>
              <a:rPr lang="en-US" altLang="en-US" smtClean="0">
                <a:latin typeface="Times New Roman" pitchFamily="18" charset="0"/>
                <a:cs typeface="Arial" charset="0"/>
              </a:rPr>
              <a:t> + 2) – 3</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grows quicker than the worst-case height for an AVL tree</a:t>
            </a:r>
          </a:p>
          <a:p>
            <a:pPr lvl="1" algn="ctr">
              <a:buFontTx/>
              <a:buNone/>
            </a:pPr>
            <a:r>
              <a:rPr lang="en-US" altLang="en-US" i="1" smtClean="0">
                <a:latin typeface="Times New Roman" pitchFamily="18" charset="0"/>
                <a:cs typeface="Arial" charset="0"/>
              </a:rPr>
              <a:t>h</a:t>
            </a:r>
            <a:r>
              <a:rPr lang="en-US" altLang="en-US" baseline="-25000" smtClean="0">
                <a:latin typeface="Times New Roman" pitchFamily="18" charset="0"/>
                <a:cs typeface="Arial" charset="0"/>
              </a:rPr>
              <a:t>worst</a:t>
            </a:r>
            <a:r>
              <a:rPr lang="en-US" altLang="en-US" smtClean="0">
                <a:latin typeface="Times New Roman" pitchFamily="18" charset="0"/>
                <a:cs typeface="Arial" charset="0"/>
              </a:rPr>
              <a:t> = log</a:t>
            </a:r>
            <a:r>
              <a:rPr lang="en-US" altLang="en-US" i="1" baseline="-25000" smtClean="0">
                <a:latin typeface="Symbol" pitchFamily="18" charset="2"/>
                <a:cs typeface="Arial" charset="0"/>
              </a:rPr>
              <a:t>f</a:t>
            </a:r>
            <a:r>
              <a:rPr lang="en-US" altLang="en-US" smtClean="0">
                <a:latin typeface="Times New Roman" pitchFamily="18" charset="0"/>
                <a:cs typeface="Arial" charset="0"/>
              </a:rPr>
              <a:t>( </a:t>
            </a:r>
            <a:r>
              <a:rPr lang="en-US" altLang="en-US" i="1" smtClean="0">
                <a:latin typeface="Times New Roman" pitchFamily="18" charset="0"/>
                <a:cs typeface="Arial" charset="0"/>
              </a:rPr>
              <a:t>n</a:t>
            </a:r>
            <a:r>
              <a:rPr lang="en-US" altLang="en-US" smtClean="0">
                <a:latin typeface="Times New Roman" pitchFamily="18" charset="0"/>
                <a:cs typeface="Arial" charset="0"/>
              </a:rPr>
              <a:t> ) – 1.3277</a:t>
            </a:r>
            <a:endParaRPr lang="en-US" altLang="en-US" smtClean="0">
              <a:solidFill>
                <a:srgbClr val="000000"/>
              </a:solidFill>
              <a:latin typeface="Times New Roman" pitchFamily="18" charset="0"/>
              <a:cs typeface="Arial" charset="0"/>
            </a:endParaRPr>
          </a:p>
          <a:p>
            <a:endParaRPr lang="en-US" altLang="en-US" smtClean="0">
              <a:latin typeface="Arial" charset="0"/>
              <a:cs typeface="Arial" charset="0"/>
            </a:endParaRPr>
          </a:p>
        </p:txBody>
      </p:sp>
    </p:spTree>
    <p:extLst>
      <p:ext uri="{BB962C8B-B14F-4D97-AF65-F5344CB8AC3E}">
        <p14:creationId xmlns:p14="http://schemas.microsoft.com/office/powerpoint/2010/main" val="2652379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Plotting the growth of the height of the worst-case red-black tree (</a:t>
            </a:r>
            <a:r>
              <a:rPr lang="en-US" altLang="en-US" smtClean="0">
                <a:solidFill>
                  <a:srgbClr val="FF0000"/>
                </a:solidFill>
                <a:latin typeface="Arial" charset="0"/>
                <a:cs typeface="Arial" charset="0"/>
              </a:rPr>
              <a:t>red</a:t>
            </a:r>
            <a:r>
              <a:rPr lang="en-US" altLang="en-US" smtClean="0">
                <a:latin typeface="Arial" charset="0"/>
                <a:cs typeface="Arial" charset="0"/>
              </a:rPr>
              <a:t>) versus the worst-case AVL tree (</a:t>
            </a:r>
            <a:r>
              <a:rPr lang="en-US" altLang="en-US" smtClean="0">
                <a:solidFill>
                  <a:srgbClr val="3333CC"/>
                </a:solidFill>
                <a:latin typeface="Arial" charset="0"/>
                <a:cs typeface="Arial" charset="0"/>
              </a:rPr>
              <a:t>blue</a:t>
            </a:r>
            <a:r>
              <a:rPr lang="en-US" altLang="en-US" smtClean="0">
                <a:latin typeface="Arial" charset="0"/>
                <a:cs typeface="Arial" charset="0"/>
              </a:rPr>
              <a:t>) demonstrates this:</a:t>
            </a:r>
          </a:p>
        </p:txBody>
      </p:sp>
      <p:pic>
        <p:nvPicPr>
          <p:cNvPr id="34820" name="Picture 4" descr="b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644900"/>
            <a:ext cx="7874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097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7"/>
          <p:cNvSpPr>
            <a:spLocks noGrp="1"/>
          </p:cNvSpPr>
          <p:nvPr>
            <p:ph idx="1"/>
          </p:nvPr>
        </p:nvSpPr>
        <p:spPr/>
        <p:txBody>
          <a:bodyPr/>
          <a:lstStyle/>
          <a:p>
            <a:pPr>
              <a:buFont typeface="Arial" charset="0"/>
              <a:buNone/>
            </a:pPr>
            <a:r>
              <a:rPr lang="pt-BR" altLang="en-US" smtClean="0">
                <a:latin typeface="Arial" charset="0"/>
                <a:cs typeface="Arial" charset="0"/>
              </a:rPr>
              <a:t>	This table shows the number of nodes</a:t>
            </a:r>
            <a:br>
              <a:rPr lang="pt-BR" altLang="en-US" smtClean="0">
                <a:latin typeface="Arial" charset="0"/>
                <a:cs typeface="Arial" charset="0"/>
              </a:rPr>
            </a:br>
            <a:r>
              <a:rPr lang="pt-BR" altLang="en-US" smtClean="0">
                <a:latin typeface="Arial" charset="0"/>
                <a:cs typeface="Arial" charset="0"/>
              </a:rPr>
              <a:t>in a worst-case trees for the given</a:t>
            </a:r>
            <a:br>
              <a:rPr lang="pt-BR" altLang="en-US" smtClean="0">
                <a:latin typeface="Arial" charset="0"/>
                <a:cs typeface="Arial" charset="0"/>
              </a:rPr>
            </a:br>
            <a:r>
              <a:rPr lang="pt-BR" altLang="en-US" smtClean="0">
                <a:latin typeface="Arial" charset="0"/>
                <a:cs typeface="Arial" charset="0"/>
              </a:rPr>
              <a:t>heights</a:t>
            </a:r>
          </a:p>
          <a:p>
            <a:pPr>
              <a:buFont typeface="Arial" charset="0"/>
              <a:buNone/>
            </a:pPr>
            <a:endParaRPr lang="pt-BR" altLang="en-US" smtClean="0">
              <a:latin typeface="Arial" charset="0"/>
              <a:cs typeface="Arial" charset="0"/>
            </a:endParaRPr>
          </a:p>
          <a:p>
            <a:pPr>
              <a:buFont typeface="Arial" charset="0"/>
              <a:buNone/>
            </a:pPr>
            <a:r>
              <a:rPr lang="pt-BR" altLang="en-US" smtClean="0">
                <a:latin typeface="Arial" charset="0"/>
                <a:cs typeface="Arial" charset="0"/>
              </a:rPr>
              <a:t>	Thus, an AVL tree with 131070 nodes has</a:t>
            </a:r>
            <a:br>
              <a:rPr lang="pt-BR" altLang="en-US" smtClean="0">
                <a:latin typeface="Arial" charset="0"/>
                <a:cs typeface="Arial" charset="0"/>
              </a:rPr>
            </a:br>
            <a:r>
              <a:rPr lang="pt-BR" altLang="en-US" smtClean="0">
                <a:latin typeface="Arial" charset="0"/>
                <a:cs typeface="Arial" charset="0"/>
              </a:rPr>
              <a:t>a height of 23 while a red-black tree could</a:t>
            </a:r>
            <a:br>
              <a:rPr lang="pt-BR" altLang="en-US" smtClean="0">
                <a:latin typeface="Arial" charset="0"/>
                <a:cs typeface="Arial" charset="0"/>
              </a:rPr>
            </a:br>
            <a:r>
              <a:rPr lang="pt-BR" altLang="en-US" smtClean="0">
                <a:latin typeface="Arial" charset="0"/>
                <a:cs typeface="Arial" charset="0"/>
              </a:rPr>
              <a:t>have a height as large as 31</a:t>
            </a:r>
          </a:p>
          <a:p>
            <a:endParaRPr lang="en-US" altLang="en-US" sz="1400" smtClean="0">
              <a:latin typeface="Arial" charset="0"/>
              <a:cs typeface="Arial" charset="0"/>
            </a:endParaRPr>
          </a:p>
        </p:txBody>
      </p:sp>
      <p:graphicFrame>
        <p:nvGraphicFramePr>
          <p:cNvPr id="228461" name="Group 109"/>
          <p:cNvGraphicFramePr>
            <a:graphicFrameLocks noGrp="1"/>
          </p:cNvGraphicFramePr>
          <p:nvPr/>
        </p:nvGraphicFramePr>
        <p:xfrm>
          <a:off x="5580063" y="1125538"/>
          <a:ext cx="3240088" cy="5121275"/>
        </p:xfrm>
        <a:graphic>
          <a:graphicData uri="http://schemas.openxmlformats.org/drawingml/2006/table">
            <a:tbl>
              <a:tblPr/>
              <a:tblGrid>
                <a:gridCol w="879475"/>
                <a:gridCol w="1136650"/>
                <a:gridCol w="1223963"/>
              </a:tblGrid>
              <a:tr h="457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Height</a:t>
                      </a:r>
                    </a:p>
                  </a:txBody>
                  <a:tcPr marT="45726" marB="45726"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AVL Tree</a:t>
                      </a:r>
                    </a:p>
                  </a:txBody>
                  <a:tcPr marT="45726" marB="4572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Red-Black Tree</a:t>
                      </a:r>
                    </a:p>
                  </a:txBody>
                  <a:tcPr marT="45726" marB="45726"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3</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7</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5</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14</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7</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54</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30</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9</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143</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62</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11</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376</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126</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13</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986</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254</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2583</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510</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17</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6764</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1022</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19</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17710</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2046</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21</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46367</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4094</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23</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FF0000"/>
                          </a:solidFill>
                          <a:effectLst/>
                          <a:latin typeface="Arial" charset="0"/>
                        </a:rPr>
                        <a:t>121492</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8190</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25</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317810</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16382</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27</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832039</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32766</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29</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2178308</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65534</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31</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5702886</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charset="0"/>
                        </a:rPr>
                        <a:t>131070</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33</a:t>
                      </a:r>
                    </a:p>
                  </a:txBody>
                  <a:tcPr marT="45726" marB="4572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14930351</a:t>
                      </a:r>
                    </a:p>
                  </a:txBody>
                  <a:tcPr marT="45726" marB="4572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262142</a:t>
                      </a:r>
                    </a:p>
                  </a:txBody>
                  <a:tcPr marT="45726" marB="4572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35899"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Tree>
    <p:extLst>
      <p:ext uri="{BB962C8B-B14F-4D97-AF65-F5344CB8AC3E}">
        <p14:creationId xmlns:p14="http://schemas.microsoft.com/office/powerpoint/2010/main" val="1670230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Comparing red-black trees with AVL trees, we note that:</a:t>
            </a:r>
          </a:p>
          <a:p>
            <a:pPr lvl="1"/>
            <a:r>
              <a:rPr lang="en-US" altLang="en-US" smtClean="0">
                <a:latin typeface="Arial" charset="0"/>
                <a:cs typeface="Arial" charset="0"/>
              </a:rPr>
              <a:t>Red-black trees require one extra bit per node</a:t>
            </a:r>
          </a:p>
          <a:p>
            <a:pPr lvl="1"/>
            <a:r>
              <a:rPr lang="en-US" altLang="en-US" smtClean="0">
                <a:latin typeface="Arial" charset="0"/>
                <a:cs typeface="Arial" charset="0"/>
              </a:rPr>
              <a:t>AVL trees require one byte per node (assuming the height will never exceed 255)</a:t>
            </a:r>
          </a:p>
          <a:p>
            <a:pPr lvl="2"/>
            <a:r>
              <a:rPr lang="en-US" altLang="en-US" smtClean="0">
                <a:latin typeface="Arial" charset="0"/>
                <a:cs typeface="Arial" charset="0"/>
              </a:rPr>
              <a:t>aside: we can reduce this to two bits, storing one of </a:t>
            </a:r>
            <a:r>
              <a:rPr lang="en-US" altLang="en-US" smtClean="0">
                <a:latin typeface="Times New Roman" pitchFamily="18" charset="0"/>
                <a:cs typeface="Arial" charset="0"/>
              </a:rPr>
              <a:t>–1</a:t>
            </a:r>
            <a:r>
              <a:rPr lang="en-US" altLang="en-US" smtClean="0">
                <a:latin typeface="Arial" charset="0"/>
                <a:cs typeface="Arial" charset="0"/>
              </a:rPr>
              <a:t>, </a:t>
            </a:r>
            <a:r>
              <a:rPr lang="en-US" altLang="en-US" smtClean="0">
                <a:latin typeface="Times New Roman" pitchFamily="18" charset="0"/>
                <a:cs typeface="Arial" charset="0"/>
              </a:rPr>
              <a:t>0</a:t>
            </a:r>
            <a:r>
              <a:rPr lang="en-US" altLang="en-US" smtClean="0">
                <a:latin typeface="Arial" charset="0"/>
                <a:cs typeface="Arial" charset="0"/>
              </a:rPr>
              <a:t>, or </a:t>
            </a:r>
            <a:r>
              <a:rPr lang="en-US" altLang="en-US" smtClean="0">
                <a:latin typeface="Times New Roman" pitchFamily="18" charset="0"/>
                <a:cs typeface="Arial" charset="0"/>
              </a:rPr>
              <a:t>1</a:t>
            </a:r>
            <a:r>
              <a:rPr lang="en-US" altLang="en-US" smtClean="0">
                <a:latin typeface="Arial" charset="0"/>
                <a:cs typeface="Arial" charset="0"/>
              </a:rPr>
              <a:t> indicating that the node is left heavy, balanced, or right heavy, respectively</a:t>
            </a:r>
          </a:p>
        </p:txBody>
      </p:sp>
    </p:spTree>
    <p:extLst>
      <p:ext uri="{BB962C8B-B14F-4D97-AF65-F5344CB8AC3E}">
        <p14:creationId xmlns:p14="http://schemas.microsoft.com/office/powerpoint/2010/main" val="381440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378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AVL trees are not as deep in the worst case as are red-black trees</a:t>
            </a:r>
          </a:p>
          <a:p>
            <a:pPr lvl="1"/>
            <a:r>
              <a:rPr lang="en-US" altLang="en-US" smtClean="0">
                <a:latin typeface="Arial" charset="0"/>
                <a:cs typeface="Arial" charset="0"/>
              </a:rPr>
              <a:t>therefore AVL trees will perform better when numerous searches are being performed,</a:t>
            </a:r>
          </a:p>
          <a:p>
            <a:pPr lvl="1"/>
            <a:r>
              <a:rPr lang="en-US" altLang="en-US" smtClean="0">
                <a:latin typeface="Arial" charset="0"/>
                <a:cs typeface="Arial" charset="0"/>
              </a:rPr>
              <a:t>however, insertions and deletions will require:</a:t>
            </a:r>
          </a:p>
          <a:p>
            <a:pPr lvl="2"/>
            <a:r>
              <a:rPr lang="en-US" altLang="en-US" smtClean="0">
                <a:latin typeface="Arial" charset="0"/>
                <a:cs typeface="Arial" charset="0"/>
              </a:rPr>
              <a:t>more rotations with AVL trees, and</a:t>
            </a:r>
          </a:p>
          <a:p>
            <a:pPr lvl="2"/>
            <a:r>
              <a:rPr lang="en-US" altLang="en-US" smtClean="0">
                <a:latin typeface="Arial" charset="0"/>
                <a:cs typeface="Arial" charset="0"/>
              </a:rPr>
              <a:t>require recursions from and back to the root</a:t>
            </a:r>
          </a:p>
          <a:p>
            <a:pPr lvl="1"/>
            <a:r>
              <a:rPr lang="en-US" altLang="en-US" smtClean="0">
                <a:latin typeface="Arial" charset="0"/>
                <a:cs typeface="Arial" charset="0"/>
              </a:rPr>
              <a:t>thus AVL trees will perform worse in situations where there are numerous insertions and deletions</a:t>
            </a:r>
          </a:p>
        </p:txBody>
      </p:sp>
    </p:spTree>
    <p:extLst>
      <p:ext uri="{BB962C8B-B14F-4D97-AF65-F5344CB8AC3E}">
        <p14:creationId xmlns:p14="http://schemas.microsoft.com/office/powerpoint/2010/main" val="669021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latin typeface="Arial" charset="0"/>
                <a:cs typeface="Arial" charset="0"/>
              </a:rPr>
              <a:t>Insertions</a:t>
            </a:r>
          </a:p>
        </p:txBody>
      </p:sp>
      <p:sp>
        <p:nvSpPr>
          <p:cNvPr id="389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consider two types of insertions:</a:t>
            </a:r>
          </a:p>
          <a:p>
            <a:pPr lvl="1"/>
            <a:r>
              <a:rPr lang="en-US" altLang="en-US" smtClean="0">
                <a:latin typeface="Arial" charset="0"/>
                <a:cs typeface="Arial" charset="0"/>
              </a:rPr>
              <a:t>bottom-up (insertion at the leaves), and</a:t>
            </a:r>
          </a:p>
          <a:p>
            <a:pPr lvl="1"/>
            <a:r>
              <a:rPr lang="en-US" altLang="en-US" smtClean="0">
                <a:latin typeface="Arial" charset="0"/>
                <a:cs typeface="Arial" charset="0"/>
              </a:rPr>
              <a:t>top-down (insertion at the root)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first will be instructional and we will use it to derive the second case</a:t>
            </a:r>
          </a:p>
        </p:txBody>
      </p:sp>
    </p:spTree>
    <p:extLst>
      <p:ext uri="{BB962C8B-B14F-4D97-AF65-F5344CB8AC3E}">
        <p14:creationId xmlns:p14="http://schemas.microsoft.com/office/powerpoint/2010/main" val="2069111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399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After an insertion is performed, we must satisfy all the rules of a red-black tree:</a:t>
            </a:r>
          </a:p>
          <a:p>
            <a:pPr lvl="1">
              <a:buFontTx/>
              <a:buNone/>
            </a:pPr>
            <a:r>
              <a:rPr lang="en-US" altLang="en-US" smtClean="0">
                <a:latin typeface="Arial" charset="0"/>
                <a:cs typeface="Arial" charset="0"/>
              </a:rPr>
              <a:t>1. The root must be black,</a:t>
            </a:r>
          </a:p>
          <a:p>
            <a:pPr lvl="1">
              <a:buFontTx/>
              <a:buNone/>
            </a:pPr>
            <a:r>
              <a:rPr lang="en-US" altLang="en-US" smtClean="0">
                <a:latin typeface="Arial" charset="0"/>
                <a:cs typeface="Arial" charset="0"/>
              </a:rPr>
              <a:t>2.  If a node is red, its children must be black, and</a:t>
            </a:r>
          </a:p>
          <a:p>
            <a:pPr lvl="1">
              <a:buFontTx/>
              <a:buNone/>
            </a:pPr>
            <a:r>
              <a:rPr lang="en-US" altLang="en-US" smtClean="0">
                <a:latin typeface="Arial" charset="0"/>
                <a:cs typeface="Arial" charset="0"/>
              </a:rPr>
              <a:t>3.  Each path from a node to any of its descendants</a:t>
            </a:r>
            <a:br>
              <a:rPr lang="en-US" altLang="en-US" smtClean="0">
                <a:latin typeface="Arial" charset="0"/>
                <a:cs typeface="Arial" charset="0"/>
              </a:rPr>
            </a:br>
            <a:r>
              <a:rPr lang="en-US" altLang="en-US" smtClean="0">
                <a:latin typeface="Arial" charset="0"/>
                <a:cs typeface="Arial" charset="0"/>
              </a:rPr>
              <a:t>  which are is not a full node (</a:t>
            </a:r>
            <a:r>
              <a:rPr lang="en-US" altLang="en-US" i="1" smtClean="0">
                <a:latin typeface="Arial" charset="0"/>
                <a:cs typeface="Arial" charset="0"/>
              </a:rPr>
              <a:t>i.e</a:t>
            </a:r>
            <a:r>
              <a:rPr lang="en-US" altLang="en-US" smtClean="0">
                <a:latin typeface="Arial" charset="0"/>
                <a:cs typeface="Arial" charset="0"/>
              </a:rPr>
              <a:t>., two children) must</a:t>
            </a:r>
            <a:br>
              <a:rPr lang="en-US" altLang="en-US" smtClean="0">
                <a:latin typeface="Arial" charset="0"/>
                <a:cs typeface="Arial" charset="0"/>
              </a:rPr>
            </a:br>
            <a:r>
              <a:rPr lang="en-US" altLang="en-US" smtClean="0">
                <a:latin typeface="Arial" charset="0"/>
                <a:cs typeface="Arial" charset="0"/>
              </a:rPr>
              <a:t>  have the same number of black nodes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first and second rules are local:  they affect a node and its neighbours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third rule is global: adding a new black node anywhere will cause all of its ancestors to become unbalanced </a:t>
            </a:r>
            <a:endParaRPr lang="en-US" altLang="en-US" sz="1600" smtClean="0">
              <a:latin typeface="Arial" charset="0"/>
              <a:cs typeface="Arial" charset="0"/>
            </a:endParaRPr>
          </a:p>
        </p:txBody>
      </p:sp>
    </p:spTree>
    <p:extLst>
      <p:ext uri="{BB962C8B-B14F-4D97-AF65-F5344CB8AC3E}">
        <p14:creationId xmlns:p14="http://schemas.microsoft.com/office/powerpoint/2010/main" val="1717632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09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when we add a new node, we will add a node so as to break the global rule:</a:t>
            </a:r>
          </a:p>
          <a:p>
            <a:pPr lvl="1"/>
            <a:r>
              <a:rPr lang="en-US" altLang="en-US" smtClean="0">
                <a:latin typeface="Arial" charset="0"/>
                <a:cs typeface="Arial" charset="0"/>
              </a:rPr>
              <a:t>the new node must be red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then travel up the tree to the root fixing the requirement that the children of a red node must be black</a:t>
            </a:r>
          </a:p>
        </p:txBody>
      </p:sp>
    </p:spTree>
    <p:extLst>
      <p:ext uri="{BB962C8B-B14F-4D97-AF65-F5344CB8AC3E}">
        <p14:creationId xmlns:p14="http://schemas.microsoft.com/office/powerpoint/2010/main" val="4158252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19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the parent of the inserted node is already black, we are done</a:t>
            </a:r>
          </a:p>
          <a:p>
            <a:pPr lvl="1"/>
            <a:r>
              <a:rPr lang="en-US" altLang="en-US" smtClean="0">
                <a:latin typeface="Arial" charset="0"/>
                <a:cs typeface="Arial" charset="0"/>
              </a:rPr>
              <a:t>Otherwise, we must correct the problem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look at two cases:</a:t>
            </a:r>
          </a:p>
          <a:p>
            <a:pPr lvl="1"/>
            <a:r>
              <a:rPr lang="en-US" altLang="en-US" smtClean="0">
                <a:latin typeface="Arial" charset="0"/>
                <a:cs typeface="Arial" charset="0"/>
              </a:rPr>
              <a:t>the initial insertion, and</a:t>
            </a:r>
          </a:p>
          <a:p>
            <a:pPr lvl="1"/>
            <a:r>
              <a:rPr lang="en-US" altLang="en-US" smtClean="0">
                <a:latin typeface="Arial" charset="0"/>
                <a:cs typeface="Arial" charset="0"/>
              </a:rPr>
              <a:t>the recursive steps back to the root</a:t>
            </a:r>
          </a:p>
          <a:p>
            <a:pPr lvl="1"/>
            <a:endParaRPr lang="en-US" altLang="en-US" smtClean="0">
              <a:latin typeface="Arial" charset="0"/>
              <a:cs typeface="Arial" charset="0"/>
            </a:endParaRPr>
          </a:p>
        </p:txBody>
      </p:sp>
    </p:spTree>
    <p:extLst>
      <p:ext uri="{BB962C8B-B14F-4D97-AF65-F5344CB8AC3E}">
        <p14:creationId xmlns:p14="http://schemas.microsoft.com/office/powerpoint/2010/main" val="2959825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3070225"/>
            <a:ext cx="55419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30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the initial insertion, there are two possible cases:</a:t>
            </a:r>
          </a:p>
          <a:p>
            <a:pPr lvl="1"/>
            <a:r>
              <a:rPr lang="en-US" altLang="en-US" smtClean="0">
                <a:latin typeface="Arial" charset="0"/>
                <a:cs typeface="Arial" charset="0"/>
              </a:rPr>
              <a:t>the grandparent has one child (the parent), or</a:t>
            </a:r>
          </a:p>
          <a:p>
            <a:pPr lvl="1"/>
            <a:r>
              <a:rPr lang="en-US" altLang="en-US" smtClean="0">
                <a:latin typeface="Arial" charset="0"/>
                <a:cs typeface="Arial" charset="0"/>
              </a:rPr>
              <a:t>the grandparent has two children (both red)</a:t>
            </a:r>
          </a:p>
          <a:p>
            <a:pPr>
              <a:buFont typeface="Arial" charset="0"/>
              <a:buNone/>
            </a:pPr>
            <a:r>
              <a:rPr lang="en-US" altLang="en-US" smtClean="0">
                <a:latin typeface="Arial" charset="0"/>
                <a:cs typeface="Arial" charset="0"/>
              </a:rPr>
              <a:t>	Inserting A, the first case can be fixed with a rotation:</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Consequently, we are finished...</a:t>
            </a:r>
          </a:p>
        </p:txBody>
      </p:sp>
    </p:spTree>
    <p:extLst>
      <p:ext uri="{BB962C8B-B14F-4D97-AF65-F5344CB8AC3E}">
        <p14:creationId xmlns:p14="http://schemas.microsoft.com/office/powerpoint/2010/main" val="1994134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Define a </a:t>
            </a:r>
            <a:r>
              <a:rPr lang="en-US" altLang="en-US" i="1" smtClean="0">
                <a:latin typeface="Arial" charset="0"/>
                <a:cs typeface="Arial" charset="0"/>
              </a:rPr>
              <a:t>null path</a:t>
            </a:r>
            <a:r>
              <a:rPr lang="en-US" altLang="en-US" smtClean="0">
                <a:latin typeface="Arial" charset="0"/>
                <a:cs typeface="Arial" charset="0"/>
              </a:rPr>
              <a:t> within a binary tree as any path starting from the root where the last node is not a full node</a:t>
            </a:r>
          </a:p>
          <a:p>
            <a:pPr lvl="1"/>
            <a:r>
              <a:rPr lang="en-US" altLang="en-US" smtClean="0">
                <a:latin typeface="Arial" charset="0"/>
                <a:cs typeface="Arial" charset="0"/>
              </a:rPr>
              <a:t>Consider the following binary tree:</a:t>
            </a:r>
          </a:p>
        </p:txBody>
      </p:sp>
      <p:pic>
        <p:nvPicPr>
          <p:cNvPr id="7172" name="Picture 5" descr="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3001814"/>
            <a:ext cx="59023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692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40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second case can be fixed more easily, just swap the colours:</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Unfortunately, we now may cause a problem between the parent and the grandparent....</a:t>
            </a:r>
          </a:p>
        </p:txBody>
      </p:sp>
      <p:pic>
        <p:nvPicPr>
          <p:cNvPr id="44036" name="Picture 4" desc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060575"/>
            <a:ext cx="28067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389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50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Fortunately, dealing with problems caused within the tree are identical to the problems at the leaf nodes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Like before, there are two cases:</a:t>
            </a:r>
          </a:p>
          <a:p>
            <a:pPr lvl="1"/>
            <a:r>
              <a:rPr lang="en-US" altLang="en-US" smtClean="0">
                <a:latin typeface="Arial" charset="0"/>
                <a:cs typeface="Arial" charset="0"/>
              </a:rPr>
              <a:t>the grandparent has one child (the parent), or</a:t>
            </a:r>
          </a:p>
          <a:p>
            <a:pPr lvl="1"/>
            <a:r>
              <a:rPr lang="en-US" altLang="en-US" smtClean="0">
                <a:latin typeface="Arial" charset="0"/>
                <a:cs typeface="Arial" charset="0"/>
              </a:rPr>
              <a:t>the grandparent has two children (both red)</a:t>
            </a:r>
          </a:p>
        </p:txBody>
      </p:sp>
    </p:spTree>
    <p:extLst>
      <p:ext uri="{BB962C8B-B14F-4D97-AF65-F5344CB8AC3E}">
        <p14:creationId xmlns:p14="http://schemas.microsoft.com/office/powerpoint/2010/main" val="3202966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60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that A and D, respectively were swapped</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both these cases, we perform similar rotations as before, and we are finished</a:t>
            </a:r>
          </a:p>
        </p:txBody>
      </p:sp>
      <p:pic>
        <p:nvPicPr>
          <p:cNvPr id="46084" name="Picture 4" descr="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3068638"/>
            <a:ext cx="38862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068638"/>
            <a:ext cx="431641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94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71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the other case, where both children of the grandparent are red, we simply swap colours, and recurs back to the root</a:t>
            </a:r>
          </a:p>
        </p:txBody>
      </p:sp>
      <p:pic>
        <p:nvPicPr>
          <p:cNvPr id="47108" name="Picture 4" descr="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492375"/>
            <a:ext cx="313213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564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latin typeface="Arial" charset="0"/>
                <a:cs typeface="Arial" charset="0"/>
              </a:rPr>
              <a:t>Bottom-Up Insertions</a:t>
            </a:r>
          </a:p>
        </p:txBody>
      </p:sp>
      <p:sp>
        <p:nvSpPr>
          <p:cNvPr id="481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at the end, the root is red, it can be coloured black</a:t>
            </a:r>
          </a:p>
        </p:txBody>
      </p:sp>
      <p:pic>
        <p:nvPicPr>
          <p:cNvPr id="48132" name="Picture 4"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05038"/>
            <a:ext cx="69818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778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1" desc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0938"/>
            <a:ext cx="66929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4915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Given the following red-black tree, we will make a number of insertions</a:t>
            </a:r>
          </a:p>
        </p:txBody>
      </p:sp>
    </p:spTree>
    <p:extLst>
      <p:ext uri="{BB962C8B-B14F-4D97-AF65-F5344CB8AC3E}">
        <p14:creationId xmlns:p14="http://schemas.microsoft.com/office/powerpoint/2010/main" val="2363981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252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018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Adding 46 creates a red-red pair which can be corrected with a single rotation</a:t>
            </a:r>
          </a:p>
        </p:txBody>
      </p:sp>
    </p:spTree>
    <p:extLst>
      <p:ext uri="{BB962C8B-B14F-4D97-AF65-F5344CB8AC3E}">
        <p14:creationId xmlns:p14="http://schemas.microsoft.com/office/powerpoint/2010/main" val="809777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0938"/>
            <a:ext cx="66929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120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Because the pivot is still black, we are finished</a:t>
            </a:r>
          </a:p>
        </p:txBody>
      </p:sp>
    </p:spTree>
    <p:extLst>
      <p:ext uri="{BB962C8B-B14F-4D97-AF65-F5344CB8AC3E}">
        <p14:creationId xmlns:p14="http://schemas.microsoft.com/office/powerpoint/2010/main" val="2699302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descr="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0938"/>
            <a:ext cx="66929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22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Similarly, adding 5 requires a single rotation</a:t>
            </a:r>
          </a:p>
        </p:txBody>
      </p:sp>
    </p:spTree>
    <p:extLst>
      <p:ext uri="{BB962C8B-B14F-4D97-AF65-F5344CB8AC3E}">
        <p14:creationId xmlns:p14="http://schemas.microsoft.com/office/powerpoint/2010/main" val="2433827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9" descr="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0938"/>
            <a:ext cx="66929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32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Which again, does not require any additional work</a:t>
            </a:r>
          </a:p>
        </p:txBody>
      </p:sp>
    </p:spTree>
    <p:extLst>
      <p:ext uri="{BB962C8B-B14F-4D97-AF65-F5344CB8AC3E}">
        <p14:creationId xmlns:p14="http://schemas.microsoft.com/office/powerpoint/2010/main" val="3266572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2997200"/>
            <a:ext cx="59023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819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All null paths include:</a:t>
            </a:r>
          </a:p>
          <a:p>
            <a:pPr lvl="1">
              <a:buFontTx/>
              <a:buNone/>
            </a:pPr>
            <a:r>
              <a:rPr lang="en-US" altLang="en-US" smtClean="0">
                <a:latin typeface="Arial" charset="0"/>
                <a:cs typeface="Arial" charset="0"/>
              </a:rPr>
              <a:t>(H, C, </a:t>
            </a:r>
            <a:r>
              <a:rPr lang="en-US" altLang="en-US" b="1" smtClean="0">
                <a:solidFill>
                  <a:srgbClr val="FF0000"/>
                </a:solidFill>
                <a:latin typeface="Arial" charset="0"/>
                <a:cs typeface="Arial" charset="0"/>
              </a:rPr>
              <a:t>B</a:t>
            </a:r>
            <a:r>
              <a:rPr lang="en-US" altLang="en-US" smtClean="0">
                <a:latin typeface="Arial" charset="0"/>
                <a:cs typeface="Arial" charset="0"/>
              </a:rPr>
              <a:t>)	      (H, C, F, </a:t>
            </a:r>
            <a:r>
              <a:rPr lang="en-US" altLang="en-US" b="1" smtClean="0">
                <a:solidFill>
                  <a:srgbClr val="FF0000"/>
                </a:solidFill>
                <a:latin typeface="Arial" charset="0"/>
                <a:cs typeface="Arial" charset="0"/>
              </a:rPr>
              <a:t>D</a:t>
            </a:r>
            <a:r>
              <a:rPr lang="en-US" altLang="en-US" smtClean="0">
                <a:latin typeface="Arial" charset="0"/>
                <a:cs typeface="Arial" charset="0"/>
              </a:rPr>
              <a:t>)		(H, L, J, </a:t>
            </a:r>
            <a:r>
              <a:rPr lang="en-US" altLang="en-US" b="1" smtClean="0">
                <a:solidFill>
                  <a:srgbClr val="FF0000"/>
                </a:solidFill>
                <a:latin typeface="Arial" charset="0"/>
                <a:cs typeface="Arial" charset="0"/>
              </a:rPr>
              <a:t>I</a:t>
            </a:r>
            <a:r>
              <a:rPr lang="en-US" altLang="en-US" smtClean="0">
                <a:latin typeface="Arial" charset="0"/>
                <a:cs typeface="Arial" charset="0"/>
              </a:rPr>
              <a:t>)	(H, L, </a:t>
            </a:r>
            <a:r>
              <a:rPr lang="en-US" altLang="en-US" b="1" smtClean="0">
                <a:solidFill>
                  <a:srgbClr val="FF0000"/>
                </a:solidFill>
                <a:latin typeface="Arial" charset="0"/>
                <a:cs typeface="Arial" charset="0"/>
              </a:rPr>
              <a:t>P</a:t>
            </a:r>
            <a:r>
              <a:rPr lang="en-US" altLang="en-US" smtClean="0">
                <a:latin typeface="Arial" charset="0"/>
                <a:cs typeface="Arial" charset="0"/>
              </a:rPr>
              <a:t>)</a:t>
            </a:r>
          </a:p>
          <a:p>
            <a:pPr lvl="1">
              <a:buFontTx/>
              <a:buNone/>
            </a:pPr>
            <a:r>
              <a:rPr lang="en-US" altLang="en-US" smtClean="0">
                <a:latin typeface="Arial" charset="0"/>
                <a:cs typeface="Arial" charset="0"/>
              </a:rPr>
              <a:t>(H, C, B, </a:t>
            </a:r>
            <a:r>
              <a:rPr lang="en-US" altLang="en-US" b="1" smtClean="0">
                <a:solidFill>
                  <a:srgbClr val="FF0000"/>
                </a:solidFill>
                <a:latin typeface="Arial" charset="0"/>
                <a:cs typeface="Arial" charset="0"/>
              </a:rPr>
              <a:t>A</a:t>
            </a:r>
            <a:r>
              <a:rPr lang="en-US" altLang="en-US" smtClean="0">
                <a:latin typeface="Arial" charset="0"/>
                <a:cs typeface="Arial" charset="0"/>
              </a:rPr>
              <a:t>)	      (H, C, F, D, </a:t>
            </a:r>
            <a:r>
              <a:rPr lang="en-US" altLang="en-US" b="1" smtClean="0">
                <a:solidFill>
                  <a:srgbClr val="FF0000"/>
                </a:solidFill>
                <a:latin typeface="Arial" charset="0"/>
                <a:cs typeface="Arial" charset="0"/>
              </a:rPr>
              <a:t>E</a:t>
            </a:r>
            <a:r>
              <a:rPr lang="en-US" altLang="en-US" smtClean="0">
                <a:latin typeface="Arial" charset="0"/>
                <a:cs typeface="Arial" charset="0"/>
              </a:rPr>
              <a:t>)		(H, L, J, </a:t>
            </a:r>
            <a:r>
              <a:rPr lang="en-US" altLang="en-US" b="1" smtClean="0">
                <a:solidFill>
                  <a:srgbClr val="FF0000"/>
                </a:solidFill>
                <a:latin typeface="Arial" charset="0"/>
                <a:cs typeface="Arial" charset="0"/>
              </a:rPr>
              <a:t>K</a:t>
            </a:r>
            <a:r>
              <a:rPr lang="en-US" altLang="en-US" smtClean="0">
                <a:latin typeface="Arial" charset="0"/>
                <a:cs typeface="Arial" charset="0"/>
              </a:rPr>
              <a:t>)	(H, L, P, N, </a:t>
            </a:r>
            <a:r>
              <a:rPr lang="en-US" altLang="en-US" b="1" smtClean="0">
                <a:solidFill>
                  <a:srgbClr val="FF0000"/>
                </a:solidFill>
                <a:latin typeface="Arial" charset="0"/>
                <a:cs typeface="Arial" charset="0"/>
              </a:rPr>
              <a:t>M</a:t>
            </a:r>
            <a:r>
              <a:rPr lang="en-US" altLang="en-US" smtClean="0">
                <a:latin typeface="Arial" charset="0"/>
                <a:cs typeface="Arial" charset="0"/>
              </a:rPr>
              <a:t>)</a:t>
            </a:r>
          </a:p>
          <a:p>
            <a:pPr lvl="1">
              <a:buFontTx/>
              <a:buNone/>
            </a:pPr>
            <a:r>
              <a:rPr lang="en-US" altLang="en-US" smtClean="0">
                <a:latin typeface="Arial" charset="0"/>
                <a:cs typeface="Arial" charset="0"/>
              </a:rPr>
              <a:t>			      (H, C, F, </a:t>
            </a:r>
            <a:r>
              <a:rPr lang="en-US" altLang="en-US" b="1" smtClean="0">
                <a:solidFill>
                  <a:srgbClr val="FF0000"/>
                </a:solidFill>
                <a:latin typeface="Arial" charset="0"/>
                <a:cs typeface="Arial" charset="0"/>
              </a:rPr>
              <a:t>G</a:t>
            </a:r>
            <a:r>
              <a:rPr lang="en-US" altLang="en-US" smtClean="0">
                <a:latin typeface="Arial" charset="0"/>
                <a:cs typeface="Arial" charset="0"/>
              </a:rPr>
              <a:t>) 				(H, L, P, N, </a:t>
            </a:r>
            <a:r>
              <a:rPr lang="en-US" altLang="en-US" b="1" smtClean="0">
                <a:solidFill>
                  <a:srgbClr val="FF0000"/>
                </a:solidFill>
                <a:latin typeface="Arial" charset="0"/>
                <a:cs typeface="Arial" charset="0"/>
              </a:rPr>
              <a:t>O</a:t>
            </a:r>
            <a:r>
              <a:rPr lang="en-US" altLang="en-US" smtClean="0">
                <a:latin typeface="Arial" charset="0"/>
                <a:cs typeface="Arial" charset="0"/>
              </a:rPr>
              <a:t>)</a:t>
            </a:r>
          </a:p>
          <a:p>
            <a:pPr lvl="1">
              <a:buFontTx/>
              <a:buNone/>
            </a:pPr>
            <a:endParaRPr lang="en-US" altLang="en-US" smtClean="0">
              <a:latin typeface="Arial" charset="0"/>
              <a:cs typeface="Arial" charset="0"/>
            </a:endParaRPr>
          </a:p>
          <a:p>
            <a:pPr lvl="1">
              <a:buFontTx/>
              <a:buNone/>
            </a:pPr>
            <a:endParaRPr lang="en-US" altLang="en-US" smtClean="0">
              <a:latin typeface="Arial" charset="0"/>
              <a:cs typeface="Arial" charset="0"/>
            </a:endParaRPr>
          </a:p>
        </p:txBody>
      </p:sp>
    </p:spTree>
    <p:extLst>
      <p:ext uri="{BB962C8B-B14F-4D97-AF65-F5344CB8AC3E}">
        <p14:creationId xmlns:p14="http://schemas.microsoft.com/office/powerpoint/2010/main" val="32905832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0938"/>
            <a:ext cx="66929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42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Adding 10 allows us to simply swap the colour of the grand parent and the parent and the parent’s sibling</a:t>
            </a:r>
          </a:p>
        </p:txBody>
      </p:sp>
    </p:spTree>
    <p:extLst>
      <p:ext uri="{BB962C8B-B14F-4D97-AF65-F5344CB8AC3E}">
        <p14:creationId xmlns:p14="http://schemas.microsoft.com/office/powerpoint/2010/main" val="18088467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52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Because the parent of 5 is black, we are finished</a:t>
            </a:r>
          </a:p>
        </p:txBody>
      </p:sp>
      <p:pic>
        <p:nvPicPr>
          <p:cNvPr id="55300" name="Picture 14" descr="d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20938"/>
            <a:ext cx="66929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638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63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Adding 90 again requires us to swap the colours of the grandparent and its two children</a:t>
            </a:r>
          </a:p>
        </p:txBody>
      </p:sp>
      <p:pic>
        <p:nvPicPr>
          <p:cNvPr id="56324" name="Picture 4" descr="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20938"/>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192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73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causes a red-red parent-child pair, which now requires a rotation</a:t>
            </a:r>
          </a:p>
        </p:txBody>
      </p:sp>
      <p:pic>
        <p:nvPicPr>
          <p:cNvPr id="57348" name="Picture 4" descr="d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420938"/>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3733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83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rotation does not require any subsequent modifications, so we are finished</a:t>
            </a:r>
          </a:p>
        </p:txBody>
      </p:sp>
      <p:pic>
        <p:nvPicPr>
          <p:cNvPr id="58372" name="Picture 4" descr="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420938"/>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810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593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Inserting 95 requires a single rotation</a:t>
            </a:r>
          </a:p>
        </p:txBody>
      </p:sp>
      <p:pic>
        <p:nvPicPr>
          <p:cNvPr id="59396" name="Picture 4" descr="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420938"/>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880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604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And consequently, we are finished</a:t>
            </a:r>
          </a:p>
        </p:txBody>
      </p:sp>
      <p:pic>
        <p:nvPicPr>
          <p:cNvPr id="60420" name="Picture 5" descr="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420938"/>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2415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614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Adding 99 requires us to swap the colours of its grandparent and the grandparent’s children </a:t>
            </a:r>
          </a:p>
        </p:txBody>
      </p:sp>
      <p:pic>
        <p:nvPicPr>
          <p:cNvPr id="61444" name="Picture 4" descr="d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4161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3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624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causes another red-red child-parent conflict between 85 and 90 which must be fixed, again by swapping colours </a:t>
            </a:r>
          </a:p>
        </p:txBody>
      </p:sp>
      <p:pic>
        <p:nvPicPr>
          <p:cNvPr id="62468" name="Picture 4" descr="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4161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073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634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results in another red-red parent-child conflict, this time, requiring a rotation</a:t>
            </a:r>
          </a:p>
        </p:txBody>
      </p:sp>
      <p:pic>
        <p:nvPicPr>
          <p:cNvPr id="63492" name="Picture 4" desc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420938"/>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44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three rules which define a red-black tree are</a:t>
            </a:r>
          </a:p>
          <a:p>
            <a:pPr lvl="1">
              <a:buFontTx/>
              <a:buNone/>
            </a:pPr>
            <a:r>
              <a:rPr lang="en-US" altLang="en-US" smtClean="0">
                <a:latin typeface="Arial" charset="0"/>
                <a:cs typeface="Arial" charset="0"/>
              </a:rPr>
              <a:t>1.	The root must be black,</a:t>
            </a:r>
          </a:p>
          <a:p>
            <a:pPr lvl="1">
              <a:buFontTx/>
              <a:buNone/>
            </a:pPr>
            <a:r>
              <a:rPr lang="en-US" altLang="en-US" smtClean="0">
                <a:latin typeface="Arial" charset="0"/>
                <a:cs typeface="Arial" charset="0"/>
              </a:rPr>
              <a:t>2.	If a node is red, its children must be black,</a:t>
            </a:r>
            <a:br>
              <a:rPr lang="en-US" altLang="en-US" smtClean="0">
                <a:latin typeface="Arial" charset="0"/>
                <a:cs typeface="Arial" charset="0"/>
              </a:rPr>
            </a:br>
            <a:r>
              <a:rPr lang="en-US" altLang="en-US" smtClean="0">
                <a:latin typeface="Arial" charset="0"/>
                <a:cs typeface="Arial" charset="0"/>
              </a:rPr>
              <a:t>	and</a:t>
            </a:r>
          </a:p>
          <a:p>
            <a:pPr lvl="1">
              <a:buFontTx/>
              <a:buNone/>
            </a:pPr>
            <a:r>
              <a:rPr lang="en-US" altLang="en-US" smtClean="0">
                <a:latin typeface="Arial" charset="0"/>
                <a:cs typeface="Arial" charset="0"/>
              </a:rPr>
              <a:t>3.	Each null path must have the same</a:t>
            </a:r>
            <a:br>
              <a:rPr lang="en-US" altLang="en-US" smtClean="0">
                <a:latin typeface="Arial" charset="0"/>
                <a:cs typeface="Arial" charset="0"/>
              </a:rPr>
            </a:br>
            <a:r>
              <a:rPr lang="en-US" altLang="en-US" smtClean="0">
                <a:latin typeface="Arial" charset="0"/>
                <a:cs typeface="Arial" charset="0"/>
              </a:rPr>
              <a:t>	number of black nodes</a:t>
            </a:r>
          </a:p>
        </p:txBody>
      </p:sp>
    </p:spTree>
    <p:extLst>
      <p:ext uri="{BB962C8B-B14F-4D97-AF65-F5344CB8AC3E}">
        <p14:creationId xmlns:p14="http://schemas.microsoft.com/office/powerpoint/2010/main" val="2345186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latin typeface="Arial" charset="0"/>
                <a:cs typeface="Arial" charset="0"/>
              </a:rPr>
              <a:t>Examples of Insertions</a:t>
            </a:r>
          </a:p>
        </p:txBody>
      </p:sp>
      <p:sp>
        <p:nvSpPr>
          <p:cNvPr id="645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the rotation solves the problem</a:t>
            </a:r>
          </a:p>
        </p:txBody>
      </p:sp>
      <p:pic>
        <p:nvPicPr>
          <p:cNvPr id="64516" name="Picture 5" descr="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420938"/>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680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latin typeface="Arial" charset="0"/>
                <a:cs typeface="Arial" charset="0"/>
              </a:rPr>
              <a:t>Top-Down Insertions and Deletions</a:t>
            </a:r>
          </a:p>
        </p:txBody>
      </p:sp>
      <p:sp>
        <p:nvSpPr>
          <p:cNvPr id="655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With a bottom-up insertion, it is first necessary to search the tree for the appropriate location, and only then recurs back to the root correcting any problems</a:t>
            </a:r>
          </a:p>
          <a:p>
            <a:pPr lvl="1"/>
            <a:r>
              <a:rPr lang="en-US" altLang="en-US" smtClean="0">
                <a:latin typeface="Arial" charset="0"/>
                <a:cs typeface="Arial" charset="0"/>
              </a:rPr>
              <a:t>This is similar to AVL trees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With red-black trees, it is possible to perform both insertions and deletions strictly by starting at the root, but not requiring the recurs back to the root</a:t>
            </a:r>
          </a:p>
        </p:txBody>
      </p:sp>
    </p:spTree>
    <p:extLst>
      <p:ext uri="{BB962C8B-B14F-4D97-AF65-F5344CB8AC3E}">
        <p14:creationId xmlns:p14="http://schemas.microsoft.com/office/powerpoint/2010/main" val="3692310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latin typeface="Arial" charset="0"/>
                <a:cs typeface="Arial" charset="0"/>
              </a:rPr>
              <a:t>Top-Down Insertions</a:t>
            </a:r>
          </a:p>
        </p:txBody>
      </p:sp>
      <p:sp>
        <p:nvSpPr>
          <p:cNvPr id="665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important observation is:</a:t>
            </a:r>
          </a:p>
          <a:p>
            <a:pPr lvl="1"/>
            <a:r>
              <a:rPr lang="en-US" altLang="en-US" smtClean="0">
                <a:latin typeface="Arial" charset="0"/>
                <a:cs typeface="Arial" charset="0"/>
              </a:rPr>
              <a:t>swapping may require recursive corrections going back all the way to the root</a:t>
            </a:r>
          </a:p>
          <a:p>
            <a:pPr lvl="1"/>
            <a:r>
              <a:rPr lang="en-US" altLang="en-US" smtClean="0">
                <a:latin typeface="Arial" charset="0"/>
                <a:cs typeface="Arial" charset="0"/>
              </a:rPr>
              <a:t>rotations do not require recursive steps back to the root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while moving down from the root, automatically swap the colours of any black node with two red children</a:t>
            </a:r>
          </a:p>
          <a:p>
            <a:pPr lvl="1"/>
            <a:r>
              <a:rPr lang="en-US" altLang="en-US" smtClean="0">
                <a:latin typeface="Arial" charset="0"/>
                <a:cs typeface="Arial" charset="0"/>
              </a:rPr>
              <a:t>this may require at most one rotation at the parent of the now-red node</a:t>
            </a:r>
          </a:p>
        </p:txBody>
      </p:sp>
    </p:spTree>
    <p:extLst>
      <p:ext uri="{BB962C8B-B14F-4D97-AF65-F5344CB8AC3E}">
        <p14:creationId xmlns:p14="http://schemas.microsoft.com/office/powerpoint/2010/main" val="22159436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675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start with the same red-black tree as before, but make top-down insertions (no recursion):</a:t>
            </a:r>
          </a:p>
        </p:txBody>
      </p:sp>
      <p:pic>
        <p:nvPicPr>
          <p:cNvPr id="67588" name="Picture 4" descr="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59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686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Adding 46 does not find any (necessarily black) parent with two red children</a:t>
            </a:r>
          </a:p>
        </p:txBody>
      </p:sp>
      <p:pic>
        <p:nvPicPr>
          <p:cNvPr id="68612" name="Picture 4" descr="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5550"/>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119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696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However, it does require one rotation at the end</a:t>
            </a:r>
          </a:p>
        </p:txBody>
      </p:sp>
      <p:pic>
        <p:nvPicPr>
          <p:cNvPr id="69636" name="Picture 4" descr="d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318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06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Similarly, adding 5 does not meet any parent with two red children:</a:t>
            </a:r>
          </a:p>
        </p:txBody>
      </p:sp>
      <p:pic>
        <p:nvPicPr>
          <p:cNvPr id="70660" name="Picture 4" descr="d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7326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16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 rotation solves the last problem</a:t>
            </a:r>
          </a:p>
        </p:txBody>
      </p:sp>
      <p:pic>
        <p:nvPicPr>
          <p:cNvPr id="71684" name="Picture 4" descr="d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0767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27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Adding 10 causes us to search down two edges before we meet node 5 with two red children</a:t>
            </a:r>
          </a:p>
        </p:txBody>
      </p:sp>
      <p:pic>
        <p:nvPicPr>
          <p:cNvPr id="72708" name="Picture 4" descr="d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666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37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swap the colours, and this does not cause a problem between 5 and 11</a:t>
            </a:r>
          </a:p>
        </p:txBody>
      </p:sp>
      <p:pic>
        <p:nvPicPr>
          <p:cNvPr id="73732" name="Picture 4" descr="d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049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b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89138"/>
            <a:ext cx="705485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02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These are two examples of red-black trees:</a:t>
            </a:r>
          </a:p>
        </p:txBody>
      </p:sp>
    </p:spTree>
    <p:extLst>
      <p:ext uri="{BB962C8B-B14F-4D97-AF65-F5344CB8AC3E}">
        <p14:creationId xmlns:p14="http://schemas.microsoft.com/office/powerpoint/2010/main" val="738221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47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continue and place 10 in the appropriate location</a:t>
            </a:r>
          </a:p>
          <a:p>
            <a:pPr lvl="1"/>
            <a:r>
              <a:rPr lang="en-US" altLang="en-US" smtClean="0">
                <a:latin typeface="Arial" charset="0"/>
                <a:cs typeface="Arial" charset="0"/>
              </a:rPr>
              <a:t>No further rotations are required</a:t>
            </a:r>
          </a:p>
        </p:txBody>
      </p:sp>
      <p:pic>
        <p:nvPicPr>
          <p:cNvPr id="74756" name="Picture 4" descr="d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492375"/>
            <a:ext cx="66929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6783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57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add the node 90, we traverse down the right tree until we reach 85 which has two red children</a:t>
            </a:r>
          </a:p>
        </p:txBody>
      </p:sp>
      <p:pic>
        <p:nvPicPr>
          <p:cNvPr id="75780" name="Picture 4" descr="d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4923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409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68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swap the colours, however this creates a red-red pair between 85 and its parent</a:t>
            </a:r>
          </a:p>
        </p:txBody>
      </p:sp>
      <p:pic>
        <p:nvPicPr>
          <p:cNvPr id="76804" name="Picture 4" descr="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4923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293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78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require only one rotation to solve this problem, and we are guaranteed that this will not cause any problem for its parents</a:t>
            </a:r>
          </a:p>
        </p:txBody>
      </p:sp>
      <p:pic>
        <p:nvPicPr>
          <p:cNvPr id="77828" name="Picture 4" descr="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4923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9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d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4923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88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continue to search down the right path and add 90 in the appropriate location—no further corrections are required</a:t>
            </a:r>
          </a:p>
        </p:txBody>
      </p:sp>
    </p:spTree>
    <p:extLst>
      <p:ext uri="{BB962C8B-B14F-4D97-AF65-F5344CB8AC3E}">
        <p14:creationId xmlns:p14="http://schemas.microsoft.com/office/powerpoint/2010/main" val="3389160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798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adding 95, we traverse down the right-hand until we reach node 77 which has two red children</a:t>
            </a:r>
          </a:p>
        </p:txBody>
      </p:sp>
      <p:pic>
        <p:nvPicPr>
          <p:cNvPr id="79876" name="Picture 4" descr="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4923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2042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08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swap the colours, which causes a red-red parent-child combination which must be fixed by a rotation</a:t>
            </a:r>
          </a:p>
        </p:txBody>
      </p:sp>
      <p:pic>
        <p:nvPicPr>
          <p:cNvPr id="80900" name="Picture 4" descr="d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2492375"/>
            <a:ext cx="67659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1487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19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rotation is around the root</a:t>
            </a:r>
          </a:p>
          <a:p>
            <a:pPr lvl="1"/>
            <a:r>
              <a:rPr lang="en-US" altLang="en-US" smtClean="0">
                <a:latin typeface="Arial" charset="0"/>
                <a:cs typeface="Arial" charset="0"/>
              </a:rPr>
              <a:t>Note this rotation was not necessary with the bottom-up insertion of 95</a:t>
            </a:r>
          </a:p>
        </p:txBody>
      </p:sp>
      <p:pic>
        <p:nvPicPr>
          <p:cNvPr id="81924" name="Picture 4" desc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2492375"/>
            <a:ext cx="71961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725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29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can now proceed to add 95 by following the right-hand branch, and the insertion causes a red-red parent-child combination</a:t>
            </a:r>
          </a:p>
        </p:txBody>
      </p:sp>
      <p:pic>
        <p:nvPicPr>
          <p:cNvPr id="82948" name="Picture 5" descr="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2492375"/>
            <a:ext cx="71961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7595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39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is fixed with a single rotation</a:t>
            </a:r>
          </a:p>
          <a:p>
            <a:pPr lvl="1"/>
            <a:r>
              <a:rPr lang="en-US" altLang="en-US" smtClean="0">
                <a:latin typeface="Arial" charset="0"/>
                <a:cs typeface="Arial" charset="0"/>
              </a:rPr>
              <a:t>We are guaranteed that this will not cause any further problems</a:t>
            </a:r>
          </a:p>
        </p:txBody>
      </p:sp>
      <p:pic>
        <p:nvPicPr>
          <p:cNvPr id="83972" name="Picture 4" descr="d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2492375"/>
            <a:ext cx="71961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97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500438"/>
            <a:ext cx="22320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1268" name="Rectangle 4"/>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Theorem:</a:t>
            </a:r>
          </a:p>
          <a:p>
            <a:pPr lvl="1">
              <a:buFont typeface="Arial" charset="0"/>
              <a:buNone/>
            </a:pPr>
            <a:r>
              <a:rPr lang="en-US" altLang="en-US" smtClean="0">
                <a:latin typeface="Arial" charset="0"/>
                <a:cs typeface="Arial" charset="0"/>
              </a:rPr>
              <a:t>	Every red node must be either</a:t>
            </a:r>
          </a:p>
          <a:p>
            <a:pPr lvl="2"/>
            <a:r>
              <a:rPr lang="en-US" altLang="en-US" smtClean="0">
                <a:latin typeface="Arial" charset="0"/>
                <a:cs typeface="Arial" charset="0"/>
              </a:rPr>
              <a:t>A full node (with two black children), or</a:t>
            </a:r>
          </a:p>
          <a:p>
            <a:pPr lvl="2"/>
            <a:r>
              <a:rPr lang="en-US" altLang="en-US" smtClean="0">
                <a:latin typeface="Arial" charset="0"/>
                <a:cs typeface="Arial" charset="0"/>
              </a:rPr>
              <a:t>A leaf node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Proof:</a:t>
            </a:r>
          </a:p>
          <a:p>
            <a:pPr lvl="1">
              <a:buFont typeface="Arial" charset="0"/>
              <a:buNone/>
            </a:pPr>
            <a:r>
              <a:rPr lang="en-US" altLang="en-US" smtClean="0">
                <a:latin typeface="Arial" charset="0"/>
                <a:cs typeface="Arial" charset="0"/>
              </a:rPr>
              <a:t>	Suppose node </a:t>
            </a:r>
            <a:r>
              <a:rPr lang="en-US" altLang="en-US" smtClean="0">
                <a:solidFill>
                  <a:srgbClr val="FF0000"/>
                </a:solidFill>
                <a:latin typeface="Arial" charset="0"/>
                <a:cs typeface="Arial" charset="0"/>
              </a:rPr>
              <a:t>S</a:t>
            </a:r>
            <a:r>
              <a:rPr lang="en-US" altLang="en-US" smtClean="0">
                <a:latin typeface="Arial" charset="0"/>
                <a:cs typeface="Arial" charset="0"/>
              </a:rPr>
              <a:t> has one child:</a:t>
            </a:r>
          </a:p>
          <a:p>
            <a:pPr lvl="2"/>
            <a:r>
              <a:rPr lang="en-US" altLang="en-US" smtClean="0">
                <a:latin typeface="Arial" charset="0"/>
                <a:cs typeface="Arial" charset="0"/>
              </a:rPr>
              <a:t>The one child L must be black</a:t>
            </a:r>
          </a:p>
          <a:p>
            <a:pPr lvl="2"/>
            <a:r>
              <a:rPr lang="en-US" altLang="en-US" smtClean="0">
                <a:latin typeface="Arial" charset="0"/>
                <a:cs typeface="Arial" charset="0"/>
              </a:rPr>
              <a:t>The null path ending at </a:t>
            </a:r>
            <a:r>
              <a:rPr lang="en-US" altLang="en-US" smtClean="0">
                <a:solidFill>
                  <a:srgbClr val="FF0000"/>
                </a:solidFill>
                <a:latin typeface="Arial" charset="0"/>
                <a:cs typeface="Arial" charset="0"/>
              </a:rPr>
              <a:t>S</a:t>
            </a:r>
            <a:r>
              <a:rPr lang="en-US" altLang="en-US" smtClean="0">
                <a:latin typeface="Arial" charset="0"/>
                <a:cs typeface="Arial" charset="0"/>
              </a:rPr>
              <a:t> has </a:t>
            </a:r>
            <a:r>
              <a:rPr lang="en-US" altLang="en-US" i="1" smtClean="0">
                <a:latin typeface="Times New Roman" pitchFamily="18" charset="0"/>
                <a:cs typeface="Arial" charset="0"/>
              </a:rPr>
              <a:t>k</a:t>
            </a:r>
            <a:r>
              <a:rPr lang="en-US" altLang="en-US" smtClean="0">
                <a:latin typeface="Arial" charset="0"/>
                <a:cs typeface="Arial" charset="0"/>
              </a:rPr>
              <a:t> black nodes</a:t>
            </a:r>
          </a:p>
          <a:p>
            <a:pPr lvl="2"/>
            <a:r>
              <a:rPr lang="en-US" altLang="en-US" smtClean="0">
                <a:latin typeface="Arial" charset="0"/>
                <a:cs typeface="Arial" charset="0"/>
              </a:rPr>
              <a:t>Any null path containing the node L will</a:t>
            </a:r>
            <a:br>
              <a:rPr lang="en-US" altLang="en-US" smtClean="0">
                <a:latin typeface="Arial" charset="0"/>
                <a:cs typeface="Arial" charset="0"/>
              </a:rPr>
            </a:br>
            <a:r>
              <a:rPr lang="en-US" altLang="en-US" smtClean="0">
                <a:latin typeface="Arial" charset="0"/>
                <a:cs typeface="Arial" charset="0"/>
              </a:rPr>
              <a:t>therefore have at least </a:t>
            </a:r>
            <a:r>
              <a:rPr lang="en-US" altLang="en-US" i="1" smtClean="0">
                <a:latin typeface="Times New Roman" pitchFamily="18" charset="0"/>
                <a:cs typeface="Arial" charset="0"/>
              </a:rPr>
              <a:t>k </a:t>
            </a:r>
            <a:r>
              <a:rPr lang="en-US" altLang="en-US" smtClean="0">
                <a:latin typeface="Times New Roman" pitchFamily="18" charset="0"/>
                <a:cs typeface="Arial" charset="0"/>
              </a:rPr>
              <a:t>+ 1</a:t>
            </a:r>
            <a:r>
              <a:rPr lang="en-US" altLang="en-US" smtClean="0">
                <a:latin typeface="Arial" charset="0"/>
                <a:cs typeface="Arial" charset="0"/>
              </a:rPr>
              <a:t> black nodes</a:t>
            </a:r>
          </a:p>
        </p:txBody>
      </p:sp>
    </p:spTree>
    <p:extLst>
      <p:ext uri="{BB962C8B-B14F-4D97-AF65-F5344CB8AC3E}">
        <p14:creationId xmlns:p14="http://schemas.microsoft.com/office/powerpoint/2010/main" val="39642872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49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compare the result of doing bottom-up insertions (left, seen previously) and top-down insertions (right), we note the resulting trees are different, but both are still valid red-black trees</a:t>
            </a:r>
          </a:p>
        </p:txBody>
      </p:sp>
      <p:pic>
        <p:nvPicPr>
          <p:cNvPr id="84996" name="Picture 4" descr="d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3011488"/>
            <a:ext cx="436721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d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2997200"/>
            <a:ext cx="464343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055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60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add 99, the first thing we note is that the root has two red children, and therefore we swap the colours</a:t>
            </a:r>
          </a:p>
        </p:txBody>
      </p:sp>
      <p:pic>
        <p:nvPicPr>
          <p:cNvPr id="86020" name="Picture 4" descr="d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6962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d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70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At this point, each path to a non-full node still has the same number of  black nodes, however, we violate the requirement that the root is black</a:t>
            </a:r>
          </a:p>
        </p:txBody>
      </p:sp>
    </p:spTree>
    <p:extLst>
      <p:ext uri="{BB962C8B-B14F-4D97-AF65-F5344CB8AC3E}">
        <p14:creationId xmlns:p14="http://schemas.microsoft.com/office/powerpoint/2010/main" val="16605427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80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change the colour of the root to black</a:t>
            </a:r>
          </a:p>
          <a:p>
            <a:pPr lvl="1"/>
            <a:r>
              <a:rPr lang="en-US" altLang="en-US" smtClean="0">
                <a:latin typeface="Arial" charset="0"/>
                <a:cs typeface="Arial" charset="0"/>
              </a:rPr>
              <a:t>This adds one more black node to each path</a:t>
            </a:r>
          </a:p>
        </p:txBody>
      </p:sp>
      <p:pic>
        <p:nvPicPr>
          <p:cNvPr id="88068" name="Picture 4" descr="d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8356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890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Moving to the right, we now reach node 90 which has two red children and therefore we swap the colours</a:t>
            </a:r>
          </a:p>
        </p:txBody>
      </p:sp>
      <p:pic>
        <p:nvPicPr>
          <p:cNvPr id="89092" name="Picture 4" descr="d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6259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901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continue down the right to add 99</a:t>
            </a:r>
          </a:p>
        </p:txBody>
      </p:sp>
      <p:pic>
        <p:nvPicPr>
          <p:cNvPr id="90116" name="Picture 4" descr="d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585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911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does not violate any of the rules of the red-black tree and therefore we are finished</a:t>
            </a:r>
          </a:p>
        </p:txBody>
      </p:sp>
      <p:pic>
        <p:nvPicPr>
          <p:cNvPr id="91140" name="Picture 4" descr="d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1961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6989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latin typeface="Arial" charset="0"/>
                <a:cs typeface="Arial" charset="0"/>
              </a:rPr>
              <a:t>Examples of Top-Down Insertions</a:t>
            </a:r>
          </a:p>
        </p:txBody>
      </p:sp>
      <p:sp>
        <p:nvSpPr>
          <p:cNvPr id="92163" name="Rectangle 3"/>
          <p:cNvSpPr>
            <a:spLocks noGrp="1" noChangeArrowheads="1"/>
          </p:cNvSpPr>
          <p:nvPr>
            <p:ph type="body" idx="1"/>
          </p:nvPr>
        </p:nvSpPr>
        <p:spPr/>
        <p:txBody>
          <a:bodyPr/>
          <a:lstStyle/>
          <a:p>
            <a:pPr marL="360363" indent="-360363">
              <a:buNone/>
            </a:pPr>
            <a:r>
              <a:rPr lang="en-US" altLang="en-US" dirty="0" smtClean="0">
                <a:latin typeface="Arial" charset="0"/>
                <a:cs typeface="Arial" charset="0"/>
              </a:rPr>
              <a:t>	Again</a:t>
            </a:r>
            <a:r>
              <a:rPr lang="en-US" altLang="en-US" dirty="0" smtClean="0">
                <a:latin typeface="Arial" charset="0"/>
                <a:cs typeface="Arial" charset="0"/>
              </a:rPr>
              <a:t>, comparing the result of doing bottom-up insertions (left) and top-down insertions (right), we note the resulting trees are different, but both are still valid red-black trees</a:t>
            </a:r>
          </a:p>
          <a:p>
            <a:endParaRPr lang="en-US" altLang="en-US" dirty="0" smtClean="0">
              <a:latin typeface="Arial" charset="0"/>
              <a:cs typeface="Arial" charset="0"/>
            </a:endParaRPr>
          </a:p>
        </p:txBody>
      </p:sp>
      <p:pic>
        <p:nvPicPr>
          <p:cNvPr id="92164" name="Picture 4" descr="d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4667250"/>
            <a:ext cx="4645026"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d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4652963"/>
            <a:ext cx="46450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4193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z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25" y="2133600"/>
            <a:ext cx="26193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
          <p:cNvSpPr>
            <a:spLocks noGrp="1" noChangeArrowheads="1"/>
          </p:cNvSpPr>
          <p:nvPr>
            <p:ph type="title"/>
          </p:nvPr>
        </p:nvSpPr>
        <p:spPr/>
        <p:txBody>
          <a:bodyPr/>
          <a:lstStyle/>
          <a:p>
            <a:r>
              <a:rPr lang="en-US" altLang="en-US" smtClean="0">
                <a:latin typeface="Arial" charset="0"/>
                <a:cs typeface="Arial" charset="0"/>
              </a:rPr>
              <a:t>Top-Down Deletions</a:t>
            </a:r>
          </a:p>
        </p:txBody>
      </p:sp>
      <p:sp>
        <p:nvSpPr>
          <p:cNvPr id="9318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are deleting a red leaf node X, then we are finished</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If we are deleting a node X with one child, we only need to replace the value of the deleted node with the</a:t>
            </a:r>
            <a:br>
              <a:rPr lang="en-US" altLang="en-US" smtClean="0">
                <a:latin typeface="Arial" charset="0"/>
                <a:cs typeface="Arial" charset="0"/>
              </a:rPr>
            </a:br>
            <a:r>
              <a:rPr lang="en-US" altLang="en-US" smtClean="0">
                <a:latin typeface="Arial" charset="0"/>
                <a:cs typeface="Arial" charset="0"/>
              </a:rPr>
              <a:t>value of the leaf node  </a:t>
            </a:r>
          </a:p>
        </p:txBody>
      </p:sp>
      <p:pic>
        <p:nvPicPr>
          <p:cNvPr id="93189" name="Picture 5" descr="z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4508500"/>
            <a:ext cx="27352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Line 6"/>
          <p:cNvSpPr>
            <a:spLocks noChangeShapeType="1"/>
          </p:cNvSpPr>
          <p:nvPr/>
        </p:nvSpPr>
        <p:spPr bwMode="auto">
          <a:xfrm>
            <a:off x="4787900" y="2492375"/>
            <a:ext cx="5762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93191" name="Line 7"/>
          <p:cNvSpPr>
            <a:spLocks noChangeShapeType="1"/>
          </p:cNvSpPr>
          <p:nvPr/>
        </p:nvSpPr>
        <p:spPr bwMode="auto">
          <a:xfrm>
            <a:off x="4859338" y="4940300"/>
            <a:ext cx="57626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533958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latin typeface="Arial" charset="0"/>
                <a:cs typeface="Arial" charset="0"/>
              </a:rPr>
              <a:t>Top-Down Deletions</a:t>
            </a:r>
          </a:p>
        </p:txBody>
      </p:sp>
      <p:sp>
        <p:nvSpPr>
          <p:cNvPr id="942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we are deleting a full node, we use the same strategy used in standard binary search trees:</a:t>
            </a:r>
          </a:p>
          <a:p>
            <a:pPr lvl="1"/>
            <a:r>
              <a:rPr lang="en-US" altLang="en-US" smtClean="0">
                <a:latin typeface="Arial" charset="0"/>
                <a:cs typeface="Arial" charset="0"/>
              </a:rPr>
              <a:t>replace the node with the minimum element in the right sub-tree</a:t>
            </a:r>
          </a:p>
          <a:p>
            <a:pPr lvl="1"/>
            <a:r>
              <a:rPr lang="en-US" altLang="en-US" smtClean="0">
                <a:latin typeface="Arial" charset="0"/>
                <a:cs typeface="Arial" charset="0"/>
              </a:rPr>
              <a:t>then delete that element from the right sub-tree</a:t>
            </a:r>
          </a:p>
        </p:txBody>
      </p:sp>
    </p:spTree>
    <p:extLst>
      <p:ext uri="{BB962C8B-B14F-4D97-AF65-F5344CB8AC3E}">
        <p14:creationId xmlns:p14="http://schemas.microsoft.com/office/powerpoint/2010/main" val="518231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b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89138"/>
            <a:ext cx="705485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12292" name="Rectangle 4"/>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our two examples, you will note that all red nodes are either full or leaf nodes</a:t>
            </a:r>
          </a:p>
        </p:txBody>
      </p:sp>
    </p:spTree>
    <p:extLst>
      <p:ext uri="{BB962C8B-B14F-4D97-AF65-F5344CB8AC3E}">
        <p14:creationId xmlns:p14="http://schemas.microsoft.com/office/powerpoint/2010/main" val="2702372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mtClean="0">
                <a:latin typeface="Arial" charset="0"/>
                <a:cs typeface="Arial" charset="0"/>
              </a:rPr>
              <a:t>Top-Down Deletions</a:t>
            </a:r>
          </a:p>
        </p:txBody>
      </p:sp>
      <p:sp>
        <p:nvSpPr>
          <p:cNvPr id="952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That minimum element must be either:</a:t>
            </a:r>
          </a:p>
          <a:p>
            <a:pPr lvl="1"/>
            <a:r>
              <a:rPr lang="en-US" altLang="en-US" smtClean="0">
                <a:latin typeface="Arial" charset="0"/>
                <a:cs typeface="Arial" charset="0"/>
              </a:rPr>
              <a:t>a red leaf node,</a:t>
            </a:r>
          </a:p>
          <a:p>
            <a:pPr lvl="1"/>
            <a:r>
              <a:rPr lang="en-US" altLang="en-US" smtClean="0">
                <a:latin typeface="Arial" charset="0"/>
                <a:cs typeface="Arial" charset="0"/>
              </a:rPr>
              <a:t>a black node with a single red leaf node, or</a:t>
            </a:r>
          </a:p>
          <a:p>
            <a:pPr lvl="1"/>
            <a:r>
              <a:rPr lang="en-US" altLang="en-US" smtClean="0">
                <a:latin typeface="Arial" charset="0"/>
                <a:cs typeface="Arial" charset="0"/>
              </a:rPr>
              <a:t>a black leaf node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first two cases are solved, consequently, we need only deal with the possibility that the leaf node we are deleting is black</a:t>
            </a:r>
          </a:p>
        </p:txBody>
      </p:sp>
    </p:spTree>
    <p:extLst>
      <p:ext uri="{BB962C8B-B14F-4D97-AF65-F5344CB8AC3E}">
        <p14:creationId xmlns:p14="http://schemas.microsoft.com/office/powerpoint/2010/main" val="21416939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latin typeface="Arial" charset="0"/>
                <a:cs typeface="Arial" charset="0"/>
              </a:rPr>
              <a:t>Top-Down Deletions</a:t>
            </a:r>
          </a:p>
        </p:txBody>
      </p:sp>
      <p:sp>
        <p:nvSpPr>
          <p:cNvPr id="962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Similar to top-down insertions, we will adopt a strategy which ensures that the leaf node being deleted is not black</a:t>
            </a:r>
          </a:p>
          <a:p>
            <a:pPr lvl="1">
              <a:buFontTx/>
              <a:buNone/>
            </a:pPr>
            <a:r>
              <a:rPr lang="en-US" altLang="en-US" smtClean="0">
                <a:latin typeface="Arial" charset="0"/>
                <a:cs typeface="Arial" charset="0"/>
              </a:rPr>
              <a:t>...to be completed...</a:t>
            </a:r>
          </a:p>
        </p:txBody>
      </p:sp>
    </p:spTree>
    <p:extLst>
      <p:ext uri="{BB962C8B-B14F-4D97-AF65-F5344CB8AC3E}">
        <p14:creationId xmlns:p14="http://schemas.microsoft.com/office/powerpoint/2010/main" val="9752480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latin typeface="Arial" charset="0"/>
                <a:cs typeface="Arial" charset="0"/>
              </a:rPr>
              <a:t>Red-Black Trees</a:t>
            </a:r>
          </a:p>
        </p:txBody>
      </p:sp>
      <p:sp>
        <p:nvSpPr>
          <p:cNvPr id="972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have covered red-black trees</a:t>
            </a:r>
          </a:p>
          <a:p>
            <a:pPr lvl="1"/>
            <a:r>
              <a:rPr lang="en-US" altLang="en-US" smtClean="0">
                <a:latin typeface="Arial" charset="0"/>
                <a:cs typeface="Arial" charset="0"/>
              </a:rPr>
              <a:t>simple rules govern how nodes must be distributed based on giving each node a colour of either red or black</a:t>
            </a:r>
          </a:p>
          <a:p>
            <a:pPr lvl="1"/>
            <a:r>
              <a:rPr lang="en-US" altLang="en-US" smtClean="0">
                <a:latin typeface="Arial" charset="0"/>
                <a:cs typeface="Arial" charset="0"/>
              </a:rPr>
              <a:t>insertions and deletions may be performed without recursing back to the root</a:t>
            </a:r>
          </a:p>
          <a:p>
            <a:pPr lvl="1"/>
            <a:r>
              <a:rPr lang="en-US" altLang="en-US" smtClean="0">
                <a:latin typeface="Arial" charset="0"/>
                <a:cs typeface="Arial" charset="0"/>
              </a:rPr>
              <a:t>only one bit is required for the “colour”</a:t>
            </a:r>
          </a:p>
          <a:p>
            <a:pPr lvl="1"/>
            <a:r>
              <a:rPr lang="en-US" altLang="en-US" smtClean="0">
                <a:latin typeface="Arial" charset="0"/>
                <a:cs typeface="Arial" charset="0"/>
              </a:rPr>
              <a:t>this makes them, under some circumstances, more suited than AVL trees</a:t>
            </a:r>
          </a:p>
        </p:txBody>
      </p:sp>
    </p:spTree>
    <p:extLst>
      <p:ext uri="{BB962C8B-B14F-4D97-AF65-F5344CB8AC3E}">
        <p14:creationId xmlns:p14="http://schemas.microsoft.com/office/powerpoint/2010/main" val="1660073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98307" name="Rectangle 3"/>
          <p:cNvSpPr>
            <a:spLocks noGrp="1" noChangeArrowheads="1"/>
          </p:cNvSpPr>
          <p:nvPr>
            <p:ph type="body" idx="1"/>
          </p:nvPr>
        </p:nvSpPr>
        <p:spPr/>
        <p:txBody>
          <a:bodyPr/>
          <a:lstStyle/>
          <a:p>
            <a:pPr marL="533400" indent="-533400">
              <a:buFontTx/>
              <a:buNone/>
            </a:pPr>
            <a:r>
              <a:rPr lang="en-US" altLang="en-US" sz="1600" smtClean="0">
                <a:latin typeface="Arial" charset="0"/>
                <a:cs typeface="Arial" charset="0"/>
              </a:rPr>
              <a:t>[1]	Cormen, Leiserson, and Rivest, </a:t>
            </a:r>
            <a:r>
              <a:rPr lang="en-US" altLang="en-US" sz="1600" i="1" smtClean="0">
                <a:latin typeface="Arial" charset="0"/>
                <a:cs typeface="Arial" charset="0"/>
              </a:rPr>
              <a:t>Introduction to Algorithms</a:t>
            </a:r>
            <a:r>
              <a:rPr lang="en-US" altLang="en-US" sz="1600" smtClean="0">
                <a:latin typeface="Arial" charset="0"/>
                <a:cs typeface="Arial" charset="0"/>
              </a:rPr>
              <a:t>, McGraw Hill, 1990, Ch.14, p.261-80.</a:t>
            </a:r>
          </a:p>
          <a:p>
            <a:pPr marL="533400" indent="-533400">
              <a:buFontTx/>
              <a:buNone/>
            </a:pPr>
            <a:r>
              <a:rPr lang="en-US" altLang="en-US" sz="1600" smtClean="0">
                <a:latin typeface="Arial" charset="0"/>
                <a:cs typeface="Arial" charset="0"/>
              </a:rPr>
              <a:t>[2]	Weiss, Data Structures and Algorithm Analysis in C++, 3</a:t>
            </a:r>
            <a:r>
              <a:rPr lang="en-US" altLang="en-US" sz="1600" baseline="30000" smtClean="0">
                <a:latin typeface="Arial" charset="0"/>
                <a:cs typeface="Arial" charset="0"/>
              </a:rPr>
              <a:t>rd</a:t>
            </a:r>
            <a:r>
              <a:rPr lang="en-US" altLang="en-US" sz="1600" smtClean="0">
                <a:latin typeface="Arial" charset="0"/>
                <a:cs typeface="Arial" charset="0"/>
              </a:rPr>
              <a:t> Ed., Addison Wesley, §12.2, p.525-34.</a:t>
            </a:r>
          </a:p>
          <a:p>
            <a:pPr marL="533400" indent="-533400"/>
            <a:endParaRPr lang="en-US" altLang="en-US" smtClean="0">
              <a:latin typeface="Arial" charset="0"/>
              <a:cs typeface="Arial" charset="0"/>
            </a:endParaRPr>
          </a:p>
        </p:txBody>
      </p:sp>
    </p:spTree>
    <p:extLst>
      <p:ext uri="{BB962C8B-B14F-4D97-AF65-F5344CB8AC3E}">
        <p14:creationId xmlns:p14="http://schemas.microsoft.com/office/powerpoint/2010/main" val="13228340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15540</TotalTime>
  <Words>439</Words>
  <Application>Microsoft Office PowerPoint</Application>
  <PresentationFormat>On-screen Show (4:3)</PresentationFormat>
  <Paragraphs>485</Paragraphs>
  <Slides>94</Slides>
  <Notes>94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Custom Design</vt:lpstr>
      <vt:lpstr>PowerPoint Presentation</vt:lpstr>
      <vt:lpstr>Outline</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Red-Black Trees</vt:lpstr>
      <vt:lpstr>Insertions</vt:lpstr>
      <vt:lpstr>Bottom-Up Insertions</vt:lpstr>
      <vt:lpstr>Bottom-Up Insertions</vt:lpstr>
      <vt:lpstr>Bottom-Up Insertions</vt:lpstr>
      <vt:lpstr>Bottom-Up Insertions</vt:lpstr>
      <vt:lpstr>Bottom-Up Insertions</vt:lpstr>
      <vt:lpstr>Bottom-Up Insertions</vt:lpstr>
      <vt:lpstr>Bottom-Up Insertions</vt:lpstr>
      <vt:lpstr>Bottom-Up Insertions</vt:lpstr>
      <vt:lpstr>Bottom-Up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Examples of Insertions</vt:lpstr>
      <vt:lpstr>Top-Down Insertions and Deletions</vt:lpstr>
      <vt:lpstr>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Examples of Top-Down Insertions</vt:lpstr>
      <vt:lpstr>Top-Down Deletions</vt:lpstr>
      <vt:lpstr>Top-Down Deletions</vt:lpstr>
      <vt:lpstr>Top-Down Deletions</vt:lpstr>
      <vt:lpstr>Top-Down Deletions</vt:lpstr>
      <vt:lpstr>Red-Black Trees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1168</cp:revision>
  <dcterms:created xsi:type="dcterms:W3CDTF">2009-09-11T23:00:44Z</dcterms:created>
  <dcterms:modified xsi:type="dcterms:W3CDTF">2014-03-05T13:46:39Z</dcterms:modified>
</cp:coreProperties>
</file>