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133"/>
  </p:notesMasterIdLst>
  <p:sldIdLst>
    <p:sldId id="256" r:id="rId2"/>
    <p:sldId id="374" r:id="rId3"/>
    <p:sldId id="375" r:id="rId4"/>
    <p:sldId id="376" r:id="rId5"/>
    <p:sldId id="377" r:id="rId6"/>
    <p:sldId id="378" r:id="rId7"/>
    <p:sldId id="379" r:id="rId8"/>
    <p:sldId id="380" r:id="rId9"/>
    <p:sldId id="381" r:id="rId10"/>
    <p:sldId id="382" r:id="rId11"/>
    <p:sldId id="383" r:id="rId12"/>
    <p:sldId id="384" r:id="rId13"/>
    <p:sldId id="385" r:id="rId14"/>
    <p:sldId id="386" r:id="rId15"/>
    <p:sldId id="387" r:id="rId16"/>
    <p:sldId id="388" r:id="rId17"/>
    <p:sldId id="389" r:id="rId18"/>
    <p:sldId id="390" r:id="rId19"/>
    <p:sldId id="391" r:id="rId20"/>
    <p:sldId id="392" r:id="rId21"/>
    <p:sldId id="393" r:id="rId22"/>
    <p:sldId id="394" r:id="rId23"/>
    <p:sldId id="395" r:id="rId24"/>
    <p:sldId id="396" r:id="rId25"/>
    <p:sldId id="397" r:id="rId26"/>
    <p:sldId id="398" r:id="rId27"/>
    <p:sldId id="399" r:id="rId28"/>
    <p:sldId id="400" r:id="rId29"/>
    <p:sldId id="401" r:id="rId30"/>
    <p:sldId id="402" r:id="rId31"/>
    <p:sldId id="403" r:id="rId32"/>
    <p:sldId id="404" r:id="rId33"/>
    <p:sldId id="405" r:id="rId34"/>
    <p:sldId id="406" r:id="rId35"/>
    <p:sldId id="407" r:id="rId36"/>
    <p:sldId id="408" r:id="rId37"/>
    <p:sldId id="409" r:id="rId38"/>
    <p:sldId id="410" r:id="rId39"/>
    <p:sldId id="411" r:id="rId40"/>
    <p:sldId id="412" r:id="rId41"/>
    <p:sldId id="413" r:id="rId42"/>
    <p:sldId id="414" r:id="rId43"/>
    <p:sldId id="415" r:id="rId44"/>
    <p:sldId id="416" r:id="rId45"/>
    <p:sldId id="417" r:id="rId46"/>
    <p:sldId id="418" r:id="rId47"/>
    <p:sldId id="419" r:id="rId48"/>
    <p:sldId id="420" r:id="rId49"/>
    <p:sldId id="421" r:id="rId50"/>
    <p:sldId id="422" r:id="rId51"/>
    <p:sldId id="423" r:id="rId52"/>
    <p:sldId id="424" r:id="rId53"/>
    <p:sldId id="425" r:id="rId54"/>
    <p:sldId id="426" r:id="rId55"/>
    <p:sldId id="427" r:id="rId56"/>
    <p:sldId id="428" r:id="rId57"/>
    <p:sldId id="429" r:id="rId58"/>
    <p:sldId id="430" r:id="rId59"/>
    <p:sldId id="431" r:id="rId60"/>
    <p:sldId id="432" r:id="rId61"/>
    <p:sldId id="433" r:id="rId62"/>
    <p:sldId id="434" r:id="rId63"/>
    <p:sldId id="435" r:id="rId64"/>
    <p:sldId id="436" r:id="rId65"/>
    <p:sldId id="437" r:id="rId66"/>
    <p:sldId id="438" r:id="rId67"/>
    <p:sldId id="439" r:id="rId68"/>
    <p:sldId id="440" r:id="rId69"/>
    <p:sldId id="441" r:id="rId70"/>
    <p:sldId id="442" r:id="rId71"/>
    <p:sldId id="443" r:id="rId72"/>
    <p:sldId id="444" r:id="rId73"/>
    <p:sldId id="445" r:id="rId74"/>
    <p:sldId id="446" r:id="rId75"/>
    <p:sldId id="447" r:id="rId76"/>
    <p:sldId id="448" r:id="rId77"/>
    <p:sldId id="449" r:id="rId78"/>
    <p:sldId id="450" r:id="rId79"/>
    <p:sldId id="451" r:id="rId80"/>
    <p:sldId id="452" r:id="rId81"/>
    <p:sldId id="453" r:id="rId82"/>
    <p:sldId id="454" r:id="rId83"/>
    <p:sldId id="455" r:id="rId84"/>
    <p:sldId id="456" r:id="rId85"/>
    <p:sldId id="457" r:id="rId86"/>
    <p:sldId id="458" r:id="rId87"/>
    <p:sldId id="459" r:id="rId88"/>
    <p:sldId id="460" r:id="rId89"/>
    <p:sldId id="461" r:id="rId90"/>
    <p:sldId id="462" r:id="rId91"/>
    <p:sldId id="463" r:id="rId92"/>
    <p:sldId id="464" r:id="rId93"/>
    <p:sldId id="465" r:id="rId94"/>
    <p:sldId id="466" r:id="rId95"/>
    <p:sldId id="467" r:id="rId96"/>
    <p:sldId id="468" r:id="rId97"/>
    <p:sldId id="469" r:id="rId98"/>
    <p:sldId id="470" r:id="rId99"/>
    <p:sldId id="471" r:id="rId100"/>
    <p:sldId id="472" r:id="rId101"/>
    <p:sldId id="473" r:id="rId102"/>
    <p:sldId id="474" r:id="rId103"/>
    <p:sldId id="475" r:id="rId104"/>
    <p:sldId id="476" r:id="rId105"/>
    <p:sldId id="477" r:id="rId106"/>
    <p:sldId id="478" r:id="rId107"/>
    <p:sldId id="479" r:id="rId108"/>
    <p:sldId id="480" r:id="rId109"/>
    <p:sldId id="481" r:id="rId110"/>
    <p:sldId id="482" r:id="rId111"/>
    <p:sldId id="483" r:id="rId112"/>
    <p:sldId id="484" r:id="rId113"/>
    <p:sldId id="485" r:id="rId114"/>
    <p:sldId id="486" r:id="rId115"/>
    <p:sldId id="487" r:id="rId116"/>
    <p:sldId id="488" r:id="rId117"/>
    <p:sldId id="489" r:id="rId118"/>
    <p:sldId id="490" r:id="rId119"/>
    <p:sldId id="491" r:id="rId120"/>
    <p:sldId id="492" r:id="rId121"/>
    <p:sldId id="493" r:id="rId122"/>
    <p:sldId id="494" r:id="rId123"/>
    <p:sldId id="495" r:id="rId124"/>
    <p:sldId id="496" r:id="rId125"/>
    <p:sldId id="497" r:id="rId126"/>
    <p:sldId id="498" r:id="rId127"/>
    <p:sldId id="499" r:id="rId128"/>
    <p:sldId id="500" r:id="rId129"/>
    <p:sldId id="501" r:id="rId130"/>
    <p:sldId id="502" r:id="rId131"/>
    <p:sldId id="373" r:id="rId1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3" autoAdjust="0"/>
    <p:restoredTop sz="94660"/>
  </p:normalViewPr>
  <p:slideViewPr>
    <p:cSldViewPr>
      <p:cViewPr varScale="1">
        <p:scale>
          <a:sx n="79" d="100"/>
          <a:sy n="79" d="100"/>
        </p:scale>
        <p:origin x="-102" y="-252"/>
      </p:cViewPr>
      <p:guideLst>
        <p:guide orient="horz" pos="2160"/>
        <p:guide pos="2880"/>
      </p:guideLst>
    </p:cSldViewPr>
  </p:slideViewPr>
  <p:notesTextViewPr>
    <p:cViewPr>
      <p:scale>
        <a:sx n="100" d="100"/>
        <a:sy n="100" d="100"/>
      </p:scale>
      <p:origin x="0" y="0"/>
    </p:cViewPr>
  </p:notesTextViewPr>
  <p:notesViewPr>
    <p:cSldViewPr>
      <p:cViewPr varScale="1">
        <p:scale>
          <a:sx n="92" d="100"/>
          <a:sy n="92" d="100"/>
        </p:scale>
        <p:origin x="-376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3/5/2014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6226FB-55D5-4CAA-90EF-D8DC53E1A20F}" type="slidenum">
              <a:rPr lang="en-CA" smtClean="0"/>
              <a:pPr fontAlgn="base">
                <a:spcBef>
                  <a:spcPct val="0"/>
                </a:spcBef>
                <a:spcAft>
                  <a:spcPct val="0"/>
                </a:spcAft>
                <a:defRPr/>
              </a:pPr>
              <a:t>1</a:t>
            </a:fld>
            <a:endParaRPr lang="en-C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7E6911FB-3617-4411-B6C3-4E959C39860B}" type="slidenum">
              <a:rPr lang="en-CA" smtClean="0"/>
              <a:pPr>
                <a:defRPr/>
              </a:pPr>
              <a:t>10</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3B340DE-E9FE-4C5A-81E7-D6C38696842F}" type="slidenum">
              <a:rPr lang="en-CA" smtClean="0"/>
              <a:pPr>
                <a:defRPr/>
              </a:pPr>
              <a:t>11</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0A29012-9403-4524-9A41-2C335A2C82A8}" type="slidenum">
              <a:rPr lang="en-CA" smtClean="0"/>
              <a:pPr>
                <a:defRPr/>
              </a:pPr>
              <a:t>12</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FAEDFBC-B36F-4225-92B5-2545492D7DB9}" type="slidenum">
              <a:rPr lang="en-CA" smtClean="0"/>
              <a:pPr>
                <a:defRPr/>
              </a:pPr>
              <a:t>13</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FB8A0B3C-5DD0-4EAE-AB0B-6243DBC22A24}" type="slidenum">
              <a:rPr lang="en-CA" smtClean="0"/>
              <a:pPr>
                <a:defRPr/>
              </a:pPr>
              <a:t>14</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EC1AD56E-799E-48E1-8DB6-E231DD19A7A6}" type="slidenum">
              <a:rPr lang="en-CA" smtClean="0"/>
              <a:pPr>
                <a:defRPr/>
              </a:pPr>
              <a:t>15</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E2DA6DC-1294-4250-82C9-698F885A43D1}" type="slidenum">
              <a:rPr lang="en-CA" smtClean="0"/>
              <a:pPr>
                <a:defRPr/>
              </a:pPr>
              <a:t>16</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1D5D61B-DFD0-4642-8345-F6EE1D22F691}" type="slidenum">
              <a:rPr lang="en-CA" smtClean="0"/>
              <a:pPr>
                <a:defRPr/>
              </a:pPr>
              <a:t>17</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9B8A3D6-FB89-4AD1-9E89-8282DDCCB509}" type="slidenum">
              <a:rPr lang="en-CA" smtClean="0"/>
              <a:pPr>
                <a:defRPr/>
              </a:pPr>
              <a:t>18</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506B455B-6DE3-4E78-9728-A8410131F31D}" type="slidenum">
              <a:rPr lang="en-CA" smtClean="0"/>
              <a:pPr>
                <a:defRPr/>
              </a:pPr>
              <a:t>19</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7657FC0-72E8-49D9-8775-918C1AF3E3D8}" type="slidenum">
              <a:rPr lang="en-CA" smtClean="0"/>
              <a:pPr>
                <a:defRPr/>
              </a:pPr>
              <a:t>2</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B383B02-BEE2-4DA1-8918-028A95B989DE}" type="slidenum">
              <a:rPr lang="en-CA" smtClean="0"/>
              <a:pPr>
                <a:defRPr/>
              </a:pPr>
              <a:t>20</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282B072-8FC9-4B23-B3AE-B08513AE48A9}" type="slidenum">
              <a:rPr lang="en-CA" smtClean="0"/>
              <a:pPr>
                <a:defRPr/>
              </a:pPr>
              <a:t>21</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1F5FA25-1FA3-486E-AEAC-9CC336715BE1}" type="slidenum">
              <a:rPr lang="en-CA" smtClean="0"/>
              <a:pPr>
                <a:defRPr/>
              </a:pPr>
              <a:t>22</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D7588D5-375C-418E-B38A-ECA647B65D45}" type="slidenum">
              <a:rPr lang="en-CA" smtClean="0"/>
              <a:pPr>
                <a:defRPr/>
              </a:pPr>
              <a:t>23</a:t>
            </a:fld>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123B5FE-3C07-42C2-91C9-71C1FF483787}" type="slidenum">
              <a:rPr lang="en-CA" smtClean="0"/>
              <a:pPr>
                <a:defRPr/>
              </a:pPr>
              <a:t>24</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F17DD0C2-A6F4-412D-BD9D-EEDB2174052A}" type="slidenum">
              <a:rPr lang="en-CA" smtClean="0"/>
              <a:pPr>
                <a:defRPr/>
              </a:pPr>
              <a:t>25</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6E701E8-DF74-4EEA-B57B-EEB8B474240C}" type="slidenum">
              <a:rPr lang="en-CA" smtClean="0"/>
              <a:pPr>
                <a:defRPr/>
              </a:pPr>
              <a:t>26</a:t>
            </a:fld>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BA0EEF5-13D6-4965-B47D-CFFFA70DE4F8}" type="slidenum">
              <a:rPr lang="en-CA" smtClean="0"/>
              <a:pPr>
                <a:defRPr/>
              </a:pPr>
              <a:t>27</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FB3EC65-0554-4C39-A4B5-60EAA6E6E3DC}" type="slidenum">
              <a:rPr lang="en-CA" smtClean="0"/>
              <a:pPr>
                <a:defRPr/>
              </a:pPr>
              <a:t>28</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B6D80B0-0245-4252-8B9D-97DD55BEA8BA}" type="slidenum">
              <a:rPr lang="en-CA" smtClean="0"/>
              <a:pPr>
                <a:defRPr/>
              </a:pPr>
              <a:t>29</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F394E61-C828-4CFF-9438-CC87A0E41C6C}" type="slidenum">
              <a:rPr lang="en-CA" smtClean="0"/>
              <a:pPr>
                <a:defRPr/>
              </a:pPr>
              <a:t>3</a:t>
            </a:fld>
            <a:endParaRPr lang="en-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D1A4E8D-3AE5-41E3-94E5-AE59C2F1DCCD}" type="slidenum">
              <a:rPr lang="en-CA" smtClean="0"/>
              <a:pPr>
                <a:defRPr/>
              </a:pPr>
              <a:t>30</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8F0F937-6E7E-40CA-B325-7EF8A9FF1317}" type="slidenum">
              <a:rPr lang="en-CA" smtClean="0"/>
              <a:pPr>
                <a:defRPr/>
              </a:pPr>
              <a:t>31</a:t>
            </a:fld>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3599D60-3F7A-411E-92C2-18677D22CE2C}" type="slidenum">
              <a:rPr lang="en-CA" smtClean="0"/>
              <a:pPr>
                <a:defRPr/>
              </a:pPr>
              <a:t>32</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892F602-F933-442E-9A50-FE9F1D008464}" type="slidenum">
              <a:rPr lang="en-CA" smtClean="0"/>
              <a:pPr>
                <a:defRPr/>
              </a:pPr>
              <a:t>33</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E5C5A3A1-1912-4A27-913F-EA8B3A757511}" type="slidenum">
              <a:rPr lang="en-CA" smtClean="0"/>
              <a:pPr>
                <a:defRPr/>
              </a:pPr>
              <a:t>34</a:t>
            </a:fld>
            <a:endParaRPr lang="en-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3668FE7-ABD4-4F68-80A7-40B20F816B2D}" type="slidenum">
              <a:rPr lang="en-CA" smtClean="0"/>
              <a:pPr>
                <a:defRPr/>
              </a:pPr>
              <a:t>35</a:t>
            </a:fld>
            <a:endParaRPr lang="en-C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0ECB084-0925-4178-AFEA-9BEB70189214}" type="slidenum">
              <a:rPr lang="en-CA" smtClean="0"/>
              <a:pPr>
                <a:defRPr/>
              </a:pPr>
              <a:t>36</a:t>
            </a:fld>
            <a:endParaRPr lang="en-C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F1CA23B6-350B-440E-9CFC-A6E852686BBF}" type="slidenum">
              <a:rPr lang="en-CA" smtClean="0"/>
              <a:pPr>
                <a:defRPr/>
              </a:pPr>
              <a:t>37</a:t>
            </a:fld>
            <a:endParaRPr lang="en-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E00E1C55-4A40-46C9-9737-B056FB9CCC5D}" type="slidenum">
              <a:rPr lang="en-CA" smtClean="0"/>
              <a:pPr>
                <a:defRPr/>
              </a:pPr>
              <a:t>38</a:t>
            </a:fld>
            <a:endParaRPr lang="en-C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8B44B27-C063-4903-8ABD-3E6DF745241E}" type="slidenum">
              <a:rPr lang="en-CA" smtClean="0"/>
              <a:pPr>
                <a:defRPr/>
              </a:pPr>
              <a:t>39</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F66CEB2-C10D-4566-BDDA-65B20EA0379F}" type="slidenum">
              <a:rPr lang="en-CA" smtClean="0"/>
              <a:pPr>
                <a:defRPr/>
              </a:pPr>
              <a:t>4</a:t>
            </a:fld>
            <a:endParaRPr lang="en-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F68827C-3D54-47AF-8FC1-DA30C4E36159}" type="slidenum">
              <a:rPr lang="en-CA" smtClean="0"/>
              <a:pPr>
                <a:defRPr/>
              </a:pPr>
              <a:t>40</a:t>
            </a:fld>
            <a:endParaRPr lang="en-CA"/>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A9153FD-2B40-4F42-AC36-42BC4E94753C}" type="slidenum">
              <a:rPr lang="en-CA" smtClean="0"/>
              <a:pPr>
                <a:defRPr/>
              </a:pPr>
              <a:t>41</a:t>
            </a:fld>
            <a:endParaRPr lang="en-CA"/>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23B4DFA-64E2-492B-9ECF-87E6B2F8AF49}" type="slidenum">
              <a:rPr lang="en-CA" smtClean="0"/>
              <a:pPr>
                <a:defRPr/>
              </a:pPr>
              <a:t>42</a:t>
            </a:fld>
            <a:endParaRPr lang="en-CA"/>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76A1CAA9-8A3A-4B02-A380-FDCBFCB220BD}" type="slidenum">
              <a:rPr lang="en-CA" smtClean="0"/>
              <a:pPr>
                <a:defRPr/>
              </a:pPr>
              <a:t>43</a:t>
            </a:fld>
            <a:endParaRPr lang="en-CA"/>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0265B7A-CCD6-416E-8EC7-9C1D0E4501AD}" type="slidenum">
              <a:rPr lang="en-CA" smtClean="0"/>
              <a:pPr>
                <a:defRPr/>
              </a:pPr>
              <a:t>44</a:t>
            </a:fld>
            <a:endParaRPr lang="en-CA"/>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18057C0-D805-442C-983C-CDB36CF23652}" type="slidenum">
              <a:rPr lang="en-CA" smtClean="0"/>
              <a:pPr>
                <a:defRPr/>
              </a:pPr>
              <a:t>45</a:t>
            </a:fld>
            <a:endParaRPr lang="en-CA"/>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50295DB6-AF42-42CF-AB28-143825801438}" type="slidenum">
              <a:rPr lang="en-CA" smtClean="0"/>
              <a:pPr>
                <a:defRPr/>
              </a:pPr>
              <a:t>46</a:t>
            </a:fld>
            <a:endParaRPr lang="en-CA"/>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EE7E049-D1BE-44DF-A2B7-D110EB12A93A}" type="slidenum">
              <a:rPr lang="en-CA" smtClean="0"/>
              <a:pPr>
                <a:defRPr/>
              </a:pPr>
              <a:t>47</a:t>
            </a:fld>
            <a:endParaRPr lang="en-C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6301114-F57C-44D3-BC2A-5D5628D0A1CF}" type="slidenum">
              <a:rPr lang="en-CA" smtClean="0"/>
              <a:pPr>
                <a:defRPr/>
              </a:pPr>
              <a:t>48</a:t>
            </a:fld>
            <a:endParaRPr lang="en-CA"/>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7A90CF9-4AB7-4BB3-B88B-FF456514AC88}" type="slidenum">
              <a:rPr lang="en-CA" smtClean="0"/>
              <a:pPr>
                <a:defRPr/>
              </a:pPr>
              <a:t>49</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22922B3-6D2C-4587-9FE9-CDECD4E2B1B0}" type="slidenum">
              <a:rPr lang="en-CA" smtClean="0"/>
              <a:pPr>
                <a:defRPr/>
              </a:pPr>
              <a:t>5</a:t>
            </a:fld>
            <a:endParaRPr lang="en-CA"/>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04D8E5FA-F107-4917-BE7C-989E07D03901}" type="slidenum">
              <a:rPr lang="en-CA" smtClean="0"/>
              <a:pPr>
                <a:defRPr/>
              </a:pPr>
              <a:t>50</a:t>
            </a:fld>
            <a:endParaRPr lang="en-CA"/>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962539E-2E18-4C44-B0FF-A7ECC51709F2}" type="slidenum">
              <a:rPr lang="en-CA" smtClean="0"/>
              <a:pPr>
                <a:defRPr/>
              </a:pPr>
              <a:t>51</a:t>
            </a:fld>
            <a:endParaRPr lang="en-CA"/>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82BE1D2-7C08-40A1-AED4-097D20DAA3DF}" type="slidenum">
              <a:rPr lang="en-CA" smtClean="0"/>
              <a:pPr>
                <a:defRPr/>
              </a:pPr>
              <a:t>52</a:t>
            </a:fld>
            <a:endParaRPr lang="en-CA"/>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59A9BDF-C231-42AC-B8E7-37AB58B83B5A}" type="slidenum">
              <a:rPr lang="en-CA" smtClean="0"/>
              <a:pPr>
                <a:defRPr/>
              </a:pPr>
              <a:t>53</a:t>
            </a:fld>
            <a:endParaRPr lang="en-CA"/>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EC5E170-A682-4A7C-A937-1733F14F25DC}" type="slidenum">
              <a:rPr lang="en-CA" smtClean="0"/>
              <a:pPr>
                <a:defRPr/>
              </a:pPr>
              <a:t>54</a:t>
            </a:fld>
            <a:endParaRPr lang="en-CA"/>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0B98D6F-52DA-40C6-BD0C-32EA7F89E125}" type="slidenum">
              <a:rPr lang="en-CA" smtClean="0"/>
              <a:pPr>
                <a:defRPr/>
              </a:pPr>
              <a:t>55</a:t>
            </a:fld>
            <a:endParaRPr lang="en-CA"/>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7F895BD4-D567-4BA1-8ECE-9C6202B683A5}" type="slidenum">
              <a:rPr lang="en-CA" smtClean="0"/>
              <a:pPr>
                <a:defRPr/>
              </a:pPr>
              <a:t>57</a:t>
            </a:fld>
            <a:endParaRPr lang="en-CA"/>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46889D8-DEFA-4AD5-A53B-C4C2D57E59B1}" type="slidenum">
              <a:rPr lang="en-CA" smtClean="0"/>
              <a:pPr>
                <a:defRPr/>
              </a:pPr>
              <a:t>58</a:t>
            </a:fld>
            <a:endParaRPr lang="en-CA"/>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F29A6440-6FD8-4CF1-8675-87ACAB25A756}" type="slidenum">
              <a:rPr lang="en-CA" smtClean="0"/>
              <a:pPr>
                <a:defRPr/>
              </a:pPr>
              <a:t>59</a:t>
            </a:fld>
            <a:endParaRPr lang="en-CA"/>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379D711-4ACA-4C7A-9D52-EC9B6505A19A}" type="slidenum">
              <a:rPr lang="en-CA" smtClean="0"/>
              <a:pPr>
                <a:defRPr/>
              </a:pPr>
              <a:t>60</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F56FB9D-C68E-4C9A-9AE1-58E9288C3646}" type="slidenum">
              <a:rPr lang="en-CA" smtClean="0"/>
              <a:pPr>
                <a:defRPr/>
              </a:pPr>
              <a:t>6</a:t>
            </a:fld>
            <a:endParaRPr lang="en-CA"/>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8876ADE-3A9D-4477-9365-28FBD0E3A873}" type="slidenum">
              <a:rPr lang="en-CA" smtClean="0"/>
              <a:pPr>
                <a:defRPr/>
              </a:pPr>
              <a:t>61</a:t>
            </a:fld>
            <a:endParaRPr lang="en-CA"/>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A08B9FF-EAE7-4542-8F8E-361EA3618E03}" type="slidenum">
              <a:rPr lang="en-CA" smtClean="0"/>
              <a:pPr>
                <a:defRPr/>
              </a:pPr>
              <a:t>62</a:t>
            </a:fld>
            <a:endParaRPr lang="en-CA"/>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ACA7F95-B7EC-4D49-873C-1F751F5BC58E}" type="slidenum">
              <a:rPr lang="en-CA" smtClean="0"/>
              <a:pPr>
                <a:defRPr/>
              </a:pPr>
              <a:t>63</a:t>
            </a:fld>
            <a:endParaRPr lang="en-CA"/>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01B1CD93-708C-4441-BBF1-0FD847C75BD6}" type="slidenum">
              <a:rPr lang="en-CA" smtClean="0"/>
              <a:pPr>
                <a:defRPr/>
              </a:pPr>
              <a:t>67</a:t>
            </a:fld>
            <a:endParaRPr lang="en-CA"/>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EBFAA9A-C3E1-45D9-AC21-C77159707AA8}" type="slidenum">
              <a:rPr lang="en-CA" smtClean="0"/>
              <a:pPr>
                <a:defRPr/>
              </a:pPr>
              <a:t>100</a:t>
            </a:fld>
            <a:endParaRPr lang="en-CA"/>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A4125A3-B004-4572-9986-1589A2B7F5D8}" type="slidenum">
              <a:rPr lang="en-CA" smtClean="0"/>
              <a:pPr>
                <a:defRPr/>
              </a:pPr>
              <a:t>102</a:t>
            </a:fld>
            <a:endParaRPr lang="en-CA"/>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ED4AEAE-1ECF-4002-AB88-FE602D39ADFA}" type="slidenum">
              <a:rPr lang="en-CA" smtClean="0"/>
              <a:pPr>
                <a:defRPr/>
              </a:pPr>
              <a:t>103</a:t>
            </a:fld>
            <a:endParaRPr lang="en-CA"/>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6FBDB1B-E52B-4546-BA03-FD8E97BCE24C}" type="slidenum">
              <a:rPr lang="en-CA" smtClean="0"/>
              <a:pPr>
                <a:defRPr/>
              </a:pPr>
              <a:t>104</a:t>
            </a:fld>
            <a:endParaRPr lang="en-CA"/>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E238DBF-574F-4B6C-B842-2B35F480D6A4}" type="slidenum">
              <a:rPr lang="en-CA" smtClean="0"/>
              <a:pPr>
                <a:defRPr/>
              </a:pPr>
              <a:t>105</a:t>
            </a:fld>
            <a:endParaRPr lang="en-CA"/>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C04B437-4009-4612-B6D9-EB19D5DCC405}" type="slidenum">
              <a:rPr lang="en-CA" smtClean="0"/>
              <a:pPr>
                <a:defRPr/>
              </a:pPr>
              <a:t>107</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45367BC-4D9D-4CE0-9DB2-91AABA7F3C71}" type="slidenum">
              <a:rPr lang="en-CA" smtClean="0"/>
              <a:pPr>
                <a:defRPr/>
              </a:pPr>
              <a:t>7</a:t>
            </a:fld>
            <a:endParaRPr lang="en-CA"/>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9BBC460-D1BA-438B-AF08-EBFA4E986BF5}" type="slidenum">
              <a:rPr lang="en-CA" smtClean="0"/>
              <a:pPr>
                <a:defRPr/>
              </a:pPr>
              <a:t>108</a:t>
            </a:fld>
            <a:endParaRPr lang="en-CA"/>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635E062-F974-4CA9-9AF2-9044D513F938}" type="slidenum">
              <a:rPr lang="en-CA" smtClean="0"/>
              <a:pPr>
                <a:defRPr/>
              </a:pPr>
              <a:t>109</a:t>
            </a:fld>
            <a:endParaRPr lang="en-CA"/>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01F582C-27E2-4273-BAD6-CC5778078FCD}" type="slidenum">
              <a:rPr lang="en-CA" smtClean="0"/>
              <a:pPr>
                <a:defRPr/>
              </a:pPr>
              <a:t>110</a:t>
            </a:fld>
            <a:endParaRPr lang="en-CA"/>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1330DA1-6167-4280-B3CF-6596CA3115C2}" type="slidenum">
              <a:rPr lang="en-CA" smtClean="0"/>
              <a:pPr>
                <a:defRPr/>
              </a:pPr>
              <a:t>111</a:t>
            </a:fld>
            <a:endParaRPr lang="en-CA"/>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1946E2B-3FB5-437E-B82F-F869EFC5EC28}" type="slidenum">
              <a:rPr lang="en-CA" smtClean="0"/>
              <a:pPr>
                <a:defRPr/>
              </a:pPr>
              <a:t>112</a:t>
            </a:fld>
            <a:endParaRPr lang="en-CA"/>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2D1EAFF-15A8-402E-BD11-D735E75368BC}" type="slidenum">
              <a:rPr lang="en-CA" smtClean="0"/>
              <a:pPr>
                <a:defRPr/>
              </a:pPr>
              <a:t>113</a:t>
            </a:fld>
            <a:endParaRPr lang="en-CA"/>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9B82BBB-EA4D-4A34-9836-4EB0E5C78CC3}" type="slidenum">
              <a:rPr lang="en-CA" smtClean="0"/>
              <a:pPr>
                <a:defRPr/>
              </a:pPr>
              <a:t>114</a:t>
            </a:fld>
            <a:endParaRPr lang="en-CA"/>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52FDE240-0426-4BCD-AEFF-2DC25BA75D42}" type="slidenum">
              <a:rPr lang="en-CA" smtClean="0"/>
              <a:pPr>
                <a:defRPr/>
              </a:pPr>
              <a:t>115</a:t>
            </a:fld>
            <a:endParaRPr lang="en-CA"/>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49F5890-48EC-4BE4-BFE7-90DC9F82682C}" type="slidenum">
              <a:rPr lang="en-CA" smtClean="0"/>
              <a:pPr>
                <a:defRPr/>
              </a:pPr>
              <a:t>117</a:t>
            </a:fld>
            <a:endParaRPr lang="en-CA"/>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D0EB2EE-3278-4F61-92D4-CA120533E9CC}" type="slidenum">
              <a:rPr lang="en-CA" smtClean="0"/>
              <a:pPr>
                <a:defRPr/>
              </a:pPr>
              <a:t>127</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1B12E53-4564-43B0-94AC-0AB7EBE4A32B}" type="slidenum">
              <a:rPr lang="en-CA" smtClean="0"/>
              <a:pPr>
                <a:defRPr/>
              </a:pPr>
              <a:t>8</a:t>
            </a:fld>
            <a:endParaRPr lang="en-CA"/>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E3FC708-C058-466E-970C-B0693485E6A3}" type="slidenum">
              <a:rPr lang="en-CA" smtClean="0"/>
              <a:pPr>
                <a:defRPr/>
              </a:pPr>
              <a:t>128</a:t>
            </a:fld>
            <a:endParaRPr lang="en-CA"/>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EA19F49-EDF4-4B07-BA73-65AB98C2DC4F}" type="slidenum">
              <a:rPr lang="en-CA" smtClean="0"/>
              <a:pPr>
                <a:defRPr/>
              </a:pPr>
              <a:t>129</a:t>
            </a:fld>
            <a:endParaRPr lang="en-CA"/>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069EBA0-0C22-43B0-8138-A434D0F41FB2}" type="slidenum">
              <a:rPr lang="en-CA" smtClean="0"/>
              <a:pPr>
                <a:defRPr/>
              </a:pPr>
              <a:t>130</a:t>
            </a:fld>
            <a:endParaRPr lang="en-CA"/>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C9719500-C45E-434A-BC8A-8FFFDCB8ACC3}" type="slidenum">
              <a:rPr lang="en-CA" smtClean="0"/>
              <a:pPr>
                <a:defRPr/>
              </a:pPr>
              <a:t>131</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E20D717-F526-452B-A5B6-07EA25F221E3}" type="slidenum">
              <a:rPr lang="en-CA" smtClean="0"/>
              <a:pPr>
                <a:defRPr/>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dirty="0">
                <a:solidFill>
                  <a:schemeClr val="bg1"/>
                </a:solidFill>
                <a:latin typeface="Arial" pitchFamily="34" charset="0"/>
                <a:cs typeface="Arial" pitchFamily="34" charset="0"/>
              </a:rPr>
              <a:t>ECE 250 </a:t>
            </a:r>
            <a:r>
              <a:rPr lang="en-US" sz="2000" i="1" dirty="0">
                <a:solidFill>
                  <a:schemeClr val="bg1"/>
                </a:solidFill>
                <a:latin typeface="Arial" pitchFamily="34" charset="0"/>
                <a:cs typeface="Arial" pitchFamily="34" charset="0"/>
              </a:rPr>
              <a:t>Algorithms and Data Structures</a:t>
            </a:r>
          </a:p>
        </p:txBody>
      </p:sp>
      <p:sp>
        <p:nvSpPr>
          <p:cNvPr id="7" name="Text Box 14"/>
          <p:cNvSpPr txBox="1">
            <a:spLocks noChangeArrowheads="1"/>
          </p:cNvSpPr>
          <p:nvPr userDrawn="1"/>
        </p:nvSpPr>
        <p:spPr bwMode="auto">
          <a:xfrm>
            <a:off x="5472113" y="4365625"/>
            <a:ext cx="3671887" cy="2270125"/>
          </a:xfrm>
          <a:prstGeom prst="rect">
            <a:avLst/>
          </a:prstGeom>
          <a:noFill/>
          <a:ln w="9525">
            <a:noFill/>
            <a:miter lim="800000"/>
            <a:headEnd/>
            <a:tailEnd/>
          </a:ln>
          <a:effectLst>
            <a:outerShdw blurRad="50800" dist="25400" dir="2700000" algn="tl" rotWithShape="0">
              <a:prstClr val="black"/>
            </a:outerShdw>
          </a:effectLst>
        </p:spPr>
        <p:txBody>
          <a:bodyPr>
            <a:spAutoFit/>
          </a:bodyPr>
          <a:lstStyle/>
          <a:p>
            <a:pPr defTabSz="457200">
              <a:spcBef>
                <a:spcPct val="20000"/>
              </a:spcBef>
              <a:defRPr/>
            </a:pPr>
            <a:r>
              <a:rPr lang="en-US" sz="1200" b="1" kern="0" dirty="0">
                <a:solidFill>
                  <a:srgbClr val="FFFFFF"/>
                </a:solidFill>
                <a:latin typeface="Arial" pitchFamily="34" charset="0"/>
                <a:ea typeface="ＭＳ Ｐゴシック" charset="-128"/>
                <a:cs typeface="Arial" pitchFamily="34" charset="0"/>
              </a:rPr>
              <a:t>Douglas Wilhelm Harder, </a:t>
            </a:r>
            <a:r>
              <a:rPr lang="en-US" sz="1200" b="1" kern="0" dirty="0" err="1">
                <a:solidFill>
                  <a:srgbClr val="FFFFFF"/>
                </a:solidFill>
                <a:latin typeface="Arial" pitchFamily="34" charset="0"/>
                <a:ea typeface="ＭＳ Ｐゴシック" charset="-128"/>
                <a:cs typeface="Arial" pitchFamily="34" charset="0"/>
              </a:rPr>
              <a:t>M.Math</a:t>
            </a:r>
            <a:r>
              <a:rPr lang="en-US" sz="1200" b="1" kern="0" dirty="0">
                <a:solidFill>
                  <a:srgbClr val="FFFFFF"/>
                </a:solidFill>
                <a:latin typeface="Arial" pitchFamily="34" charset="0"/>
                <a:ea typeface="ＭＳ Ｐゴシック" charset="-128"/>
                <a:cs typeface="Arial" pitchFamily="34" charset="0"/>
              </a:rPr>
              <a:t>. LEL</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Department of Electrical and Computer Engineering</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University of Waterloo</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Waterloo, Ontario, Canada</a:t>
            </a:r>
          </a:p>
          <a:p>
            <a:pPr defTabSz="457200">
              <a:spcBef>
                <a:spcPct val="20000"/>
              </a:spcBef>
              <a:defRPr/>
            </a:pPr>
            <a:endParaRPr lang="en-US" sz="1100" kern="0" dirty="0">
              <a:solidFill>
                <a:srgbClr val="FFFFFF"/>
              </a:solidFill>
              <a:latin typeface="Arial" pitchFamily="34" charset="0"/>
              <a:ea typeface="ＭＳ Ｐゴシック" charset="-128"/>
              <a:cs typeface="Arial" pitchFamily="34" charset="0"/>
            </a:endParaRP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ece.uwaterloo.ca</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dwharder@alumni.uwaterloo.ca</a:t>
            </a:r>
          </a:p>
          <a:p>
            <a:pPr defTabSz="457200">
              <a:spcBef>
                <a:spcPct val="20000"/>
              </a:spcBef>
              <a:defRPr/>
            </a:pPr>
            <a:endParaRPr lang="en-CA" sz="900" dirty="0">
              <a:solidFill>
                <a:srgbClr val="FFFFFF"/>
              </a:solidFill>
              <a:latin typeface="Arial"/>
              <a:ea typeface="ＭＳ Ｐゴシック" charset="-128"/>
            </a:endParaRPr>
          </a:p>
          <a:p>
            <a:pPr defTabSz="457200">
              <a:spcBef>
                <a:spcPct val="20000"/>
              </a:spcBef>
              <a:defRPr/>
            </a:pPr>
            <a:r>
              <a:rPr lang="en-CA" sz="900" dirty="0">
                <a:solidFill>
                  <a:srgbClr val="FFFFFF"/>
                </a:solidFill>
                <a:latin typeface="Arial"/>
                <a:ea typeface="ＭＳ Ｐゴシック" charset="-128"/>
              </a:rPr>
              <a:t>© 2006-2013 by Douglas Wilhelm Harder.  Some rights reserved.</a:t>
            </a:r>
            <a:endParaRPr lang="en-US" sz="900" kern="0" dirty="0">
              <a:solidFill>
                <a:srgbClr val="FFFFFF"/>
              </a:solidFill>
              <a:latin typeface="Arial" pitchFamily="34" charset="0"/>
              <a:ea typeface="ＭＳ Ｐゴシック" charset="-128"/>
              <a:cs typeface="Arial" pitchFamily="34" charset="0"/>
            </a:endParaRPr>
          </a:p>
          <a:p>
            <a:pPr defTabSz="457200">
              <a:spcBef>
                <a:spcPct val="20000"/>
              </a:spcBef>
              <a:defRPr/>
            </a:pPr>
            <a:endParaRPr lang="en-CA" sz="2400" dirty="0">
              <a:solidFill>
                <a:srgbClr val="FFFFFF"/>
              </a:solidFill>
              <a:latin typeface="Arial"/>
              <a:ea typeface="ＭＳ Ｐゴシック" charset="-128"/>
            </a:endParaRPr>
          </a:p>
        </p:txBody>
      </p:sp>
      <p:pic>
        <p:nvPicPr>
          <p:cNvPr id="5" name="Picture 2" descr="C:\Users\dwharder\Desktop\cc.png"/>
          <p:cNvPicPr>
            <a:picLocks noChangeAspect="1" noChangeArrowheads="1"/>
          </p:cNvPicPr>
          <p:nvPr userDrawn="1"/>
        </p:nvPicPr>
        <p:blipFill>
          <a:blip r:embed="rId3" cstate="print"/>
          <a:srcRect/>
          <a:stretch>
            <a:fillRect/>
          </a:stretch>
        </p:blipFill>
        <p:spPr bwMode="auto">
          <a:xfrm>
            <a:off x="8297863" y="6373813"/>
            <a:ext cx="679450" cy="3302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493125" y="387350"/>
            <a:ext cx="400050" cy="304800"/>
          </a:xfrm>
          <a:prstGeom prst="rect">
            <a:avLst/>
          </a:prstGeom>
          <a:noFill/>
        </p:spPr>
        <p:txBody>
          <a:bodyPr wrap="none">
            <a:spAutoFit/>
          </a:bodyPr>
          <a:lstStyle/>
          <a:p>
            <a:pPr algn="r">
              <a:defRPr/>
            </a:pPr>
            <a:fld id="{CB04C21C-B0BC-4588-B282-CC300FAFEEC9}" type="slidenum">
              <a:rPr lang="en-CA" sz="1400">
                <a:solidFill>
                  <a:schemeClr val="tx1">
                    <a:lumMod val="50000"/>
                    <a:lumOff val="50000"/>
                  </a:schemeClr>
                </a:solidFill>
              </a:rPr>
              <a:pPr algn="r">
                <a:defRPr/>
              </a:pPr>
              <a:t>‹#›</a:t>
            </a:fld>
            <a:endParaRPr lang="en-CA" sz="1400">
              <a:solidFill>
                <a:schemeClr val="tx1">
                  <a:lumMod val="50000"/>
                  <a:lumOff val="50000"/>
                </a:schemeClr>
              </a:solidFill>
            </a:endParaRPr>
          </a:p>
        </p:txBody>
      </p:sp>
      <p:sp>
        <p:nvSpPr>
          <p:cNvPr id="7" name="Footer Placeholder 4"/>
          <p:cNvSpPr txBox="1">
            <a:spLocks/>
          </p:cNvSpPr>
          <p:nvPr userDrawn="1"/>
        </p:nvSpPr>
        <p:spPr>
          <a:xfrm>
            <a:off x="2916238" y="111125"/>
            <a:ext cx="5832475" cy="365125"/>
          </a:xfrm>
          <a:prstGeom prst="rect">
            <a:avLst/>
          </a:prstGeom>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B+ trees</a:t>
            </a:r>
            <a:endParaRPr kumimoji="0" lang="en-CA"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CA"/>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wmf"/><Relationship Id="rId5" Type="http://schemas.openxmlformats.org/officeDocument/2006/relationships/oleObject" Target="../embeddings/oleObject2.bin"/><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1.wmf"/><Relationship Id="rId4" Type="http://schemas.openxmlformats.org/officeDocument/2006/relationships/oleObject" Target="../embeddings/oleObject3.bin"/></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30.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29.wmf"/><Relationship Id="rId4"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31.wmf"/><Relationship Id="rId4" Type="http://schemas.openxmlformats.org/officeDocument/2006/relationships/oleObject" Target="../embeddings/oleObject6.bin"/></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755650" y="2558504"/>
            <a:ext cx="7199313" cy="769441"/>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CA" sz="4400" dirty="0" smtClean="0">
                <a:solidFill>
                  <a:schemeClr val="bg1"/>
                </a:solidFill>
                <a:latin typeface="Arial" pitchFamily="34" charset="0"/>
                <a:cs typeface="Arial" pitchFamily="34" charset="0"/>
              </a:rPr>
              <a:t>B</a:t>
            </a:r>
            <a:r>
              <a:rPr lang="en-CA" sz="4400" smtClean="0">
                <a:solidFill>
                  <a:schemeClr val="bg1"/>
                </a:solidFill>
                <a:latin typeface="Arial" pitchFamily="34" charset="0"/>
                <a:cs typeface="Arial" pitchFamily="34" charset="0"/>
              </a:rPr>
              <a:t>+ trees</a:t>
            </a:r>
            <a:endParaRPr lang="en-US" sz="4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331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I/O controller on the hard drive reads and writes to the hard drive in blocks</a:t>
            </a:r>
          </a:p>
          <a:p>
            <a:pPr lvl="1"/>
            <a:r>
              <a:rPr lang="en-US" altLang="en-US" smtClean="0">
                <a:latin typeface="Arial" charset="0"/>
                <a:cs typeface="Arial" charset="0"/>
              </a:rPr>
              <a:t>The block is copied to main memory</a:t>
            </a:r>
          </a:p>
          <a:p>
            <a:pPr lvl="1"/>
            <a:r>
              <a:rPr lang="en-US" altLang="en-US" smtClean="0">
                <a:latin typeface="Arial" charset="0"/>
                <a:cs typeface="Arial" charset="0"/>
              </a:rPr>
              <a:t>Direct memory access (DMA)</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To access one byte on the hard drive, the controller loads the entire </a:t>
            </a:r>
            <a:r>
              <a:rPr lang="en-US" altLang="en-US" smtClean="0">
                <a:latin typeface="Times New Roman" pitchFamily="18" charset="0"/>
                <a:cs typeface="Arial" charset="0"/>
              </a:rPr>
              <a:t>4 KiB</a:t>
            </a:r>
            <a:r>
              <a:rPr lang="en-US" altLang="en-US" smtClean="0">
                <a:latin typeface="Arial" charset="0"/>
                <a:cs typeface="Arial" charset="0"/>
              </a:rPr>
              <a:t> block</a:t>
            </a:r>
          </a:p>
        </p:txBody>
      </p:sp>
    </p:spTree>
    <p:extLst>
      <p:ext uri="{BB962C8B-B14F-4D97-AF65-F5344CB8AC3E}">
        <p14:creationId xmlns:p14="http://schemas.microsoft.com/office/powerpoint/2010/main" val="41345834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CA" altLang="en-US" smtClean="0">
                <a:latin typeface="Arial" charset="0"/>
                <a:cs typeface="Arial" charset="0"/>
              </a:rPr>
              <a:t>Insert</a:t>
            </a:r>
            <a:endParaRPr lang="en-US" altLang="en-US" smtClean="0">
              <a:latin typeface="Arial" charset="0"/>
              <a:cs typeface="Arial" charset="0"/>
            </a:endParaRPr>
          </a:p>
        </p:txBody>
      </p:sp>
      <p:sp>
        <p:nvSpPr>
          <p:cNvPr id="105475" name="Rectangle 3"/>
          <p:cNvSpPr>
            <a:spLocks noGrp="1" noChangeArrowheads="1"/>
          </p:cNvSpPr>
          <p:nvPr>
            <p:ph type="body" idx="1"/>
          </p:nvPr>
        </p:nvSpPr>
        <p:spPr/>
        <p:txBody>
          <a:bodyPr/>
          <a:lstStyle/>
          <a:p>
            <a:pPr>
              <a:buFontTx/>
              <a:buNone/>
            </a:pPr>
            <a:r>
              <a:rPr lang="en-US" altLang="en-US" smtClean="0">
                <a:latin typeface="Arial" charset="0"/>
                <a:cs typeface="Arial" charset="0"/>
              </a:rPr>
              <a:t>	Again, we would have to split the parent node and update its parent</a:t>
            </a:r>
          </a:p>
        </p:txBody>
      </p:sp>
      <p:pic>
        <p:nvPicPr>
          <p:cNvPr id="105476" name="Picture 7" descr="C:\Users\dwharder\Desktop\bbx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0188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CA" altLang="en-US" smtClean="0">
                <a:latin typeface="Arial" charset="0"/>
                <a:cs typeface="Arial" charset="0"/>
              </a:rPr>
              <a:t>Insert</a:t>
            </a:r>
          </a:p>
        </p:txBody>
      </p:sp>
      <p:sp>
        <p:nvSpPr>
          <p:cNvPr id="106499"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this point, it would seem that such splits occur very often</a:t>
            </a:r>
          </a:p>
          <a:p>
            <a:pPr>
              <a:buFont typeface="Arial" charset="0"/>
              <a:buNone/>
            </a:pPr>
            <a:endParaRPr lang="en-CA" altLang="en-US" smtClean="0">
              <a:latin typeface="Arial" charset="0"/>
              <a:cs typeface="Arial" charset="0"/>
            </a:endParaRPr>
          </a:p>
          <a:p>
            <a:pPr>
              <a:buFont typeface="Arial" charset="0"/>
              <a:buNone/>
            </a:pPr>
            <a:r>
              <a:rPr lang="en-CA" altLang="en-US" smtClean="0">
                <a:latin typeface="Arial" charset="0"/>
                <a:cs typeface="Arial" charset="0"/>
              </a:rPr>
              <a:t>	In reality, recall that with values such as </a:t>
            </a:r>
            <a:r>
              <a:rPr lang="en-CA" altLang="en-US" i="1" smtClean="0">
                <a:latin typeface="Times New Roman" pitchFamily="18" charset="0"/>
                <a:cs typeface="Times New Roman" pitchFamily="18" charset="0"/>
              </a:rPr>
              <a:t>M</a:t>
            </a:r>
            <a:r>
              <a:rPr lang="en-CA" altLang="en-US" smtClean="0">
                <a:latin typeface="Times New Roman" pitchFamily="18" charset="0"/>
                <a:cs typeface="Times New Roman" pitchFamily="18" charset="0"/>
              </a:rPr>
              <a:t> = 512 </a:t>
            </a:r>
            <a:r>
              <a:rPr lang="en-CA" altLang="en-US" smtClean="0">
                <a:latin typeface="Arial" charset="0"/>
                <a:cs typeface="Arial" charset="0"/>
              </a:rPr>
              <a:t>and </a:t>
            </a:r>
            <a:r>
              <a:rPr lang="en-CA" altLang="en-US" i="1" smtClean="0">
                <a:latin typeface="Times New Roman" pitchFamily="18" charset="0"/>
                <a:cs typeface="Times New Roman" pitchFamily="18" charset="0"/>
              </a:rPr>
              <a:t>L</a:t>
            </a:r>
            <a:r>
              <a:rPr lang="en-CA" altLang="en-US" smtClean="0">
                <a:latin typeface="Times New Roman" pitchFamily="18" charset="0"/>
                <a:cs typeface="Times New Roman" pitchFamily="18" charset="0"/>
              </a:rPr>
              <a:t> = 32</a:t>
            </a:r>
            <a:r>
              <a:rPr lang="en-CA" altLang="en-US" smtClean="0">
                <a:latin typeface="Arial" charset="0"/>
                <a:cs typeface="Arial" charset="0"/>
              </a:rPr>
              <a:t>:</a:t>
            </a:r>
          </a:p>
          <a:p>
            <a:pPr lvl="1"/>
            <a:r>
              <a:rPr lang="en-CA" altLang="en-US" smtClean="0">
                <a:latin typeface="Arial" charset="0"/>
                <a:cs typeface="Arial" charset="0"/>
              </a:rPr>
              <a:t>A split of a leaf node would occur, on average, once every 16 insertions</a:t>
            </a:r>
          </a:p>
          <a:p>
            <a:pPr lvl="1"/>
            <a:r>
              <a:rPr lang="en-CA" altLang="en-US" smtClean="0">
                <a:latin typeface="Arial" charset="0"/>
                <a:cs typeface="Arial" charset="0"/>
              </a:rPr>
              <a:t>A split of a parent would occur once every 256 splits of a leaf</a:t>
            </a:r>
          </a:p>
          <a:p>
            <a:pPr lvl="1"/>
            <a:endParaRPr lang="en-CA" altLang="en-US" smtClean="0">
              <a:latin typeface="Arial" charset="0"/>
              <a:cs typeface="Arial" charset="0"/>
            </a:endParaRPr>
          </a:p>
          <a:p>
            <a:pPr>
              <a:buFont typeface="Arial" charset="0"/>
              <a:buNone/>
            </a:pPr>
            <a:r>
              <a:rPr lang="en-CA" altLang="en-US" smtClean="0">
                <a:latin typeface="Arial" charset="0"/>
                <a:cs typeface="Arial" charset="0"/>
              </a:rPr>
              <a:t>	These are reasonably rare events</a:t>
            </a:r>
          </a:p>
          <a:p>
            <a:pPr>
              <a:buFont typeface="Arial" charset="0"/>
              <a:buNone/>
            </a:pPr>
            <a:endParaRPr lang="en-CA" altLang="en-US" smtClean="0">
              <a:latin typeface="Arial" charset="0"/>
              <a:cs typeface="Arial" charset="0"/>
            </a:endParaRPr>
          </a:p>
        </p:txBody>
      </p:sp>
    </p:spTree>
    <p:extLst>
      <p:ext uri="{BB962C8B-B14F-4D97-AF65-F5344CB8AC3E}">
        <p14:creationId xmlns:p14="http://schemas.microsoft.com/office/powerpoint/2010/main" val="9032783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smtClean="0">
                <a:latin typeface="Arial" charset="0"/>
                <a:cs typeface="Arial" charset="0"/>
              </a:rPr>
              <a:t>Erase</a:t>
            </a:r>
          </a:p>
        </p:txBody>
      </p:sp>
      <p:sp>
        <p:nvSpPr>
          <p:cNvPr id="10752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When erasing a record from a B+ tree, it may occur that an insertion will result in a violation in a leaf node:  </a:t>
            </a:r>
          </a:p>
          <a:p>
            <a:pPr lvl="1"/>
            <a:r>
              <a:rPr lang="en-US" altLang="en-US" smtClean="0">
                <a:latin typeface="Arial" charset="0"/>
                <a:cs typeface="Arial" charset="0"/>
              </a:rPr>
              <a:t>It end up with </a:t>
            </a:r>
            <a:r>
              <a:rPr lang="en-US" altLang="en-US" smtClean="0">
                <a:latin typeface="Times New Roman" pitchFamily="18" charset="0"/>
                <a:cs typeface="Arial" charset="0"/>
              </a:rPr>
              <a:t>&lt; L/2</a:t>
            </a:r>
            <a:r>
              <a:rPr lang="en-US" altLang="en-US" smtClean="0">
                <a:latin typeface="Arial" charset="0"/>
                <a:cs typeface="Arial" charset="0"/>
              </a:rPr>
              <a:t> entries</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It would be necessary to either merge or redistribute records between the leaf blocks</a:t>
            </a:r>
          </a:p>
          <a:p>
            <a:pPr lvl="1"/>
            <a:r>
              <a:rPr lang="en-US" altLang="en-US" smtClean="0">
                <a:latin typeface="Arial" charset="0"/>
                <a:cs typeface="Arial" charset="0"/>
              </a:rPr>
              <a:t>Two leaf blocks may have </a:t>
            </a:r>
            <a:r>
              <a:rPr lang="en-US" altLang="en-US" smtClean="0">
                <a:latin typeface="Times New Roman" pitchFamily="18" charset="0"/>
                <a:cs typeface="Arial" charset="0"/>
              </a:rPr>
              <a:t>≤ L</a:t>
            </a:r>
            <a:r>
              <a:rPr lang="en-US" altLang="en-US" smtClean="0">
                <a:latin typeface="Arial" charset="0"/>
                <a:cs typeface="Arial" charset="0"/>
              </a:rPr>
              <a:t> records:  merge them</a:t>
            </a:r>
          </a:p>
          <a:p>
            <a:pPr lvl="1"/>
            <a:r>
              <a:rPr lang="en-US" altLang="en-US" smtClean="0">
                <a:latin typeface="Arial" charset="0"/>
                <a:cs typeface="Arial" charset="0"/>
              </a:rPr>
              <a:t>Otherwise, they may have </a:t>
            </a:r>
            <a:r>
              <a:rPr lang="en-US" altLang="en-US" smtClean="0">
                <a:latin typeface="Times New Roman" pitchFamily="18" charset="0"/>
                <a:cs typeface="Arial" charset="0"/>
              </a:rPr>
              <a:t>&gt; L</a:t>
            </a:r>
            <a:r>
              <a:rPr lang="en-US" altLang="en-US" smtClean="0">
                <a:latin typeface="Arial" charset="0"/>
                <a:cs typeface="Arial" charset="0"/>
              </a:rPr>
              <a:t> nodes:  redistribute</a:t>
            </a:r>
          </a:p>
        </p:txBody>
      </p:sp>
    </p:spTree>
    <p:extLst>
      <p:ext uri="{BB962C8B-B14F-4D97-AF65-F5344CB8AC3E}">
        <p14:creationId xmlns:p14="http://schemas.microsoft.com/office/powerpoint/2010/main" val="8590850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en-US" smtClean="0">
                <a:latin typeface="Arial" charset="0"/>
                <a:cs typeface="Arial" charset="0"/>
              </a:rPr>
              <a:t>Erase</a:t>
            </a:r>
          </a:p>
        </p:txBody>
      </p:sp>
      <p:sp>
        <p:nvSpPr>
          <p:cNvPr id="10854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Similarly, an internal node may end up with fewer than </a:t>
            </a:r>
            <a:r>
              <a:rPr lang="en-US" altLang="en-US" i="1" smtClean="0">
                <a:latin typeface="Times New Roman" pitchFamily="18" charset="0"/>
                <a:cs typeface="Arial" charset="0"/>
              </a:rPr>
              <a:t>M</a:t>
            </a:r>
            <a:r>
              <a:rPr lang="en-US" altLang="en-US" smtClean="0">
                <a:latin typeface="Times New Roman" pitchFamily="18" charset="0"/>
                <a:cs typeface="Arial" charset="0"/>
              </a:rPr>
              <a:t>/2</a:t>
            </a:r>
            <a:r>
              <a:rPr lang="en-US" altLang="en-US" smtClean="0">
                <a:latin typeface="Arial" charset="0"/>
                <a:cs typeface="Arial" charset="0"/>
              </a:rPr>
              <a:t> children</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Ultimately, a root node with two children may see those children merged</a:t>
            </a:r>
          </a:p>
          <a:p>
            <a:pPr lvl="1"/>
            <a:r>
              <a:rPr lang="en-US" altLang="en-US" smtClean="0">
                <a:latin typeface="Arial" charset="0"/>
                <a:cs typeface="Arial" charset="0"/>
              </a:rPr>
              <a:t>This is solved by removing the old root node and defining the newly merged node to be the new root</a:t>
            </a:r>
          </a:p>
        </p:txBody>
      </p:sp>
    </p:spTree>
    <p:extLst>
      <p:ext uri="{BB962C8B-B14F-4D97-AF65-F5344CB8AC3E}">
        <p14:creationId xmlns:p14="http://schemas.microsoft.com/office/powerpoint/2010/main" val="354269561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smtClean="0">
                <a:latin typeface="Arial" charset="0"/>
                <a:cs typeface="Arial" charset="0"/>
              </a:rPr>
              <a:t>Erase</a:t>
            </a:r>
          </a:p>
        </p:txBody>
      </p:sp>
      <p:sp>
        <p:nvSpPr>
          <p:cNvPr id="10957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Similarly, an internal node may end up with fewer than </a:t>
            </a:r>
            <a:r>
              <a:rPr lang="en-US" altLang="en-US" i="1" smtClean="0">
                <a:latin typeface="Times New Roman" pitchFamily="18" charset="0"/>
                <a:cs typeface="Arial" charset="0"/>
              </a:rPr>
              <a:t>M</a:t>
            </a:r>
            <a:r>
              <a:rPr lang="en-US" altLang="en-US" smtClean="0">
                <a:latin typeface="Times New Roman" pitchFamily="18" charset="0"/>
                <a:cs typeface="Arial" charset="0"/>
              </a:rPr>
              <a:t>/2</a:t>
            </a:r>
            <a:r>
              <a:rPr lang="en-US" altLang="en-US" smtClean="0">
                <a:latin typeface="Arial" charset="0"/>
                <a:cs typeface="Arial" charset="0"/>
              </a:rPr>
              <a:t> children</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Ultimately, a root node with two children may see those children merged</a:t>
            </a:r>
          </a:p>
          <a:p>
            <a:pPr lvl="1"/>
            <a:r>
              <a:rPr lang="en-US" altLang="en-US" smtClean="0">
                <a:latin typeface="Arial" charset="0"/>
                <a:cs typeface="Arial" charset="0"/>
              </a:rPr>
              <a:t>This is solved by removing the old root node and defining the newly merged node to be the new root</a:t>
            </a:r>
          </a:p>
        </p:txBody>
      </p:sp>
    </p:spTree>
    <p:extLst>
      <p:ext uri="{BB962C8B-B14F-4D97-AF65-F5344CB8AC3E}">
        <p14:creationId xmlns:p14="http://schemas.microsoft.com/office/powerpoint/2010/main" val="60645885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tLang="en-US" smtClean="0">
                <a:latin typeface="Arial" charset="0"/>
                <a:cs typeface="Arial" charset="0"/>
              </a:rPr>
              <a:t>Erase</a:t>
            </a:r>
          </a:p>
        </p:txBody>
      </p:sp>
      <p:sp>
        <p:nvSpPr>
          <p:cNvPr id="11059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To allow easier erasing of records, one other feature is standard with a B+ tree:</a:t>
            </a:r>
          </a:p>
          <a:p>
            <a:pPr lvl="1"/>
            <a:r>
              <a:rPr lang="en-US" altLang="en-US" smtClean="0">
                <a:latin typeface="Arial" charset="0"/>
                <a:cs typeface="Arial" charset="0"/>
              </a:rPr>
              <a:t>The leaf blocks are usually linked in order forming either a singly or doubly linked list</a:t>
            </a:r>
          </a:p>
          <a:p>
            <a:pPr lvl="1"/>
            <a:endParaRPr lang="en-US" altLang="en-US" smtClean="0">
              <a:latin typeface="Arial" charset="0"/>
              <a:cs typeface="Arial" charset="0"/>
            </a:endParaRPr>
          </a:p>
          <a:p>
            <a:pPr>
              <a:buFont typeface="Arial" charset="0"/>
              <a:buNone/>
            </a:pPr>
            <a:r>
              <a:rPr lang="en-US" altLang="en-US" smtClean="0">
                <a:latin typeface="Arial" charset="0"/>
                <a:cs typeface="Arial" charset="0"/>
              </a:rPr>
              <a:t>	This allows fast access to either the preceding or succeeding child block:</a:t>
            </a:r>
          </a:p>
          <a:p>
            <a:pPr lvl="1"/>
            <a:r>
              <a:rPr lang="en-US" altLang="en-US" smtClean="0">
                <a:latin typeface="Arial" charset="0"/>
                <a:cs typeface="Arial" charset="0"/>
              </a:rPr>
              <a:t>If an erase reduces a leaf block to less than half full, check the neighbouring siblings</a:t>
            </a:r>
          </a:p>
        </p:txBody>
      </p:sp>
    </p:spTree>
    <p:extLst>
      <p:ext uri="{BB962C8B-B14F-4D97-AF65-F5344CB8AC3E}">
        <p14:creationId xmlns:p14="http://schemas.microsoft.com/office/powerpoint/2010/main" val="132454293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CA" altLang="en-US" smtClean="0">
                <a:latin typeface="Arial" charset="0"/>
                <a:cs typeface="Arial" charset="0"/>
              </a:rPr>
              <a:t>Erase</a:t>
            </a:r>
          </a:p>
        </p:txBody>
      </p:sp>
      <p:sp>
        <p:nvSpPr>
          <p:cNvPr id="111619" name="Content Placeholder 2"/>
          <p:cNvSpPr>
            <a:spLocks noGrp="1"/>
          </p:cNvSpPr>
          <p:nvPr>
            <p:ph idx="1"/>
          </p:nvPr>
        </p:nvSpPr>
        <p:spPr/>
        <p:txBody>
          <a:bodyPr/>
          <a:lstStyle/>
          <a:p>
            <a:pPr>
              <a:buFont typeface="Arial" charset="0"/>
              <a:buNone/>
            </a:pPr>
            <a:r>
              <a:rPr lang="en-CA" altLang="en-US" smtClean="0">
                <a:latin typeface="Arial" charset="0"/>
                <a:cs typeface="Arial" charset="0"/>
              </a:rPr>
              <a:t>	Let’s start with the B+ tree in the following state:</a:t>
            </a:r>
          </a:p>
        </p:txBody>
      </p:sp>
      <p:pic>
        <p:nvPicPr>
          <p:cNvPr id="111620" name="Picture 10" descr="C:\Users\dwharder\Desktop\vx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1613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Erasing 98 (and any associated record) is straight-forward</a:t>
            </a:r>
          </a:p>
          <a:p>
            <a:pPr lvl="1"/>
            <a:r>
              <a:rPr lang="en-US" altLang="en-US" smtClean="0">
                <a:latin typeface="Arial" charset="0"/>
                <a:cs typeface="Arial" charset="0"/>
              </a:rPr>
              <a:t>Remove the record and save the leaf block </a:t>
            </a:r>
          </a:p>
        </p:txBody>
      </p:sp>
      <p:sp>
        <p:nvSpPr>
          <p:cNvPr id="112643"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2644" name="Picture 20" descr="C:\Users\dwharder\Desktop\d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49284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leaf block is still at least half full</a:t>
            </a:r>
          </a:p>
        </p:txBody>
      </p:sp>
      <p:sp>
        <p:nvSpPr>
          <p:cNvPr id="113667"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3668" name="Picture 21" descr="C:\Users\dwharder\Desktop\dx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96514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Removing 75 requires us to move the records in that leaf block up</a:t>
            </a:r>
          </a:p>
        </p:txBody>
      </p:sp>
      <p:sp>
        <p:nvSpPr>
          <p:cNvPr id="114691"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4692" name="Picture 21" descr="C:\Users\dwharder\Desktop\dxx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264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827463"/>
            <a:ext cx="8764587"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4340"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Accessing/modifying a byte in main memory:</a:t>
            </a:r>
          </a:p>
          <a:p>
            <a:endParaRPr lang="en-US" altLang="en-US" smtClean="0">
              <a:latin typeface="Arial" charset="0"/>
              <a:cs typeface="Arial" charset="0"/>
            </a:endParaRPr>
          </a:p>
          <a:p>
            <a:endParaRPr lang="en-US" altLang="en-US" smtClean="0">
              <a:latin typeface="Arial" charset="0"/>
              <a:cs typeface="Arial" charset="0"/>
            </a:endParaRPr>
          </a:p>
          <a:p>
            <a:pPr>
              <a:buFontTx/>
              <a:buNone/>
            </a:pPr>
            <a:r>
              <a:rPr lang="en-US" altLang="en-US" smtClean="0">
                <a:latin typeface="Arial" charset="0"/>
                <a:cs typeface="Arial" charset="0"/>
              </a:rPr>
              <a:t>						     </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Accessing/modifying a byte on a hard drive:</a:t>
            </a:r>
          </a:p>
        </p:txBody>
      </p:sp>
      <p:pic>
        <p:nvPicPr>
          <p:cNvPr id="14341" name="Picture 4" descr="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2073275"/>
            <a:ext cx="70913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9"/>
          <p:cNvSpPr txBox="1">
            <a:spLocks noChangeArrowheads="1"/>
          </p:cNvSpPr>
          <p:nvPr/>
        </p:nvSpPr>
        <p:spPr bwMode="auto">
          <a:xfrm>
            <a:off x="611188" y="5084763"/>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Hard drive</a:t>
            </a:r>
          </a:p>
        </p:txBody>
      </p:sp>
      <p:sp>
        <p:nvSpPr>
          <p:cNvPr id="14343" name="Text Box 10"/>
          <p:cNvSpPr txBox="1">
            <a:spLocks noChangeArrowheads="1"/>
          </p:cNvSpPr>
          <p:nvPr/>
        </p:nvSpPr>
        <p:spPr bwMode="auto">
          <a:xfrm>
            <a:off x="1789113" y="6021388"/>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Main memory</a:t>
            </a:r>
          </a:p>
        </p:txBody>
      </p:sp>
      <p:sp>
        <p:nvSpPr>
          <p:cNvPr id="14344" name="Text Box 11"/>
          <p:cNvSpPr txBox="1">
            <a:spLocks noChangeArrowheads="1"/>
          </p:cNvSpPr>
          <p:nvPr/>
        </p:nvSpPr>
        <p:spPr bwMode="auto">
          <a:xfrm>
            <a:off x="5210175" y="5091113"/>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Hard drive</a:t>
            </a:r>
          </a:p>
        </p:txBody>
      </p:sp>
      <p:sp>
        <p:nvSpPr>
          <p:cNvPr id="14345" name="Text Box 12"/>
          <p:cNvSpPr txBox="1">
            <a:spLocks noChangeArrowheads="1"/>
          </p:cNvSpPr>
          <p:nvPr/>
        </p:nvSpPr>
        <p:spPr bwMode="auto">
          <a:xfrm>
            <a:off x="6367463" y="6027738"/>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Main memory</a:t>
            </a:r>
          </a:p>
        </p:txBody>
      </p:sp>
      <p:sp>
        <p:nvSpPr>
          <p:cNvPr id="14346" name="Text Box 13"/>
          <p:cNvSpPr txBox="1">
            <a:spLocks noChangeArrowheads="1"/>
          </p:cNvSpPr>
          <p:nvPr/>
        </p:nvSpPr>
        <p:spPr bwMode="auto">
          <a:xfrm>
            <a:off x="1547813" y="3068638"/>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Main memory</a:t>
            </a:r>
          </a:p>
        </p:txBody>
      </p:sp>
      <p:sp>
        <p:nvSpPr>
          <p:cNvPr id="14347" name="Text Box 15"/>
          <p:cNvSpPr txBox="1">
            <a:spLocks noChangeArrowheads="1"/>
          </p:cNvSpPr>
          <p:nvPr/>
        </p:nvSpPr>
        <p:spPr bwMode="auto">
          <a:xfrm>
            <a:off x="6172200" y="3068638"/>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Main memory</a:t>
            </a:r>
          </a:p>
        </p:txBody>
      </p:sp>
    </p:spTree>
    <p:extLst>
      <p:ext uri="{BB962C8B-B14F-4D97-AF65-F5344CB8AC3E}">
        <p14:creationId xmlns:p14="http://schemas.microsoft.com/office/powerpoint/2010/main" val="162744829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leaf block must now be saved</a:t>
            </a:r>
          </a:p>
        </p:txBody>
      </p:sp>
      <p:sp>
        <p:nvSpPr>
          <p:cNvPr id="115715"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5716" name="Picture 23" descr="C:\Users\dwharder\Desktop\dx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002457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If we remove record 39, we need to update the leaf block</a:t>
            </a:r>
          </a:p>
        </p:txBody>
      </p:sp>
      <p:sp>
        <p:nvSpPr>
          <p:cNvPr id="116739"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6740" name="Picture 24" descr="C:\Users\dwharder\Desktop\dx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15479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But we must also update the parent</a:t>
            </a:r>
          </a:p>
          <a:p>
            <a:pPr lvl="1"/>
            <a:r>
              <a:rPr lang="en-US" altLang="en-US" smtClean="0">
                <a:latin typeface="Arial" charset="0"/>
                <a:cs typeface="Arial" charset="0"/>
              </a:rPr>
              <a:t>A re-insertion of 39 will put it into the leaf block containing 35 </a:t>
            </a:r>
          </a:p>
        </p:txBody>
      </p:sp>
      <p:sp>
        <p:nvSpPr>
          <p:cNvPr id="117763"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7764" name="Picture 25" descr="C:\Users\dwharder\Desktop\dx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4508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Remove 59 gives us two choices</a:t>
            </a:r>
          </a:p>
        </p:txBody>
      </p:sp>
      <p:sp>
        <p:nvSpPr>
          <p:cNvPr id="118787"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8788" name="Picture 26" descr="C:\Users\dwharder\Desktop\dx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13238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We could access the left sibling and copy over 56</a:t>
            </a:r>
          </a:p>
          <a:p>
            <a:pPr lvl="1"/>
            <a:r>
              <a:rPr lang="en-US" altLang="en-US" smtClean="0">
                <a:latin typeface="Arial" charset="0"/>
                <a:cs typeface="Arial" charset="0"/>
              </a:rPr>
              <a:t>Redistribution</a:t>
            </a:r>
          </a:p>
        </p:txBody>
      </p:sp>
      <p:sp>
        <p:nvSpPr>
          <p:cNvPr id="119811"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9812" name="Picture 27" descr="C:\Users\dwharder\Desktop\dx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33274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Alternatively, we could merge that leaf block with the right sibling</a:t>
            </a:r>
          </a:p>
        </p:txBody>
      </p:sp>
      <p:sp>
        <p:nvSpPr>
          <p:cNvPr id="120835"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20836" name="Picture 26" descr="C:\Users\dwharder\Desktop\dx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9555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CA" altLang="en-US" smtClean="0">
                <a:latin typeface="Arial" charset="0"/>
                <a:cs typeface="Arial" charset="0"/>
              </a:rPr>
              <a:t>Erase</a:t>
            </a:r>
          </a:p>
        </p:txBody>
      </p:sp>
      <p:sp>
        <p:nvSpPr>
          <p:cNvPr id="121859"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this point, the parent node must also be updated</a:t>
            </a:r>
          </a:p>
        </p:txBody>
      </p:sp>
      <p:pic>
        <p:nvPicPr>
          <p:cNvPr id="121860" name="Picture 2" descr="C:\Users\dwharder\Desktop\bla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1865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0" descr="C:\Users\dwharder\Desktop\x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Erasing 35 would result in another leaf block less than half full</a:t>
            </a:r>
          </a:p>
          <a:p>
            <a:pPr lvl="1"/>
            <a:r>
              <a:rPr lang="en-US" altLang="en-US" smtClean="0">
                <a:latin typeface="Arial" charset="0"/>
                <a:cs typeface="Arial" charset="0"/>
              </a:rPr>
              <a:t>We will merge it with its right sibling—easier to deal with as they share a common parent</a:t>
            </a:r>
          </a:p>
        </p:txBody>
      </p:sp>
      <p:sp>
        <p:nvSpPr>
          <p:cNvPr id="122884" name="Rectangle 2"/>
          <p:cNvSpPr>
            <a:spLocks noGrp="1" noChangeArrowheads="1"/>
          </p:cNvSpPr>
          <p:nvPr>
            <p:ph type="title"/>
          </p:nvPr>
        </p:nvSpPr>
        <p:spPr/>
        <p:txBody>
          <a:bodyPr/>
          <a:lstStyle/>
          <a:p>
            <a:r>
              <a:rPr lang="en-US" altLang="en-US" smtClean="0">
                <a:latin typeface="Arial" charset="0"/>
                <a:cs typeface="Arial" charset="0"/>
              </a:rPr>
              <a:t>Example: Removal</a:t>
            </a:r>
          </a:p>
        </p:txBody>
      </p:sp>
    </p:spTree>
    <p:extLst>
      <p:ext uri="{BB962C8B-B14F-4D97-AF65-F5344CB8AC3E}">
        <p14:creationId xmlns:p14="http://schemas.microsoft.com/office/powerpoint/2010/main" val="20975990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CA" altLang="en-US" smtClean="0">
                <a:latin typeface="Arial" charset="0"/>
                <a:cs typeface="Arial" charset="0"/>
              </a:rPr>
              <a:t>Erase</a:t>
            </a:r>
          </a:p>
        </p:txBody>
      </p:sp>
      <p:sp>
        <p:nvSpPr>
          <p:cNvPr id="123907"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parent, however, is now less than half full</a:t>
            </a:r>
          </a:p>
        </p:txBody>
      </p:sp>
      <p:pic>
        <p:nvPicPr>
          <p:cNvPr id="123908" name="Picture 21" descr="C:\Users\dwharder\Desktop\dx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3647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2" descr="C:\Users\dwharder\Desktop\dx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itle 1"/>
          <p:cNvSpPr>
            <a:spLocks noGrp="1"/>
          </p:cNvSpPr>
          <p:nvPr>
            <p:ph type="title"/>
          </p:nvPr>
        </p:nvSpPr>
        <p:spPr/>
        <p:txBody>
          <a:bodyPr/>
          <a:lstStyle/>
          <a:p>
            <a:r>
              <a:rPr lang="en-CA" altLang="en-US" smtClean="0">
                <a:latin typeface="Arial" charset="0"/>
                <a:cs typeface="Arial" charset="0"/>
              </a:rPr>
              <a:t>Erase</a:t>
            </a:r>
          </a:p>
        </p:txBody>
      </p:sp>
      <p:sp>
        <p:nvSpPr>
          <p:cNvPr id="124932" name="Content Placeholder 2"/>
          <p:cNvSpPr>
            <a:spLocks noGrp="1"/>
          </p:cNvSpPr>
          <p:nvPr>
            <p:ph idx="1"/>
          </p:nvPr>
        </p:nvSpPr>
        <p:spPr/>
        <p:txBody>
          <a:bodyPr/>
          <a:lstStyle/>
          <a:p>
            <a:pPr>
              <a:buFont typeface="Arial" charset="0"/>
              <a:buNone/>
            </a:pPr>
            <a:r>
              <a:rPr lang="en-CA" altLang="en-US" smtClean="0">
                <a:latin typeface="Arial" charset="0"/>
                <a:cs typeface="Arial" charset="0"/>
              </a:rPr>
              <a:t>	It might be possible to copy over one leaf block from the next internal node</a:t>
            </a:r>
          </a:p>
          <a:p>
            <a:pPr lvl="1"/>
            <a:r>
              <a:rPr lang="en-CA" altLang="en-US" smtClean="0">
                <a:latin typeface="Arial" charset="0"/>
                <a:cs typeface="Arial" charset="0"/>
              </a:rPr>
              <a:t>Redistribution</a:t>
            </a:r>
          </a:p>
        </p:txBody>
      </p:sp>
    </p:spTree>
    <p:extLst>
      <p:ext uri="{BB962C8B-B14F-4D97-AF65-F5344CB8AC3E}">
        <p14:creationId xmlns:p14="http://schemas.microsoft.com/office/powerpoint/2010/main" val="708860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536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When you format your hard drive, you specify the block size</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All files occupy an integral number of blocks</a:t>
            </a:r>
          </a:p>
          <a:p>
            <a:pPr lvl="1"/>
            <a:r>
              <a:rPr lang="en-US" altLang="en-US" smtClean="0">
                <a:latin typeface="Arial" charset="0"/>
                <a:cs typeface="Arial" charset="0"/>
              </a:rPr>
              <a:t>The last block may be part empty</a:t>
            </a:r>
          </a:p>
        </p:txBody>
      </p:sp>
    </p:spTree>
    <p:extLst>
      <p:ext uri="{BB962C8B-B14F-4D97-AF65-F5344CB8AC3E}">
        <p14:creationId xmlns:p14="http://schemas.microsoft.com/office/powerpoint/2010/main" val="148854978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r>
              <a:rPr lang="en-CA" altLang="en-US" smtClean="0">
                <a:latin typeface="Arial" charset="0"/>
                <a:cs typeface="Arial" charset="0"/>
              </a:rPr>
              <a:t>Erase</a:t>
            </a:r>
          </a:p>
        </p:txBody>
      </p:sp>
      <p:sp>
        <p:nvSpPr>
          <p:cNvPr id="125955"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other solution, more reasonable as they share a common parent, is to merge the two internal nodes</a:t>
            </a:r>
          </a:p>
        </p:txBody>
      </p:sp>
      <p:pic>
        <p:nvPicPr>
          <p:cNvPr id="125956" name="Picture 21" descr="C:\Users\dwharder\Desktop\dx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0807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r>
              <a:rPr lang="en-CA" altLang="en-US" smtClean="0">
                <a:latin typeface="Arial" charset="0"/>
                <a:cs typeface="Arial" charset="0"/>
              </a:rPr>
              <a:t>Erase</a:t>
            </a:r>
          </a:p>
        </p:txBody>
      </p:sp>
      <p:sp>
        <p:nvSpPr>
          <p:cNvPr id="126979" name="Content Placeholder 2"/>
          <p:cNvSpPr>
            <a:spLocks noGrp="1"/>
          </p:cNvSpPr>
          <p:nvPr>
            <p:ph idx="1"/>
          </p:nvPr>
        </p:nvSpPr>
        <p:spPr/>
        <p:txBody>
          <a:bodyPr/>
          <a:lstStyle/>
          <a:p>
            <a:pPr>
              <a:buFont typeface="Arial" charset="0"/>
              <a:buNone/>
            </a:pPr>
            <a:r>
              <a:rPr lang="en-CA" altLang="en-US" smtClean="0">
                <a:latin typeface="Arial" charset="0"/>
                <a:cs typeface="Arial" charset="0"/>
              </a:rPr>
              <a:t>	As before, however, that node is now less than half full</a:t>
            </a:r>
          </a:p>
          <a:p>
            <a:pPr lvl="1"/>
            <a:r>
              <a:rPr lang="en-CA" altLang="en-US" smtClean="0">
                <a:latin typeface="Arial" charset="0"/>
                <a:cs typeface="Arial" charset="0"/>
              </a:rPr>
              <a:t>Merge it with its sibling</a:t>
            </a:r>
          </a:p>
        </p:txBody>
      </p:sp>
      <p:pic>
        <p:nvPicPr>
          <p:cNvPr id="126980" name="Picture 23" descr="C:\Users\dwharder\Desktop\dx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1185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CA" altLang="en-US" smtClean="0">
                <a:latin typeface="Arial" charset="0"/>
                <a:cs typeface="Arial" charset="0"/>
              </a:rPr>
              <a:t>Erase</a:t>
            </a:r>
          </a:p>
        </p:txBody>
      </p:sp>
      <p:sp>
        <p:nvSpPr>
          <p:cNvPr id="128003"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There is no longer a purpose to the root node:</a:t>
            </a:r>
          </a:p>
          <a:p>
            <a:pPr lvl="1"/>
            <a:r>
              <a:rPr lang="en-CA" altLang="en-US" smtClean="0">
                <a:latin typeface="Arial" charset="0"/>
                <a:cs typeface="Arial" charset="0"/>
              </a:rPr>
              <a:t>Delete the old root and assign the one child to be the new root</a:t>
            </a:r>
          </a:p>
        </p:txBody>
      </p:sp>
      <p:pic>
        <p:nvPicPr>
          <p:cNvPr id="128004" name="Picture 24" descr="C:\Users\dwharder\Desktop\dx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1155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CA" altLang="en-US" smtClean="0">
                <a:latin typeface="Arial" charset="0"/>
                <a:cs typeface="Arial" charset="0"/>
              </a:rPr>
              <a:t>Erase</a:t>
            </a:r>
          </a:p>
        </p:txBody>
      </p:sp>
      <p:sp>
        <p:nvSpPr>
          <p:cNvPr id="129027"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result is a B+ tree with one lower height</a:t>
            </a:r>
          </a:p>
        </p:txBody>
      </p:sp>
      <p:pic>
        <p:nvPicPr>
          <p:cNvPr id="129028" name="Picture 25" descr="C:\Users\dwharder\Desktop\dx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0518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CA" altLang="en-US" smtClean="0">
                <a:latin typeface="Arial" charset="0"/>
                <a:cs typeface="Arial" charset="0"/>
              </a:rPr>
              <a:t>Erase</a:t>
            </a:r>
          </a:p>
        </p:txBody>
      </p:sp>
      <p:sp>
        <p:nvSpPr>
          <p:cNvPr id="130051" name="Content Placeholder 2"/>
          <p:cNvSpPr>
            <a:spLocks noGrp="1"/>
          </p:cNvSpPr>
          <p:nvPr>
            <p:ph idx="1"/>
          </p:nvPr>
        </p:nvSpPr>
        <p:spPr/>
        <p:txBody>
          <a:bodyPr/>
          <a:lstStyle/>
          <a:p>
            <a:pPr>
              <a:buFont typeface="Arial" charset="0"/>
              <a:buNone/>
            </a:pPr>
            <a:r>
              <a:rPr lang="en-CA" altLang="en-US" smtClean="0">
                <a:latin typeface="Arial" charset="0"/>
                <a:cs typeface="Arial" charset="0"/>
              </a:rPr>
              <a:t>	Erasing 88 now reduces that leaf block to less than half full:  merge</a:t>
            </a:r>
          </a:p>
        </p:txBody>
      </p:sp>
      <p:pic>
        <p:nvPicPr>
          <p:cNvPr id="130052" name="Picture 2" descr="C:\Users\dwharder\Desktop\vv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8655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CA" altLang="en-US" smtClean="0">
                <a:latin typeface="Arial" charset="0"/>
                <a:cs typeface="Arial" charset="0"/>
              </a:rPr>
              <a:t>Erase</a:t>
            </a:r>
          </a:p>
        </p:txBody>
      </p:sp>
      <p:sp>
        <p:nvSpPr>
          <p:cNvPr id="131075"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parent, too, is now half full:  merge</a:t>
            </a:r>
          </a:p>
        </p:txBody>
      </p:sp>
      <p:pic>
        <p:nvPicPr>
          <p:cNvPr id="131076" name="Picture 26" descr="C:\Users\dwharder\Desktop\dx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34834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CA" altLang="en-US" smtClean="0">
                <a:latin typeface="Arial" charset="0"/>
                <a:cs typeface="Arial" charset="0"/>
              </a:rPr>
              <a:t>Erase</a:t>
            </a:r>
          </a:p>
        </p:txBody>
      </p:sp>
      <p:sp>
        <p:nvSpPr>
          <p:cNvPr id="132099"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final result is a well defined B+ tree</a:t>
            </a:r>
          </a:p>
        </p:txBody>
      </p:sp>
      <p:pic>
        <p:nvPicPr>
          <p:cNvPr id="132100" name="Picture 3" descr="C:\Users\dwharder\Desktop\vvv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4826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en-US" smtClean="0">
                <a:latin typeface="Arial" charset="0"/>
                <a:cs typeface="Arial" charset="0"/>
              </a:rPr>
              <a:t>Terminology</a:t>
            </a:r>
          </a:p>
        </p:txBody>
      </p:sp>
      <p:sp>
        <p:nvSpPr>
          <p:cNvPr id="13312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original B tree had records stored at each node:</a:t>
            </a:r>
          </a:p>
          <a:p>
            <a:pPr lvl="1"/>
            <a:r>
              <a:rPr lang="en-US" altLang="en-US" smtClean="0">
                <a:latin typeface="Arial" charset="0"/>
                <a:cs typeface="Arial" charset="0"/>
              </a:rPr>
              <a:t>An </a:t>
            </a:r>
            <a:r>
              <a:rPr lang="en-US" altLang="en-US" i="1" smtClean="0">
                <a:latin typeface="Times New Roman" pitchFamily="18" charset="0"/>
                <a:cs typeface="Times New Roman" pitchFamily="18" charset="0"/>
              </a:rPr>
              <a:t>M</a:t>
            </a:r>
            <a:r>
              <a:rPr lang="en-US" altLang="en-US" smtClean="0">
                <a:latin typeface="Arial" charset="0"/>
                <a:cs typeface="Arial" charset="0"/>
              </a:rPr>
              <a:t>-way tree with all leaf blocks at the same depth and no node (other than the root) half full</a:t>
            </a:r>
          </a:p>
          <a:p>
            <a:pPr lvl="1"/>
            <a:r>
              <a:rPr lang="en-US" altLang="en-US" smtClean="0">
                <a:latin typeface="Arial" charset="0"/>
                <a:cs typeface="Arial" charset="0"/>
              </a:rPr>
              <a:t>Developed by </a:t>
            </a:r>
            <a:r>
              <a:rPr lang="en-CA" altLang="en-US" smtClean="0">
                <a:latin typeface="Arial" charset="0"/>
                <a:cs typeface="Arial" charset="0"/>
              </a:rPr>
              <a:t>Rudolf Bayer and Edward M. McCreight in 1972</a:t>
            </a:r>
          </a:p>
          <a:p>
            <a:pPr lvl="1"/>
            <a:r>
              <a:rPr lang="en-CA" altLang="en-US" smtClean="0">
                <a:latin typeface="Arial" charset="0"/>
                <a:cs typeface="Arial" charset="0"/>
              </a:rPr>
              <a:t>The “B” is for </a:t>
            </a:r>
            <a:r>
              <a:rPr lang="en-CA" altLang="en-US" i="1" smtClean="0">
                <a:latin typeface="Arial" charset="0"/>
                <a:cs typeface="Arial" charset="0"/>
              </a:rPr>
              <a:t>balanced</a:t>
            </a:r>
            <a:endParaRPr lang="en-US" altLang="en-US" smtClean="0">
              <a:latin typeface="Arial" charset="0"/>
              <a:cs typeface="Arial" charset="0"/>
            </a:endParaRP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2-3 trees are B-trees with </a:t>
            </a:r>
            <a:r>
              <a:rPr lang="en-US" altLang="en-US" i="1" smtClean="0">
                <a:latin typeface="Times New Roman" pitchFamily="18" charset="0"/>
                <a:cs typeface="Times New Roman" pitchFamily="18" charset="0"/>
              </a:rPr>
              <a:t>M</a:t>
            </a:r>
            <a:r>
              <a:rPr lang="en-US" altLang="en-US" smtClean="0">
                <a:latin typeface="Times New Roman" pitchFamily="18" charset="0"/>
                <a:cs typeface="Times New Roman" pitchFamily="18" charset="0"/>
              </a:rPr>
              <a:t> = </a:t>
            </a:r>
            <a:r>
              <a:rPr lang="en-US" altLang="en-US" i="1" smtClean="0">
                <a:latin typeface="Times New Roman" pitchFamily="18" charset="0"/>
                <a:cs typeface="Times New Roman" pitchFamily="18" charset="0"/>
              </a:rPr>
              <a:t>L</a:t>
            </a:r>
            <a:r>
              <a:rPr lang="en-US" altLang="en-US" smtClean="0">
                <a:latin typeface="Times New Roman" pitchFamily="18" charset="0"/>
                <a:cs typeface="Times New Roman" pitchFamily="18" charset="0"/>
              </a:rPr>
              <a:t> = 3</a:t>
            </a:r>
          </a:p>
          <a:p>
            <a:pPr>
              <a:buFont typeface="Arial" charset="0"/>
              <a:buNone/>
            </a:pPr>
            <a:r>
              <a:rPr lang="en-US" altLang="en-US" smtClean="0">
                <a:latin typeface="Arial" charset="0"/>
                <a:cs typeface="Arial" charset="0"/>
              </a:rPr>
              <a:t>	2-3-4 trees are B-trees with </a:t>
            </a:r>
            <a:r>
              <a:rPr lang="en-US" altLang="en-US" i="1" smtClean="0">
                <a:latin typeface="Times New Roman" pitchFamily="18" charset="0"/>
                <a:cs typeface="Times New Roman" pitchFamily="18" charset="0"/>
              </a:rPr>
              <a:t>M</a:t>
            </a:r>
            <a:r>
              <a:rPr lang="en-US" altLang="en-US" smtClean="0">
                <a:latin typeface="Times New Roman" pitchFamily="18" charset="0"/>
                <a:cs typeface="Times New Roman" pitchFamily="18" charset="0"/>
              </a:rPr>
              <a:t> = </a:t>
            </a:r>
            <a:r>
              <a:rPr lang="en-US" altLang="en-US" i="1" smtClean="0">
                <a:latin typeface="Times New Roman" pitchFamily="18" charset="0"/>
                <a:cs typeface="Times New Roman" pitchFamily="18" charset="0"/>
              </a:rPr>
              <a:t>L</a:t>
            </a:r>
            <a:r>
              <a:rPr lang="en-US" altLang="en-US" smtClean="0">
                <a:latin typeface="Times New Roman" pitchFamily="18" charset="0"/>
                <a:cs typeface="Times New Roman" pitchFamily="18" charset="0"/>
              </a:rPr>
              <a:t> = 4</a:t>
            </a:r>
            <a:endParaRPr lang="en-US" altLang="en-US" smtClean="0">
              <a:latin typeface="Arial" charset="0"/>
              <a:cs typeface="Arial" charset="0"/>
            </a:endParaRPr>
          </a:p>
          <a:p>
            <a:pPr lvl="1"/>
            <a:r>
              <a:rPr lang="en-US" altLang="en-US" smtClean="0">
                <a:latin typeface="Arial" charset="0"/>
                <a:cs typeface="Arial" charset="0"/>
              </a:rPr>
              <a:t>Available at </a:t>
            </a:r>
            <a:r>
              <a:rPr lang="en-US" altLang="en-US" sz="1600" smtClean="0">
                <a:latin typeface="Consolas" pitchFamily="49" charset="0"/>
                <a:cs typeface="Consolas" pitchFamily="49" charset="0"/>
              </a:rPr>
              <a:t>http://ece.uwaterloo.ca/~dwharder/aads/Algorithms/</a:t>
            </a:r>
            <a:endParaRPr lang="en-US" altLang="en-US" smtClean="0">
              <a:latin typeface="Consolas" pitchFamily="49" charset="0"/>
              <a:cs typeface="Consolas" pitchFamily="49" charset="0"/>
            </a:endParaRPr>
          </a:p>
          <a:p>
            <a:pPr>
              <a:buFont typeface="Arial" charset="0"/>
              <a:buNone/>
            </a:pPr>
            <a:r>
              <a:rPr lang="en-US" altLang="en-US" smtClean="0">
                <a:latin typeface="Arial" charset="0"/>
                <a:cs typeface="Arial" charset="0"/>
              </a:rPr>
              <a:t>	</a:t>
            </a:r>
          </a:p>
          <a:p>
            <a:pPr>
              <a:buFont typeface="Arial" charset="0"/>
              <a:buNone/>
            </a:pPr>
            <a:r>
              <a:rPr lang="en-US" altLang="en-US" smtClean="0">
                <a:latin typeface="Arial" charset="0"/>
                <a:cs typeface="Arial" charset="0"/>
              </a:rPr>
              <a:t>	The B+ tree was already in use by 1973</a:t>
            </a:r>
          </a:p>
        </p:txBody>
      </p:sp>
    </p:spTree>
    <p:extLst>
      <p:ext uri="{BB962C8B-B14F-4D97-AF65-F5344CB8AC3E}">
        <p14:creationId xmlns:p14="http://schemas.microsoft.com/office/powerpoint/2010/main" val="362245480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26521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We require that all blocks be half full</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Must we be this sparse?</a:t>
            </a:r>
          </a:p>
          <a:p>
            <a:pPr lvl="1"/>
            <a:r>
              <a:rPr lang="en-US" altLang="en-US" smtClean="0">
                <a:latin typeface="Arial" charset="0"/>
                <a:cs typeface="Arial" charset="0"/>
              </a:rPr>
              <a:t>Is there a larger lower bound we can use?</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We can require that nodes be 2/3 full</a:t>
            </a:r>
          </a:p>
          <a:p>
            <a:pPr lvl="1"/>
            <a:r>
              <a:rPr lang="en-US" altLang="en-US" smtClean="0">
                <a:latin typeface="Arial" charset="0"/>
                <a:cs typeface="Arial" charset="0"/>
              </a:rPr>
              <a:t>Called a B*-tree</a:t>
            </a:r>
          </a:p>
          <a:p>
            <a:pPr lvl="1"/>
            <a:r>
              <a:rPr lang="en-US" altLang="en-US" smtClean="0">
                <a:latin typeface="Arial" charset="0"/>
                <a:cs typeface="Arial" charset="0"/>
              </a:rPr>
              <a:t>Insertions result in redistributions between both left and right siblings</a:t>
            </a:r>
          </a:p>
          <a:p>
            <a:pPr lvl="2"/>
            <a:r>
              <a:rPr lang="en-US" altLang="en-US" smtClean="0">
                <a:latin typeface="Arial" charset="0"/>
                <a:cs typeface="Arial" charset="0"/>
              </a:rPr>
              <a:t>If both siblings are full, the node and one sibling are split into three, each of which will be 2/3rds full</a:t>
            </a:r>
          </a:p>
          <a:p>
            <a:pPr lvl="1"/>
            <a:r>
              <a:rPr lang="en-US" altLang="en-US" smtClean="0">
                <a:latin typeface="Arial" charset="0"/>
                <a:cs typeface="Arial" charset="0"/>
              </a:rPr>
              <a:t>Erases result in more redistributions</a:t>
            </a:r>
          </a:p>
          <a:p>
            <a:pPr lvl="2"/>
            <a:r>
              <a:rPr lang="en-US" altLang="en-US" smtClean="0">
                <a:latin typeface="Arial" charset="0"/>
                <a:cs typeface="Arial" charset="0"/>
              </a:rPr>
              <a:t>If both siblings are 2/3rds full, merge them into two full nodes</a:t>
            </a:r>
          </a:p>
        </p:txBody>
      </p:sp>
    </p:spTree>
    <p:extLst>
      <p:ext uri="{BB962C8B-B14F-4D97-AF65-F5344CB8AC3E}">
        <p14:creationId xmlns:p14="http://schemas.microsoft.com/office/powerpoint/2010/main" val="668746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21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521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521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521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521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52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13517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In this topic, we have covered B+ trees:</a:t>
            </a:r>
          </a:p>
          <a:p>
            <a:pPr lvl="1"/>
            <a:r>
              <a:rPr lang="en-US" altLang="en-US" smtClean="0">
                <a:latin typeface="Arial" charset="0"/>
                <a:cs typeface="Arial" charset="0"/>
              </a:rPr>
              <a:t>Used for storing large amounts (GiB) of information</a:t>
            </a:r>
          </a:p>
          <a:p>
            <a:pPr lvl="1"/>
            <a:r>
              <a:rPr lang="en-US" altLang="en-US" smtClean="0">
                <a:latin typeface="Arial" charset="0"/>
                <a:cs typeface="Arial" charset="0"/>
              </a:rPr>
              <a:t>Internal nodes are </a:t>
            </a:r>
            <a:r>
              <a:rPr lang="en-US" altLang="en-US" i="1" smtClean="0">
                <a:latin typeface="Times New Roman" pitchFamily="18" charset="0"/>
                <a:cs typeface="Arial" charset="0"/>
              </a:rPr>
              <a:t>M</a:t>
            </a:r>
            <a:r>
              <a:rPr lang="en-US" altLang="en-US" smtClean="0">
                <a:latin typeface="Arial" charset="0"/>
                <a:cs typeface="Arial" charset="0"/>
              </a:rPr>
              <a:t>-way trees storing pointers with keys</a:t>
            </a:r>
          </a:p>
          <a:p>
            <a:pPr lvl="1"/>
            <a:r>
              <a:rPr lang="en-US" altLang="en-US" smtClean="0">
                <a:latin typeface="Arial" charset="0"/>
                <a:cs typeface="Arial" charset="0"/>
              </a:rPr>
              <a:t>Leaf blocks contain </a:t>
            </a:r>
            <a:r>
              <a:rPr lang="en-US" altLang="en-US" i="1" smtClean="0">
                <a:latin typeface="Times New Roman" pitchFamily="18" charset="0"/>
                <a:cs typeface="Arial" charset="0"/>
              </a:rPr>
              <a:t>L</a:t>
            </a:r>
            <a:r>
              <a:rPr lang="en-US" altLang="en-US" smtClean="0">
                <a:latin typeface="Arial" charset="0"/>
                <a:cs typeface="Arial" charset="0"/>
              </a:rPr>
              <a:t> records with keys</a:t>
            </a:r>
          </a:p>
          <a:p>
            <a:pPr lvl="1"/>
            <a:r>
              <a:rPr lang="en-US" altLang="en-US" smtClean="0">
                <a:latin typeface="Arial" charset="0"/>
                <a:cs typeface="Arial" charset="0"/>
              </a:rPr>
              <a:t>All nodes (except the root) must always be at least half full</a:t>
            </a:r>
          </a:p>
          <a:p>
            <a:pPr lvl="1"/>
            <a:r>
              <a:rPr lang="en-US" altLang="en-US" smtClean="0">
                <a:latin typeface="Arial" charset="0"/>
                <a:cs typeface="Arial" charset="0"/>
              </a:rPr>
              <a:t>Splitting nodes is used for insertions</a:t>
            </a:r>
          </a:p>
          <a:p>
            <a:pPr lvl="1"/>
            <a:r>
              <a:rPr lang="en-US" altLang="en-US" smtClean="0">
                <a:latin typeface="Arial" charset="0"/>
                <a:cs typeface="Arial" charset="0"/>
              </a:rPr>
              <a:t>Redistributions and merging are used for erases</a:t>
            </a:r>
          </a:p>
          <a:p>
            <a:pPr lvl="1"/>
            <a:r>
              <a:rPr lang="en-US" altLang="en-US" smtClean="0">
                <a:latin typeface="Arial" charset="0"/>
                <a:cs typeface="Arial" charset="0"/>
              </a:rPr>
              <a:t>B* trees have less wasted space</a:t>
            </a:r>
          </a:p>
        </p:txBody>
      </p:sp>
    </p:spTree>
    <p:extLst>
      <p:ext uri="{BB962C8B-B14F-4D97-AF65-F5344CB8AC3E}">
        <p14:creationId xmlns:p14="http://schemas.microsoft.com/office/powerpoint/2010/main" val="42644216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638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For example, the previous image of the hard drive occupies</a:t>
            </a:r>
            <a:br>
              <a:rPr lang="en-US" altLang="en-US" smtClean="0">
                <a:latin typeface="Arial" charset="0"/>
                <a:cs typeface="Arial" charset="0"/>
              </a:rPr>
            </a:br>
            <a:r>
              <a:rPr lang="en-US" altLang="en-US" smtClean="0">
                <a:solidFill>
                  <a:srgbClr val="FF0000"/>
                </a:solidFill>
                <a:latin typeface="Times New Roman" pitchFamily="18" charset="0"/>
                <a:cs typeface="Arial" charset="0"/>
              </a:rPr>
              <a:t>69 714</a:t>
            </a:r>
            <a:r>
              <a:rPr lang="en-US" altLang="en-US" smtClean="0">
                <a:latin typeface="Times New Roman" pitchFamily="18" charset="0"/>
                <a:cs typeface="Arial" charset="0"/>
              </a:rPr>
              <a:t> </a:t>
            </a:r>
            <a:r>
              <a:rPr lang="en-US" altLang="en-US" smtClean="0">
                <a:solidFill>
                  <a:srgbClr val="FF0000"/>
                </a:solidFill>
                <a:latin typeface="Times New Roman" pitchFamily="18" charset="0"/>
                <a:cs typeface="Arial" charset="0"/>
              </a:rPr>
              <a:t>bytes</a:t>
            </a:r>
            <a:endParaRPr lang="en-US" altLang="en-US" smtClean="0">
              <a:solidFill>
                <a:srgbClr val="FF0000"/>
              </a:solidFill>
              <a:latin typeface="Arial" charset="0"/>
              <a:cs typeface="Arial" charset="0"/>
            </a:endParaRP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Requires 18 </a:t>
            </a:r>
            <a:r>
              <a:rPr lang="en-US" altLang="en-US" smtClean="0">
                <a:latin typeface="Times New Roman" pitchFamily="18" charset="0"/>
                <a:cs typeface="Arial" charset="0"/>
              </a:rPr>
              <a:t>4-KiB</a:t>
            </a:r>
            <a:r>
              <a:rPr lang="en-US" altLang="en-US" smtClean="0">
                <a:latin typeface="Arial" charset="0"/>
                <a:cs typeface="Arial" charset="0"/>
              </a:rPr>
              <a:t> blocks</a:t>
            </a:r>
            <a:br>
              <a:rPr lang="en-US" altLang="en-US" smtClean="0">
                <a:latin typeface="Arial" charset="0"/>
                <a:cs typeface="Arial" charset="0"/>
              </a:rPr>
            </a:br>
            <a:r>
              <a:rPr lang="en-US" altLang="en-US" sz="1800" smtClean="0">
                <a:latin typeface="Arial" charset="0"/>
                <a:cs typeface="Arial" charset="0"/>
              </a:rPr>
              <a:t> 	</a:t>
            </a:r>
            <a:r>
              <a:rPr lang="en-US" altLang="en-US" smtClean="0">
                <a:latin typeface="Times New Roman" pitchFamily="18" charset="0"/>
                <a:cs typeface="Arial" charset="0"/>
              </a:rPr>
              <a:t>18 × 4098 bytes = </a:t>
            </a:r>
            <a:r>
              <a:rPr lang="en-US" altLang="en-US" smtClean="0">
                <a:solidFill>
                  <a:schemeClr val="hlink"/>
                </a:solidFill>
                <a:latin typeface="Times New Roman" pitchFamily="18" charset="0"/>
                <a:cs typeface="Arial" charset="0"/>
              </a:rPr>
              <a:t>73 728 bytes</a:t>
            </a:r>
            <a:endParaRPr lang="en-US" altLang="en-US" sz="2400" smtClean="0">
              <a:solidFill>
                <a:schemeClr val="hlink"/>
              </a:solidFill>
              <a:latin typeface="Times New Roman" pitchFamily="18" charset="0"/>
              <a:cs typeface="Arial" charset="0"/>
            </a:endParaRPr>
          </a:p>
        </p:txBody>
      </p:sp>
      <p:pic>
        <p:nvPicPr>
          <p:cNvPr id="16388" name="Picture 4" descr="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613" y="2952750"/>
            <a:ext cx="357346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Oval 5"/>
          <p:cNvSpPr>
            <a:spLocks noChangeArrowheads="1"/>
          </p:cNvSpPr>
          <p:nvPr/>
        </p:nvSpPr>
        <p:spPr bwMode="auto">
          <a:xfrm>
            <a:off x="6759575" y="4437063"/>
            <a:ext cx="995363" cy="193675"/>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
        <p:nvSpPr>
          <p:cNvPr id="16390" name="Oval 6"/>
          <p:cNvSpPr>
            <a:spLocks noChangeArrowheads="1"/>
          </p:cNvSpPr>
          <p:nvPr/>
        </p:nvSpPr>
        <p:spPr bwMode="auto">
          <a:xfrm>
            <a:off x="6759575" y="4603750"/>
            <a:ext cx="995363" cy="193675"/>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
        <p:nvSpPr>
          <p:cNvPr id="16391" name="Line 8"/>
          <p:cNvSpPr>
            <a:spLocks noChangeShapeType="1"/>
          </p:cNvSpPr>
          <p:nvPr/>
        </p:nvSpPr>
        <p:spPr bwMode="auto">
          <a:xfrm>
            <a:off x="5724525" y="2565400"/>
            <a:ext cx="1295400" cy="18716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6392" name="Line 9"/>
          <p:cNvSpPr>
            <a:spLocks noChangeShapeType="1"/>
          </p:cNvSpPr>
          <p:nvPr/>
        </p:nvSpPr>
        <p:spPr bwMode="auto">
          <a:xfrm>
            <a:off x="4787900" y="3644900"/>
            <a:ext cx="2016125" cy="1008063"/>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pic>
        <p:nvPicPr>
          <p:cNvPr id="16393" name="Picture 5" descr="b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5262563"/>
            <a:ext cx="41052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01371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ltLang="en-US" smtClean="0">
                <a:latin typeface="Arial" charset="0"/>
                <a:cs typeface="Arial" charset="0"/>
              </a:rPr>
              <a:t>References</a:t>
            </a:r>
          </a:p>
        </p:txBody>
      </p:sp>
      <p:sp>
        <p:nvSpPr>
          <p:cNvPr id="136195" name="Rectangle 3"/>
          <p:cNvSpPr>
            <a:spLocks noGrp="1" noChangeArrowheads="1"/>
          </p:cNvSpPr>
          <p:nvPr>
            <p:ph type="body" idx="1"/>
          </p:nvPr>
        </p:nvSpPr>
        <p:spPr/>
        <p:txBody>
          <a:bodyPr/>
          <a:lstStyle/>
          <a:p>
            <a:pPr marL="533400" indent="-533400">
              <a:buFontTx/>
              <a:buNone/>
            </a:pPr>
            <a:r>
              <a:rPr lang="en-US" altLang="en-US" dirty="0" smtClean="0">
                <a:latin typeface="Arial" charset="0"/>
                <a:cs typeface="Arial" charset="0"/>
              </a:rPr>
              <a:t>[1]	</a:t>
            </a:r>
            <a:r>
              <a:rPr lang="en-US" altLang="en-US" dirty="0" err="1" smtClean="0">
                <a:latin typeface="Arial" charset="0"/>
                <a:cs typeface="Arial" charset="0"/>
              </a:rPr>
              <a:t>Cormen</a:t>
            </a:r>
            <a:r>
              <a:rPr lang="en-US" altLang="en-US" dirty="0" smtClean="0">
                <a:latin typeface="Arial" charset="0"/>
                <a:cs typeface="Arial" charset="0"/>
              </a:rPr>
              <a:t>, </a:t>
            </a:r>
            <a:r>
              <a:rPr lang="en-US" altLang="en-US" dirty="0" err="1" smtClean="0">
                <a:latin typeface="Arial" charset="0"/>
                <a:cs typeface="Arial" charset="0"/>
              </a:rPr>
              <a:t>Leiserson</a:t>
            </a:r>
            <a:r>
              <a:rPr lang="en-US" altLang="en-US" dirty="0" smtClean="0">
                <a:latin typeface="Arial" charset="0"/>
                <a:cs typeface="Arial" charset="0"/>
              </a:rPr>
              <a:t>, and </a:t>
            </a:r>
            <a:r>
              <a:rPr lang="en-US" altLang="en-US" dirty="0" err="1" smtClean="0">
                <a:latin typeface="Arial" charset="0"/>
                <a:cs typeface="Arial" charset="0"/>
              </a:rPr>
              <a:t>Rivest</a:t>
            </a:r>
            <a:r>
              <a:rPr lang="en-US" altLang="en-US" dirty="0" smtClean="0">
                <a:latin typeface="Arial" charset="0"/>
                <a:cs typeface="Arial" charset="0"/>
              </a:rPr>
              <a:t>, </a:t>
            </a:r>
            <a:r>
              <a:rPr lang="en-US" altLang="en-US" i="1" dirty="0" smtClean="0">
                <a:latin typeface="Arial" charset="0"/>
                <a:cs typeface="Arial" charset="0"/>
              </a:rPr>
              <a:t>Introduction to Algorithms</a:t>
            </a:r>
            <a:r>
              <a:rPr lang="en-US" altLang="en-US" dirty="0" smtClean="0">
                <a:latin typeface="Arial" charset="0"/>
                <a:cs typeface="Arial" charset="0"/>
              </a:rPr>
              <a:t>, McGraw Hill, 1990, Ch. 19, p.381-99.</a:t>
            </a:r>
          </a:p>
          <a:p>
            <a:pPr marL="533400" indent="-533400">
              <a:buFontTx/>
              <a:buNone/>
            </a:pPr>
            <a:r>
              <a:rPr lang="en-US" altLang="en-US" dirty="0" smtClean="0">
                <a:latin typeface="Arial" charset="0"/>
                <a:cs typeface="Arial" charset="0"/>
              </a:rPr>
              <a:t>[2]	Weiss, </a:t>
            </a:r>
            <a:r>
              <a:rPr lang="en-US" altLang="en-US" i="1" dirty="0" smtClean="0">
                <a:latin typeface="Arial" charset="0"/>
                <a:cs typeface="Arial" charset="0"/>
              </a:rPr>
              <a:t>Data Structures and Algorithm Analysis in C++</a:t>
            </a:r>
            <a:r>
              <a:rPr lang="en-US" altLang="en-US" dirty="0" smtClean="0">
                <a:latin typeface="Arial" charset="0"/>
                <a:cs typeface="Arial" charset="0"/>
              </a:rPr>
              <a:t>, </a:t>
            </a:r>
            <a:r>
              <a:rPr lang="en-US" altLang="en-US" i="1" dirty="0" smtClean="0">
                <a:latin typeface="Arial" charset="0"/>
                <a:cs typeface="Arial" charset="0"/>
              </a:rPr>
              <a:t>3</a:t>
            </a:r>
            <a:r>
              <a:rPr lang="en-US" altLang="en-US" i="1" baseline="30000" dirty="0" smtClean="0">
                <a:latin typeface="Arial" charset="0"/>
                <a:cs typeface="Arial" charset="0"/>
              </a:rPr>
              <a:t>rd</a:t>
            </a:r>
            <a:r>
              <a:rPr lang="en-US" altLang="en-US" i="1" dirty="0" smtClean="0">
                <a:latin typeface="Arial" charset="0"/>
                <a:cs typeface="Arial" charset="0"/>
              </a:rPr>
              <a:t> Ed.</a:t>
            </a:r>
            <a:r>
              <a:rPr lang="en-US" altLang="en-US" dirty="0" smtClean="0">
                <a:latin typeface="Arial" charset="0"/>
                <a:cs typeface="Arial" charset="0"/>
              </a:rPr>
              <a:t>, Addison Wesley, §4.7, p.159-64.</a:t>
            </a:r>
          </a:p>
          <a:p>
            <a:pPr marL="533400" indent="-533400"/>
            <a:endParaRPr lang="en-US" altLang="en-US" dirty="0" smtClean="0">
              <a:latin typeface="Arial" charset="0"/>
              <a:cs typeface="Arial" charset="0"/>
            </a:endParaRPr>
          </a:p>
        </p:txBody>
      </p:sp>
    </p:spTree>
    <p:extLst>
      <p:ext uri="{BB962C8B-B14F-4D97-AF65-F5344CB8AC3E}">
        <p14:creationId xmlns:p14="http://schemas.microsoft.com/office/powerpoint/2010/main" val="387789378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smtClean="0">
                <a:latin typeface="Arial" charset="0"/>
                <a:cs typeface="Arial" charset="0"/>
              </a:rPr>
              <a:t>References</a:t>
            </a:r>
          </a:p>
        </p:txBody>
      </p:sp>
      <p:sp>
        <p:nvSpPr>
          <p:cNvPr id="20483" name="Rectangle 3"/>
          <p:cNvSpPr>
            <a:spLocks noGrp="1" noChangeArrowheads="1"/>
          </p:cNvSpPr>
          <p:nvPr>
            <p:ph type="body" idx="1"/>
          </p:nvPr>
        </p:nvSpPr>
        <p:spPr>
          <a:xfrm>
            <a:off x="457200" y="1600200"/>
            <a:ext cx="8291264" cy="4525963"/>
          </a:xfrm>
        </p:spPr>
        <p:txBody>
          <a:bodyPr/>
          <a:lstStyle/>
          <a:p>
            <a:pPr marL="533400" indent="-533400">
              <a:buNone/>
              <a:defRPr/>
            </a:pPr>
            <a:r>
              <a:rPr lang="en-US" sz="1400" dirty="0" smtClean="0">
                <a:latin typeface="Arial" charset="0"/>
                <a:cs typeface="Arial" charset="0"/>
              </a:rPr>
              <a:t>	Wikipedia, </a:t>
            </a:r>
            <a:r>
              <a:rPr lang="en-US" sz="1400" dirty="0">
                <a:latin typeface="Arial" charset="0"/>
                <a:cs typeface="Arial" charset="0"/>
              </a:rPr>
              <a:t>http://en.wikipedia.org/wiki/B+_tree</a:t>
            </a:r>
            <a:r>
              <a:rPr lang="en-US" sz="1400" dirty="0" smtClean="0">
                <a:latin typeface="Arial" charset="0"/>
                <a:cs typeface="Arial" charset="0"/>
              </a:rPr>
              <a:t/>
            </a:r>
            <a:br>
              <a:rPr lang="en-US" sz="1400" dirty="0" smtClean="0">
                <a:latin typeface="Arial" charset="0"/>
                <a:cs typeface="Arial" charset="0"/>
              </a:rPr>
            </a:br>
            <a:r>
              <a:rPr lang="en-US" sz="1400" dirty="0" smtClean="0">
                <a:latin typeface="Arial" charset="0"/>
                <a:cs typeface="Arial" charset="0"/>
              </a:rPr>
              <a:t>	</a:t>
            </a:r>
          </a:p>
          <a:p>
            <a:pPr marL="533400" indent="-533400">
              <a:buFontTx/>
              <a:buNone/>
            </a:pPr>
            <a:r>
              <a:rPr lang="en-US" altLang="en-US" sz="1400" dirty="0">
                <a:latin typeface="Arial" charset="0"/>
                <a:cs typeface="Arial" charset="0"/>
              </a:rPr>
              <a:t>[1]	</a:t>
            </a:r>
            <a:r>
              <a:rPr lang="en-US" altLang="en-US" sz="1400" dirty="0" err="1">
                <a:latin typeface="Arial" charset="0"/>
                <a:cs typeface="Arial" charset="0"/>
              </a:rPr>
              <a:t>Cormen</a:t>
            </a:r>
            <a:r>
              <a:rPr lang="en-US" altLang="en-US" sz="1400" dirty="0">
                <a:latin typeface="Arial" charset="0"/>
                <a:cs typeface="Arial" charset="0"/>
              </a:rPr>
              <a:t>, </a:t>
            </a:r>
            <a:r>
              <a:rPr lang="en-US" altLang="en-US" sz="1400" dirty="0" err="1">
                <a:latin typeface="Arial" charset="0"/>
                <a:cs typeface="Arial" charset="0"/>
              </a:rPr>
              <a:t>Leiserson</a:t>
            </a:r>
            <a:r>
              <a:rPr lang="en-US" altLang="en-US" sz="1400" dirty="0">
                <a:latin typeface="Arial" charset="0"/>
                <a:cs typeface="Arial" charset="0"/>
              </a:rPr>
              <a:t>, and </a:t>
            </a:r>
            <a:r>
              <a:rPr lang="en-US" altLang="en-US" sz="1400" dirty="0" err="1">
                <a:latin typeface="Arial" charset="0"/>
                <a:cs typeface="Arial" charset="0"/>
              </a:rPr>
              <a:t>Rivest</a:t>
            </a:r>
            <a:r>
              <a:rPr lang="en-US" altLang="en-US" sz="1400" dirty="0">
                <a:latin typeface="Arial" charset="0"/>
                <a:cs typeface="Arial" charset="0"/>
              </a:rPr>
              <a:t>, </a:t>
            </a:r>
            <a:r>
              <a:rPr lang="en-US" altLang="en-US" sz="1400" i="1" dirty="0">
                <a:latin typeface="Arial" charset="0"/>
                <a:cs typeface="Arial" charset="0"/>
              </a:rPr>
              <a:t>Introduction to Algorithms</a:t>
            </a:r>
            <a:r>
              <a:rPr lang="en-US" altLang="en-US" sz="1400" dirty="0">
                <a:latin typeface="Arial" charset="0"/>
                <a:cs typeface="Arial" charset="0"/>
              </a:rPr>
              <a:t>, McGraw Hill, 1990, Ch. 19, </a:t>
            </a:r>
            <a:r>
              <a:rPr lang="en-US" altLang="en-US" sz="1400" dirty="0" smtClean="0">
                <a:latin typeface="Arial" charset="0"/>
                <a:cs typeface="Arial" charset="0"/>
              </a:rPr>
              <a:t>p.381-99.</a:t>
            </a:r>
            <a:endParaRPr lang="en-US" altLang="en-US" sz="1400" dirty="0">
              <a:latin typeface="Arial" charset="0"/>
              <a:cs typeface="Arial" charset="0"/>
            </a:endParaRPr>
          </a:p>
          <a:p>
            <a:pPr marL="533400" indent="-533400">
              <a:buFontTx/>
              <a:buNone/>
            </a:pPr>
            <a:r>
              <a:rPr lang="en-US" altLang="en-US" sz="1400" dirty="0">
                <a:latin typeface="Arial" charset="0"/>
                <a:cs typeface="Arial" charset="0"/>
              </a:rPr>
              <a:t>[2]	Weiss, </a:t>
            </a:r>
            <a:r>
              <a:rPr lang="en-US" altLang="en-US" sz="1400" i="1" dirty="0">
                <a:latin typeface="Arial" charset="0"/>
                <a:cs typeface="Arial" charset="0"/>
              </a:rPr>
              <a:t>Data Structures and Algorithm Analysis in C++</a:t>
            </a:r>
            <a:r>
              <a:rPr lang="en-US" altLang="en-US" sz="1400" dirty="0">
                <a:latin typeface="Arial" charset="0"/>
                <a:cs typeface="Arial" charset="0"/>
              </a:rPr>
              <a:t>, </a:t>
            </a:r>
            <a:r>
              <a:rPr lang="en-US" altLang="en-US" sz="1400" i="1" dirty="0">
                <a:latin typeface="Arial" charset="0"/>
                <a:cs typeface="Arial" charset="0"/>
              </a:rPr>
              <a:t>3</a:t>
            </a:r>
            <a:r>
              <a:rPr lang="en-US" altLang="en-US" sz="1400" i="1" baseline="30000" dirty="0">
                <a:latin typeface="Arial" charset="0"/>
                <a:cs typeface="Arial" charset="0"/>
              </a:rPr>
              <a:t>rd</a:t>
            </a:r>
            <a:r>
              <a:rPr lang="en-US" altLang="en-US" sz="1400" i="1" dirty="0">
                <a:latin typeface="Arial" charset="0"/>
                <a:cs typeface="Arial" charset="0"/>
              </a:rPr>
              <a:t> Ed.</a:t>
            </a:r>
            <a:r>
              <a:rPr lang="en-US" altLang="en-US" sz="1400" dirty="0">
                <a:latin typeface="Arial" charset="0"/>
                <a:cs typeface="Arial" charset="0"/>
              </a:rPr>
              <a:t>, Addison Wesley, §4.7, p.159-64.</a:t>
            </a:r>
          </a:p>
          <a:p>
            <a:pPr marL="533400" indent="-533400">
              <a:buFontTx/>
              <a:buNone/>
              <a:defRPr/>
            </a:pPr>
            <a:endParaRPr lang="en-US" sz="1400" dirty="0">
              <a:latin typeface="Arial" charset="0"/>
              <a:cs typeface="Arial" charset="0"/>
            </a:endParaRPr>
          </a:p>
          <a:p>
            <a:pPr marL="533400" indent="-533400" algn="just">
              <a:buFont typeface="Arial" charset="0"/>
              <a:buNone/>
              <a:defRPr/>
            </a:pPr>
            <a:r>
              <a:rPr lang="en-US" sz="1400" dirty="0" smtClean="0">
                <a:solidFill>
                  <a:schemeClr val="tx1">
                    <a:lumMod val="65000"/>
                    <a:lumOff val="35000"/>
                  </a:schemeClr>
                </a:solidFill>
                <a:latin typeface="Arial" charset="0"/>
                <a:cs typeface="Arial" charset="0"/>
              </a:rPr>
              <a:t>	These slides are provided for the ECE 250</a:t>
            </a:r>
            <a:r>
              <a:rPr lang="en-US" sz="1400" i="1" dirty="0" smtClean="0">
                <a:solidFill>
                  <a:schemeClr val="tx1">
                    <a:lumMod val="65000"/>
                    <a:lumOff val="35000"/>
                  </a:schemeClr>
                </a:solidFill>
                <a:latin typeface="Arial" charset="0"/>
                <a:cs typeface="Arial" charset="0"/>
              </a:rPr>
              <a:t> Algorithms and Data Structures</a:t>
            </a:r>
            <a:r>
              <a:rPr lang="en-US" sz="1400" dirty="0" smtClean="0">
                <a:solidFill>
                  <a:schemeClr val="tx1">
                    <a:lumMod val="65000"/>
                    <a:lumOff val="35000"/>
                  </a:schemeClr>
                </a:solidFill>
                <a:latin typeface="Arial" charset="0"/>
                <a:cs typeface="Arial" charset="0"/>
              </a:rPr>
              <a:t> course.  The material in it reflects Douglas W.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741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Consequence: </a:t>
            </a:r>
            <a:r>
              <a:rPr lang="en-US" altLang="en-US" smtClean="0">
                <a:solidFill>
                  <a:schemeClr val="hlink"/>
                </a:solidFill>
                <a:latin typeface="Times New Roman" pitchFamily="18" charset="0"/>
                <a:cs typeface="Arial" charset="0"/>
              </a:rPr>
              <a:t>4014 bytes</a:t>
            </a:r>
            <a:r>
              <a:rPr lang="en-US" altLang="en-US" smtClean="0">
                <a:latin typeface="Arial" charset="0"/>
                <a:cs typeface="Arial" charset="0"/>
              </a:rPr>
              <a:t> are unused</a:t>
            </a:r>
          </a:p>
          <a:p>
            <a:endParaRPr lang="en-US" altLang="en-US" smtClean="0">
              <a:latin typeface="Arial" charset="0"/>
              <a:cs typeface="Arial" charset="0"/>
            </a:endParaRPr>
          </a:p>
          <a:p>
            <a:endParaRPr lang="en-US" altLang="en-US" smtClean="0">
              <a:latin typeface="Arial" charset="0"/>
              <a:cs typeface="Arial" charset="0"/>
            </a:endParaRPr>
          </a:p>
          <a:p>
            <a:pPr lvl="1"/>
            <a:endParaRPr lang="en-US" altLang="en-US" smtClean="0">
              <a:latin typeface="Arial" charset="0"/>
              <a:cs typeface="Arial" charset="0"/>
            </a:endParaRPr>
          </a:p>
          <a:p>
            <a:pPr lvl="1"/>
            <a:r>
              <a:rPr lang="en-US" altLang="en-US" smtClean="0">
                <a:latin typeface="Arial" charset="0"/>
                <a:cs typeface="Arial" charset="0"/>
              </a:rPr>
              <a:t>Large block sizes will waste space</a:t>
            </a:r>
          </a:p>
          <a:p>
            <a:endParaRPr lang="en-US" altLang="en-US" smtClean="0">
              <a:latin typeface="Times New Roman" pitchFamily="18" charset="0"/>
              <a:cs typeface="Arial" charset="0"/>
            </a:endParaRPr>
          </a:p>
        </p:txBody>
      </p:sp>
      <p:pic>
        <p:nvPicPr>
          <p:cNvPr id="17412" name="Picture 4" descr="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613" y="2952750"/>
            <a:ext cx="357346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descr="ab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50" y="2112963"/>
            <a:ext cx="892810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descr="b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5262563"/>
            <a:ext cx="41052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179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843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In summary:</a:t>
            </a:r>
          </a:p>
          <a:p>
            <a:pPr lvl="1"/>
            <a:r>
              <a:rPr lang="en-US" altLang="en-US" smtClean="0">
                <a:latin typeface="Arial" charset="0"/>
                <a:cs typeface="Arial" charset="0"/>
              </a:rPr>
              <a:t>Hard drives are slow</a:t>
            </a:r>
          </a:p>
          <a:p>
            <a:pPr lvl="1"/>
            <a:r>
              <a:rPr lang="en-US" altLang="en-US" smtClean="0">
                <a:latin typeface="Arial" charset="0"/>
                <a:cs typeface="Arial" charset="0"/>
              </a:rPr>
              <a:t>Divided into blocks</a:t>
            </a:r>
          </a:p>
          <a:p>
            <a:pPr lvl="2"/>
            <a:r>
              <a:rPr lang="en-US" altLang="en-US" smtClean="0">
                <a:latin typeface="Arial" charset="0"/>
                <a:cs typeface="Arial" charset="0"/>
              </a:rPr>
              <a:t>We will use a </a:t>
            </a:r>
            <a:r>
              <a:rPr lang="en-US" altLang="en-US" smtClean="0">
                <a:latin typeface="Times New Roman" pitchFamily="18" charset="0"/>
                <a:cs typeface="Arial" charset="0"/>
              </a:rPr>
              <a:t>4 KiB</a:t>
            </a:r>
            <a:r>
              <a:rPr lang="en-US" altLang="en-US" smtClean="0">
                <a:latin typeface="Arial" charset="0"/>
                <a:cs typeface="Arial" charset="0"/>
              </a:rPr>
              <a:t> block size</a:t>
            </a:r>
          </a:p>
          <a:p>
            <a:pPr lvl="1"/>
            <a:r>
              <a:rPr lang="en-US" altLang="en-US" smtClean="0">
                <a:latin typeface="Arial" charset="0"/>
                <a:cs typeface="Arial" charset="0"/>
              </a:rPr>
              <a:t>Accessing the entire block costs the same as accessing one byte within the block</a:t>
            </a:r>
          </a:p>
        </p:txBody>
      </p:sp>
    </p:spTree>
    <p:extLst>
      <p:ext uri="{BB962C8B-B14F-4D97-AF65-F5344CB8AC3E}">
        <p14:creationId xmlns:p14="http://schemas.microsoft.com/office/powerpoint/2010/main" val="11356483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smtClean="0">
                <a:latin typeface="Arial" charset="0"/>
                <a:cs typeface="Arial" charset="0"/>
              </a:rPr>
              <a:t>Storing Very Large Trees</a:t>
            </a:r>
            <a:endParaRPr lang="en-US" altLang="en-US" sz="4400" smtClean="0">
              <a:latin typeface="Arial" charset="0"/>
              <a:cs typeface="Arial" charset="0"/>
            </a:endParaRPr>
          </a:p>
        </p:txBody>
      </p:sp>
      <p:sp>
        <p:nvSpPr>
          <p:cNvPr id="1945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Problem:</a:t>
            </a:r>
          </a:p>
          <a:p>
            <a:pPr lvl="1"/>
            <a:r>
              <a:rPr lang="en-US" altLang="en-US" smtClean="0">
                <a:latin typeface="Arial" charset="0"/>
                <a:cs typeface="Arial" charset="0"/>
              </a:rPr>
              <a:t>Suppose we are attempting to store a large amount of ordered data</a:t>
            </a:r>
          </a:p>
          <a:p>
            <a:pPr lvl="1"/>
            <a:r>
              <a:rPr lang="en-US" altLang="en-US" smtClean="0">
                <a:latin typeface="Arial" charset="0"/>
                <a:cs typeface="Arial" charset="0"/>
              </a:rPr>
              <a:t>We will consider 10</a:t>
            </a:r>
            <a:r>
              <a:rPr lang="en-US" altLang="en-US" baseline="30000" smtClean="0">
                <a:latin typeface="Arial" charset="0"/>
                <a:cs typeface="Arial" charset="0"/>
              </a:rPr>
              <a:t>9</a:t>
            </a:r>
            <a:r>
              <a:rPr lang="en-US" altLang="en-US" i="1" smtClean="0">
                <a:latin typeface="Arial" charset="0"/>
                <a:cs typeface="Arial" charset="0"/>
              </a:rPr>
              <a:t> </a:t>
            </a:r>
            <a:r>
              <a:rPr lang="en-US" altLang="en-US" smtClean="0">
                <a:latin typeface="Arial" charset="0"/>
                <a:cs typeface="Arial" charset="0"/>
              </a:rPr>
              <a:t>items</a:t>
            </a:r>
          </a:p>
          <a:p>
            <a:pPr lvl="2"/>
            <a:r>
              <a:rPr lang="en-US" altLang="en-US" smtClean="0">
                <a:latin typeface="Arial" charset="0"/>
                <a:cs typeface="Arial" charset="0"/>
              </a:rPr>
              <a:t>A 4-byte (well ordered) key and associated data</a:t>
            </a:r>
          </a:p>
          <a:p>
            <a:pPr lvl="2"/>
            <a:r>
              <a:rPr lang="en-US" altLang="en-US" smtClean="0">
                <a:latin typeface="Arial" charset="0"/>
                <a:cs typeface="Arial" charset="0"/>
              </a:rPr>
              <a:t>Pointers assumed to be 4 bytes</a:t>
            </a:r>
          </a:p>
        </p:txBody>
      </p:sp>
    </p:spTree>
    <p:extLst>
      <p:ext uri="{BB962C8B-B14F-4D97-AF65-F5344CB8AC3E}">
        <p14:creationId xmlns:p14="http://schemas.microsoft.com/office/powerpoint/2010/main" val="4649570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smtClean="0">
                <a:latin typeface="Arial" charset="0"/>
                <a:cs typeface="Arial" charset="0"/>
              </a:rPr>
              <a:t>Storing Very Large Trees</a:t>
            </a:r>
          </a:p>
        </p:txBody>
      </p:sp>
      <p:sp>
        <p:nvSpPr>
          <p:cNvPr id="2048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Restrictions and Assumptions:</a:t>
            </a:r>
          </a:p>
          <a:p>
            <a:pPr lvl="1"/>
            <a:r>
              <a:rPr lang="en-US" altLang="en-US" smtClean="0">
                <a:latin typeface="Arial" charset="0"/>
                <a:cs typeface="Arial" charset="0"/>
              </a:rPr>
              <a:t>This must be stored on a hard drive</a:t>
            </a:r>
          </a:p>
          <a:p>
            <a:pPr lvl="2"/>
            <a:r>
              <a:rPr lang="en-US" altLang="en-US" smtClean="0">
                <a:latin typeface="Arial" charset="0"/>
                <a:cs typeface="Arial" charset="0"/>
              </a:rPr>
              <a:t>32 bits only access 4 GiB</a:t>
            </a:r>
          </a:p>
          <a:p>
            <a:pPr lvl="2"/>
            <a:r>
              <a:rPr lang="en-US" altLang="en-US" smtClean="0">
                <a:latin typeface="Arial" charset="0"/>
                <a:cs typeface="Arial" charset="0"/>
              </a:rPr>
              <a:t>Main memory is volatile</a:t>
            </a:r>
          </a:p>
          <a:p>
            <a:pPr lvl="1"/>
            <a:r>
              <a:rPr lang="en-US" altLang="en-US" smtClean="0">
                <a:latin typeface="Arial" charset="0"/>
                <a:cs typeface="Arial" charset="0"/>
              </a:rPr>
              <a:t>Assume the root node is in main memory</a:t>
            </a:r>
          </a:p>
          <a:p>
            <a:pPr lvl="1"/>
            <a:r>
              <a:rPr lang="en-US" altLang="en-US" smtClean="0">
                <a:latin typeface="Arial" charset="0"/>
                <a:cs typeface="Arial" charset="0"/>
              </a:rPr>
              <a:t>Block addresses are 32 bits</a:t>
            </a:r>
          </a:p>
          <a:p>
            <a:pPr lvl="1"/>
            <a:r>
              <a:rPr lang="en-US" altLang="en-US" smtClean="0">
                <a:latin typeface="Arial" charset="0"/>
                <a:cs typeface="Arial" charset="0"/>
              </a:rPr>
              <a:t>Processor speed: </a:t>
            </a:r>
            <a:r>
              <a:rPr lang="en-US" altLang="en-US" smtClean="0">
                <a:latin typeface="Times New Roman" pitchFamily="18" charset="0"/>
                <a:cs typeface="Arial" charset="0"/>
              </a:rPr>
              <a:t>3 GHz</a:t>
            </a:r>
          </a:p>
          <a:p>
            <a:pPr lvl="1"/>
            <a:r>
              <a:rPr lang="en-US" altLang="en-US" smtClean="0">
                <a:latin typeface="Arial" charset="0"/>
                <a:cs typeface="Arial" charset="0"/>
              </a:rPr>
              <a:t>Hard drive seek time: </a:t>
            </a:r>
            <a:r>
              <a:rPr lang="en-US" altLang="en-US" smtClean="0">
                <a:latin typeface="Times New Roman" pitchFamily="18" charset="0"/>
                <a:cs typeface="Arial" charset="0"/>
              </a:rPr>
              <a:t>10 ms</a:t>
            </a:r>
          </a:p>
        </p:txBody>
      </p:sp>
    </p:spTree>
    <p:extLst>
      <p:ext uri="{BB962C8B-B14F-4D97-AF65-F5344CB8AC3E}">
        <p14:creationId xmlns:p14="http://schemas.microsoft.com/office/powerpoint/2010/main" val="21308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mtClean="0">
                <a:latin typeface="Arial" charset="0"/>
                <a:cs typeface="Arial" charset="0"/>
              </a:rPr>
              <a:t>Storing Very Large Trees</a:t>
            </a:r>
          </a:p>
        </p:txBody>
      </p:sp>
      <p:sp>
        <p:nvSpPr>
          <p:cNvPr id="2150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We have assumed that all balanced trees are comparable: </a:t>
            </a:r>
            <a:r>
              <a:rPr lang="en-US" altLang="en-US" b="1" smtClean="0">
                <a:latin typeface="Symbol" pitchFamily="18" charset="2"/>
                <a:cs typeface="Arial" charset="0"/>
              </a:rPr>
              <a:t>Q</a:t>
            </a:r>
            <a:r>
              <a:rPr lang="en-US" altLang="en-US" smtClean="0">
                <a:latin typeface="Times New Roman" pitchFamily="18" charset="0"/>
                <a:cs typeface="Arial" charset="0"/>
              </a:rPr>
              <a:t>(ln(</a:t>
            </a:r>
            <a:r>
              <a:rPr lang="en-US" altLang="en-US" i="1" smtClean="0">
                <a:latin typeface="Times New Roman" pitchFamily="18" charset="0"/>
                <a:cs typeface="Arial" charset="0"/>
              </a:rPr>
              <a:t>n</a:t>
            </a:r>
            <a:r>
              <a:rPr lang="en-US" altLang="en-US" smtClean="0">
                <a:latin typeface="Times New Roman" pitchFamily="18" charset="0"/>
                <a:cs typeface="Arial" charset="0"/>
              </a:rPr>
              <a:t>))</a:t>
            </a:r>
            <a:endParaRPr lang="en-US" altLang="en-US" smtClean="0">
              <a:latin typeface="Arial" charset="0"/>
              <a:cs typeface="Arial" charset="0"/>
            </a:endParaRPr>
          </a:p>
          <a:p>
            <a:pPr lvl="1"/>
            <a:r>
              <a:rPr lang="en-US" altLang="en-US" smtClean="0">
                <a:latin typeface="Arial" charset="0"/>
                <a:cs typeface="Arial" charset="0"/>
              </a:rPr>
              <a:t>This will not always apply</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Consider</a:t>
            </a:r>
          </a:p>
          <a:p>
            <a:pPr lvl="1"/>
            <a:r>
              <a:rPr lang="en-US" altLang="en-US" smtClean="0">
                <a:latin typeface="Arial" charset="0"/>
                <a:cs typeface="Arial" charset="0"/>
              </a:rPr>
              <a:t>Binary search trees</a:t>
            </a:r>
          </a:p>
          <a:p>
            <a:pPr lvl="1"/>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trees</a:t>
            </a:r>
          </a:p>
          <a:p>
            <a:pPr lvl="1"/>
            <a:r>
              <a:rPr lang="en-US" altLang="en-US" smtClean="0">
                <a:latin typeface="Arial" charset="0"/>
                <a:cs typeface="Arial" charset="0"/>
              </a:rPr>
              <a:t>Realistic </a:t>
            </a:r>
            <a:r>
              <a:rPr lang="en-US" altLang="en-US" i="1" smtClean="0">
                <a:latin typeface="Times New Roman" pitchFamily="18" charset="0"/>
                <a:cs typeface="Arial" charset="0"/>
              </a:rPr>
              <a:t>M</a:t>
            </a:r>
            <a:r>
              <a:rPr lang="en-US" altLang="en-US" smtClean="0">
                <a:latin typeface="Arial" charset="0"/>
                <a:cs typeface="Arial" charset="0"/>
              </a:rPr>
              <a:t>-way trees</a:t>
            </a:r>
          </a:p>
          <a:p>
            <a:pPr lvl="1"/>
            <a:r>
              <a:rPr lang="en-US" altLang="en-US" smtClean="0">
                <a:latin typeface="Arial" charset="0"/>
                <a:cs typeface="Arial" charset="0"/>
              </a:rPr>
              <a:t>B+ trees</a:t>
            </a:r>
          </a:p>
        </p:txBody>
      </p:sp>
    </p:spTree>
    <p:extLst>
      <p:ext uri="{BB962C8B-B14F-4D97-AF65-F5344CB8AC3E}">
        <p14:creationId xmlns:p14="http://schemas.microsoft.com/office/powerpoint/2010/main" val="29069163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smtClean="0">
                <a:latin typeface="Arial" charset="0"/>
                <a:cs typeface="Arial" charset="0"/>
              </a:rPr>
              <a:t>Binary Search Trees</a:t>
            </a:r>
            <a:endParaRPr lang="en-US" altLang="en-US" sz="4400" smtClean="0">
              <a:latin typeface="Arial" charset="0"/>
              <a:cs typeface="Arial" charset="0"/>
            </a:endParaRPr>
          </a:p>
        </p:txBody>
      </p:sp>
      <p:sp>
        <p:nvSpPr>
          <p:cNvPr id="2253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 binary search tree with </a:t>
            </a:r>
            <a:r>
              <a:rPr lang="en-US" altLang="en-US" smtClean="0">
                <a:latin typeface="Times New Roman" pitchFamily="18" charset="0"/>
                <a:cs typeface="Arial" charset="0"/>
              </a:rPr>
              <a:t>10</a:t>
            </a:r>
            <a:r>
              <a:rPr lang="en-US" altLang="en-US" baseline="30000" smtClean="0">
                <a:latin typeface="Times New Roman" pitchFamily="18" charset="0"/>
                <a:cs typeface="Arial" charset="0"/>
              </a:rPr>
              <a:t>9</a:t>
            </a:r>
            <a:r>
              <a:rPr lang="en-US" altLang="en-US" smtClean="0">
                <a:latin typeface="Arial" charset="0"/>
                <a:cs typeface="Arial" charset="0"/>
              </a:rPr>
              <a:t> entries has a minimum height of </a:t>
            </a:r>
            <a:r>
              <a:rPr lang="en-US" altLang="en-US" smtClean="0">
                <a:latin typeface="Times New Roman" pitchFamily="18" charset="0"/>
                <a:cs typeface="Arial" charset="0"/>
              </a:rPr>
              <a:t>⌊lg(10</a:t>
            </a:r>
            <a:r>
              <a:rPr lang="en-US" altLang="en-US" baseline="30000" smtClean="0">
                <a:latin typeface="Times New Roman" pitchFamily="18" charset="0"/>
                <a:cs typeface="Arial" charset="0"/>
              </a:rPr>
              <a:t>9</a:t>
            </a:r>
            <a:r>
              <a:rPr lang="en-US" altLang="en-US" smtClean="0">
                <a:latin typeface="Times New Roman" pitchFamily="18" charset="0"/>
                <a:cs typeface="Arial" charset="0"/>
              </a:rPr>
              <a:t>)⌋ = 29</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Just the pointers requires almost </a:t>
            </a:r>
            <a:r>
              <a:rPr lang="en-US" altLang="en-US" smtClean="0">
                <a:latin typeface="Times New Roman" pitchFamily="18" charset="0"/>
                <a:cs typeface="Arial" charset="0"/>
              </a:rPr>
              <a:t>8 GiB</a:t>
            </a:r>
            <a:endParaRPr lang="en-US" altLang="en-US" smtClean="0">
              <a:latin typeface="Arial" charset="0"/>
              <a:cs typeface="Arial" charset="0"/>
            </a:endParaRPr>
          </a:p>
          <a:p>
            <a:pPr lvl="1"/>
            <a:r>
              <a:rPr lang="en-US" altLang="en-US" smtClean="0">
                <a:latin typeface="Arial" charset="0"/>
                <a:cs typeface="Arial" charset="0"/>
              </a:rPr>
              <a:t> </a:t>
            </a:r>
            <a:r>
              <a:rPr lang="en-US" altLang="en-US" smtClean="0">
                <a:latin typeface="Times New Roman" pitchFamily="18" charset="0"/>
                <a:cs typeface="Arial" charset="0"/>
              </a:rPr>
              <a:t>32 bits</a:t>
            </a:r>
            <a:r>
              <a:rPr lang="en-US" altLang="en-US" smtClean="0">
                <a:latin typeface="Arial" charset="0"/>
                <a:cs typeface="Arial" charset="0"/>
              </a:rPr>
              <a:t> can access at most </a:t>
            </a:r>
            <a:r>
              <a:rPr lang="en-US" altLang="en-US" smtClean="0">
                <a:latin typeface="Times New Roman" pitchFamily="18" charset="0"/>
                <a:cs typeface="Arial" charset="0"/>
              </a:rPr>
              <a:t>4 GiB</a:t>
            </a:r>
            <a:r>
              <a:rPr lang="en-US" altLang="en-US" smtClean="0">
                <a:latin typeface="Arial" charset="0"/>
                <a:cs typeface="Arial" charset="0"/>
              </a:rPr>
              <a:t> of main memory</a:t>
            </a:r>
          </a:p>
        </p:txBody>
      </p:sp>
    </p:spTree>
    <p:extLst>
      <p:ext uri="{BB962C8B-B14F-4D97-AF65-F5344CB8AC3E}">
        <p14:creationId xmlns:p14="http://schemas.microsoft.com/office/powerpoint/2010/main" val="2214460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smtClean="0">
                <a:latin typeface="Arial" charset="0"/>
                <a:cs typeface="Arial" charset="0"/>
              </a:rPr>
              <a:t>Outline</a:t>
            </a:r>
          </a:p>
        </p:txBody>
      </p:sp>
      <p:sp>
        <p:nvSpPr>
          <p:cNvPr id="512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Motivation:</a:t>
            </a:r>
          </a:p>
          <a:p>
            <a:pPr lvl="1"/>
            <a:r>
              <a:rPr lang="en-US" altLang="en-US" smtClean="0">
                <a:latin typeface="Arial" charset="0"/>
                <a:cs typeface="Arial" charset="0"/>
              </a:rPr>
              <a:t>Hard drives accesses are slow</a:t>
            </a:r>
          </a:p>
          <a:p>
            <a:pPr lvl="1"/>
            <a:r>
              <a:rPr lang="en-US" altLang="en-US" smtClean="0">
                <a:latin typeface="Arial" charset="0"/>
                <a:cs typeface="Arial" charset="0"/>
              </a:rPr>
              <a:t>Reduces the number of disk accesses</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B+ trees:</a:t>
            </a:r>
          </a:p>
          <a:p>
            <a:pPr lvl="1"/>
            <a:r>
              <a:rPr lang="en-US" altLang="en-US" smtClean="0">
                <a:latin typeface="Arial" charset="0"/>
                <a:cs typeface="Arial" charset="0"/>
              </a:rPr>
              <a:t>Description</a:t>
            </a:r>
          </a:p>
          <a:p>
            <a:pPr lvl="1"/>
            <a:r>
              <a:rPr lang="en-US" altLang="en-US" smtClean="0">
                <a:latin typeface="Arial" charset="0"/>
                <a:cs typeface="Arial" charset="0"/>
              </a:rPr>
              <a:t>Insertion and deletions</a:t>
            </a:r>
          </a:p>
        </p:txBody>
      </p:sp>
    </p:spTree>
    <p:extLst>
      <p:ext uri="{BB962C8B-B14F-4D97-AF65-F5344CB8AC3E}">
        <p14:creationId xmlns:p14="http://schemas.microsoft.com/office/powerpoint/2010/main" val="1023570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smtClean="0">
                <a:latin typeface="Arial" charset="0"/>
                <a:cs typeface="Arial" charset="0"/>
              </a:rPr>
              <a:t>Binary Search Trees</a:t>
            </a:r>
          </a:p>
        </p:txBody>
      </p:sp>
      <p:sp>
        <p:nvSpPr>
          <p:cNvPr id="2355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It is very likely that two nodes are not in the same block on the hard drive</a:t>
            </a:r>
          </a:p>
          <a:p>
            <a:pPr lvl="1"/>
            <a:r>
              <a:rPr lang="en-US" altLang="en-US" smtClean="0">
                <a:latin typeface="Arial" charset="0"/>
                <a:cs typeface="Arial" charset="0"/>
              </a:rPr>
              <a:t>Accessing leaf node requires that </a:t>
            </a:r>
            <a:r>
              <a:rPr lang="en-US" altLang="en-US" smtClean="0">
                <a:latin typeface="Times New Roman" pitchFamily="18" charset="0"/>
                <a:cs typeface="Arial" charset="0"/>
              </a:rPr>
              <a:t>29</a:t>
            </a:r>
            <a:r>
              <a:rPr lang="en-US" altLang="en-US" smtClean="0">
                <a:latin typeface="Arial" charset="0"/>
                <a:cs typeface="Arial" charset="0"/>
              </a:rPr>
              <a:t> blocks be copied from the hard drive</a:t>
            </a:r>
          </a:p>
          <a:p>
            <a:pPr lvl="1"/>
            <a:r>
              <a:rPr lang="en-US" altLang="en-US" smtClean="0">
                <a:latin typeface="Arial" charset="0"/>
                <a:cs typeface="Arial" charset="0"/>
              </a:rPr>
              <a:t>Assume the root is in main memory</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With </a:t>
            </a:r>
            <a:r>
              <a:rPr lang="en-US" altLang="en-US" smtClean="0">
                <a:latin typeface="Times New Roman" pitchFamily="18" charset="0"/>
                <a:cs typeface="Arial" charset="0"/>
              </a:rPr>
              <a:t>10 ms</a:t>
            </a:r>
            <a:r>
              <a:rPr lang="en-US" altLang="en-US" smtClean="0">
                <a:latin typeface="Arial" charset="0"/>
                <a:cs typeface="Arial" charset="0"/>
              </a:rPr>
              <a:t> seek time, this would require approximately </a:t>
            </a:r>
            <a:r>
              <a:rPr lang="en-US" altLang="en-US" smtClean="0">
                <a:latin typeface="Times New Roman" pitchFamily="18" charset="0"/>
                <a:cs typeface="Arial" charset="0"/>
              </a:rPr>
              <a:t>0.29 s</a:t>
            </a:r>
            <a:endParaRPr lang="en-US" altLang="en-US" smtClean="0">
              <a:latin typeface="Arial" charset="0"/>
              <a:cs typeface="Arial" charset="0"/>
            </a:endParaRPr>
          </a:p>
        </p:txBody>
      </p:sp>
    </p:spTree>
    <p:extLst>
      <p:ext uri="{BB962C8B-B14F-4D97-AF65-F5344CB8AC3E}">
        <p14:creationId xmlns:p14="http://schemas.microsoft.com/office/powerpoint/2010/main" val="575366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457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Let us try to fit as many keys and pointers into one block</a:t>
            </a:r>
          </a:p>
          <a:p>
            <a:pPr lvl="1"/>
            <a:r>
              <a:rPr lang="en-US" altLang="en-US" smtClean="0">
                <a:latin typeface="Arial" charset="0"/>
                <a:cs typeface="Arial" charset="0"/>
              </a:rPr>
              <a:t>Keys are </a:t>
            </a:r>
            <a:r>
              <a:rPr lang="en-US" altLang="en-US" smtClean="0">
                <a:solidFill>
                  <a:srgbClr val="FF0000"/>
                </a:solidFill>
                <a:latin typeface="Times New Roman" pitchFamily="18" charset="0"/>
                <a:cs typeface="Arial" charset="0"/>
              </a:rPr>
              <a:t>4 bytes</a:t>
            </a:r>
          </a:p>
          <a:p>
            <a:pPr lvl="1"/>
            <a:r>
              <a:rPr lang="en-US" altLang="en-US" smtClean="0">
                <a:latin typeface="Arial" charset="0"/>
                <a:cs typeface="Arial" charset="0"/>
              </a:rPr>
              <a:t>Assume pointers are </a:t>
            </a:r>
            <a:r>
              <a:rPr lang="en-US" altLang="en-US" smtClean="0">
                <a:latin typeface="Times New Roman" pitchFamily="18" charset="0"/>
                <a:cs typeface="Arial" charset="0"/>
              </a:rPr>
              <a:t>32 bits</a:t>
            </a:r>
            <a:r>
              <a:rPr lang="en-US" altLang="en-US" smtClean="0">
                <a:latin typeface="Arial" charset="0"/>
                <a:cs typeface="Arial" charset="0"/>
              </a:rPr>
              <a:t> (</a:t>
            </a:r>
            <a:r>
              <a:rPr lang="en-US" altLang="en-US" smtClean="0">
                <a:solidFill>
                  <a:schemeClr val="hlink"/>
                </a:solidFill>
                <a:latin typeface="Times New Roman" pitchFamily="18" charset="0"/>
                <a:cs typeface="Arial" charset="0"/>
              </a:rPr>
              <a:t>4 bytes</a:t>
            </a:r>
            <a:r>
              <a:rPr lang="en-US" altLang="en-US" smtClean="0">
                <a:latin typeface="Arial" charset="0"/>
                <a:cs typeface="Arial" charset="0"/>
              </a:rPr>
              <a:t>)</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 block is 4 KiB:</a:t>
            </a:r>
          </a:p>
          <a:p>
            <a:pPr lvl="1">
              <a:buFontTx/>
              <a:buNone/>
            </a:pPr>
            <a:r>
              <a:rPr lang="en-US" altLang="en-US" smtClean="0">
                <a:latin typeface="Arial" charset="0"/>
                <a:cs typeface="Arial" charset="0"/>
              </a:rPr>
              <a:t>	</a:t>
            </a:r>
            <a:r>
              <a:rPr lang="en-US" altLang="en-US" smtClean="0">
                <a:latin typeface="Times New Roman" pitchFamily="18" charset="0"/>
                <a:cs typeface="Arial" charset="0"/>
              </a:rPr>
              <a:t>4 KiB / (</a:t>
            </a:r>
            <a:r>
              <a:rPr lang="en-US" altLang="en-US" smtClean="0">
                <a:solidFill>
                  <a:srgbClr val="FF0000"/>
                </a:solidFill>
                <a:latin typeface="Times New Roman" pitchFamily="18" charset="0"/>
                <a:cs typeface="Arial" charset="0"/>
              </a:rPr>
              <a:t>4 bytes</a:t>
            </a:r>
            <a:r>
              <a:rPr lang="en-US" altLang="en-US" smtClean="0">
                <a:latin typeface="Times New Roman" pitchFamily="18" charset="0"/>
                <a:cs typeface="Arial" charset="0"/>
              </a:rPr>
              <a:t> + </a:t>
            </a:r>
            <a:r>
              <a:rPr lang="en-US" altLang="en-US" smtClean="0">
                <a:solidFill>
                  <a:schemeClr val="hlink"/>
                </a:solidFill>
                <a:latin typeface="Times New Roman" pitchFamily="18" charset="0"/>
                <a:cs typeface="Arial" charset="0"/>
              </a:rPr>
              <a:t>4 bytes</a:t>
            </a:r>
            <a:r>
              <a:rPr lang="en-US" altLang="en-US" smtClean="0">
                <a:latin typeface="Times New Roman" pitchFamily="18" charset="0"/>
                <a:cs typeface="Arial" charset="0"/>
              </a:rPr>
              <a:t>) = 512</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Store a 512-way node in each block</a:t>
            </a:r>
          </a:p>
        </p:txBody>
      </p:sp>
    </p:spTree>
    <p:extLst>
      <p:ext uri="{BB962C8B-B14F-4D97-AF65-F5344CB8AC3E}">
        <p14:creationId xmlns:p14="http://schemas.microsoft.com/office/powerpoint/2010/main" val="8009484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560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An optimal </a:t>
            </a:r>
            <a:r>
              <a:rPr lang="en-US" altLang="en-US" smtClean="0">
                <a:latin typeface="Times New Roman" pitchFamily="18" charset="0"/>
                <a:cs typeface="Arial" charset="0"/>
              </a:rPr>
              <a:t>512</a:t>
            </a:r>
            <a:r>
              <a:rPr lang="en-US" altLang="en-US" smtClean="0">
                <a:latin typeface="Arial" charset="0"/>
                <a:cs typeface="Arial" charset="0"/>
              </a:rPr>
              <a:t>-way tree would be of height </a:t>
            </a:r>
            <a:r>
              <a:rPr lang="en-US" altLang="en-US" smtClean="0">
                <a:latin typeface="Times New Roman" pitchFamily="18" charset="0"/>
                <a:cs typeface="Arial" charset="0"/>
              </a:rPr>
              <a:t>⌊log</a:t>
            </a:r>
            <a:r>
              <a:rPr lang="en-US" altLang="en-US" baseline="-25000" smtClean="0">
                <a:latin typeface="Times New Roman" pitchFamily="18" charset="0"/>
                <a:cs typeface="Arial" charset="0"/>
              </a:rPr>
              <a:t>512</a:t>
            </a:r>
            <a:r>
              <a:rPr lang="en-US" altLang="en-US" smtClean="0">
                <a:latin typeface="Times New Roman" pitchFamily="18" charset="0"/>
                <a:cs typeface="Arial" charset="0"/>
              </a:rPr>
              <a:t>(10</a:t>
            </a:r>
            <a:r>
              <a:rPr lang="en-US" altLang="en-US" baseline="30000" smtClean="0">
                <a:latin typeface="Times New Roman" pitchFamily="18" charset="0"/>
                <a:cs typeface="Arial" charset="0"/>
              </a:rPr>
              <a:t>9</a:t>
            </a:r>
            <a:r>
              <a:rPr lang="en-US" altLang="en-US" smtClean="0">
                <a:latin typeface="Times New Roman" pitchFamily="18" charset="0"/>
                <a:cs typeface="Arial" charset="0"/>
              </a:rPr>
              <a:t>)⌋ = 3</a:t>
            </a:r>
            <a:endParaRPr lang="en-US" altLang="en-US" smtClean="0">
              <a:latin typeface="Arial" charset="0"/>
              <a:cs typeface="Arial" charset="0"/>
            </a:endParaRP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Searches requires at most </a:t>
            </a:r>
            <a:r>
              <a:rPr lang="en-US" altLang="en-US" smtClean="0">
                <a:latin typeface="Times New Roman" pitchFamily="18" charset="0"/>
                <a:cs typeface="Arial" charset="0"/>
              </a:rPr>
              <a:t>30 ms</a:t>
            </a:r>
            <a:endParaRPr lang="en-US" altLang="en-US" smtClean="0">
              <a:latin typeface="Arial" charset="0"/>
              <a:cs typeface="Arial" charset="0"/>
            </a:endParaRPr>
          </a:p>
          <a:p>
            <a:pPr lvl="1"/>
            <a:r>
              <a:rPr lang="en-US" altLang="en-US" smtClean="0">
                <a:latin typeface="Arial" charset="0"/>
                <a:cs typeface="Arial" charset="0"/>
              </a:rPr>
              <a:t>Almost 10 times faster than a binary search tree</a:t>
            </a:r>
            <a:endParaRPr lang="en-US" altLang="en-US" smtClean="0">
              <a:latin typeface="Times New Roman" pitchFamily="18" charset="0"/>
              <a:cs typeface="Arial" charset="0"/>
            </a:endParaRPr>
          </a:p>
        </p:txBody>
      </p:sp>
    </p:spTree>
    <p:extLst>
      <p:ext uri="{BB962C8B-B14F-4D97-AF65-F5344CB8AC3E}">
        <p14:creationId xmlns:p14="http://schemas.microsoft.com/office/powerpoint/2010/main" val="12262287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662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Problem:</a:t>
            </a:r>
          </a:p>
          <a:p>
            <a:pPr lvl="1"/>
            <a:r>
              <a:rPr lang="en-US" altLang="en-US" smtClean="0">
                <a:latin typeface="Arial" charset="0"/>
                <a:cs typeface="Arial" charset="0"/>
              </a:rPr>
              <a:t>We are only storing keys and pointers</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That’s like storing</a:t>
            </a:r>
          </a:p>
          <a:p>
            <a:pPr lvl="1"/>
            <a:r>
              <a:rPr lang="en-US" altLang="en-US" smtClean="0">
                <a:latin typeface="Arial" charset="0"/>
                <a:cs typeface="Arial" charset="0"/>
              </a:rPr>
              <a:t>UW Student IDs</a:t>
            </a:r>
          </a:p>
          <a:p>
            <a:pPr lvl="1"/>
            <a:r>
              <a:rPr lang="en-US" altLang="en-US" smtClean="0">
                <a:latin typeface="Arial" charset="0"/>
                <a:cs typeface="Arial" charset="0"/>
              </a:rPr>
              <a:t>Bank account numbers</a:t>
            </a:r>
          </a:p>
          <a:p>
            <a:pPr>
              <a:buFontTx/>
              <a:buNone/>
            </a:pPr>
            <a:r>
              <a:rPr lang="en-US" altLang="en-US" smtClean="0">
                <a:latin typeface="Arial" charset="0"/>
                <a:cs typeface="Arial" charset="0"/>
              </a:rPr>
              <a:t>	but no information</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In general, we want to store more information...</a:t>
            </a:r>
          </a:p>
        </p:txBody>
      </p:sp>
    </p:spTree>
    <p:extLst>
      <p:ext uri="{BB962C8B-B14F-4D97-AF65-F5344CB8AC3E}">
        <p14:creationId xmlns:p14="http://schemas.microsoft.com/office/powerpoint/2010/main" val="34519985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765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Assume we wish to store:</a:t>
            </a:r>
          </a:p>
          <a:p>
            <a:pPr lvl="1"/>
            <a:r>
              <a:rPr lang="en-US" altLang="en-US" smtClean="0">
                <a:latin typeface="Arial" charset="0"/>
                <a:cs typeface="Arial" charset="0"/>
              </a:rPr>
              <a:t>a </a:t>
            </a:r>
            <a:r>
              <a:rPr lang="en-US" altLang="en-US" smtClean="0">
                <a:latin typeface="Times New Roman" pitchFamily="18" charset="0"/>
                <a:cs typeface="Arial" charset="0"/>
              </a:rPr>
              <a:t>4 byte</a:t>
            </a:r>
            <a:r>
              <a:rPr lang="en-US" altLang="en-US" smtClean="0">
                <a:latin typeface="Arial" charset="0"/>
                <a:cs typeface="Arial" charset="0"/>
              </a:rPr>
              <a:t> key</a:t>
            </a:r>
          </a:p>
          <a:p>
            <a:pPr lvl="1"/>
            <a:r>
              <a:rPr lang="en-US" altLang="en-US" smtClean="0">
                <a:latin typeface="Arial" charset="0"/>
                <a:cs typeface="Arial" charset="0"/>
              </a:rPr>
              <a:t>a </a:t>
            </a:r>
            <a:r>
              <a:rPr lang="en-US" altLang="en-US" smtClean="0">
                <a:latin typeface="Times New Roman" pitchFamily="18" charset="0"/>
                <a:cs typeface="Arial" charset="0"/>
              </a:rPr>
              <a:t>4 byte</a:t>
            </a:r>
            <a:r>
              <a:rPr lang="en-US" altLang="en-US" smtClean="0">
                <a:latin typeface="Arial" charset="0"/>
                <a:cs typeface="Arial" charset="0"/>
              </a:rPr>
              <a:t> pointer (to a child block), and</a:t>
            </a:r>
          </a:p>
          <a:p>
            <a:pPr lvl="1"/>
            <a:r>
              <a:rPr lang="en-US" altLang="en-US" smtClean="0">
                <a:latin typeface="Arial" charset="0"/>
                <a:cs typeface="Arial" charset="0"/>
              </a:rPr>
              <a:t> </a:t>
            </a:r>
            <a:r>
              <a:rPr lang="en-US" altLang="en-US" smtClean="0">
                <a:latin typeface="Times New Roman" pitchFamily="18" charset="0"/>
                <a:cs typeface="Arial" charset="0"/>
              </a:rPr>
              <a:t>100 bytes</a:t>
            </a:r>
            <a:r>
              <a:rPr lang="en-US" altLang="en-US" smtClean="0">
                <a:latin typeface="Arial" charset="0"/>
                <a:cs typeface="Arial" charset="0"/>
              </a:rPr>
              <a:t> of information</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Consequently</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Each block can store </a:t>
            </a:r>
            <a:r>
              <a:rPr lang="en-US" altLang="en-US" smtClean="0">
                <a:latin typeface="Times New Roman" pitchFamily="18" charset="0"/>
                <a:cs typeface="Arial" charset="0"/>
              </a:rPr>
              <a:t>37</a:t>
            </a:r>
            <a:r>
              <a:rPr lang="en-US" altLang="en-US" smtClean="0">
                <a:latin typeface="Arial" charset="0"/>
                <a:cs typeface="Arial" charset="0"/>
              </a:rPr>
              <a:t> records</a:t>
            </a:r>
          </a:p>
          <a:p>
            <a:pPr lvl="1"/>
            <a:r>
              <a:rPr lang="en-US" altLang="en-US" smtClean="0">
                <a:latin typeface="Arial" charset="0"/>
                <a:cs typeface="Arial" charset="0"/>
              </a:rPr>
              <a:t>Use a 38-way tree</a:t>
            </a:r>
          </a:p>
        </p:txBody>
      </p:sp>
      <p:graphicFrame>
        <p:nvGraphicFramePr>
          <p:cNvPr id="27652" name="Object 1"/>
          <p:cNvGraphicFramePr>
            <a:graphicFrameLocks noChangeAspect="1"/>
          </p:cNvGraphicFramePr>
          <p:nvPr/>
        </p:nvGraphicFramePr>
        <p:xfrm>
          <a:off x="2555875" y="3141663"/>
          <a:ext cx="3205163" cy="876300"/>
        </p:xfrm>
        <a:graphic>
          <a:graphicData uri="http://schemas.openxmlformats.org/presentationml/2006/ole">
            <mc:AlternateContent xmlns:mc="http://schemas.openxmlformats.org/markup-compatibility/2006">
              <mc:Choice xmlns:v="urn:schemas-microsoft-com:vml" Requires="v">
                <p:oleObj spid="_x0000_s1026" name="Equation" r:id="rId4" imgW="1624895" imgH="444307" progId="Equation.DSMT4">
                  <p:embed/>
                </p:oleObj>
              </mc:Choice>
              <mc:Fallback>
                <p:oleObj name="Equation" r:id="rId4" imgW="1624895" imgH="444307"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3141663"/>
                        <a:ext cx="320516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65361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8675" name="Rectangle 4"/>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 </a:t>
            </a:r>
            <a:r>
              <a:rPr lang="en-US" altLang="en-US" smtClean="0">
                <a:latin typeface="Times New Roman" pitchFamily="18" charset="0"/>
                <a:cs typeface="Arial" charset="0"/>
              </a:rPr>
              <a:t>4 KiB</a:t>
            </a:r>
            <a:r>
              <a:rPr lang="en-US" altLang="en-US" smtClean="0">
                <a:latin typeface="Arial" charset="0"/>
                <a:cs typeface="Arial" charset="0"/>
              </a:rPr>
              <a:t> block would be partitioned as follows:</a:t>
            </a:r>
          </a:p>
          <a:p>
            <a:pPr lvl="1"/>
            <a:r>
              <a:rPr lang="en-US" altLang="en-US" smtClean="0">
                <a:latin typeface="Arial" charset="0"/>
                <a:cs typeface="Arial" charset="0"/>
              </a:rPr>
              <a:t>37 records with keys</a:t>
            </a:r>
          </a:p>
          <a:p>
            <a:pPr lvl="1"/>
            <a:r>
              <a:rPr lang="en-US" altLang="en-US" smtClean="0">
                <a:latin typeface="Arial" charset="0"/>
                <a:cs typeface="Arial" charset="0"/>
              </a:rPr>
              <a:t>38 next pointers</a:t>
            </a:r>
          </a:p>
          <a:p>
            <a:pPr lvl="1"/>
            <a:r>
              <a:rPr lang="en-US" altLang="en-US" smtClean="0">
                <a:latin typeface="Arial" charset="0"/>
                <a:cs typeface="Arial" charset="0"/>
              </a:rPr>
              <a:t>96 bytes left over</a:t>
            </a:r>
          </a:p>
        </p:txBody>
      </p:sp>
      <p:pic>
        <p:nvPicPr>
          <p:cNvPr id="2867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492500"/>
            <a:ext cx="7993062" cy="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7"/>
          <p:cNvSpPr txBox="1">
            <a:spLocks noChangeArrowheads="1"/>
          </p:cNvSpPr>
          <p:nvPr/>
        </p:nvSpPr>
        <p:spPr bwMode="auto">
          <a:xfrm>
            <a:off x="4006850" y="3898900"/>
            <a:ext cx="857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CA" altLang="en-US" sz="1800">
                <a:latin typeface="Times New Roman" pitchFamily="18" charset="0"/>
                <a:cs typeface="Times New Roman" pitchFamily="18" charset="0"/>
              </a:rPr>
              <a:t>4096 B</a:t>
            </a:r>
          </a:p>
        </p:txBody>
      </p:sp>
      <p:cxnSp>
        <p:nvCxnSpPr>
          <p:cNvPr id="10" name="Straight Arrow Connector 9"/>
          <p:cNvCxnSpPr/>
          <p:nvPr/>
        </p:nvCxnSpPr>
        <p:spPr>
          <a:xfrm>
            <a:off x="4921250" y="4108450"/>
            <a:ext cx="354012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68313" y="4108450"/>
            <a:ext cx="3538537"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5234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969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Hence, the maximum height would be</a:t>
            </a:r>
          </a:p>
          <a:p>
            <a:pPr>
              <a:buFontTx/>
              <a:buNone/>
            </a:pPr>
            <a:r>
              <a:rPr lang="en-US" altLang="en-US" smtClean="0">
                <a:latin typeface="Arial" charset="0"/>
                <a:cs typeface="Arial" charset="0"/>
              </a:rPr>
              <a:t> 			       </a:t>
            </a:r>
            <a:r>
              <a:rPr lang="en-US" altLang="en-US" smtClean="0">
                <a:latin typeface="Times New Roman" pitchFamily="18" charset="0"/>
                <a:cs typeface="Arial" charset="0"/>
              </a:rPr>
              <a:t>⌊log</a:t>
            </a:r>
            <a:r>
              <a:rPr lang="en-US" altLang="en-US" baseline="-25000" smtClean="0">
                <a:latin typeface="Times New Roman" pitchFamily="18" charset="0"/>
                <a:cs typeface="Arial" charset="0"/>
              </a:rPr>
              <a:t>38</a:t>
            </a:r>
            <a:r>
              <a:rPr lang="en-US" altLang="en-US" smtClean="0">
                <a:latin typeface="Times New Roman" pitchFamily="18" charset="0"/>
                <a:cs typeface="Arial" charset="0"/>
              </a:rPr>
              <a:t>(10</a:t>
            </a:r>
            <a:r>
              <a:rPr lang="en-US" altLang="en-US" baseline="30000" smtClean="0">
                <a:latin typeface="Times New Roman" pitchFamily="18" charset="0"/>
                <a:cs typeface="Arial" charset="0"/>
              </a:rPr>
              <a:t>9</a:t>
            </a:r>
            <a:r>
              <a:rPr lang="en-US" altLang="en-US" smtClean="0">
                <a:latin typeface="Times New Roman" pitchFamily="18" charset="0"/>
                <a:cs typeface="Arial" charset="0"/>
              </a:rPr>
              <a:t>)⌋ = 5</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This would increase search time by </a:t>
            </a:r>
            <a:r>
              <a:rPr lang="en-US" altLang="en-US" smtClean="0">
                <a:latin typeface="Times New Roman" pitchFamily="18" charset="0"/>
                <a:cs typeface="Arial" charset="0"/>
              </a:rPr>
              <a:t>67%</a:t>
            </a:r>
            <a:r>
              <a:rPr lang="en-US" altLang="en-US" smtClean="0">
                <a:latin typeface="Arial" charset="0"/>
                <a:cs typeface="Arial" charset="0"/>
              </a:rPr>
              <a:t> over a 512-way tree</a:t>
            </a:r>
            <a:endParaRPr lang="en-US" altLang="en-US" smtClean="0">
              <a:latin typeface="Times New Roman" pitchFamily="18" charset="0"/>
              <a:cs typeface="Arial" charset="0"/>
            </a:endParaRPr>
          </a:p>
          <a:p>
            <a:endParaRPr lang="en-US" altLang="en-US" smtClean="0">
              <a:latin typeface="Arial" charset="0"/>
              <a:cs typeface="Arial" charset="0"/>
            </a:endParaRPr>
          </a:p>
        </p:txBody>
      </p:sp>
      <p:pic>
        <p:nvPicPr>
          <p:cNvPr id="29700" name="Picture 5" descr="32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797425"/>
            <a:ext cx="85693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654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072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Problem:</a:t>
            </a:r>
          </a:p>
          <a:p>
            <a:pPr lvl="1"/>
            <a:r>
              <a:rPr lang="en-US" altLang="en-US" smtClean="0">
                <a:latin typeface="Arial" charset="0"/>
                <a:cs typeface="Arial" charset="0"/>
              </a:rPr>
              <a:t>We don’t want to increase the run-time</a:t>
            </a:r>
          </a:p>
          <a:p>
            <a:pPr lvl="1"/>
            <a:r>
              <a:rPr lang="en-US" altLang="en-US" smtClean="0">
                <a:latin typeface="Arial" charset="0"/>
                <a:cs typeface="Arial" charset="0"/>
              </a:rPr>
              <a:t>Recall that </a:t>
            </a:r>
            <a:r>
              <a:rPr lang="en-US" altLang="en-US" smtClean="0">
                <a:latin typeface="Times New Roman" pitchFamily="18" charset="0"/>
                <a:cs typeface="Arial" charset="0"/>
              </a:rPr>
              <a:t>31/32 </a:t>
            </a:r>
            <a:r>
              <a:rPr lang="en-US" altLang="en-US" smtClean="0">
                <a:solidFill>
                  <a:srgbClr val="000000"/>
                </a:solidFill>
                <a:latin typeface="Times New Roman" pitchFamily="18" charset="0"/>
                <a:cs typeface="Arial" charset="0"/>
              </a:rPr>
              <a:t>≈ 97%</a:t>
            </a:r>
            <a:r>
              <a:rPr lang="en-US" altLang="en-US" smtClean="0">
                <a:latin typeface="Arial" charset="0"/>
                <a:cs typeface="Arial" charset="0"/>
              </a:rPr>
              <a:t> of all records are already in the leaves</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Solution:</a:t>
            </a:r>
          </a:p>
          <a:p>
            <a:pPr lvl="1"/>
            <a:r>
              <a:rPr lang="en-US" altLang="en-US" smtClean="0">
                <a:latin typeface="Arial" charset="0"/>
                <a:cs typeface="Arial" charset="0"/>
              </a:rPr>
              <a:t>Move all data (4-byte key and100 bytes per record) into the leaves</a:t>
            </a:r>
          </a:p>
          <a:p>
            <a:pPr lvl="1"/>
            <a:endParaRPr lang="en-US" altLang="en-US" smtClean="0">
              <a:latin typeface="Arial" charset="0"/>
              <a:cs typeface="Arial" charset="0"/>
            </a:endParaRPr>
          </a:p>
        </p:txBody>
      </p:sp>
    </p:spTree>
    <p:extLst>
      <p:ext uri="{BB962C8B-B14F-4D97-AF65-F5344CB8AC3E}">
        <p14:creationId xmlns:p14="http://schemas.microsoft.com/office/powerpoint/2010/main" val="3229881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174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Consider this 3-way tree</a:t>
            </a:r>
          </a:p>
          <a:p>
            <a:pPr lvl="1"/>
            <a:r>
              <a:rPr lang="en-US" altLang="en-US" smtClean="0">
                <a:latin typeface="Arial" charset="0"/>
                <a:cs typeface="Arial" charset="0"/>
              </a:rPr>
              <a:t>Integer keys and data</a:t>
            </a:r>
          </a:p>
        </p:txBody>
      </p:sp>
      <p:pic>
        <p:nvPicPr>
          <p:cNvPr id="31748" name="Picture 7" descr="m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2150" y="2924175"/>
            <a:ext cx="51308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6885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277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Move all data to the leaves</a:t>
            </a:r>
          </a:p>
          <a:p>
            <a:pPr lvl="1"/>
            <a:r>
              <a:rPr lang="en-US" altLang="en-US" smtClean="0">
                <a:latin typeface="Arial" charset="0"/>
                <a:cs typeface="Arial" charset="0"/>
              </a:rPr>
              <a:t>We must still know which leaf to access</a:t>
            </a:r>
          </a:p>
        </p:txBody>
      </p:sp>
      <p:pic>
        <p:nvPicPr>
          <p:cNvPr id="32772" name="Picture 6" descr="m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975" y="3121025"/>
            <a:ext cx="89281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2609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2131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6148"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Main memory is limited:		</a:t>
            </a:r>
            <a:r>
              <a:rPr lang="en-US" altLang="en-US" smtClean="0">
                <a:latin typeface="Times New Roman" pitchFamily="18" charset="0"/>
                <a:cs typeface="Arial" charset="0"/>
              </a:rPr>
              <a:t>MiB-GiB</a:t>
            </a:r>
            <a:r>
              <a:rPr lang="en-US" altLang="en-US" smtClean="0">
                <a:latin typeface="Arial" charset="0"/>
                <a:cs typeface="Arial" charset="0"/>
              </a:rPr>
              <a:t> </a:t>
            </a:r>
          </a:p>
          <a:p>
            <a:pPr>
              <a:buFont typeface="Arial" charset="0"/>
              <a:buNone/>
            </a:pPr>
            <a:r>
              <a:rPr lang="en-US" altLang="en-US" smtClean="0">
                <a:latin typeface="Arial" charset="0"/>
                <a:cs typeface="Arial" charset="0"/>
              </a:rPr>
              <a:t>	Caches even more so:		</a:t>
            </a:r>
            <a:r>
              <a:rPr lang="en-US" altLang="en-US" smtClean="0">
                <a:latin typeface="Times New Roman" pitchFamily="18" charset="0"/>
                <a:cs typeface="Arial" charset="0"/>
              </a:rPr>
              <a:t>KiB-MiB</a:t>
            </a:r>
          </a:p>
          <a:p>
            <a:pPr>
              <a:buFont typeface="Arial" charset="0"/>
              <a:buNone/>
            </a:pPr>
            <a:r>
              <a:rPr lang="en-US" altLang="en-US" smtClean="0">
                <a:latin typeface="Arial" charset="0"/>
                <a:cs typeface="Arial" charset="0"/>
              </a:rPr>
              <a:t>	Hard drives, however, are rich:	</a:t>
            </a:r>
            <a:r>
              <a:rPr lang="en-US" altLang="en-US" smtClean="0">
                <a:latin typeface="Times New Roman" pitchFamily="18" charset="0"/>
                <a:cs typeface="Arial" charset="0"/>
              </a:rPr>
              <a:t>GiB-TiB</a:t>
            </a:r>
            <a:endParaRPr lang="en-US" altLang="en-US" smtClean="0">
              <a:latin typeface="Arial" charset="0"/>
              <a:cs typeface="Arial" charset="0"/>
            </a:endParaRPr>
          </a:p>
          <a:p>
            <a:pPr lvl="1"/>
            <a:r>
              <a:rPr lang="en-US" altLang="en-US" smtClean="0">
                <a:latin typeface="Arial" charset="0"/>
                <a:cs typeface="Arial" charset="0"/>
              </a:rPr>
              <a:t>The cost is speed...</a:t>
            </a:r>
          </a:p>
          <a:p>
            <a:pPr lvl="1"/>
            <a:r>
              <a:rPr lang="en-US" altLang="en-US" smtClean="0">
                <a:latin typeface="Arial" charset="0"/>
                <a:cs typeface="Arial" charset="0"/>
              </a:rPr>
              <a:t>Platters spin at</a:t>
            </a:r>
          </a:p>
          <a:p>
            <a:pPr lvl="1">
              <a:buFontTx/>
              <a:buNone/>
            </a:pPr>
            <a:r>
              <a:rPr lang="en-US" altLang="en-US" smtClean="0">
                <a:latin typeface="Arial" charset="0"/>
                <a:cs typeface="Arial" charset="0"/>
              </a:rPr>
              <a:t>	   3600-7200 rpm</a:t>
            </a:r>
          </a:p>
          <a:p>
            <a:endParaRPr lang="en-US" altLang="en-US" smtClean="0">
              <a:latin typeface="Arial" charset="0"/>
              <a:cs typeface="Arial" charset="0"/>
            </a:endParaRPr>
          </a:p>
        </p:txBody>
      </p:sp>
      <p:sp>
        <p:nvSpPr>
          <p:cNvPr id="6149" name="Rectangle 5"/>
          <p:cNvSpPr>
            <a:spLocks noChangeArrowheads="1"/>
          </p:cNvSpPr>
          <p:nvPr/>
        </p:nvSpPr>
        <p:spPr bwMode="auto">
          <a:xfrm>
            <a:off x="4787900" y="6092825"/>
            <a:ext cx="386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solidFill>
                  <a:schemeClr val="bg2"/>
                </a:solidFill>
              </a:rPr>
              <a:t>Hewlett-Packard http://www.hp.com/</a:t>
            </a:r>
          </a:p>
        </p:txBody>
      </p:sp>
    </p:spTree>
    <p:extLst>
      <p:ext uri="{BB962C8B-B14F-4D97-AF65-F5344CB8AC3E}">
        <p14:creationId xmlns:p14="http://schemas.microsoft.com/office/powerpoint/2010/main" val="25723285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3795" name="Rectangle 3"/>
          <p:cNvSpPr>
            <a:spLocks noGrp="1" noChangeArrowheads="1"/>
          </p:cNvSpPr>
          <p:nvPr>
            <p:ph type="body" idx="1"/>
          </p:nvPr>
        </p:nvSpPr>
        <p:spPr/>
        <p:txBody>
          <a:bodyPr/>
          <a:lstStyle/>
          <a:p>
            <a:pPr marL="365125" indent="-365125">
              <a:buFont typeface="Arial" charset="0"/>
              <a:buNone/>
            </a:pPr>
            <a:r>
              <a:rPr lang="en-US" altLang="en-US" smtClean="0">
                <a:latin typeface="Arial" charset="0"/>
                <a:cs typeface="Arial" charset="0"/>
              </a:rPr>
              <a:t>	For example, we could store the minimum and maximum values in each tree</a:t>
            </a:r>
          </a:p>
          <a:p>
            <a:pPr lvl="1"/>
            <a:r>
              <a:rPr lang="en-US" altLang="en-US" smtClean="0">
                <a:latin typeface="Arial" charset="0"/>
                <a:cs typeface="Arial" charset="0"/>
              </a:rPr>
              <a:t>Expensive...</a:t>
            </a:r>
          </a:p>
          <a:p>
            <a:pPr lvl="1"/>
            <a:endParaRPr lang="en-US" altLang="en-US" smtClean="0">
              <a:latin typeface="Arial" charset="0"/>
              <a:cs typeface="Arial" charset="0"/>
            </a:endParaRPr>
          </a:p>
        </p:txBody>
      </p:sp>
      <p:pic>
        <p:nvPicPr>
          <p:cNvPr id="33796" name="Picture 5" descr="m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975" y="3121025"/>
            <a:ext cx="89281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0541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4819" name="Rectangle 3"/>
          <p:cNvSpPr>
            <a:spLocks noGrp="1" noChangeArrowheads="1"/>
          </p:cNvSpPr>
          <p:nvPr>
            <p:ph type="body" idx="1"/>
          </p:nvPr>
        </p:nvSpPr>
        <p:spPr/>
        <p:txBody>
          <a:bodyPr/>
          <a:lstStyle/>
          <a:p>
            <a:pPr marL="365125" indent="-365125">
              <a:buFont typeface="Arial" charset="0"/>
              <a:buNone/>
            </a:pPr>
            <a:r>
              <a:rPr lang="en-US" altLang="en-US" smtClean="0">
                <a:latin typeface="Arial" charset="0"/>
                <a:cs typeface="Arial" charset="0"/>
              </a:rPr>
              <a:t>	Instead, recall that our goal is to make each node (leaf or internal) fit into one block (</a:t>
            </a:r>
            <a:r>
              <a:rPr lang="en-US" altLang="en-US" i="1" smtClean="0">
                <a:latin typeface="Arial" charset="0"/>
                <a:cs typeface="Arial" charset="0"/>
              </a:rPr>
              <a:t>e</a:t>
            </a:r>
            <a:r>
              <a:rPr lang="en-US" altLang="en-US" smtClean="0">
                <a:latin typeface="Arial" charset="0"/>
                <a:cs typeface="Arial" charset="0"/>
              </a:rPr>
              <a:t>.</a:t>
            </a:r>
            <a:r>
              <a:rPr lang="en-US" altLang="en-US" i="1" smtClean="0">
                <a:latin typeface="Arial" charset="0"/>
                <a:cs typeface="Arial" charset="0"/>
              </a:rPr>
              <a:t>g</a:t>
            </a:r>
            <a:r>
              <a:rPr lang="en-US" altLang="en-US" smtClean="0">
                <a:latin typeface="Arial" charset="0"/>
                <a:cs typeface="Arial" charset="0"/>
              </a:rPr>
              <a:t>., 4 KiB)</a:t>
            </a:r>
          </a:p>
          <a:p>
            <a:pPr lvl="1"/>
            <a:r>
              <a:rPr lang="en-US" altLang="en-US" smtClean="0">
                <a:latin typeface="Arial" charset="0"/>
                <a:cs typeface="Arial" charset="0"/>
              </a:rPr>
              <a:t>If we are not storing data, we can store more keys and pointers</a:t>
            </a:r>
          </a:p>
          <a:p>
            <a:pPr lvl="1"/>
            <a:r>
              <a:rPr lang="en-US" altLang="en-US" smtClean="0">
                <a:latin typeface="Arial" charset="0"/>
                <a:cs typeface="Arial" charset="0"/>
              </a:rPr>
              <a:t>Let the internal nodes be </a:t>
            </a:r>
            <a:r>
              <a:rPr lang="en-US" altLang="en-US" i="1" smtClean="0">
                <a:latin typeface="Times New Roman" pitchFamily="18" charset="0"/>
                <a:cs typeface="Arial" charset="0"/>
              </a:rPr>
              <a:t>M</a:t>
            </a:r>
            <a:r>
              <a:rPr lang="en-US" altLang="en-US" smtClean="0">
                <a:latin typeface="Arial" charset="0"/>
                <a:cs typeface="Arial" charset="0"/>
              </a:rPr>
              <a:t>-way trees where </a:t>
            </a:r>
          </a:p>
        </p:txBody>
      </p:sp>
    </p:spTree>
    <p:extLst>
      <p:ext uri="{BB962C8B-B14F-4D97-AF65-F5344CB8AC3E}">
        <p14:creationId xmlns:p14="http://schemas.microsoft.com/office/powerpoint/2010/main" val="73958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m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25" y="3054350"/>
            <a:ext cx="89281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5844" name="Rectangle 3"/>
          <p:cNvSpPr>
            <a:spLocks noGrp="1" noChangeArrowheads="1"/>
          </p:cNvSpPr>
          <p:nvPr>
            <p:ph type="body" idx="1"/>
          </p:nvPr>
        </p:nvSpPr>
        <p:spPr/>
        <p:txBody>
          <a:bodyPr/>
          <a:lstStyle/>
          <a:p>
            <a:pPr marL="365125" indent="-365125">
              <a:buFont typeface="Arial" charset="0"/>
              <a:buNone/>
            </a:pPr>
            <a:r>
              <a:rPr lang="en-US" altLang="en-US" smtClean="0">
                <a:latin typeface="Arial" charset="0"/>
                <a:cs typeface="Arial" charset="0"/>
              </a:rPr>
              <a:t>	We could use a 5-way tree</a:t>
            </a:r>
          </a:p>
          <a:p>
            <a:pPr lvl="1"/>
            <a:r>
              <a:rPr lang="en-US" altLang="en-US" smtClean="0">
                <a:latin typeface="Arial" charset="0"/>
                <a:cs typeface="Arial" charset="0"/>
              </a:rPr>
              <a:t>Store the smallest entries of all but the first sub-tree</a:t>
            </a:r>
          </a:p>
        </p:txBody>
      </p:sp>
    </p:spTree>
    <p:extLst>
      <p:ext uri="{BB962C8B-B14F-4D97-AF65-F5344CB8AC3E}">
        <p14:creationId xmlns:p14="http://schemas.microsoft.com/office/powerpoint/2010/main" val="1133358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6867" name="Rectangle 3"/>
          <p:cNvSpPr>
            <a:spLocks noGrp="1" noChangeArrowheads="1"/>
          </p:cNvSpPr>
          <p:nvPr>
            <p:ph type="body" idx="1"/>
          </p:nvPr>
        </p:nvSpPr>
        <p:spPr/>
        <p:txBody>
          <a:bodyPr/>
          <a:lstStyle/>
          <a:p>
            <a:pPr marL="365125" indent="-365125">
              <a:buFont typeface="Arial" charset="0"/>
              <a:buNone/>
            </a:pPr>
            <a:r>
              <a:rPr lang="en-US" altLang="en-US" smtClean="0">
                <a:latin typeface="Arial" charset="0"/>
                <a:cs typeface="Arial" charset="0"/>
              </a:rPr>
              <a:t>	We can do this at all levels</a:t>
            </a:r>
          </a:p>
        </p:txBody>
      </p:sp>
      <p:pic>
        <p:nvPicPr>
          <p:cNvPr id="36868" name="Picture 4" descr="m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3054350"/>
            <a:ext cx="89281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9063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7891" name="Rectangle 3"/>
          <p:cNvSpPr>
            <a:spLocks noGrp="1" noChangeArrowheads="1"/>
          </p:cNvSpPr>
          <p:nvPr>
            <p:ph type="body" idx="1"/>
          </p:nvPr>
        </p:nvSpPr>
        <p:spPr/>
        <p:txBody>
          <a:bodyPr/>
          <a:lstStyle/>
          <a:p>
            <a:pPr marL="365125" indent="-365125">
              <a:buFont typeface="Arial" charset="0"/>
              <a:buNone/>
            </a:pPr>
            <a:r>
              <a:rPr lang="en-US" altLang="en-US" smtClean="0">
                <a:latin typeface="Arial" charset="0"/>
                <a:cs typeface="Arial" charset="0"/>
              </a:rPr>
              <a:t>	Searching is now straight-forward:</a:t>
            </a:r>
          </a:p>
          <a:p>
            <a:pPr lvl="1"/>
            <a:r>
              <a:rPr lang="en-US" altLang="en-US" smtClean="0">
                <a:latin typeface="Arial" charset="0"/>
                <a:cs typeface="Arial" charset="0"/>
              </a:rPr>
              <a:t>Find entries 28 and 63</a:t>
            </a:r>
          </a:p>
        </p:txBody>
      </p:sp>
      <p:pic>
        <p:nvPicPr>
          <p:cNvPr id="37892" name="Picture 4" descr="m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3054350"/>
            <a:ext cx="89281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41044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38915" name="Rectangle 3"/>
          <p:cNvSpPr>
            <a:spLocks noGrp="1" noChangeArrowheads="1"/>
          </p:cNvSpPr>
          <p:nvPr>
            <p:ph type="body" idx="1"/>
          </p:nvPr>
        </p:nvSpPr>
        <p:spPr/>
        <p:txBody>
          <a:bodyPr/>
          <a:lstStyle/>
          <a:p>
            <a:r>
              <a:rPr lang="en-US" altLang="en-US" smtClean="0">
                <a:latin typeface="Arial" charset="0"/>
                <a:cs typeface="Arial" charset="0"/>
              </a:rPr>
              <a:t>A B+ tree uses this idea</a:t>
            </a:r>
          </a:p>
          <a:p>
            <a:pPr lvl="1"/>
            <a:r>
              <a:rPr lang="en-US" altLang="en-US" smtClean="0">
                <a:latin typeface="Arial" charset="0"/>
                <a:cs typeface="Arial" charset="0"/>
              </a:rPr>
              <a:t>Adds restrictions to ensure balance and consistency</a:t>
            </a:r>
          </a:p>
          <a:p>
            <a:r>
              <a:rPr lang="en-US" altLang="en-US" smtClean="0">
                <a:latin typeface="Arial" charset="0"/>
                <a:cs typeface="Arial" charset="0"/>
              </a:rPr>
              <a:t>The goal is to:</a:t>
            </a:r>
          </a:p>
          <a:p>
            <a:pPr lvl="1"/>
            <a:r>
              <a:rPr lang="en-US" altLang="en-US" smtClean="0">
                <a:latin typeface="Arial" charset="0"/>
                <a:cs typeface="Arial" charset="0"/>
              </a:rPr>
              <a:t>Minimize disk accesses</a:t>
            </a:r>
          </a:p>
          <a:p>
            <a:pPr lvl="1"/>
            <a:r>
              <a:rPr lang="en-US" altLang="en-US" smtClean="0">
                <a:latin typeface="Arial" charset="0"/>
                <a:cs typeface="Arial" charset="0"/>
              </a:rPr>
              <a:t>Fix access time</a:t>
            </a:r>
          </a:p>
          <a:p>
            <a:r>
              <a:rPr lang="en-US" altLang="en-US" smtClean="0">
                <a:latin typeface="Arial" charset="0"/>
                <a:cs typeface="Arial" charset="0"/>
              </a:rPr>
              <a:t>Data is stored in leaf nodes and internal nodes are </a:t>
            </a:r>
            <a:r>
              <a:rPr lang="en-US" altLang="en-US" i="1" smtClean="0">
                <a:latin typeface="Times New Roman" pitchFamily="18" charset="0"/>
                <a:cs typeface="Arial" charset="0"/>
              </a:rPr>
              <a:t>M</a:t>
            </a:r>
            <a:r>
              <a:rPr lang="en-US" altLang="en-US" smtClean="0">
                <a:latin typeface="Arial" charset="0"/>
                <a:cs typeface="Arial" charset="0"/>
              </a:rPr>
              <a:t>-way trees</a:t>
            </a:r>
          </a:p>
        </p:txBody>
      </p:sp>
    </p:spTree>
    <p:extLst>
      <p:ext uri="{BB962C8B-B14F-4D97-AF65-F5344CB8AC3E}">
        <p14:creationId xmlns:p14="http://schemas.microsoft.com/office/powerpoint/2010/main" val="20455160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39939" name="Rectangle 3"/>
          <p:cNvSpPr>
            <a:spLocks noGrp="1" noChangeArrowheads="1"/>
          </p:cNvSpPr>
          <p:nvPr>
            <p:ph type="body" idx="1"/>
          </p:nvPr>
        </p:nvSpPr>
        <p:spPr/>
        <p:txBody>
          <a:bodyPr/>
          <a:lstStyle/>
          <a:p>
            <a:r>
              <a:rPr lang="en-US" altLang="en-US" smtClean="0">
                <a:latin typeface="Arial" charset="0"/>
                <a:cs typeface="Arial" charset="0"/>
              </a:rPr>
              <a:t>The block size will affect:</a:t>
            </a:r>
          </a:p>
          <a:p>
            <a:pPr lvl="1"/>
            <a:r>
              <a:rPr lang="en-US" altLang="en-US" smtClean="0">
                <a:latin typeface="Arial" charset="0"/>
                <a:cs typeface="Arial" charset="0"/>
              </a:rPr>
              <a:t>The amount of data stored in leaf blocks</a:t>
            </a:r>
          </a:p>
          <a:p>
            <a:pPr lvl="1"/>
            <a:r>
              <a:rPr lang="en-US" altLang="en-US" smtClean="0">
                <a:latin typeface="Arial" charset="0"/>
                <a:cs typeface="Arial" charset="0"/>
              </a:rPr>
              <a:t>The choice of </a:t>
            </a:r>
            <a:r>
              <a:rPr lang="en-US" altLang="en-US" i="1" smtClean="0">
                <a:latin typeface="Times New Roman" pitchFamily="18" charset="0"/>
                <a:cs typeface="Arial" charset="0"/>
              </a:rPr>
              <a:t>M</a:t>
            </a:r>
            <a:r>
              <a:rPr lang="en-US" altLang="en-US" smtClean="0">
                <a:latin typeface="Arial" charset="0"/>
                <a:cs typeface="Arial" charset="0"/>
              </a:rPr>
              <a:t> for the internal blocks</a:t>
            </a:r>
          </a:p>
          <a:p>
            <a:r>
              <a:rPr lang="en-US" altLang="en-US" smtClean="0">
                <a:latin typeface="Arial" charset="0"/>
                <a:cs typeface="Arial" charset="0"/>
              </a:rPr>
              <a:t>Maximize the amount of data which can be stored in one 4 KiB block</a:t>
            </a:r>
          </a:p>
        </p:txBody>
      </p:sp>
    </p:spTree>
    <p:extLst>
      <p:ext uri="{BB962C8B-B14F-4D97-AF65-F5344CB8AC3E}">
        <p14:creationId xmlns:p14="http://schemas.microsoft.com/office/powerpoint/2010/main" val="42905177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0963" name="Rectangle 3"/>
          <p:cNvSpPr>
            <a:spLocks noGrp="1" noChangeArrowheads="1"/>
          </p:cNvSpPr>
          <p:nvPr>
            <p:ph type="body" idx="1"/>
          </p:nvPr>
        </p:nvSpPr>
        <p:spPr/>
        <p:txBody>
          <a:bodyPr/>
          <a:lstStyle/>
          <a:p>
            <a:pPr marL="358775" indent="-358775">
              <a:buFont typeface="Arial" charset="0"/>
              <a:buNone/>
              <a:defRPr/>
            </a:pPr>
            <a:r>
              <a:rPr lang="en-US" altLang="en-US" dirty="0" smtClean="0">
                <a:latin typeface="Arial" charset="0"/>
                <a:cs typeface="Arial" charset="0"/>
              </a:rPr>
              <a:t>	Suppose our key is </a:t>
            </a:r>
            <a:r>
              <a:rPr lang="en-US" altLang="en-US" dirty="0" smtClean="0">
                <a:latin typeface="Times New Roman" pitchFamily="18" charset="0"/>
                <a:cs typeface="Arial" charset="0"/>
              </a:rPr>
              <a:t>4 bytes</a:t>
            </a:r>
            <a:r>
              <a:rPr lang="en-US" altLang="en-US" dirty="0" smtClean="0">
                <a:latin typeface="Arial" charset="0"/>
                <a:cs typeface="Arial" charset="0"/>
              </a:rPr>
              <a:t> and we are storing </a:t>
            </a:r>
            <a:r>
              <a:rPr lang="en-US" altLang="en-US" dirty="0" smtClean="0">
                <a:latin typeface="Times New Roman" pitchFamily="18" charset="0"/>
                <a:cs typeface="Arial" charset="0"/>
              </a:rPr>
              <a:t>100 bytes</a:t>
            </a:r>
            <a:r>
              <a:rPr lang="en-US" altLang="en-US" dirty="0" smtClean="0">
                <a:latin typeface="Arial" charset="0"/>
                <a:cs typeface="Arial" charset="0"/>
              </a:rPr>
              <a:t> per record</a:t>
            </a:r>
          </a:p>
          <a:p>
            <a:pPr marL="358775" indent="-358775">
              <a:buFont typeface="Arial" charset="0"/>
              <a:buNone/>
              <a:defRPr/>
            </a:pPr>
            <a:endParaRPr lang="en-US" altLang="en-US" dirty="0" smtClean="0">
              <a:latin typeface="Arial" charset="0"/>
              <a:cs typeface="Arial" charset="0"/>
            </a:endParaRPr>
          </a:p>
          <a:p>
            <a:pPr>
              <a:defRPr/>
            </a:pPr>
            <a:endParaRPr lang="en-US" altLang="en-US" dirty="0" smtClean="0">
              <a:latin typeface="Arial" charset="0"/>
              <a:cs typeface="Arial" charset="0"/>
            </a:endParaRPr>
          </a:p>
          <a:p>
            <a:pPr>
              <a:defRPr/>
            </a:pPr>
            <a:endParaRPr lang="en-US" altLang="en-US" dirty="0">
              <a:latin typeface="Arial" charset="0"/>
              <a:cs typeface="Arial" charset="0"/>
            </a:endParaRPr>
          </a:p>
          <a:p>
            <a:pPr marL="358775" indent="-358775">
              <a:buFont typeface="Arial" charset="0"/>
              <a:buNone/>
              <a:defRPr/>
            </a:pPr>
            <a:r>
              <a:rPr lang="en-US" altLang="en-US" dirty="0" smtClean="0">
                <a:latin typeface="Arial" charset="0"/>
                <a:cs typeface="Arial" charset="0"/>
              </a:rPr>
              <a:t>	Thus, our leaf blocks will store 39 records with 40 bytes left over</a:t>
            </a:r>
          </a:p>
        </p:txBody>
      </p:sp>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832225"/>
            <a:ext cx="7993062"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65" name="Object 1"/>
          <p:cNvGraphicFramePr>
            <a:graphicFrameLocks noChangeAspect="1"/>
          </p:cNvGraphicFramePr>
          <p:nvPr/>
        </p:nvGraphicFramePr>
        <p:xfrm>
          <a:off x="3186113" y="2060575"/>
          <a:ext cx="3041650" cy="831850"/>
        </p:xfrm>
        <a:graphic>
          <a:graphicData uri="http://schemas.openxmlformats.org/presentationml/2006/ole">
            <mc:AlternateContent xmlns:mc="http://schemas.openxmlformats.org/markup-compatibility/2006">
              <mc:Choice xmlns:v="urn:schemas-microsoft-com:vml" Requires="v">
                <p:oleObj spid="_x0000_s2050" name="Equation" r:id="rId5" imgW="1624895" imgH="444307" progId="Equation.DSMT4">
                  <p:embed/>
                </p:oleObj>
              </mc:Choice>
              <mc:Fallback>
                <p:oleObj name="Equation" r:id="rId5" imgW="1624895" imgH="444307"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6113" y="2060575"/>
                        <a:ext cx="3041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66" name="TextBox 5"/>
          <p:cNvSpPr txBox="1">
            <a:spLocks noChangeArrowheads="1"/>
          </p:cNvSpPr>
          <p:nvPr/>
        </p:nvSpPr>
        <p:spPr bwMode="auto">
          <a:xfrm>
            <a:off x="4006850" y="3995738"/>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CA" altLang="en-US" sz="1800">
                <a:latin typeface="Times New Roman" pitchFamily="18" charset="0"/>
                <a:cs typeface="Times New Roman" pitchFamily="18" charset="0"/>
              </a:rPr>
              <a:t>4096 B</a:t>
            </a:r>
          </a:p>
        </p:txBody>
      </p:sp>
      <p:cxnSp>
        <p:nvCxnSpPr>
          <p:cNvPr id="7" name="Straight Arrow Connector 6"/>
          <p:cNvCxnSpPr/>
          <p:nvPr/>
        </p:nvCxnSpPr>
        <p:spPr>
          <a:xfrm>
            <a:off x="4921250" y="4205288"/>
            <a:ext cx="354012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8313" y="4205288"/>
            <a:ext cx="3538537"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4865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1987"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	Next, we must represent store the internal blocks</a:t>
            </a:r>
          </a:p>
          <a:p>
            <a:pPr marL="358775" indent="-358775">
              <a:buFont typeface="Arial" charset="0"/>
              <a:buNone/>
            </a:pPr>
            <a:endParaRPr lang="en-US" altLang="en-US" smtClean="0">
              <a:latin typeface="Arial" charset="0"/>
              <a:cs typeface="Arial" charset="0"/>
            </a:endParaRPr>
          </a:p>
          <a:p>
            <a:pPr marL="358775" indent="-358775">
              <a:buFont typeface="Arial" charset="0"/>
              <a:buNone/>
            </a:pPr>
            <a:r>
              <a:rPr lang="en-US" altLang="en-US" smtClean="0">
                <a:latin typeface="Arial" charset="0"/>
                <a:cs typeface="Arial" charset="0"/>
              </a:rPr>
              <a:t>	Because all information is in the leaf blocks, we only need to store:</a:t>
            </a:r>
          </a:p>
          <a:p>
            <a:pPr lvl="1"/>
            <a:r>
              <a:rPr lang="en-US" altLang="en-US" smtClean="0">
                <a:latin typeface="Arial" charset="0"/>
                <a:cs typeface="Arial" charset="0"/>
              </a:rPr>
              <a:t>Keys (to allow navigation) and</a:t>
            </a:r>
          </a:p>
          <a:p>
            <a:pPr lvl="1"/>
            <a:r>
              <a:rPr lang="en-US" altLang="en-US" smtClean="0">
                <a:latin typeface="Arial" charset="0"/>
                <a:cs typeface="Arial" charset="0"/>
              </a:rPr>
              <a:t>Pointers </a:t>
            </a:r>
          </a:p>
        </p:txBody>
      </p:sp>
    </p:spTree>
    <p:extLst>
      <p:ext uri="{BB962C8B-B14F-4D97-AF65-F5344CB8AC3E}">
        <p14:creationId xmlns:p14="http://schemas.microsoft.com/office/powerpoint/2010/main" val="39416847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3011"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	Thus, within a 4 KiB block, we could store 512 key-address pairs</a:t>
            </a:r>
          </a:p>
          <a:p>
            <a:pPr marL="358775" indent="-358775">
              <a:buFont typeface="Arial" charset="0"/>
              <a:buNone/>
            </a:pPr>
            <a:endParaRPr lang="en-US" altLang="en-US" smtClean="0">
              <a:latin typeface="Arial" charset="0"/>
              <a:cs typeface="Arial" charset="0"/>
            </a:endParaRPr>
          </a:p>
          <a:p>
            <a:pPr marL="358775" indent="-358775">
              <a:buFont typeface="Arial" charset="0"/>
              <a:buNone/>
            </a:pPr>
            <a:r>
              <a:rPr lang="en-US" altLang="en-US" smtClean="0">
                <a:latin typeface="Arial" charset="0"/>
                <a:cs typeface="Arial" charset="0"/>
              </a:rPr>
              <a:t>	This allows us to use a 512-way tree</a:t>
            </a:r>
          </a:p>
          <a:p>
            <a:pPr lvl="1"/>
            <a:r>
              <a:rPr lang="en-US" altLang="en-US" smtClean="0">
                <a:latin typeface="Arial" charset="0"/>
                <a:cs typeface="Arial" charset="0"/>
              </a:rPr>
              <a:t>The 4 bytes left over could store the number of entries</a:t>
            </a:r>
          </a:p>
          <a:p>
            <a:pPr lvl="1"/>
            <a:r>
              <a:rPr lang="en-US" altLang="en-US" smtClean="0">
                <a:latin typeface="Arial" charset="0"/>
                <a:cs typeface="Arial" charset="0"/>
              </a:rPr>
              <a:t>Not all internal blocks will be full</a:t>
            </a: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917950"/>
            <a:ext cx="7993062"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p:cNvSpPr txBox="1">
            <a:spLocks noChangeArrowheads="1"/>
          </p:cNvSpPr>
          <p:nvPr/>
        </p:nvSpPr>
        <p:spPr bwMode="auto">
          <a:xfrm>
            <a:off x="4006850" y="3995738"/>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CA" altLang="en-US" sz="1800">
                <a:latin typeface="Times New Roman" pitchFamily="18" charset="0"/>
                <a:cs typeface="Times New Roman" pitchFamily="18" charset="0"/>
              </a:rPr>
              <a:t>4096 B</a:t>
            </a:r>
          </a:p>
        </p:txBody>
      </p:sp>
      <p:cxnSp>
        <p:nvCxnSpPr>
          <p:cNvPr id="7" name="Straight Arrow Connector 6"/>
          <p:cNvCxnSpPr/>
          <p:nvPr/>
        </p:nvCxnSpPr>
        <p:spPr>
          <a:xfrm>
            <a:off x="4921250" y="4205288"/>
            <a:ext cx="354012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8313" y="4205288"/>
            <a:ext cx="3538537"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111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7171" name="Rectangle 3"/>
          <p:cNvSpPr>
            <a:spLocks noGrp="1" noChangeArrowheads="1"/>
          </p:cNvSpPr>
          <p:nvPr>
            <p:ph type="body" idx="1"/>
          </p:nvPr>
        </p:nvSpPr>
        <p:spPr/>
        <p:txBody>
          <a:bodyPr/>
          <a:lstStyle/>
          <a:p>
            <a:pPr>
              <a:buFont typeface="Arial" charset="0"/>
              <a:buNone/>
              <a:tabLst>
                <a:tab pos="3140075" algn="l"/>
              </a:tabLst>
            </a:pPr>
            <a:r>
              <a:rPr lang="en-US" altLang="en-US" smtClean="0">
                <a:latin typeface="Arial" charset="0"/>
                <a:cs typeface="Arial" charset="0"/>
              </a:rPr>
              <a:t>	Recall:</a:t>
            </a:r>
          </a:p>
          <a:p>
            <a:pPr lvl="1">
              <a:buFontTx/>
              <a:buNone/>
              <a:tabLst>
                <a:tab pos="3140075" algn="l"/>
              </a:tabLst>
            </a:pPr>
            <a:r>
              <a:rPr lang="en-US" altLang="en-US" smtClean="0">
                <a:latin typeface="Times New Roman" pitchFamily="18" charset="0"/>
                <a:cs typeface="Arial" charset="0"/>
              </a:rPr>
              <a:t>1 kB = 1000 bytes	1 KiB = 2</a:t>
            </a:r>
            <a:r>
              <a:rPr lang="en-US" altLang="en-US" baseline="30000" smtClean="0">
                <a:latin typeface="Times New Roman" pitchFamily="18" charset="0"/>
                <a:cs typeface="Arial" charset="0"/>
              </a:rPr>
              <a:t>10</a:t>
            </a:r>
            <a:r>
              <a:rPr lang="en-US" altLang="en-US" smtClean="0">
                <a:latin typeface="Times New Roman" pitchFamily="18" charset="0"/>
                <a:cs typeface="Arial" charset="0"/>
              </a:rPr>
              <a:t> bytes	= 1 024 bytes</a:t>
            </a:r>
          </a:p>
          <a:p>
            <a:pPr lvl="1">
              <a:buFontTx/>
              <a:buNone/>
              <a:tabLst>
                <a:tab pos="3140075" algn="l"/>
              </a:tabLst>
            </a:pPr>
            <a:r>
              <a:rPr lang="en-US" altLang="en-US" smtClean="0">
                <a:latin typeface="Times New Roman" pitchFamily="18" charset="0"/>
                <a:cs typeface="Arial" charset="0"/>
              </a:rPr>
              <a:t>1 MB = 10</a:t>
            </a:r>
            <a:r>
              <a:rPr lang="en-US" altLang="en-US" baseline="30000" smtClean="0">
                <a:latin typeface="Times New Roman" pitchFamily="18" charset="0"/>
                <a:cs typeface="Arial" charset="0"/>
              </a:rPr>
              <a:t>6</a:t>
            </a:r>
            <a:r>
              <a:rPr lang="en-US" altLang="en-US" smtClean="0">
                <a:latin typeface="Times New Roman" pitchFamily="18" charset="0"/>
                <a:cs typeface="Arial" charset="0"/>
              </a:rPr>
              <a:t> bytes	1 MiB = 2</a:t>
            </a:r>
            <a:r>
              <a:rPr lang="en-US" altLang="en-US" baseline="30000" smtClean="0">
                <a:latin typeface="Times New Roman" pitchFamily="18" charset="0"/>
                <a:cs typeface="Arial" charset="0"/>
              </a:rPr>
              <a:t>20</a:t>
            </a:r>
            <a:r>
              <a:rPr lang="en-US" altLang="en-US" smtClean="0">
                <a:latin typeface="Times New Roman" pitchFamily="18" charset="0"/>
                <a:cs typeface="Arial" charset="0"/>
              </a:rPr>
              <a:t> bytes	= 1 048 576 bytes</a:t>
            </a:r>
          </a:p>
          <a:p>
            <a:pPr lvl="1">
              <a:buFontTx/>
              <a:buNone/>
              <a:tabLst>
                <a:tab pos="3140075" algn="l"/>
              </a:tabLst>
            </a:pPr>
            <a:r>
              <a:rPr lang="en-US" altLang="en-US" smtClean="0">
                <a:latin typeface="Times New Roman" pitchFamily="18" charset="0"/>
                <a:cs typeface="Arial" charset="0"/>
              </a:rPr>
              <a:t>1 GB = 10</a:t>
            </a:r>
            <a:r>
              <a:rPr lang="en-US" altLang="en-US" baseline="30000" smtClean="0">
                <a:latin typeface="Times New Roman" pitchFamily="18" charset="0"/>
                <a:cs typeface="Arial" charset="0"/>
              </a:rPr>
              <a:t>9</a:t>
            </a:r>
            <a:r>
              <a:rPr lang="en-US" altLang="en-US" smtClean="0">
                <a:latin typeface="Times New Roman" pitchFamily="18" charset="0"/>
                <a:cs typeface="Arial" charset="0"/>
              </a:rPr>
              <a:t> bytes	1 GiB = 2</a:t>
            </a:r>
            <a:r>
              <a:rPr lang="en-US" altLang="en-US" baseline="30000" smtClean="0">
                <a:latin typeface="Times New Roman" pitchFamily="18" charset="0"/>
                <a:cs typeface="Arial" charset="0"/>
              </a:rPr>
              <a:t>30</a:t>
            </a:r>
            <a:r>
              <a:rPr lang="en-US" altLang="en-US" smtClean="0">
                <a:latin typeface="Times New Roman" pitchFamily="18" charset="0"/>
                <a:cs typeface="Arial" charset="0"/>
              </a:rPr>
              <a:t> bytes	≈ 1.073 · 10</a:t>
            </a:r>
            <a:r>
              <a:rPr lang="en-US" altLang="en-US" baseline="30000" smtClean="0">
                <a:latin typeface="Times New Roman" pitchFamily="18" charset="0"/>
                <a:cs typeface="Arial" charset="0"/>
              </a:rPr>
              <a:t>9</a:t>
            </a:r>
            <a:r>
              <a:rPr lang="en-US" altLang="en-US" smtClean="0">
                <a:latin typeface="Times New Roman" pitchFamily="18" charset="0"/>
                <a:cs typeface="Arial" charset="0"/>
              </a:rPr>
              <a:t> bytes </a:t>
            </a:r>
          </a:p>
          <a:p>
            <a:pPr lvl="1">
              <a:buFontTx/>
              <a:buNone/>
              <a:tabLst>
                <a:tab pos="3140075" algn="l"/>
              </a:tabLst>
            </a:pPr>
            <a:r>
              <a:rPr lang="en-US" altLang="en-US" smtClean="0">
                <a:latin typeface="Times New Roman" pitchFamily="18" charset="0"/>
                <a:cs typeface="Arial" charset="0"/>
              </a:rPr>
              <a:t>1 TB = 10</a:t>
            </a:r>
            <a:r>
              <a:rPr lang="en-US" altLang="en-US" baseline="30000" smtClean="0">
                <a:latin typeface="Times New Roman" pitchFamily="18" charset="0"/>
                <a:cs typeface="Arial" charset="0"/>
              </a:rPr>
              <a:t>12</a:t>
            </a:r>
            <a:r>
              <a:rPr lang="en-US" altLang="en-US" smtClean="0">
                <a:latin typeface="Times New Roman" pitchFamily="18" charset="0"/>
                <a:cs typeface="Arial" charset="0"/>
              </a:rPr>
              <a:t> bytes	1 TiB = 2</a:t>
            </a:r>
            <a:r>
              <a:rPr lang="en-US" altLang="en-US" baseline="30000" smtClean="0">
                <a:latin typeface="Times New Roman" pitchFamily="18" charset="0"/>
                <a:cs typeface="Arial" charset="0"/>
              </a:rPr>
              <a:t>40</a:t>
            </a:r>
            <a:r>
              <a:rPr lang="en-US" altLang="en-US" smtClean="0">
                <a:latin typeface="Times New Roman" pitchFamily="18" charset="0"/>
                <a:cs typeface="Arial" charset="0"/>
              </a:rPr>
              <a:t> bytes	≈ 1.100 · 10</a:t>
            </a:r>
            <a:r>
              <a:rPr lang="en-US" altLang="en-US" baseline="30000" smtClean="0">
                <a:latin typeface="Times New Roman" pitchFamily="18" charset="0"/>
                <a:cs typeface="Arial" charset="0"/>
              </a:rPr>
              <a:t>12</a:t>
            </a:r>
            <a:r>
              <a:rPr lang="en-US" altLang="en-US" smtClean="0">
                <a:latin typeface="Times New Roman" pitchFamily="18" charset="0"/>
                <a:cs typeface="Arial" charset="0"/>
              </a:rPr>
              <a:t> bytes </a:t>
            </a:r>
          </a:p>
        </p:txBody>
      </p:sp>
    </p:spTree>
    <p:extLst>
      <p:ext uri="{BB962C8B-B14F-4D97-AF65-F5344CB8AC3E}">
        <p14:creationId xmlns:p14="http://schemas.microsoft.com/office/powerpoint/2010/main" val="3745239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4035" name="Rectangle 3"/>
          <p:cNvSpPr>
            <a:spLocks noGrp="1" noChangeArrowheads="1"/>
          </p:cNvSpPr>
          <p:nvPr>
            <p:ph type="body" idx="1"/>
          </p:nvPr>
        </p:nvSpPr>
        <p:spPr/>
        <p:txBody>
          <a:bodyPr/>
          <a:lstStyle/>
          <a:p>
            <a:pPr marL="358775" indent="-358775">
              <a:buFont typeface="Arial" charset="0"/>
              <a:buNone/>
              <a:defRPr/>
            </a:pPr>
            <a:r>
              <a:rPr lang="en-US" altLang="en-US" dirty="0" smtClean="0">
                <a:latin typeface="Arial" charset="0"/>
                <a:cs typeface="Arial" charset="0"/>
              </a:rPr>
              <a:t>	One billion records requires</a:t>
            </a:r>
          </a:p>
          <a:p>
            <a:pPr lvl="1">
              <a:defRPr/>
            </a:pPr>
            <a:r>
              <a:rPr lang="en-US" altLang="en-US" dirty="0" smtClean="0">
                <a:latin typeface="Arial" charset="0"/>
                <a:cs typeface="Arial" charset="0"/>
              </a:rPr>
              <a:t> </a:t>
            </a:r>
            <a:r>
              <a:rPr lang="en-US" altLang="en-US" dirty="0" smtClean="0">
                <a:latin typeface="Times New Roman" pitchFamily="18" charset="0"/>
                <a:cs typeface="Arial" charset="0"/>
              </a:rPr>
              <a:t>10</a:t>
            </a:r>
            <a:r>
              <a:rPr lang="en-US" altLang="en-US" baseline="30000" dirty="0" smtClean="0">
                <a:latin typeface="Times New Roman" pitchFamily="18" charset="0"/>
                <a:cs typeface="Arial" charset="0"/>
              </a:rPr>
              <a:t>9</a:t>
            </a:r>
            <a:r>
              <a:rPr lang="en-US" altLang="en-US" dirty="0" smtClean="0">
                <a:latin typeface="Times New Roman" pitchFamily="18" charset="0"/>
                <a:cs typeface="Arial" charset="0"/>
              </a:rPr>
              <a:t>/39 = 25 641 026 </a:t>
            </a:r>
            <a:r>
              <a:rPr lang="en-US" altLang="en-US" dirty="0" smtClean="0">
                <a:latin typeface="Arial" charset="0"/>
                <a:cs typeface="Arial" charset="0"/>
              </a:rPr>
              <a:t>leaf blocks</a:t>
            </a:r>
          </a:p>
          <a:p>
            <a:pPr lvl="1">
              <a:defRPr/>
            </a:pPr>
            <a:r>
              <a:rPr lang="en-US" altLang="en-US" dirty="0" smtClean="0">
                <a:latin typeface="Arial" charset="0"/>
                <a:cs typeface="Arial" charset="0"/>
              </a:rPr>
              <a:t>A 512-way tree of height </a:t>
            </a:r>
            <a:r>
              <a:rPr lang="en-US" altLang="en-US" i="1" dirty="0" smtClean="0">
                <a:latin typeface="Times New Roman" panose="02020603050405020304" pitchFamily="18" charset="0"/>
                <a:cs typeface="Times New Roman" panose="02020603050405020304" pitchFamily="18" charset="0"/>
              </a:rPr>
              <a:t>h</a:t>
            </a:r>
            <a:r>
              <a:rPr lang="en-US" altLang="en-US" dirty="0" smtClean="0">
                <a:latin typeface="Arial" charset="0"/>
                <a:cs typeface="Arial" charset="0"/>
              </a:rPr>
              <a:t> can store </a:t>
            </a:r>
            <a:r>
              <a:rPr lang="en-US" altLang="en-US" dirty="0" smtClean="0">
                <a:latin typeface="Times New Roman" panose="02020603050405020304" pitchFamily="18" charset="0"/>
                <a:cs typeface="Times New Roman" panose="02020603050405020304" pitchFamily="18" charset="0"/>
              </a:rPr>
              <a:t>512</a:t>
            </a:r>
            <a:r>
              <a:rPr lang="en-US" altLang="en-US" i="1" baseline="30000" dirty="0" smtClean="0">
                <a:latin typeface="Times New Roman" panose="02020603050405020304" pitchFamily="18" charset="0"/>
                <a:cs typeface="Times New Roman" panose="02020603050405020304" pitchFamily="18" charset="0"/>
              </a:rPr>
              <a:t>h </a:t>
            </a:r>
            <a:r>
              <a:rPr lang="en-US" altLang="en-US" baseline="30000" dirty="0" smtClean="0">
                <a:latin typeface="Times New Roman" panose="02020603050405020304" pitchFamily="18" charset="0"/>
                <a:cs typeface="Times New Roman" panose="02020603050405020304" pitchFamily="18" charset="0"/>
              </a:rPr>
              <a:t>+ 1</a:t>
            </a:r>
            <a:r>
              <a:rPr lang="en-US" altLang="en-US" dirty="0" smtClean="0">
                <a:latin typeface="Arial" charset="0"/>
                <a:cs typeface="Arial" charset="0"/>
              </a:rPr>
              <a:t> entries in the deepest nodes</a:t>
            </a:r>
          </a:p>
          <a:p>
            <a:pPr lvl="1">
              <a:defRPr/>
            </a:pPr>
            <a:endParaRPr lang="en-US" altLang="en-US" dirty="0" smtClean="0">
              <a:latin typeface="Arial" charset="0"/>
              <a:cs typeface="Arial" charset="0"/>
            </a:endParaRPr>
          </a:p>
          <a:p>
            <a:pPr marL="0" indent="0">
              <a:buFont typeface="Arial" charset="0"/>
              <a:buNone/>
              <a:defRPr/>
            </a:pPr>
            <a:endParaRPr lang="en-US" altLang="en-US" dirty="0" smtClean="0">
              <a:latin typeface="Arial" charset="0"/>
              <a:cs typeface="Arial" charset="0"/>
            </a:endParaRPr>
          </a:p>
          <a:p>
            <a:pPr marL="358775" indent="-358775">
              <a:buFont typeface="Arial" charset="0"/>
              <a:buNone/>
              <a:defRPr/>
            </a:pPr>
            <a:r>
              <a:rPr lang="en-US" altLang="en-US" dirty="0" smtClean="0">
                <a:latin typeface="Arial" charset="0"/>
                <a:cs typeface="Arial" charset="0"/>
              </a:rPr>
              <a:t>	Including the links to the leaf nodes, the tree height is </a:t>
            </a:r>
            <a:r>
              <a:rPr lang="en-US" altLang="en-US" i="1" dirty="0" smtClean="0">
                <a:latin typeface="Times New Roman" panose="02020603050405020304" pitchFamily="18" charset="0"/>
                <a:cs typeface="Times New Roman" panose="02020603050405020304" pitchFamily="18" charset="0"/>
              </a:rPr>
              <a:t>h</a:t>
            </a:r>
            <a:r>
              <a:rPr lang="en-US" altLang="en-US" dirty="0" smtClean="0">
                <a:latin typeface="Times New Roman" panose="02020603050405020304" pitchFamily="18" charset="0"/>
                <a:cs typeface="Times New Roman" panose="02020603050405020304" pitchFamily="18" charset="0"/>
              </a:rPr>
              <a:t> = 3</a:t>
            </a:r>
          </a:p>
        </p:txBody>
      </p:sp>
      <p:graphicFrame>
        <p:nvGraphicFramePr>
          <p:cNvPr id="44036" name="Object 1"/>
          <p:cNvGraphicFramePr>
            <a:graphicFrameLocks noChangeAspect="1"/>
          </p:cNvGraphicFramePr>
          <p:nvPr/>
        </p:nvGraphicFramePr>
        <p:xfrm>
          <a:off x="2843213" y="2636838"/>
          <a:ext cx="3303587" cy="474662"/>
        </p:xfrm>
        <a:graphic>
          <a:graphicData uri="http://schemas.openxmlformats.org/presentationml/2006/ole">
            <mc:AlternateContent xmlns:mc="http://schemas.openxmlformats.org/markup-compatibility/2006">
              <mc:Choice xmlns:v="urn:schemas-microsoft-com:vml" Requires="v">
                <p:oleObj spid="_x0000_s3074" name="Equation" r:id="rId4" imgW="1765300" imgH="254000" progId="Equation.DSMT4">
                  <p:embed/>
                </p:oleObj>
              </mc:Choice>
              <mc:Fallback>
                <p:oleObj name="Equation" r:id="rId4" imgW="1765300" imgH="2540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2636838"/>
                        <a:ext cx="33035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832592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4076700"/>
            <a:ext cx="90344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322563"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Any search would require three disk accesses, or </a:t>
            </a:r>
            <a:r>
              <a:rPr lang="en-US" altLang="en-US" smtClean="0">
                <a:latin typeface="Times New Roman" pitchFamily="18" charset="0"/>
                <a:cs typeface="Arial" charset="0"/>
              </a:rPr>
              <a:t>30 ms</a:t>
            </a:r>
            <a:endParaRPr lang="en-US" altLang="en-US" smtClean="0">
              <a:latin typeface="Arial" charset="0"/>
              <a:cs typeface="Arial" charset="0"/>
            </a:endParaRPr>
          </a:p>
          <a:p>
            <a:pPr lvl="1"/>
            <a:r>
              <a:rPr lang="en-US" altLang="en-US" smtClean="0">
                <a:latin typeface="Arial" charset="0"/>
                <a:cs typeface="Arial" charset="0"/>
              </a:rPr>
              <a:t>The root is always in memory</a:t>
            </a:r>
          </a:p>
          <a:p>
            <a:pPr lvl="1"/>
            <a:r>
              <a:rPr lang="en-US" altLang="en-US" smtClean="0">
                <a:latin typeface="Arial" charset="0"/>
                <a:cs typeface="Arial" charset="0"/>
              </a:rPr>
              <a:t>We search for the required child</a:t>
            </a:r>
            <a:endParaRPr lang="en-US" altLang="en-US" smtClean="0">
              <a:latin typeface="Times New Roman" pitchFamily="18" charset="0"/>
              <a:cs typeface="Arial" charset="0"/>
            </a:endParaRPr>
          </a:p>
        </p:txBody>
      </p:sp>
      <p:sp>
        <p:nvSpPr>
          <p:cNvPr id="322564" name="Oval 4"/>
          <p:cNvSpPr>
            <a:spLocks noChangeArrowheads="1"/>
          </p:cNvSpPr>
          <p:nvPr/>
        </p:nvSpPr>
        <p:spPr bwMode="auto">
          <a:xfrm>
            <a:off x="4437063" y="4014788"/>
            <a:ext cx="288925"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
        <p:nvSpPr>
          <p:cNvPr id="322566" name="Oval 6"/>
          <p:cNvSpPr>
            <a:spLocks noChangeArrowheads="1"/>
          </p:cNvSpPr>
          <p:nvPr/>
        </p:nvSpPr>
        <p:spPr bwMode="auto">
          <a:xfrm>
            <a:off x="1835150" y="4681538"/>
            <a:ext cx="73025" cy="714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Tree>
    <p:extLst>
      <p:ext uri="{BB962C8B-B14F-4D97-AF65-F5344CB8AC3E}">
        <p14:creationId xmlns:p14="http://schemas.microsoft.com/office/powerpoint/2010/main" val="4003584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256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256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25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25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4" grpId="0" animBg="1"/>
      <p:bldP spid="32256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9" descr="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3502025"/>
            <a:ext cx="90360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318467"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	Loading the child requires </a:t>
            </a:r>
            <a:r>
              <a:rPr lang="en-US" altLang="en-US" smtClean="0">
                <a:latin typeface="Times New Roman" pitchFamily="18" charset="0"/>
                <a:cs typeface="Arial" charset="0"/>
              </a:rPr>
              <a:t>10 ms</a:t>
            </a:r>
            <a:r>
              <a:rPr lang="en-US" altLang="en-US" smtClean="0">
                <a:latin typeface="Arial" charset="0"/>
                <a:cs typeface="Arial" charset="0"/>
              </a:rPr>
              <a:t> </a:t>
            </a:r>
          </a:p>
          <a:p>
            <a:pPr lvl="1"/>
            <a:r>
              <a:rPr lang="en-US" altLang="en-US" smtClean="0">
                <a:latin typeface="Arial" charset="0"/>
                <a:cs typeface="Arial" charset="0"/>
              </a:rPr>
              <a:t>A search indicates which child to access</a:t>
            </a:r>
          </a:p>
        </p:txBody>
      </p:sp>
      <p:sp>
        <p:nvSpPr>
          <p:cNvPr id="318477" name="Oval 13"/>
          <p:cNvSpPr>
            <a:spLocks noChangeArrowheads="1"/>
          </p:cNvSpPr>
          <p:nvPr/>
        </p:nvSpPr>
        <p:spPr bwMode="auto">
          <a:xfrm>
            <a:off x="4284663" y="4652963"/>
            <a:ext cx="73025" cy="714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Tree>
    <p:extLst>
      <p:ext uri="{BB962C8B-B14F-4D97-AF65-F5344CB8AC3E}">
        <p14:creationId xmlns:p14="http://schemas.microsoft.com/office/powerpoint/2010/main" val="3284063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84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84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7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7" descr="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338513"/>
            <a:ext cx="903605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320515"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	The 2</a:t>
            </a:r>
            <a:r>
              <a:rPr lang="en-US" altLang="en-US" baseline="30000" smtClean="0">
                <a:latin typeface="Arial" charset="0"/>
                <a:cs typeface="Arial" charset="0"/>
              </a:rPr>
              <a:t>nd</a:t>
            </a:r>
            <a:r>
              <a:rPr lang="en-US" altLang="en-US" smtClean="0">
                <a:latin typeface="Arial" charset="0"/>
                <a:cs typeface="Arial" charset="0"/>
              </a:rPr>
              <a:t> level requires another </a:t>
            </a:r>
            <a:r>
              <a:rPr lang="en-US" altLang="en-US" smtClean="0">
                <a:latin typeface="Times New Roman" pitchFamily="18" charset="0"/>
                <a:cs typeface="Arial" charset="0"/>
              </a:rPr>
              <a:t>10 ms</a:t>
            </a:r>
            <a:r>
              <a:rPr lang="en-US" altLang="en-US" smtClean="0">
                <a:latin typeface="Arial" charset="0"/>
                <a:cs typeface="Arial" charset="0"/>
              </a:rPr>
              <a:t> to load </a:t>
            </a:r>
          </a:p>
          <a:p>
            <a:pPr lvl="1"/>
            <a:r>
              <a:rPr lang="en-US" altLang="en-US" smtClean="0">
                <a:latin typeface="Arial" charset="0"/>
                <a:cs typeface="Arial" charset="0"/>
              </a:rPr>
              <a:t>A search indicates which leaf block to load</a:t>
            </a:r>
          </a:p>
        </p:txBody>
      </p:sp>
      <p:sp>
        <p:nvSpPr>
          <p:cNvPr id="320521" name="Oval 9"/>
          <p:cNvSpPr>
            <a:spLocks noChangeArrowheads="1"/>
          </p:cNvSpPr>
          <p:nvPr/>
        </p:nvSpPr>
        <p:spPr bwMode="auto">
          <a:xfrm>
            <a:off x="323850" y="5949950"/>
            <a:ext cx="73025" cy="714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Tree>
    <p:extLst>
      <p:ext uri="{BB962C8B-B14F-4D97-AF65-F5344CB8AC3E}">
        <p14:creationId xmlns:p14="http://schemas.microsoft.com/office/powerpoint/2010/main" val="3946621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051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0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8131"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	Finally we load the leaf block: </a:t>
            </a:r>
            <a:r>
              <a:rPr lang="en-US" altLang="en-US" smtClean="0">
                <a:latin typeface="Times New Roman" pitchFamily="18" charset="0"/>
                <a:cs typeface="Arial" charset="0"/>
              </a:rPr>
              <a:t>10 ms</a:t>
            </a:r>
            <a:r>
              <a:rPr lang="en-US" altLang="en-US" smtClean="0">
                <a:latin typeface="Arial" charset="0"/>
                <a:cs typeface="Arial" charset="0"/>
              </a:rPr>
              <a:t> </a:t>
            </a:r>
          </a:p>
          <a:p>
            <a:pPr lvl="1"/>
            <a:r>
              <a:rPr lang="en-US" altLang="en-US" smtClean="0">
                <a:latin typeface="Arial" charset="0"/>
                <a:cs typeface="Arial" charset="0"/>
              </a:rPr>
              <a:t>Search the 39 records for the one of interest</a:t>
            </a:r>
          </a:p>
        </p:txBody>
      </p:sp>
      <p:pic>
        <p:nvPicPr>
          <p:cNvPr id="48132" name="Picture 8" descr="b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3284538"/>
            <a:ext cx="1366838"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8" name="Oval 10"/>
          <p:cNvSpPr>
            <a:spLocks noChangeArrowheads="1"/>
          </p:cNvSpPr>
          <p:nvPr/>
        </p:nvSpPr>
        <p:spPr bwMode="auto">
          <a:xfrm>
            <a:off x="4427538" y="3395663"/>
            <a:ext cx="144462" cy="13684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Tree>
    <p:extLst>
      <p:ext uri="{BB962C8B-B14F-4D97-AF65-F5344CB8AC3E}">
        <p14:creationId xmlns:p14="http://schemas.microsoft.com/office/powerpoint/2010/main" val="3903372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9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915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 B+ tree is a tree where</a:t>
            </a:r>
          </a:p>
          <a:p>
            <a:pPr lvl="1"/>
            <a:r>
              <a:rPr lang="en-US" altLang="en-US" smtClean="0">
                <a:latin typeface="Arial" charset="0"/>
                <a:cs typeface="Arial" charset="0"/>
              </a:rPr>
              <a:t>All the leaf blocks are arrays with </a:t>
            </a:r>
            <a:r>
              <a:rPr lang="en-US" altLang="en-US" i="1" smtClean="0">
                <a:latin typeface="Times New Roman" pitchFamily="18" charset="0"/>
                <a:cs typeface="Arial" charset="0"/>
              </a:rPr>
              <a:t>L</a:t>
            </a:r>
            <a:r>
              <a:rPr lang="en-US" altLang="en-US" smtClean="0">
                <a:latin typeface="Arial" charset="0"/>
                <a:cs typeface="Arial" charset="0"/>
              </a:rPr>
              <a:t> records sorted on a key</a:t>
            </a:r>
          </a:p>
          <a:p>
            <a:pPr lvl="1"/>
            <a:r>
              <a:rPr lang="en-US" altLang="en-US" smtClean="0">
                <a:latin typeface="Arial" charset="0"/>
                <a:cs typeface="Arial" charset="0"/>
              </a:rPr>
              <a:t>All internal blocks are </a:t>
            </a:r>
            <a:r>
              <a:rPr lang="en-US" altLang="en-US" i="1" smtClean="0">
                <a:latin typeface="Times New Roman" pitchFamily="18" charset="0"/>
                <a:cs typeface="Arial" charset="0"/>
              </a:rPr>
              <a:t>M</a:t>
            </a:r>
            <a:r>
              <a:rPr lang="en-US" altLang="en-US" smtClean="0">
                <a:latin typeface="Arial" charset="0"/>
                <a:cs typeface="Arial" charset="0"/>
              </a:rPr>
              <a:t>-way trees with </a:t>
            </a:r>
            <a:r>
              <a:rPr lang="en-US" altLang="en-US" i="1" smtClean="0">
                <a:latin typeface="Times New Roman" pitchFamily="18" charset="0"/>
                <a:cs typeface="Arial" charset="0"/>
              </a:rPr>
              <a:t>M – 1</a:t>
            </a:r>
            <a:r>
              <a:rPr lang="en-US" altLang="en-US" smtClean="0">
                <a:latin typeface="Arial" charset="0"/>
                <a:cs typeface="Arial" charset="0"/>
              </a:rPr>
              <a:t> keys and </a:t>
            </a:r>
            <a:r>
              <a:rPr lang="en-US" altLang="en-US" i="1" smtClean="0">
                <a:latin typeface="Times New Roman" pitchFamily="18" charset="0"/>
                <a:cs typeface="Arial" charset="0"/>
              </a:rPr>
              <a:t>M</a:t>
            </a:r>
            <a:r>
              <a:rPr lang="en-US" altLang="en-US" smtClean="0">
                <a:latin typeface="Arial" charset="0"/>
                <a:cs typeface="Arial" charset="0"/>
              </a:rPr>
              <a:t> sub-trees</a:t>
            </a:r>
          </a:p>
        </p:txBody>
      </p:sp>
    </p:spTree>
    <p:extLst>
      <p:ext uri="{BB962C8B-B14F-4D97-AF65-F5344CB8AC3E}">
        <p14:creationId xmlns:p14="http://schemas.microsoft.com/office/powerpoint/2010/main" val="26055218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017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This defines the general shape of a B+ Tree</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We will require that all leaf blocks are at the same height</a:t>
            </a:r>
          </a:p>
          <a:p>
            <a:pPr lvl="1"/>
            <a:r>
              <a:rPr lang="en-US" altLang="en-US" smtClean="0">
                <a:latin typeface="Arial" charset="0"/>
                <a:cs typeface="Arial" charset="0"/>
              </a:rPr>
              <a:t>Guarantees the same access time for all records</a:t>
            </a:r>
          </a:p>
        </p:txBody>
      </p:sp>
    </p:spTree>
    <p:extLst>
      <p:ext uri="{BB962C8B-B14F-4D97-AF65-F5344CB8AC3E}">
        <p14:creationId xmlns:p14="http://schemas.microsoft.com/office/powerpoint/2010/main" val="34454059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120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 B+ trees of height 1 and 2 with</a:t>
            </a:r>
          </a:p>
          <a:p>
            <a:pPr lvl="1"/>
            <a:r>
              <a:rPr lang="en-US" altLang="en-US" smtClean="0">
                <a:latin typeface="Arial" charset="0"/>
                <a:cs typeface="Arial" charset="0"/>
              </a:rPr>
              <a:t>32-way internal blocks		</a:t>
            </a:r>
            <a:r>
              <a:rPr lang="en-US" altLang="en-US" i="1" smtClean="0">
                <a:latin typeface="Times New Roman" pitchFamily="18" charset="0"/>
                <a:cs typeface="Arial" charset="0"/>
              </a:rPr>
              <a:t>M</a:t>
            </a:r>
            <a:r>
              <a:rPr lang="en-US" altLang="en-US" smtClean="0">
                <a:latin typeface="Times New Roman" pitchFamily="18" charset="0"/>
                <a:cs typeface="Arial" charset="0"/>
              </a:rPr>
              <a:t> = 32</a:t>
            </a:r>
          </a:p>
          <a:p>
            <a:pPr lvl="1"/>
            <a:r>
              <a:rPr lang="en-US" altLang="en-US" smtClean="0">
                <a:latin typeface="Arial" charset="0"/>
                <a:cs typeface="Arial" charset="0"/>
              </a:rPr>
              <a:t>8 records per leaf blocks		 </a:t>
            </a:r>
            <a:r>
              <a:rPr lang="en-US" altLang="en-US" i="1" smtClean="0">
                <a:latin typeface="Times New Roman" pitchFamily="18" charset="0"/>
                <a:cs typeface="Arial" charset="0"/>
              </a:rPr>
              <a:t>L</a:t>
            </a:r>
            <a:r>
              <a:rPr lang="en-US" altLang="en-US" smtClean="0">
                <a:latin typeface="Times New Roman" pitchFamily="18" charset="0"/>
                <a:cs typeface="Arial" charset="0"/>
              </a:rPr>
              <a:t> = 8</a:t>
            </a:r>
            <a:r>
              <a:rPr lang="en-US" altLang="en-US" smtClean="0">
                <a:latin typeface="Arial" charset="0"/>
                <a:cs typeface="Arial" charset="0"/>
              </a:rPr>
              <a:t>	</a:t>
            </a:r>
          </a:p>
          <a:p>
            <a:pPr lvl="1">
              <a:buFontTx/>
              <a:buNone/>
            </a:pPr>
            <a:endParaRPr lang="en-US" altLang="en-US" smtClean="0">
              <a:latin typeface="Arial" charset="0"/>
              <a:cs typeface="Arial" charset="0"/>
            </a:endParaRPr>
          </a:p>
          <a:p>
            <a:pPr lvl="1">
              <a:buFontTx/>
              <a:buNone/>
            </a:pPr>
            <a:r>
              <a:rPr lang="en-US" altLang="en-US" smtClean="0">
                <a:latin typeface="Arial" charset="0"/>
                <a:cs typeface="Arial" charset="0"/>
              </a:rPr>
              <a:t>   		</a:t>
            </a:r>
            <a:r>
              <a:rPr lang="en-US" altLang="en-US" sz="1000" smtClean="0">
                <a:latin typeface="Arial" charset="0"/>
                <a:cs typeface="Arial" charset="0"/>
              </a:rPr>
              <a:t>				       </a:t>
            </a:r>
          </a:p>
          <a:p>
            <a:pPr lvl="1">
              <a:buFontTx/>
              <a:buNone/>
            </a:pPr>
            <a:endParaRPr lang="en-US" altLang="en-US" smtClean="0">
              <a:latin typeface="Arial" charset="0"/>
              <a:cs typeface="Arial" charset="0"/>
            </a:endParaRPr>
          </a:p>
          <a:p>
            <a:pPr lvl="1">
              <a:buFontTx/>
              <a:buNone/>
            </a:pPr>
            <a:r>
              <a:rPr lang="en-US" altLang="en-US" smtClean="0">
                <a:latin typeface="Arial" charset="0"/>
                <a:cs typeface="Arial" charset="0"/>
              </a:rPr>
              <a:t> </a:t>
            </a:r>
          </a:p>
          <a:p>
            <a:pPr lvl="1">
              <a:buFontTx/>
              <a:buNone/>
            </a:pPr>
            <a:r>
              <a:rPr lang="en-US" altLang="en-US" smtClean="0">
                <a:latin typeface="Arial" charset="0"/>
                <a:cs typeface="Arial" charset="0"/>
              </a:rPr>
              <a:t>                                                                                            </a:t>
            </a:r>
          </a:p>
          <a:p>
            <a:pPr lvl="1"/>
            <a:endParaRPr lang="en-US" altLang="en-US" smtClean="0">
              <a:latin typeface="Arial" charset="0"/>
              <a:cs typeface="Arial" charset="0"/>
            </a:endParaRPr>
          </a:p>
          <a:p>
            <a:pPr lvl="1"/>
            <a:endParaRPr lang="en-US" altLang="en-US" smtClean="0">
              <a:latin typeface="Arial" charset="0"/>
              <a:cs typeface="Arial" charset="0"/>
            </a:endParaRPr>
          </a:p>
          <a:p>
            <a:pPr lvl="1">
              <a:buFontTx/>
              <a:buNone/>
            </a:pPr>
            <a:r>
              <a:rPr lang="en-US" altLang="en-US" smtClean="0">
                <a:latin typeface="Arial" charset="0"/>
                <a:cs typeface="Arial" charset="0"/>
              </a:rPr>
              <a:t>	</a:t>
            </a:r>
            <a:br>
              <a:rPr lang="en-US" altLang="en-US" smtClean="0">
                <a:latin typeface="Arial" charset="0"/>
                <a:cs typeface="Arial" charset="0"/>
              </a:rPr>
            </a:br>
            <a:endParaRPr lang="en-US" altLang="en-US" smtClean="0">
              <a:latin typeface="Arial" charset="0"/>
              <a:cs typeface="Arial" charset="0"/>
            </a:endParaRPr>
          </a:p>
          <a:p>
            <a:pPr lvl="1">
              <a:buFontTx/>
              <a:buNone/>
            </a:pPr>
            <a:endParaRPr lang="en-US" altLang="en-US" smtClean="0">
              <a:latin typeface="Arial" charset="0"/>
              <a:cs typeface="Arial" charset="0"/>
            </a:endParaRPr>
          </a:p>
          <a:p>
            <a:pPr lvl="1">
              <a:buFontTx/>
              <a:buNone/>
            </a:pPr>
            <a:endParaRPr lang="en-US" altLang="en-US" smtClean="0">
              <a:latin typeface="Arial" charset="0"/>
              <a:cs typeface="Arial" charset="0"/>
            </a:endParaRPr>
          </a:p>
        </p:txBody>
      </p:sp>
      <p:pic>
        <p:nvPicPr>
          <p:cNvPr id="51204" name="Picture 4" descr="b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3516313"/>
            <a:ext cx="33861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b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488" y="4508500"/>
            <a:ext cx="80613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Line 7"/>
          <p:cNvSpPr>
            <a:spLocks noChangeShapeType="1"/>
          </p:cNvSpPr>
          <p:nvPr/>
        </p:nvSpPr>
        <p:spPr bwMode="auto">
          <a:xfrm flipV="1">
            <a:off x="1692275" y="5084763"/>
            <a:ext cx="935038" cy="649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07" name="Line 8"/>
          <p:cNvSpPr>
            <a:spLocks noChangeShapeType="1"/>
          </p:cNvSpPr>
          <p:nvPr/>
        </p:nvSpPr>
        <p:spPr bwMode="auto">
          <a:xfrm flipV="1">
            <a:off x="1692275" y="4076700"/>
            <a:ext cx="1366838" cy="1657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08" name="Line 9"/>
          <p:cNvSpPr>
            <a:spLocks noChangeShapeType="1"/>
          </p:cNvSpPr>
          <p:nvPr/>
        </p:nvSpPr>
        <p:spPr bwMode="auto">
          <a:xfrm flipH="1" flipV="1">
            <a:off x="5076825" y="3573463"/>
            <a:ext cx="1655763"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09" name="Line 10"/>
          <p:cNvSpPr>
            <a:spLocks noChangeShapeType="1"/>
          </p:cNvSpPr>
          <p:nvPr/>
        </p:nvSpPr>
        <p:spPr bwMode="auto">
          <a:xfrm flipH="1">
            <a:off x="4500563" y="4005263"/>
            <a:ext cx="2232025"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10" name="Line 11"/>
          <p:cNvSpPr>
            <a:spLocks noChangeShapeType="1"/>
          </p:cNvSpPr>
          <p:nvPr/>
        </p:nvSpPr>
        <p:spPr bwMode="auto">
          <a:xfrm flipH="1">
            <a:off x="5364163" y="4005263"/>
            <a:ext cx="1368425" cy="719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11" name="Line 12"/>
          <p:cNvSpPr>
            <a:spLocks noChangeShapeType="1"/>
          </p:cNvSpPr>
          <p:nvPr/>
        </p:nvSpPr>
        <p:spPr bwMode="auto">
          <a:xfrm flipH="1">
            <a:off x="5651500" y="4005263"/>
            <a:ext cx="1081088" cy="719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12" name="TextBox 11"/>
          <p:cNvSpPr txBox="1">
            <a:spLocks noChangeArrowheads="1"/>
          </p:cNvSpPr>
          <p:nvPr/>
        </p:nvSpPr>
        <p:spPr bwMode="auto">
          <a:xfrm>
            <a:off x="6669088" y="3805238"/>
            <a:ext cx="1479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latin typeface="Times New Roman" pitchFamily="18" charset="0"/>
              </a:rPr>
              <a:t>32</a:t>
            </a:r>
            <a:r>
              <a:rPr lang="en-US" altLang="en-US" sz="1800"/>
              <a:t>-way trees</a:t>
            </a:r>
            <a:endParaRPr lang="en-CA" altLang="en-US" sz="1800"/>
          </a:p>
        </p:txBody>
      </p:sp>
      <p:sp>
        <p:nvSpPr>
          <p:cNvPr id="51213" name="TextBox 12"/>
          <p:cNvSpPr txBox="1">
            <a:spLocks noChangeArrowheads="1"/>
          </p:cNvSpPr>
          <p:nvPr/>
        </p:nvSpPr>
        <p:spPr bwMode="auto">
          <a:xfrm>
            <a:off x="565150" y="5707063"/>
            <a:ext cx="194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leaf blocks: </a:t>
            </a:r>
            <a:r>
              <a:rPr lang="en-US" altLang="en-US" sz="1400"/>
              <a:t> </a:t>
            </a:r>
            <a:r>
              <a:rPr lang="en-US" altLang="en-US" sz="1800" i="1">
                <a:latin typeface="Times New Roman" pitchFamily="18" charset="0"/>
              </a:rPr>
              <a:t>L</a:t>
            </a:r>
            <a:r>
              <a:rPr lang="en-US" altLang="en-US" sz="1800">
                <a:latin typeface="Times New Roman" pitchFamily="18" charset="0"/>
              </a:rPr>
              <a:t> = 8</a:t>
            </a:r>
          </a:p>
        </p:txBody>
      </p:sp>
    </p:spTree>
    <p:extLst>
      <p:ext uri="{BB962C8B-B14F-4D97-AF65-F5344CB8AC3E}">
        <p14:creationId xmlns:p14="http://schemas.microsoft.com/office/powerpoint/2010/main" val="12572446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b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3516313"/>
            <a:ext cx="33861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2228"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These images show perfect B+ trees</a:t>
            </a:r>
          </a:p>
          <a:p>
            <a:pPr lvl="1"/>
            <a:r>
              <a:rPr lang="en-US" altLang="en-US" smtClean="0">
                <a:latin typeface="Arial" charset="0"/>
                <a:cs typeface="Arial" charset="0"/>
              </a:rPr>
              <a:t>Best possible case </a:t>
            </a:r>
            <a:endParaRPr lang="en-US" altLang="en-US" sz="2400" smtClean="0">
              <a:latin typeface="Times New Roman" pitchFamily="18" charset="0"/>
              <a:cs typeface="Arial" charset="0"/>
            </a:endParaRPr>
          </a:p>
        </p:txBody>
      </p:sp>
      <p:sp>
        <p:nvSpPr>
          <p:cNvPr id="52229" name="Text Box 14"/>
          <p:cNvSpPr txBox="1">
            <a:spLocks noChangeArrowheads="1"/>
          </p:cNvSpPr>
          <p:nvPr/>
        </p:nvSpPr>
        <p:spPr bwMode="auto">
          <a:xfrm>
            <a:off x="1597025" y="3573463"/>
            <a:ext cx="1390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256 records</a:t>
            </a:r>
          </a:p>
        </p:txBody>
      </p:sp>
      <p:sp>
        <p:nvSpPr>
          <p:cNvPr id="52230" name="Text Box 15"/>
          <p:cNvSpPr txBox="1">
            <a:spLocks noChangeArrowheads="1"/>
          </p:cNvSpPr>
          <p:nvPr/>
        </p:nvSpPr>
        <p:spPr bwMode="auto">
          <a:xfrm>
            <a:off x="4405313" y="515778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8192 records</a:t>
            </a:r>
          </a:p>
        </p:txBody>
      </p:sp>
      <p:pic>
        <p:nvPicPr>
          <p:cNvPr id="52231" name="Picture 5" descr="b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8" y="4508500"/>
            <a:ext cx="80613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3473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325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In most cases the nodes will not be full</a:t>
            </a:r>
          </a:p>
          <a:p>
            <a:pPr lvl="1"/>
            <a:r>
              <a:rPr lang="en-US" altLang="en-US" smtClean="0">
                <a:latin typeface="Arial" charset="0"/>
                <a:cs typeface="Arial" charset="0"/>
              </a:rPr>
              <a:t>Partially filled leaf blocks</a:t>
            </a:r>
          </a:p>
          <a:p>
            <a:pPr lvl="1"/>
            <a:r>
              <a:rPr lang="en-US" altLang="en-US" smtClean="0">
                <a:latin typeface="Arial" charset="0"/>
                <a:cs typeface="Arial" charset="0"/>
              </a:rPr>
              <a:t>Internal nodes with less than </a:t>
            </a:r>
            <a:r>
              <a:rPr lang="en-US" altLang="en-US" i="1" smtClean="0">
                <a:latin typeface="Times New Roman" pitchFamily="18" charset="0"/>
                <a:cs typeface="Arial" charset="0"/>
              </a:rPr>
              <a:t>M</a:t>
            </a:r>
            <a:r>
              <a:rPr lang="en-US" altLang="en-US" smtClean="0">
                <a:latin typeface="Arial" charset="0"/>
                <a:cs typeface="Arial" charset="0"/>
              </a:rPr>
              <a:t> sub-trees</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 few additional rules ensure a reasonable balance</a:t>
            </a:r>
          </a:p>
        </p:txBody>
      </p:sp>
    </p:spTree>
    <p:extLst>
      <p:ext uri="{BB962C8B-B14F-4D97-AF65-F5344CB8AC3E}">
        <p14:creationId xmlns:p14="http://schemas.microsoft.com/office/powerpoint/2010/main" val="40033124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819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Access time for these devices is variable:</a:t>
            </a:r>
          </a:p>
          <a:p>
            <a:pPr lvl="1"/>
            <a:r>
              <a:rPr lang="en-US" altLang="en-US" smtClean="0">
                <a:latin typeface="Arial" charset="0"/>
                <a:cs typeface="Arial" charset="0"/>
              </a:rPr>
              <a:t>Cache				    </a:t>
            </a:r>
            <a:r>
              <a:rPr lang="en-US" altLang="en-US" smtClean="0">
                <a:latin typeface="Times New Roman" pitchFamily="18" charset="0"/>
                <a:cs typeface="Arial" charset="0"/>
              </a:rPr>
              <a:t>1 GHz</a:t>
            </a:r>
          </a:p>
          <a:p>
            <a:pPr lvl="1"/>
            <a:r>
              <a:rPr lang="en-US" altLang="en-US" smtClean="0">
                <a:latin typeface="Arial" charset="0"/>
                <a:cs typeface="Arial" charset="0"/>
              </a:rPr>
              <a:t>Main memory (SDRAM):		</a:t>
            </a:r>
            <a:r>
              <a:rPr lang="en-US" altLang="en-US" smtClean="0">
                <a:latin typeface="Times New Roman" pitchFamily="18" charset="0"/>
                <a:cs typeface="Arial" charset="0"/>
              </a:rPr>
              <a:t>100 MHz</a:t>
            </a:r>
          </a:p>
          <a:p>
            <a:pPr lvl="1"/>
            <a:r>
              <a:rPr lang="en-US" altLang="en-US" smtClean="0">
                <a:latin typeface="Arial" charset="0"/>
                <a:cs typeface="Arial" charset="0"/>
              </a:rPr>
              <a:t>Hard drive (</a:t>
            </a:r>
            <a:r>
              <a:rPr lang="en-US" altLang="en-US" smtClean="0">
                <a:latin typeface="Times New Roman" pitchFamily="18" charset="0"/>
                <a:cs typeface="Arial" charset="0"/>
              </a:rPr>
              <a:t>10 ms</a:t>
            </a:r>
            <a:r>
              <a:rPr lang="en-US" altLang="en-US" smtClean="0">
                <a:latin typeface="Arial" charset="0"/>
                <a:cs typeface="Arial" charset="0"/>
              </a:rPr>
              <a:t> seek time)		</a:t>
            </a:r>
            <a:r>
              <a:rPr lang="en-US" altLang="en-US" smtClean="0">
                <a:latin typeface="Times New Roman" pitchFamily="18" charset="0"/>
                <a:cs typeface="Arial" charset="0"/>
              </a:rPr>
              <a:t>100 Hz</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 factor of ten million</a:t>
            </a:r>
          </a:p>
        </p:txBody>
      </p:sp>
    </p:spTree>
    <p:extLst>
      <p:ext uri="{BB962C8B-B14F-4D97-AF65-F5344CB8AC3E}">
        <p14:creationId xmlns:p14="http://schemas.microsoft.com/office/powerpoint/2010/main" val="534174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427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Define a B+ tree of order </a:t>
            </a:r>
            <a:r>
              <a:rPr lang="en-US" altLang="en-US" i="1" smtClean="0">
                <a:latin typeface="Times New Roman" pitchFamily="18" charset="0"/>
                <a:cs typeface="Arial" charset="0"/>
              </a:rPr>
              <a:t>M</a:t>
            </a:r>
            <a:r>
              <a:rPr lang="en-US" altLang="en-US" smtClean="0">
                <a:latin typeface="Arial" charset="0"/>
                <a:cs typeface="Arial" charset="0"/>
              </a:rPr>
              <a:t> as follows:</a:t>
            </a:r>
          </a:p>
          <a:p>
            <a:pPr lvl="1"/>
            <a:r>
              <a:rPr lang="en-US" altLang="en-US" smtClean="0">
                <a:latin typeface="Arial" charset="0"/>
                <a:cs typeface="Arial" charset="0"/>
              </a:rPr>
              <a:t>All data is stored at the leaf blocks</a:t>
            </a:r>
          </a:p>
          <a:p>
            <a:pPr lvl="1"/>
            <a:r>
              <a:rPr lang="en-US" altLang="en-US" smtClean="0">
                <a:latin typeface="Arial" charset="0"/>
                <a:cs typeface="Arial" charset="0"/>
              </a:rPr>
              <a:t>If there are no more than </a:t>
            </a:r>
            <a:r>
              <a:rPr lang="en-US" altLang="en-US" i="1" smtClean="0">
                <a:latin typeface="Times New Roman" pitchFamily="18" charset="0"/>
                <a:cs typeface="Arial" charset="0"/>
              </a:rPr>
              <a:t>L</a:t>
            </a:r>
            <a:r>
              <a:rPr lang="en-US" altLang="en-US" smtClean="0">
                <a:latin typeface="Arial" charset="0"/>
                <a:cs typeface="Arial" charset="0"/>
              </a:rPr>
              <a:t> entries, the root node is a leaf block</a:t>
            </a:r>
          </a:p>
          <a:p>
            <a:pPr lvl="1"/>
            <a:r>
              <a:rPr lang="en-US" altLang="en-US" smtClean="0">
                <a:latin typeface="Arial" charset="0"/>
                <a:cs typeface="Arial" charset="0"/>
              </a:rPr>
              <a:t>Otherwise, all leaf blocks are</a:t>
            </a:r>
          </a:p>
          <a:p>
            <a:pPr lvl="2"/>
            <a:r>
              <a:rPr lang="en-US" altLang="en-US" smtClean="0">
                <a:latin typeface="Arial" charset="0"/>
                <a:cs typeface="Arial" charset="0"/>
              </a:rPr>
              <a:t>At the same depth</a:t>
            </a:r>
          </a:p>
          <a:p>
            <a:pPr lvl="2"/>
            <a:r>
              <a:rPr lang="en-US" altLang="en-US" smtClean="0">
                <a:latin typeface="Arial" charset="0"/>
                <a:cs typeface="Arial" charset="0"/>
              </a:rPr>
              <a:t>Contain between </a:t>
            </a:r>
            <a:r>
              <a:rPr lang="en-US" altLang="en-US" smtClean="0">
                <a:latin typeface="Times New Roman" pitchFamily="18" charset="0"/>
                <a:cs typeface="Arial" charset="0"/>
              </a:rPr>
              <a:t>⌈</a:t>
            </a:r>
            <a:r>
              <a:rPr lang="en-US" altLang="en-US" i="1" smtClean="0">
                <a:latin typeface="Times New Roman" pitchFamily="18" charset="0"/>
                <a:cs typeface="Arial" charset="0"/>
              </a:rPr>
              <a:t>L</a:t>
            </a:r>
            <a:r>
              <a:rPr lang="en-US" altLang="en-US" smtClean="0">
                <a:latin typeface="Times New Roman" pitchFamily="18" charset="0"/>
                <a:cs typeface="Arial" charset="0"/>
              </a:rPr>
              <a:t>/2⌉</a:t>
            </a:r>
            <a:r>
              <a:rPr lang="en-US" altLang="en-US" smtClean="0">
                <a:latin typeface="Arial" charset="0"/>
                <a:cs typeface="Arial" charset="0"/>
              </a:rPr>
              <a:t> and </a:t>
            </a:r>
            <a:r>
              <a:rPr lang="en-US" altLang="en-US" i="1" smtClean="0">
                <a:latin typeface="Times New Roman" pitchFamily="18" charset="0"/>
                <a:cs typeface="Arial" charset="0"/>
              </a:rPr>
              <a:t>L</a:t>
            </a:r>
            <a:r>
              <a:rPr lang="en-US" altLang="en-US" smtClean="0">
                <a:latin typeface="Arial" charset="0"/>
                <a:cs typeface="Arial" charset="0"/>
              </a:rPr>
              <a:t> entries</a:t>
            </a:r>
          </a:p>
          <a:p>
            <a:pPr lvl="3"/>
            <a:r>
              <a:rPr lang="en-US" altLang="en-US" smtClean="0">
                <a:latin typeface="Arial" charset="0"/>
                <a:cs typeface="Arial" charset="0"/>
              </a:rPr>
              <a:t>At least half full</a:t>
            </a:r>
          </a:p>
          <a:p>
            <a:pPr lvl="2"/>
            <a:r>
              <a:rPr lang="en-US" altLang="en-US" i="1" smtClean="0">
                <a:latin typeface="Times New Roman" pitchFamily="18" charset="0"/>
                <a:cs typeface="Arial" charset="0"/>
              </a:rPr>
              <a:t>L</a:t>
            </a:r>
            <a:r>
              <a:rPr lang="en-US" altLang="en-US" smtClean="0">
                <a:latin typeface="Arial" charset="0"/>
                <a:cs typeface="Arial" charset="0"/>
              </a:rPr>
              <a:t> depends on the size of the records being stored and the size of the blocks</a:t>
            </a:r>
          </a:p>
        </p:txBody>
      </p:sp>
    </p:spTree>
    <p:extLst>
      <p:ext uri="{BB962C8B-B14F-4D97-AF65-F5344CB8AC3E}">
        <p14:creationId xmlns:p14="http://schemas.microsoft.com/office/powerpoint/2010/main" val="40021375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5299" name="Rectangle 3"/>
          <p:cNvSpPr>
            <a:spLocks noGrp="1" noChangeArrowheads="1"/>
          </p:cNvSpPr>
          <p:nvPr>
            <p:ph type="body" idx="1"/>
          </p:nvPr>
        </p:nvSpPr>
        <p:spPr/>
        <p:txBody>
          <a:bodyPr/>
          <a:lstStyle/>
          <a:p>
            <a:pPr lvl="1"/>
            <a:r>
              <a:rPr lang="en-US" altLang="en-US" smtClean="0">
                <a:latin typeface="Arial" charset="0"/>
                <a:cs typeface="Arial" charset="0"/>
              </a:rPr>
              <a:t>The root nodes is either:</a:t>
            </a:r>
          </a:p>
          <a:p>
            <a:pPr lvl="2"/>
            <a:r>
              <a:rPr lang="en-US" altLang="en-US" smtClean="0">
                <a:latin typeface="Arial" charset="0"/>
                <a:cs typeface="Arial" charset="0"/>
              </a:rPr>
              <a:t>A leaf block, or</a:t>
            </a:r>
          </a:p>
          <a:p>
            <a:pPr lvl="2"/>
            <a:r>
              <a:rPr lang="en-US" altLang="en-US" smtClean="0">
                <a:latin typeface="Arial" charset="0"/>
                <a:cs typeface="Arial" charset="0"/>
              </a:rPr>
              <a:t>An </a:t>
            </a:r>
            <a:r>
              <a:rPr lang="en-US" altLang="en-US" i="1" smtClean="0">
                <a:latin typeface="Times New Roman" pitchFamily="18" charset="0"/>
                <a:cs typeface="Arial" charset="0"/>
              </a:rPr>
              <a:t>M</a:t>
            </a:r>
            <a:r>
              <a:rPr lang="en-US" altLang="en-US" smtClean="0">
                <a:latin typeface="Arial" charset="0"/>
                <a:cs typeface="Arial" charset="0"/>
              </a:rPr>
              <a:t>-way tree with between </a:t>
            </a:r>
            <a:r>
              <a:rPr lang="en-US" altLang="en-US" smtClean="0">
                <a:latin typeface="Times New Roman" pitchFamily="18" charset="0"/>
                <a:cs typeface="Arial" charset="0"/>
              </a:rPr>
              <a:t>2</a:t>
            </a:r>
            <a:r>
              <a:rPr lang="en-US" altLang="en-US" smtClean="0">
                <a:latin typeface="Arial" charset="0"/>
                <a:cs typeface="Arial" charset="0"/>
              </a:rPr>
              <a:t> and </a:t>
            </a:r>
            <a:r>
              <a:rPr lang="en-US" altLang="en-US" i="1" smtClean="0">
                <a:latin typeface="Times New Roman" pitchFamily="18" charset="0"/>
                <a:cs typeface="Arial" charset="0"/>
              </a:rPr>
              <a:t>M</a:t>
            </a:r>
            <a:r>
              <a:rPr lang="en-US" altLang="en-US" smtClean="0">
                <a:latin typeface="Arial" charset="0"/>
                <a:cs typeface="Arial" charset="0"/>
              </a:rPr>
              <a:t> children</a:t>
            </a:r>
          </a:p>
          <a:p>
            <a:pPr lvl="1"/>
            <a:r>
              <a:rPr lang="en-US" altLang="en-US" smtClean="0">
                <a:latin typeface="Arial" charset="0"/>
                <a:cs typeface="Arial" charset="0"/>
              </a:rPr>
              <a:t>All other internal blocks are </a:t>
            </a:r>
            <a:r>
              <a:rPr lang="en-US" altLang="en-US" i="1" smtClean="0">
                <a:latin typeface="Times New Roman" pitchFamily="18" charset="0"/>
                <a:cs typeface="Arial" charset="0"/>
              </a:rPr>
              <a:t>M</a:t>
            </a:r>
            <a:r>
              <a:rPr lang="en-US" altLang="en-US" smtClean="0">
                <a:latin typeface="Arial" charset="0"/>
                <a:cs typeface="Arial" charset="0"/>
              </a:rPr>
              <a:t>-way trees with </a:t>
            </a:r>
            <a:r>
              <a:rPr lang="en-US" altLang="en-US" smtClean="0">
                <a:latin typeface="Times New Roman" pitchFamily="18" charset="0"/>
                <a:cs typeface="Arial" charset="0"/>
              </a:rPr>
              <a:t>⌈</a:t>
            </a:r>
            <a:r>
              <a:rPr lang="en-US" altLang="en-US" i="1" smtClean="0">
                <a:latin typeface="Times New Roman" pitchFamily="18" charset="0"/>
                <a:cs typeface="Arial" charset="0"/>
              </a:rPr>
              <a:t>M</a:t>
            </a:r>
            <a:r>
              <a:rPr lang="en-US" altLang="en-US" smtClean="0">
                <a:latin typeface="Times New Roman" pitchFamily="18" charset="0"/>
                <a:cs typeface="Arial" charset="0"/>
              </a:rPr>
              <a:t>/2⌉</a:t>
            </a:r>
            <a:r>
              <a:rPr lang="en-US" altLang="en-US" smtClean="0">
                <a:latin typeface="Arial" charset="0"/>
                <a:cs typeface="Arial" charset="0"/>
              </a:rPr>
              <a:t> to </a:t>
            </a:r>
            <a:r>
              <a:rPr lang="en-US" altLang="en-US" i="1" smtClean="0">
                <a:latin typeface="Times New Roman" pitchFamily="18" charset="0"/>
                <a:cs typeface="Arial" charset="0"/>
              </a:rPr>
              <a:t>M</a:t>
            </a:r>
            <a:r>
              <a:rPr lang="en-US" altLang="en-US" smtClean="0">
                <a:latin typeface="Arial" charset="0"/>
                <a:cs typeface="Arial" charset="0"/>
              </a:rPr>
              <a:t> children</a:t>
            </a:r>
          </a:p>
          <a:p>
            <a:pPr lvl="2"/>
            <a:r>
              <a:rPr lang="en-US" altLang="en-US" smtClean="0">
                <a:latin typeface="Arial" charset="0"/>
                <a:cs typeface="Arial" charset="0"/>
              </a:rPr>
              <a:t>The internal blocks store up to </a:t>
            </a:r>
            <a:r>
              <a:rPr lang="en-US" altLang="en-US" i="1" smtClean="0">
                <a:latin typeface="Times New Roman" pitchFamily="18" charset="0"/>
                <a:cs typeface="Arial" charset="0"/>
              </a:rPr>
              <a:t>M</a:t>
            </a:r>
            <a:r>
              <a:rPr lang="en-US" altLang="en-US" smtClean="0">
                <a:latin typeface="Times New Roman" pitchFamily="18" charset="0"/>
                <a:cs typeface="Arial" charset="0"/>
              </a:rPr>
              <a:t> – 1</a:t>
            </a:r>
            <a:r>
              <a:rPr lang="en-US" altLang="en-US" smtClean="0">
                <a:latin typeface="Arial" charset="0"/>
                <a:cs typeface="Arial" charset="0"/>
              </a:rPr>
              <a:t> keys to guide the searching where key </a:t>
            </a:r>
            <a:r>
              <a:rPr lang="en-US" altLang="en-US" i="1" smtClean="0">
                <a:latin typeface="Times New Roman" pitchFamily="18" charset="0"/>
                <a:cs typeface="Arial" charset="0"/>
              </a:rPr>
              <a:t>k</a:t>
            </a:r>
            <a:r>
              <a:rPr lang="en-US" altLang="en-US" smtClean="0">
                <a:latin typeface="Arial" charset="0"/>
                <a:cs typeface="Arial" charset="0"/>
              </a:rPr>
              <a:t> represents the smallest key in sub-tree </a:t>
            </a:r>
            <a:r>
              <a:rPr lang="en-US" altLang="en-US" i="1" smtClean="0">
                <a:latin typeface="Times New Roman" pitchFamily="18" charset="0"/>
                <a:cs typeface="Arial" charset="0"/>
              </a:rPr>
              <a:t>k</a:t>
            </a:r>
            <a:endParaRPr lang="en-US" altLang="en-US" smtClean="0">
              <a:latin typeface="Arial" charset="0"/>
              <a:cs typeface="Arial" charset="0"/>
            </a:endParaRPr>
          </a:p>
          <a:p>
            <a:pPr lvl="2">
              <a:buFontTx/>
              <a:buNone/>
            </a:pPr>
            <a:endParaRPr lang="en-US" altLang="en-US" smtClean="0">
              <a:latin typeface="Arial" charset="0"/>
              <a:cs typeface="Arial" charset="0"/>
            </a:endParaRPr>
          </a:p>
        </p:txBody>
      </p:sp>
    </p:spTree>
    <p:extLst>
      <p:ext uri="{BB962C8B-B14F-4D97-AF65-F5344CB8AC3E}">
        <p14:creationId xmlns:p14="http://schemas.microsoft.com/office/powerpoint/2010/main" val="33809691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632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best case height for our example was:</a:t>
            </a:r>
          </a:p>
          <a:p>
            <a:pPr>
              <a:buFontTx/>
              <a:buNone/>
            </a:pPr>
            <a:r>
              <a:rPr lang="en-US" altLang="en-US" smtClean="0">
                <a:latin typeface="Arial" charset="0"/>
                <a:cs typeface="Arial" charset="0"/>
              </a:rPr>
              <a:t>	</a:t>
            </a:r>
          </a:p>
          <a:p>
            <a:pPr>
              <a:buFont typeface="Arial" charset="0"/>
              <a:buNone/>
            </a:pPr>
            <a:endParaRPr lang="en-US" altLang="en-US" smtClean="0">
              <a:latin typeface="Arial" charset="0"/>
              <a:cs typeface="Arial" charset="0"/>
            </a:endParaRP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Assuming the worst case</a:t>
            </a:r>
          </a:p>
          <a:p>
            <a:pPr lvl="1"/>
            <a:r>
              <a:rPr lang="en-US" altLang="en-US" smtClean="0">
                <a:latin typeface="Arial" charset="0"/>
                <a:cs typeface="Arial" charset="0"/>
              </a:rPr>
              <a:t>All child blocks are half filled (</a:t>
            </a:r>
            <a:r>
              <a:rPr lang="en-US" altLang="en-US" smtClean="0">
                <a:latin typeface="Times New Roman" pitchFamily="18" charset="0"/>
                <a:cs typeface="Arial" charset="0"/>
              </a:rPr>
              <a:t>20</a:t>
            </a:r>
            <a:r>
              <a:rPr lang="en-US" altLang="en-US" smtClean="0">
                <a:latin typeface="Arial" charset="0"/>
                <a:cs typeface="Arial" charset="0"/>
              </a:rPr>
              <a:t>), and</a:t>
            </a:r>
          </a:p>
          <a:p>
            <a:pPr lvl="1"/>
            <a:r>
              <a:rPr lang="en-US" altLang="en-US" smtClean="0">
                <a:latin typeface="Arial" charset="0"/>
                <a:cs typeface="Arial" charset="0"/>
              </a:rPr>
              <a:t>All internal nodes are half filled (</a:t>
            </a:r>
            <a:r>
              <a:rPr lang="en-US" altLang="en-US" smtClean="0">
                <a:latin typeface="Times New Roman" pitchFamily="18" charset="0"/>
                <a:cs typeface="Arial" charset="0"/>
              </a:rPr>
              <a:t>256</a:t>
            </a:r>
            <a:r>
              <a:rPr lang="en-US" altLang="en-US" smtClean="0">
                <a:latin typeface="Arial" charset="0"/>
                <a:cs typeface="Arial" charset="0"/>
              </a:rPr>
              <a:t>)</a:t>
            </a:r>
          </a:p>
          <a:p>
            <a:pPr>
              <a:buFontTx/>
              <a:buNone/>
            </a:pPr>
            <a:r>
              <a:rPr lang="en-US" altLang="en-US" smtClean="0">
                <a:latin typeface="Arial" charset="0"/>
                <a:cs typeface="Arial" charset="0"/>
              </a:rPr>
              <a:t>	then the height of the tree is</a:t>
            </a:r>
            <a:endParaRPr lang="en-US" altLang="en-US" smtClean="0">
              <a:latin typeface="Times New Roman" pitchFamily="18" charset="0"/>
              <a:cs typeface="Arial" charset="0"/>
            </a:endParaRPr>
          </a:p>
        </p:txBody>
      </p:sp>
      <p:graphicFrame>
        <p:nvGraphicFramePr>
          <p:cNvPr id="56324" name="Object 1"/>
          <p:cNvGraphicFramePr>
            <a:graphicFrameLocks noChangeAspect="1"/>
          </p:cNvGraphicFramePr>
          <p:nvPr/>
        </p:nvGraphicFramePr>
        <p:xfrm>
          <a:off x="3127375" y="1954213"/>
          <a:ext cx="2590800" cy="901700"/>
        </p:xfrm>
        <a:graphic>
          <a:graphicData uri="http://schemas.openxmlformats.org/presentationml/2006/ole">
            <mc:AlternateContent xmlns:mc="http://schemas.openxmlformats.org/markup-compatibility/2006">
              <mc:Choice xmlns:v="urn:schemas-microsoft-com:vml" Requires="v">
                <p:oleObj spid="_x0000_s4098" name="Equation" r:id="rId4" imgW="1384300" imgH="482600" progId="Equation.DSMT4">
                  <p:embed/>
                </p:oleObj>
              </mc:Choice>
              <mc:Fallback>
                <p:oleObj name="Equation" r:id="rId4" imgW="1384300" imgH="482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75" y="1954213"/>
                        <a:ext cx="25908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325" name="Object 2"/>
          <p:cNvGraphicFramePr>
            <a:graphicFrameLocks noChangeAspect="1"/>
          </p:cNvGraphicFramePr>
          <p:nvPr/>
        </p:nvGraphicFramePr>
        <p:xfrm>
          <a:off x="3403600" y="4473575"/>
          <a:ext cx="2614613" cy="901700"/>
        </p:xfrm>
        <a:graphic>
          <a:graphicData uri="http://schemas.openxmlformats.org/presentationml/2006/ole">
            <mc:AlternateContent xmlns:mc="http://schemas.openxmlformats.org/markup-compatibility/2006">
              <mc:Choice xmlns:v="urn:schemas-microsoft-com:vml" Requires="v">
                <p:oleObj spid="_x0000_s4099" name="Equation" r:id="rId6" imgW="1397000" imgH="482600" progId="Equation.DSMT4">
                  <p:embed/>
                </p:oleObj>
              </mc:Choice>
              <mc:Fallback>
                <p:oleObj name="Equation" r:id="rId6" imgW="1397000" imgH="482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3600" y="4473575"/>
                        <a:ext cx="261461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080572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734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If we wanted to store 10 trillion entries with </a:t>
            </a:r>
            <a:r>
              <a:rPr lang="en-US" altLang="en-US" i="1" smtClean="0">
                <a:latin typeface="Times New Roman" pitchFamily="18" charset="0"/>
                <a:cs typeface="Arial" charset="0"/>
              </a:rPr>
              <a:t>M</a:t>
            </a:r>
            <a:r>
              <a:rPr lang="en-US" altLang="en-US" smtClean="0">
                <a:latin typeface="Times New Roman" pitchFamily="18" charset="0"/>
                <a:cs typeface="Arial" charset="0"/>
              </a:rPr>
              <a:t> = 512</a:t>
            </a:r>
            <a:r>
              <a:rPr lang="en-US" altLang="en-US" smtClean="0">
                <a:latin typeface="Arial" charset="0"/>
                <a:cs typeface="Arial" charset="0"/>
              </a:rPr>
              <a:t>, </a:t>
            </a:r>
            <a:r>
              <a:rPr lang="en-US" altLang="en-US" i="1" smtClean="0">
                <a:latin typeface="Times New Roman" pitchFamily="18" charset="0"/>
                <a:cs typeface="Arial" charset="0"/>
              </a:rPr>
              <a:t>L</a:t>
            </a:r>
            <a:r>
              <a:rPr lang="en-US" altLang="en-US" smtClean="0">
                <a:latin typeface="Times New Roman" pitchFamily="18" charset="0"/>
                <a:cs typeface="Arial" charset="0"/>
              </a:rPr>
              <a:t> = 39</a:t>
            </a:r>
            <a:endParaRPr lang="en-US" altLang="en-US" smtClean="0">
              <a:latin typeface="Arial" charset="0"/>
              <a:cs typeface="Arial" charset="0"/>
            </a:endParaRPr>
          </a:p>
          <a:p>
            <a:pPr lvl="1"/>
            <a:endParaRPr lang="en-US" altLang="en-US" smtClean="0">
              <a:latin typeface="Arial" charset="0"/>
              <a:cs typeface="Arial" charset="0"/>
            </a:endParaRPr>
          </a:p>
          <a:p>
            <a:pPr lvl="1"/>
            <a:endParaRPr lang="en-US" altLang="en-US" smtClean="0">
              <a:latin typeface="Arial" charset="0"/>
              <a:cs typeface="Arial" charset="0"/>
            </a:endParaRPr>
          </a:p>
          <a:p>
            <a:pPr lvl="1"/>
            <a:r>
              <a:rPr lang="en-US" altLang="en-US" smtClean="0">
                <a:latin typeface="Arial" charset="0"/>
                <a:cs typeface="Arial" charset="0"/>
              </a:rPr>
              <a:t>Best case:</a:t>
            </a:r>
          </a:p>
          <a:p>
            <a:pPr lvl="1"/>
            <a:endParaRPr lang="en-US" altLang="en-US" smtClean="0">
              <a:latin typeface="Arial" charset="0"/>
              <a:cs typeface="Arial" charset="0"/>
            </a:endParaRPr>
          </a:p>
          <a:p>
            <a:pPr lvl="1"/>
            <a:endParaRPr lang="en-US" altLang="en-US" smtClean="0">
              <a:latin typeface="Arial" charset="0"/>
              <a:cs typeface="Arial" charset="0"/>
            </a:endParaRPr>
          </a:p>
          <a:p>
            <a:pPr lvl="1"/>
            <a:endParaRPr lang="en-US" altLang="en-US" smtClean="0">
              <a:latin typeface="Arial" charset="0"/>
              <a:cs typeface="Arial" charset="0"/>
            </a:endParaRPr>
          </a:p>
          <a:p>
            <a:pPr lvl="1"/>
            <a:r>
              <a:rPr lang="en-US" altLang="en-US" smtClean="0">
                <a:latin typeface="Arial" charset="0"/>
                <a:cs typeface="Arial" charset="0"/>
              </a:rPr>
              <a:t>Worst case:</a:t>
            </a:r>
            <a:endParaRPr lang="en-US" altLang="en-US" smtClean="0">
              <a:latin typeface="Times New Roman" pitchFamily="18" charset="0"/>
              <a:cs typeface="Arial" charset="0"/>
            </a:endParaRPr>
          </a:p>
        </p:txBody>
      </p:sp>
      <p:graphicFrame>
        <p:nvGraphicFramePr>
          <p:cNvPr id="57348" name="Object 1"/>
          <p:cNvGraphicFramePr>
            <a:graphicFrameLocks noChangeAspect="1"/>
          </p:cNvGraphicFramePr>
          <p:nvPr/>
        </p:nvGraphicFramePr>
        <p:xfrm>
          <a:off x="2989263" y="2382838"/>
          <a:ext cx="2662237" cy="901700"/>
        </p:xfrm>
        <a:graphic>
          <a:graphicData uri="http://schemas.openxmlformats.org/presentationml/2006/ole">
            <mc:AlternateContent xmlns:mc="http://schemas.openxmlformats.org/markup-compatibility/2006">
              <mc:Choice xmlns:v="urn:schemas-microsoft-com:vml" Requires="v">
                <p:oleObj spid="_x0000_s5122" name="Equation" r:id="rId4" imgW="1422400" imgH="482600" progId="Equation.DSMT4">
                  <p:embed/>
                </p:oleObj>
              </mc:Choice>
              <mc:Fallback>
                <p:oleObj name="Equation" r:id="rId4" imgW="1422400" imgH="482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9263" y="2382838"/>
                        <a:ext cx="266223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49" name="Object 2"/>
          <p:cNvGraphicFramePr>
            <a:graphicFrameLocks noChangeAspect="1"/>
          </p:cNvGraphicFramePr>
          <p:nvPr/>
        </p:nvGraphicFramePr>
        <p:xfrm>
          <a:off x="2989263" y="3716338"/>
          <a:ext cx="2662237" cy="901700"/>
        </p:xfrm>
        <a:graphic>
          <a:graphicData uri="http://schemas.openxmlformats.org/presentationml/2006/ole">
            <mc:AlternateContent xmlns:mc="http://schemas.openxmlformats.org/markup-compatibility/2006">
              <mc:Choice xmlns:v="urn:schemas-microsoft-com:vml" Requires="v">
                <p:oleObj spid="_x0000_s5123" name="Equation" r:id="rId6" imgW="1422400" imgH="482600" progId="Equation.DSMT4">
                  <p:embed/>
                </p:oleObj>
              </mc:Choice>
              <mc:Fallback>
                <p:oleObj name="Equation" r:id="rId6" imgW="1422400" imgH="482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9263" y="3716338"/>
                        <a:ext cx="266223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917806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837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Recall that the our block size is fixed at 4 KiB</a:t>
            </a:r>
          </a:p>
          <a:p>
            <a:pPr lvl="1"/>
            <a:r>
              <a:rPr lang="en-US" altLang="en-US" smtClean="0">
                <a:latin typeface="Arial" charset="0"/>
                <a:cs typeface="Arial" charset="0"/>
              </a:rPr>
              <a:t>Consequently, we may consider any operations that manipulate these blocks to be </a:t>
            </a:r>
            <a:r>
              <a:rPr lang="en-US" altLang="en-US" smtClean="0">
                <a:latin typeface="Symbol" pitchFamily="18" charset="2"/>
                <a:cs typeface="Arial" charset="0"/>
              </a:rPr>
              <a:t>Q</a:t>
            </a:r>
            <a:r>
              <a:rPr lang="en-US" altLang="en-US" smtClean="0">
                <a:latin typeface="Times New Roman" pitchFamily="18" charset="0"/>
                <a:cs typeface="Times New Roman" pitchFamily="18" charset="0"/>
              </a:rPr>
              <a:t>(1)</a:t>
            </a:r>
            <a:r>
              <a:rPr lang="en-US" altLang="en-US" smtClean="0">
                <a:latin typeface="Arial" charset="0"/>
                <a:cs typeface="Arial" charset="0"/>
              </a:rPr>
              <a:t>	</a:t>
            </a:r>
          </a:p>
          <a:p>
            <a:pPr lvl="1"/>
            <a:r>
              <a:rPr lang="en-US" altLang="en-US" smtClean="0">
                <a:latin typeface="Arial" charset="0"/>
                <a:cs typeface="Arial" charset="0"/>
              </a:rPr>
              <a:t>Technically the array manipulations are </a:t>
            </a:r>
            <a:r>
              <a:rPr lang="en-US" altLang="en-US" b="1" smtClean="0">
                <a:latin typeface="Times New Roman" pitchFamily="18" charset="0"/>
                <a:cs typeface="Arial" charset="0"/>
              </a:rPr>
              <a:t>O</a:t>
            </a:r>
            <a:r>
              <a:rPr lang="en-US" altLang="en-US" smtClean="0">
                <a:latin typeface="Times New Roman" pitchFamily="18" charset="0"/>
                <a:cs typeface="Arial" charset="0"/>
              </a:rPr>
              <a:t>(</a:t>
            </a:r>
            <a:r>
              <a:rPr lang="en-US" altLang="en-US" i="1" smtClean="0">
                <a:latin typeface="Times New Roman" pitchFamily="18" charset="0"/>
                <a:cs typeface="Arial" charset="0"/>
              </a:rPr>
              <a:t>L</a:t>
            </a:r>
            <a:r>
              <a:rPr lang="en-US" altLang="en-US" smtClean="0">
                <a:latin typeface="Times New Roman" pitchFamily="18" charset="0"/>
                <a:cs typeface="Arial" charset="0"/>
              </a:rPr>
              <a:t>)</a:t>
            </a:r>
            <a:r>
              <a:rPr lang="en-US" altLang="en-US" smtClean="0">
                <a:latin typeface="Arial" charset="0"/>
                <a:cs typeface="Arial" charset="0"/>
              </a:rPr>
              <a:t> and </a:t>
            </a:r>
            <a:r>
              <a:rPr lang="en-US" altLang="en-US" b="1" smtClean="0">
                <a:latin typeface="Times New Roman" pitchFamily="18" charset="0"/>
                <a:cs typeface="Arial" charset="0"/>
              </a:rPr>
              <a:t>O</a:t>
            </a:r>
            <a:r>
              <a:rPr lang="en-US" altLang="en-US" smtClean="0">
                <a:latin typeface="Times New Roman" pitchFamily="18" charset="0"/>
                <a:cs typeface="Arial" charset="0"/>
              </a:rPr>
              <a:t>(</a:t>
            </a:r>
            <a:r>
              <a:rPr lang="en-US" altLang="en-US" i="1" smtClean="0">
                <a:latin typeface="Times New Roman" pitchFamily="18" charset="0"/>
                <a:cs typeface="Arial" charset="0"/>
              </a:rPr>
              <a:t>M</a:t>
            </a:r>
            <a:r>
              <a:rPr lang="en-US" altLang="en-US" smtClean="0">
                <a:latin typeface="Times New Roman" pitchFamily="18" charset="0"/>
                <a:cs typeface="Arial" charset="0"/>
              </a:rPr>
              <a:t>)</a:t>
            </a:r>
            <a:r>
              <a:rPr lang="en-US" altLang="en-US" smtClean="0">
                <a:latin typeface="Arial" charset="0"/>
                <a:cs typeface="Arial" charset="0"/>
              </a:rPr>
              <a:t>,</a:t>
            </a:r>
            <a:br>
              <a:rPr lang="en-US" altLang="en-US" smtClean="0">
                <a:latin typeface="Arial" charset="0"/>
                <a:cs typeface="Arial" charset="0"/>
              </a:rPr>
            </a:br>
            <a:r>
              <a:rPr lang="en-US" altLang="en-US" smtClean="0">
                <a:latin typeface="Arial" charset="0"/>
                <a:cs typeface="Arial" charset="0"/>
              </a:rPr>
              <a:t>but both </a:t>
            </a:r>
            <a:r>
              <a:rPr lang="en-US" altLang="en-US" i="1" smtClean="0">
                <a:latin typeface="Times New Roman" pitchFamily="18" charset="0"/>
                <a:cs typeface="Arial" charset="0"/>
              </a:rPr>
              <a:t>L</a:t>
            </a:r>
            <a:r>
              <a:rPr lang="en-US" altLang="en-US" smtClean="0">
                <a:latin typeface="Arial" charset="0"/>
                <a:cs typeface="Arial" charset="0"/>
              </a:rPr>
              <a:t> and </a:t>
            </a:r>
            <a:r>
              <a:rPr lang="en-US" altLang="en-US" i="1" smtClean="0">
                <a:latin typeface="Times New Roman" pitchFamily="18" charset="0"/>
                <a:cs typeface="Arial" charset="0"/>
              </a:rPr>
              <a:t>M </a:t>
            </a:r>
            <a:r>
              <a:rPr lang="en-US" altLang="en-US" smtClean="0">
                <a:latin typeface="Arial" charset="0"/>
                <a:cs typeface="Arial" charset="0"/>
              </a:rPr>
              <a:t>depend entirely on the block size</a:t>
            </a:r>
          </a:p>
          <a:p>
            <a:pPr lvl="1"/>
            <a:r>
              <a:rPr lang="en-US" altLang="en-US" smtClean="0">
                <a:latin typeface="Arial" charset="0"/>
                <a:cs typeface="Arial" charset="0"/>
              </a:rPr>
              <a:t>Thus, all operations will have the same run-time </a:t>
            </a:r>
            <a:r>
              <a:rPr lang="en-US" altLang="en-US" b="1" smtClean="0">
                <a:latin typeface="Symbol" pitchFamily="18" charset="2"/>
                <a:cs typeface="Times New Roman" pitchFamily="18" charset="0"/>
              </a:rPr>
              <a:t>Q</a:t>
            </a:r>
            <a:r>
              <a:rPr lang="en-US" altLang="en-US" smtClean="0">
                <a:latin typeface="Times New Roman" pitchFamily="18" charset="0"/>
                <a:cs typeface="Times New Roman" pitchFamily="18" charset="0"/>
              </a:rPr>
              <a:t>(ln(</a:t>
            </a:r>
            <a:r>
              <a:rPr lang="en-US" altLang="en-US" i="1" smtClean="0">
                <a:latin typeface="Times New Roman" pitchFamily="18" charset="0"/>
                <a:cs typeface="Times New Roman" pitchFamily="18" charset="0"/>
              </a:rPr>
              <a:t>n</a:t>
            </a:r>
            <a:r>
              <a:rPr lang="en-US" altLang="en-US" smtClean="0">
                <a:latin typeface="Times New Roman" pitchFamily="18" charset="0"/>
                <a:cs typeface="Times New Roman" pitchFamily="18" charset="0"/>
              </a:rPr>
              <a:t>))</a:t>
            </a:r>
            <a:endParaRPr lang="en-US" altLang="en-US" smtClean="0">
              <a:latin typeface="Arial" charset="0"/>
              <a:cs typeface="Arial" charset="0"/>
            </a:endParaRPr>
          </a:p>
          <a:p>
            <a:pPr lvl="2"/>
            <a:r>
              <a:rPr lang="en-US" altLang="en-US" smtClean="0">
                <a:latin typeface="Arial" charset="0"/>
                <a:cs typeface="Arial" charset="0"/>
              </a:rPr>
              <a:t>Note that unlike AVL trees, we must always access a leaf node</a:t>
            </a:r>
            <a:endParaRPr lang="en-US" altLang="en-US" smtClean="0">
              <a:latin typeface="Times New Roman" pitchFamily="18" charset="0"/>
              <a:cs typeface="Times New Roman" pitchFamily="18" charset="0"/>
            </a:endParaRPr>
          </a:p>
          <a:p>
            <a:pPr>
              <a:buFontTx/>
              <a:buNone/>
            </a:pPr>
            <a:endParaRPr lang="en-US" altLang="en-US" smtClean="0">
              <a:latin typeface="Arial" charset="0"/>
              <a:cs typeface="Arial" charset="0"/>
            </a:endParaRPr>
          </a:p>
        </p:txBody>
      </p:sp>
    </p:spTree>
    <p:extLst>
      <p:ext uri="{BB962C8B-B14F-4D97-AF65-F5344CB8AC3E}">
        <p14:creationId xmlns:p14="http://schemas.microsoft.com/office/powerpoint/2010/main" val="5182301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smtClean="0">
                <a:latin typeface="Arial" charset="0"/>
                <a:cs typeface="Arial" charset="0"/>
              </a:rPr>
              <a:t>Example</a:t>
            </a:r>
          </a:p>
        </p:txBody>
      </p:sp>
      <p:sp>
        <p:nvSpPr>
          <p:cNvPr id="5939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Consider the following B+ tree</a:t>
            </a:r>
          </a:p>
          <a:p>
            <a:pPr lvl="1"/>
            <a:r>
              <a:rPr lang="en-US" altLang="en-US" i="1" smtClean="0">
                <a:latin typeface="Times New Roman" pitchFamily="18" charset="0"/>
                <a:cs typeface="Arial" charset="0"/>
              </a:rPr>
              <a:t>M</a:t>
            </a:r>
            <a:r>
              <a:rPr lang="en-US" altLang="en-US" smtClean="0">
                <a:latin typeface="Times New Roman" pitchFamily="18" charset="0"/>
                <a:cs typeface="Arial" charset="0"/>
              </a:rPr>
              <a:t> = 5</a:t>
            </a:r>
            <a:r>
              <a:rPr lang="en-US" altLang="en-US" smtClean="0">
                <a:latin typeface="Arial" charset="0"/>
                <a:cs typeface="Arial" charset="0"/>
              </a:rPr>
              <a:t>, </a:t>
            </a:r>
            <a:r>
              <a:rPr lang="en-US" altLang="en-US" i="1" smtClean="0">
                <a:latin typeface="Times New Roman" pitchFamily="18" charset="0"/>
                <a:cs typeface="Arial" charset="0"/>
              </a:rPr>
              <a:t>L</a:t>
            </a:r>
            <a:r>
              <a:rPr lang="en-US" altLang="en-US" smtClean="0">
                <a:latin typeface="Times New Roman" pitchFamily="18" charset="0"/>
                <a:cs typeface="Arial" charset="0"/>
              </a:rPr>
              <a:t> = 3</a:t>
            </a:r>
            <a:r>
              <a:rPr lang="en-US" altLang="en-US" smtClean="0">
                <a:latin typeface="Arial" charset="0"/>
                <a:cs typeface="Arial" charset="0"/>
              </a:rPr>
              <a:t> and </a:t>
            </a:r>
            <a:r>
              <a:rPr lang="en-US" altLang="en-US" smtClean="0">
                <a:latin typeface="Times New Roman" pitchFamily="18" charset="0"/>
                <a:cs typeface="Arial" charset="0"/>
              </a:rPr>
              <a:t>54</a:t>
            </a:r>
            <a:r>
              <a:rPr lang="en-US" altLang="en-US" smtClean="0">
                <a:latin typeface="Arial" charset="0"/>
                <a:cs typeface="Arial" charset="0"/>
              </a:rPr>
              <a:t> records</a:t>
            </a:r>
          </a:p>
        </p:txBody>
      </p:sp>
      <p:pic>
        <p:nvPicPr>
          <p:cNvPr id="59396" name="Picture 6" descr="C:\Users\dwharder\Desktop\v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1124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7" descr="C:\Users\dwharder\Desktop\vx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1"/>
          <p:cNvSpPr>
            <a:spLocks noGrp="1"/>
          </p:cNvSpPr>
          <p:nvPr>
            <p:ph type="title"/>
          </p:nvPr>
        </p:nvSpPr>
        <p:spPr/>
        <p:txBody>
          <a:bodyPr/>
          <a:lstStyle/>
          <a:p>
            <a:r>
              <a:rPr lang="en-CA" altLang="en-US" smtClean="0">
                <a:latin typeface="Arial" charset="0"/>
                <a:cs typeface="Arial" charset="0"/>
              </a:rPr>
              <a:t>Example</a:t>
            </a:r>
          </a:p>
        </p:txBody>
      </p:sp>
      <p:sp>
        <p:nvSpPr>
          <p:cNvPr id="60420"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root node guides the search for keys:</a:t>
            </a:r>
          </a:p>
          <a:p>
            <a:pPr lvl="1"/>
            <a:r>
              <a:rPr lang="en-CA" altLang="en-US" smtClean="0">
                <a:latin typeface="Arial" charset="0"/>
                <a:cs typeface="Arial" charset="0"/>
              </a:rPr>
              <a:t>The 1</a:t>
            </a:r>
            <a:r>
              <a:rPr lang="en-CA" altLang="en-US" baseline="30000" smtClean="0">
                <a:latin typeface="Arial" charset="0"/>
                <a:cs typeface="Arial" charset="0"/>
              </a:rPr>
              <a:t>st</a:t>
            </a:r>
            <a:r>
              <a:rPr lang="en-CA" altLang="en-US" smtClean="0">
                <a:latin typeface="Arial" charset="0"/>
                <a:cs typeface="Arial" charset="0"/>
              </a:rPr>
              <a:t> subtree contains all objects </a:t>
            </a:r>
            <a:r>
              <a:rPr lang="en-CA" altLang="en-US" i="1" smtClean="0">
                <a:latin typeface="Times New Roman" pitchFamily="18" charset="0"/>
                <a:cs typeface="Times New Roman" pitchFamily="18" charset="0"/>
              </a:rPr>
              <a:t>x</a:t>
            </a:r>
            <a:r>
              <a:rPr lang="en-CA" altLang="en-US" smtClean="0">
                <a:latin typeface="Times New Roman" pitchFamily="18" charset="0"/>
                <a:cs typeface="Times New Roman" pitchFamily="18" charset="0"/>
              </a:rPr>
              <a:t> &lt; 21</a:t>
            </a:r>
          </a:p>
          <a:p>
            <a:pPr lvl="1"/>
            <a:r>
              <a:rPr lang="en-CA" altLang="en-US" smtClean="0">
                <a:latin typeface="Arial" charset="0"/>
                <a:cs typeface="Arial" charset="0"/>
              </a:rPr>
              <a:t>The 2</a:t>
            </a:r>
            <a:r>
              <a:rPr lang="en-CA" altLang="en-US" baseline="30000" smtClean="0">
                <a:latin typeface="Arial" charset="0"/>
                <a:cs typeface="Arial" charset="0"/>
              </a:rPr>
              <a:t>nd</a:t>
            </a:r>
            <a:r>
              <a:rPr lang="en-CA" altLang="en-US" smtClean="0">
                <a:latin typeface="Arial" charset="0"/>
                <a:cs typeface="Arial" charset="0"/>
              </a:rPr>
              <a:t>, all objects </a:t>
            </a:r>
            <a:r>
              <a:rPr lang="en-CA" altLang="en-US" smtClean="0">
                <a:latin typeface="Times New Roman" pitchFamily="18" charset="0"/>
                <a:cs typeface="Times New Roman" pitchFamily="18" charset="0"/>
              </a:rPr>
              <a:t>21 </a:t>
            </a:r>
            <a:r>
              <a:rPr lang="en-CA" altLang="en-US" i="1" smtClean="0">
                <a:latin typeface="Times New Roman" pitchFamily="18" charset="0"/>
                <a:cs typeface="Times New Roman" pitchFamily="18" charset="0"/>
              </a:rPr>
              <a:t>≤</a:t>
            </a:r>
            <a:r>
              <a:rPr lang="en-CA" altLang="en-US" smtClean="0">
                <a:latin typeface="Times New Roman" pitchFamily="18" charset="0"/>
                <a:cs typeface="Times New Roman" pitchFamily="18" charset="0"/>
              </a:rPr>
              <a:t> </a:t>
            </a:r>
            <a:r>
              <a:rPr lang="en-CA" altLang="en-US" i="1" smtClean="0">
                <a:latin typeface="Times New Roman" pitchFamily="18" charset="0"/>
                <a:cs typeface="Times New Roman" pitchFamily="18" charset="0"/>
              </a:rPr>
              <a:t>x </a:t>
            </a:r>
            <a:r>
              <a:rPr lang="en-CA" altLang="en-US" smtClean="0">
                <a:latin typeface="Times New Roman" pitchFamily="18" charset="0"/>
                <a:cs typeface="Times New Roman" pitchFamily="18" charset="0"/>
              </a:rPr>
              <a:t>&lt; 49</a:t>
            </a:r>
          </a:p>
          <a:p>
            <a:pPr lvl="1"/>
            <a:r>
              <a:rPr lang="en-CA" altLang="en-US" smtClean="0">
                <a:latin typeface="Arial" charset="0"/>
                <a:cs typeface="Arial" charset="0"/>
              </a:rPr>
              <a:t>The 3</a:t>
            </a:r>
            <a:r>
              <a:rPr lang="en-CA" altLang="en-US" baseline="30000" smtClean="0">
                <a:latin typeface="Arial" charset="0"/>
                <a:cs typeface="Arial" charset="0"/>
              </a:rPr>
              <a:t>rd</a:t>
            </a:r>
            <a:r>
              <a:rPr lang="en-CA" altLang="en-US" smtClean="0">
                <a:latin typeface="Arial" charset="0"/>
                <a:cs typeface="Arial" charset="0"/>
              </a:rPr>
              <a:t>, all objects </a:t>
            </a:r>
            <a:r>
              <a:rPr lang="en-CA" altLang="en-US" smtClean="0">
                <a:latin typeface="Times New Roman" pitchFamily="18" charset="0"/>
                <a:cs typeface="Times New Roman" pitchFamily="18" charset="0"/>
              </a:rPr>
              <a:t>49 </a:t>
            </a:r>
            <a:r>
              <a:rPr lang="en-CA" altLang="en-US" i="1" smtClean="0">
                <a:latin typeface="Times New Roman" pitchFamily="18" charset="0"/>
                <a:cs typeface="Times New Roman" pitchFamily="18" charset="0"/>
              </a:rPr>
              <a:t>≤</a:t>
            </a:r>
            <a:r>
              <a:rPr lang="en-CA" altLang="en-US" smtClean="0">
                <a:latin typeface="Times New Roman" pitchFamily="18" charset="0"/>
                <a:cs typeface="Times New Roman" pitchFamily="18" charset="0"/>
              </a:rPr>
              <a:t> </a:t>
            </a:r>
            <a:r>
              <a:rPr lang="en-CA" altLang="en-US" i="1" smtClean="0">
                <a:latin typeface="Times New Roman" pitchFamily="18" charset="0"/>
                <a:cs typeface="Times New Roman" pitchFamily="18" charset="0"/>
              </a:rPr>
              <a:t>x </a:t>
            </a:r>
            <a:r>
              <a:rPr lang="en-CA" altLang="en-US" smtClean="0">
                <a:latin typeface="Times New Roman" pitchFamily="18" charset="0"/>
                <a:cs typeface="Times New Roman" pitchFamily="18" charset="0"/>
              </a:rPr>
              <a:t>&lt; 67</a:t>
            </a:r>
            <a:r>
              <a:rPr lang="en-CA" altLang="en-US" smtClean="0">
                <a:latin typeface="Arial" charset="0"/>
                <a:cs typeface="Arial" charset="0"/>
              </a:rPr>
              <a:t> and</a:t>
            </a:r>
            <a:endParaRPr lang="en-CA" altLang="en-US" smtClean="0">
              <a:latin typeface="Times New Roman" pitchFamily="18" charset="0"/>
              <a:cs typeface="Times New Roman" pitchFamily="18" charset="0"/>
            </a:endParaRPr>
          </a:p>
          <a:p>
            <a:pPr lvl="1"/>
            <a:r>
              <a:rPr lang="en-CA" altLang="en-US" smtClean="0">
                <a:latin typeface="Arial" charset="0"/>
                <a:cs typeface="Arial" charset="0"/>
              </a:rPr>
              <a:t>The 4</a:t>
            </a:r>
            <a:r>
              <a:rPr lang="en-CA" altLang="en-US" baseline="30000" smtClean="0">
                <a:latin typeface="Arial" charset="0"/>
                <a:cs typeface="Arial" charset="0"/>
              </a:rPr>
              <a:t>th</a:t>
            </a:r>
            <a:r>
              <a:rPr lang="en-CA" altLang="en-US" smtClean="0">
                <a:latin typeface="Arial" charset="0"/>
                <a:cs typeface="Arial" charset="0"/>
              </a:rPr>
              <a:t>, all objects </a:t>
            </a:r>
            <a:r>
              <a:rPr lang="en-CA" altLang="en-US" i="1" smtClean="0">
                <a:latin typeface="Times New Roman" pitchFamily="18" charset="0"/>
                <a:cs typeface="Times New Roman" pitchFamily="18" charset="0"/>
              </a:rPr>
              <a:t>x </a:t>
            </a:r>
            <a:r>
              <a:rPr lang="en-CA" altLang="en-US" smtClean="0">
                <a:latin typeface="Times New Roman" pitchFamily="18" charset="0"/>
                <a:cs typeface="Times New Roman" pitchFamily="18" charset="0"/>
              </a:rPr>
              <a:t>≥ 67</a:t>
            </a:r>
          </a:p>
          <a:p>
            <a:pPr lvl="1"/>
            <a:endParaRPr lang="en-CA" alt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22928680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smtClean="0">
                <a:latin typeface="Arial" charset="0"/>
                <a:cs typeface="Arial" charset="0"/>
              </a:rPr>
              <a:t>Find</a:t>
            </a:r>
          </a:p>
        </p:txBody>
      </p:sp>
      <p:sp>
        <p:nvSpPr>
          <p:cNvPr id="6144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Searching for </a:t>
            </a:r>
            <a:r>
              <a:rPr lang="en-US" altLang="en-US" smtClean="0">
                <a:latin typeface="Times New Roman" pitchFamily="18" charset="0"/>
                <a:cs typeface="Times New Roman" pitchFamily="18" charset="0"/>
              </a:rPr>
              <a:t>14</a:t>
            </a:r>
            <a:r>
              <a:rPr lang="en-US" altLang="en-US" smtClean="0">
                <a:latin typeface="Arial" charset="0"/>
                <a:cs typeface="Arial" charset="0"/>
              </a:rPr>
              <a:t>:</a:t>
            </a:r>
          </a:p>
          <a:p>
            <a:pPr marL="800100" lvl="1" indent="-342900">
              <a:buFont typeface="Calibri" pitchFamily="34" charset="0"/>
              <a:buAutoNum type="alphaLcPeriod"/>
            </a:pPr>
            <a:r>
              <a:rPr lang="en-US" altLang="en-US" smtClean="0">
                <a:latin typeface="Times New Roman" pitchFamily="18" charset="0"/>
                <a:cs typeface="Times New Roman" pitchFamily="18" charset="0"/>
              </a:rPr>
              <a:t>14 &lt; 21</a:t>
            </a:r>
            <a:r>
              <a:rPr lang="en-US" altLang="en-US" smtClean="0">
                <a:latin typeface="Arial" charset="0"/>
                <a:cs typeface="Arial" charset="0"/>
              </a:rPr>
              <a:t>		check 1</a:t>
            </a:r>
            <a:r>
              <a:rPr lang="en-US" altLang="en-US" baseline="30000" smtClean="0">
                <a:latin typeface="Arial" charset="0"/>
                <a:cs typeface="Arial" charset="0"/>
              </a:rPr>
              <a:t>st</a:t>
            </a:r>
            <a:r>
              <a:rPr lang="en-US" altLang="en-US" smtClean="0">
                <a:latin typeface="Arial" charset="0"/>
                <a:cs typeface="Arial" charset="0"/>
              </a:rPr>
              <a:t> subtree</a:t>
            </a:r>
          </a:p>
          <a:p>
            <a:pPr marL="800100" lvl="1" indent="-342900">
              <a:buFont typeface="Calibri" pitchFamily="34" charset="0"/>
              <a:buAutoNum type="alphaLcPeriod"/>
            </a:pPr>
            <a:r>
              <a:rPr lang="en-US" altLang="en-US" smtClean="0">
                <a:latin typeface="Times New Roman" pitchFamily="18" charset="0"/>
                <a:cs typeface="Times New Roman" pitchFamily="18" charset="0"/>
              </a:rPr>
              <a:t>12 </a:t>
            </a:r>
            <a:r>
              <a:rPr lang="en-CA" altLang="en-US" smtClean="0">
                <a:latin typeface="Times New Roman" pitchFamily="18" charset="0"/>
                <a:cs typeface="Times New Roman" pitchFamily="18" charset="0"/>
              </a:rPr>
              <a:t>≤ 14 &lt; 18	</a:t>
            </a:r>
            <a:r>
              <a:rPr lang="en-US" altLang="en-US" smtClean="0">
                <a:latin typeface="Arial" charset="0"/>
                <a:cs typeface="Arial" charset="0"/>
              </a:rPr>
              <a:t>check 3</a:t>
            </a:r>
            <a:r>
              <a:rPr lang="en-US" altLang="en-US" baseline="30000" smtClean="0">
                <a:latin typeface="Arial" charset="0"/>
                <a:cs typeface="Arial" charset="0"/>
              </a:rPr>
              <a:t>rd</a:t>
            </a:r>
            <a:r>
              <a:rPr lang="en-US" altLang="en-US" smtClean="0">
                <a:latin typeface="Arial" charset="0"/>
                <a:cs typeface="Arial" charset="0"/>
              </a:rPr>
              <a:t> leaf block</a:t>
            </a:r>
            <a:endParaRPr lang="en-US" altLang="en-US" smtClean="0">
              <a:latin typeface="Times New Roman" pitchFamily="18" charset="0"/>
              <a:cs typeface="Times New Roman" pitchFamily="18" charset="0"/>
            </a:endParaRPr>
          </a:p>
        </p:txBody>
      </p:sp>
      <p:pic>
        <p:nvPicPr>
          <p:cNvPr id="61444" name="Picture 6" descr="C:\Users\dwharder\Desktop\v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0089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smtClean="0">
                <a:latin typeface="Arial" charset="0"/>
                <a:cs typeface="Arial" charset="0"/>
              </a:rPr>
              <a:t>Find</a:t>
            </a:r>
          </a:p>
        </p:txBody>
      </p:sp>
      <p:sp>
        <p:nvSpPr>
          <p:cNvPr id="6246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Searching for </a:t>
            </a:r>
            <a:r>
              <a:rPr lang="en-US" altLang="en-US" smtClean="0">
                <a:latin typeface="Times New Roman" pitchFamily="18" charset="0"/>
                <a:cs typeface="Times New Roman" pitchFamily="18" charset="0"/>
              </a:rPr>
              <a:t>65</a:t>
            </a:r>
            <a:r>
              <a:rPr lang="en-US" altLang="en-US" smtClean="0">
                <a:latin typeface="Arial" charset="0"/>
                <a:cs typeface="Arial" charset="0"/>
              </a:rPr>
              <a:t>:</a:t>
            </a:r>
          </a:p>
          <a:p>
            <a:pPr marL="800100" lvl="1" indent="-342900">
              <a:buFont typeface="Calibri" pitchFamily="34" charset="0"/>
              <a:buAutoNum type="alphaLcPeriod"/>
            </a:pPr>
            <a:r>
              <a:rPr lang="en-US" altLang="en-US" smtClean="0">
                <a:latin typeface="Times New Roman" pitchFamily="18" charset="0"/>
                <a:cs typeface="Times New Roman" pitchFamily="18" charset="0"/>
              </a:rPr>
              <a:t>49 </a:t>
            </a:r>
            <a:r>
              <a:rPr lang="en-CA" altLang="en-US" smtClean="0">
                <a:latin typeface="Times New Roman" pitchFamily="18" charset="0"/>
                <a:cs typeface="Times New Roman" pitchFamily="18" charset="0"/>
              </a:rPr>
              <a:t>≤ 65 &lt; 67 </a:t>
            </a:r>
            <a:r>
              <a:rPr lang="en-US" altLang="en-US" smtClean="0">
                <a:latin typeface="Arial" charset="0"/>
                <a:cs typeface="Arial" charset="0"/>
              </a:rPr>
              <a:t>	check 3</a:t>
            </a:r>
            <a:r>
              <a:rPr lang="en-US" altLang="en-US" baseline="30000" smtClean="0">
                <a:latin typeface="Arial" charset="0"/>
                <a:cs typeface="Arial" charset="0"/>
              </a:rPr>
              <a:t>rd</a:t>
            </a:r>
            <a:r>
              <a:rPr lang="en-US" altLang="en-US" smtClean="0">
                <a:latin typeface="Arial" charset="0"/>
                <a:cs typeface="Arial" charset="0"/>
              </a:rPr>
              <a:t> subtree</a:t>
            </a:r>
          </a:p>
          <a:p>
            <a:pPr marL="800100" lvl="1" indent="-342900">
              <a:buFont typeface="Calibri" pitchFamily="34" charset="0"/>
              <a:buAutoNum type="alphaLcPeriod"/>
            </a:pPr>
            <a:r>
              <a:rPr lang="en-US" altLang="en-US" smtClean="0">
                <a:latin typeface="Times New Roman" pitchFamily="18" charset="0"/>
                <a:cs typeface="Times New Roman" pitchFamily="18" charset="0"/>
              </a:rPr>
              <a:t>63 </a:t>
            </a:r>
            <a:r>
              <a:rPr lang="en-CA" altLang="en-US" smtClean="0">
                <a:latin typeface="Times New Roman" pitchFamily="18" charset="0"/>
                <a:cs typeface="Times New Roman" pitchFamily="18" charset="0"/>
              </a:rPr>
              <a:t>≤ 65		</a:t>
            </a:r>
            <a:r>
              <a:rPr lang="en-US" altLang="en-US" smtClean="0">
                <a:latin typeface="Arial" charset="0"/>
                <a:cs typeface="Arial" charset="0"/>
              </a:rPr>
              <a:t>check 4</a:t>
            </a:r>
            <a:r>
              <a:rPr lang="en-US" altLang="en-US" baseline="30000" smtClean="0">
                <a:latin typeface="Arial" charset="0"/>
                <a:cs typeface="Arial" charset="0"/>
              </a:rPr>
              <a:t>th</a:t>
            </a:r>
            <a:r>
              <a:rPr lang="en-US" altLang="en-US" smtClean="0">
                <a:latin typeface="Arial" charset="0"/>
                <a:cs typeface="Arial" charset="0"/>
              </a:rPr>
              <a:t> leaf block</a:t>
            </a:r>
            <a:endParaRPr lang="en-US" altLang="en-US" smtClean="0">
              <a:latin typeface="Times New Roman" pitchFamily="18" charset="0"/>
              <a:cs typeface="Times New Roman" pitchFamily="18" charset="0"/>
            </a:endParaRPr>
          </a:p>
        </p:txBody>
      </p:sp>
      <p:pic>
        <p:nvPicPr>
          <p:cNvPr id="62468" name="Picture 6" descr="C:\Users\dwharder\Desktop\v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5326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smtClean="0">
                <a:latin typeface="Arial" charset="0"/>
                <a:cs typeface="Arial" charset="0"/>
              </a:rPr>
              <a:t>Find</a:t>
            </a:r>
          </a:p>
        </p:txBody>
      </p:sp>
      <p:sp>
        <p:nvSpPr>
          <p:cNvPr id="6349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Searching for </a:t>
            </a:r>
            <a:r>
              <a:rPr lang="en-US" altLang="en-US" smtClean="0">
                <a:latin typeface="Times New Roman" pitchFamily="18" charset="0"/>
                <a:cs typeface="Times New Roman" pitchFamily="18" charset="0"/>
              </a:rPr>
              <a:t>71</a:t>
            </a:r>
            <a:r>
              <a:rPr lang="en-US" altLang="en-US" smtClean="0">
                <a:latin typeface="Arial" charset="0"/>
                <a:cs typeface="Arial" charset="0"/>
              </a:rPr>
              <a:t>:</a:t>
            </a:r>
          </a:p>
          <a:p>
            <a:pPr marL="800100" lvl="1" indent="-342900">
              <a:buFont typeface="Calibri" pitchFamily="34" charset="0"/>
              <a:buAutoNum type="alphaLcPeriod"/>
            </a:pPr>
            <a:r>
              <a:rPr lang="en-US" altLang="en-US" smtClean="0">
                <a:latin typeface="Times New Roman" pitchFamily="18" charset="0"/>
                <a:cs typeface="Times New Roman" pitchFamily="18" charset="0"/>
              </a:rPr>
              <a:t>67 </a:t>
            </a:r>
            <a:r>
              <a:rPr lang="en-CA" altLang="en-US" smtClean="0">
                <a:latin typeface="Times New Roman" pitchFamily="18" charset="0"/>
                <a:cs typeface="Times New Roman" pitchFamily="18" charset="0"/>
              </a:rPr>
              <a:t>≤ 71 </a:t>
            </a:r>
            <a:r>
              <a:rPr lang="en-US" altLang="en-US" smtClean="0">
                <a:latin typeface="Arial" charset="0"/>
                <a:cs typeface="Arial" charset="0"/>
              </a:rPr>
              <a:t>		check 4</a:t>
            </a:r>
            <a:r>
              <a:rPr lang="en-US" altLang="en-US" baseline="30000" smtClean="0">
                <a:latin typeface="Arial" charset="0"/>
                <a:cs typeface="Arial" charset="0"/>
              </a:rPr>
              <a:t>th</a:t>
            </a:r>
            <a:r>
              <a:rPr lang="en-US" altLang="en-US" smtClean="0">
                <a:latin typeface="Arial" charset="0"/>
                <a:cs typeface="Arial" charset="0"/>
              </a:rPr>
              <a:t> subtree</a:t>
            </a:r>
          </a:p>
          <a:p>
            <a:pPr marL="800100" lvl="1" indent="-342900">
              <a:buFont typeface="Calibri" pitchFamily="34" charset="0"/>
              <a:buAutoNum type="alphaLcPeriod"/>
            </a:pPr>
            <a:r>
              <a:rPr lang="en-US" altLang="en-US" smtClean="0">
                <a:latin typeface="Times New Roman" pitchFamily="18" charset="0"/>
                <a:cs typeface="Times New Roman" pitchFamily="18" charset="0"/>
              </a:rPr>
              <a:t>71 </a:t>
            </a:r>
            <a:r>
              <a:rPr lang="en-CA" altLang="en-US" smtClean="0">
                <a:latin typeface="Times New Roman" pitchFamily="18" charset="0"/>
                <a:cs typeface="Times New Roman" pitchFamily="18" charset="0"/>
              </a:rPr>
              <a:t>&lt; 74		</a:t>
            </a:r>
            <a:r>
              <a:rPr lang="en-US" altLang="en-US" smtClean="0">
                <a:latin typeface="Arial" charset="0"/>
                <a:cs typeface="Arial" charset="0"/>
              </a:rPr>
              <a:t>check 1</a:t>
            </a:r>
            <a:r>
              <a:rPr lang="en-US" altLang="en-US" baseline="30000" smtClean="0">
                <a:latin typeface="Arial" charset="0"/>
                <a:cs typeface="Arial" charset="0"/>
              </a:rPr>
              <a:t>st</a:t>
            </a:r>
            <a:r>
              <a:rPr lang="en-US" altLang="en-US" smtClean="0">
                <a:latin typeface="Arial" charset="0"/>
                <a:cs typeface="Arial" charset="0"/>
              </a:rPr>
              <a:t> leaf block</a:t>
            </a:r>
            <a:endParaRPr lang="en-US" altLang="en-US" smtClean="0">
              <a:latin typeface="Times New Roman" pitchFamily="18" charset="0"/>
              <a:cs typeface="Times New Roman" pitchFamily="18" charset="0"/>
            </a:endParaRPr>
          </a:p>
        </p:txBody>
      </p:sp>
      <p:pic>
        <p:nvPicPr>
          <p:cNvPr id="63492" name="Picture 6" descr="C:\Users\dwharder\Desktop\v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759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921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Consider the one second it takes to retrieve a book from a bookshelf</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In </a:t>
            </a:r>
            <a:r>
              <a:rPr lang="en-US" altLang="en-US" smtClean="0">
                <a:latin typeface="Times New Roman" pitchFamily="18" charset="0"/>
                <a:cs typeface="Arial" charset="0"/>
              </a:rPr>
              <a:t>10</a:t>
            </a:r>
            <a:r>
              <a:rPr lang="en-US" altLang="en-US" baseline="30000" smtClean="0">
                <a:latin typeface="Times New Roman" pitchFamily="18" charset="0"/>
                <a:cs typeface="Arial" charset="0"/>
              </a:rPr>
              <a:t>7</a:t>
            </a:r>
            <a:r>
              <a:rPr lang="en-US" altLang="en-US" smtClean="0">
                <a:latin typeface="Times New Roman" pitchFamily="18" charset="0"/>
                <a:cs typeface="Arial" charset="0"/>
              </a:rPr>
              <a:t> s</a:t>
            </a:r>
            <a:r>
              <a:rPr lang="en-US" altLang="en-US" smtClean="0">
                <a:latin typeface="Arial" charset="0"/>
                <a:cs typeface="Arial" charset="0"/>
              </a:rPr>
              <a:t> (four months):</a:t>
            </a:r>
          </a:p>
          <a:p>
            <a:pPr lvl="1"/>
            <a:r>
              <a:rPr lang="en-US" altLang="en-US" smtClean="0">
                <a:latin typeface="Arial" charset="0"/>
                <a:cs typeface="Arial" charset="0"/>
              </a:rPr>
              <a:t>Walk from Waterloo to Ottawa</a:t>
            </a:r>
          </a:p>
          <a:p>
            <a:pPr lvl="1"/>
            <a:r>
              <a:rPr lang="en-US" altLang="en-US" smtClean="0">
                <a:latin typeface="Arial" charset="0"/>
                <a:cs typeface="Arial" charset="0"/>
              </a:rPr>
              <a:t>Pick up a book in the National Archives, and</a:t>
            </a:r>
          </a:p>
          <a:p>
            <a:pPr lvl="1"/>
            <a:r>
              <a:rPr lang="en-US" altLang="en-US" smtClean="0">
                <a:latin typeface="Arial" charset="0"/>
                <a:cs typeface="Arial" charset="0"/>
              </a:rPr>
              <a:t>Walk home with months to spare</a:t>
            </a:r>
          </a:p>
        </p:txBody>
      </p:sp>
    </p:spTree>
    <p:extLst>
      <p:ext uri="{BB962C8B-B14F-4D97-AF65-F5344CB8AC3E}">
        <p14:creationId xmlns:p14="http://schemas.microsoft.com/office/powerpoint/2010/main" val="2707146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smtClean="0">
                <a:latin typeface="Arial" charset="0"/>
                <a:cs typeface="Arial" charset="0"/>
              </a:rPr>
              <a:t>Find</a:t>
            </a:r>
          </a:p>
        </p:txBody>
      </p:sp>
      <p:sp>
        <p:nvSpPr>
          <p:cNvPr id="6451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root node is always in main memory</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Each find required that 2 blocks be loaded into main memory</a:t>
            </a:r>
          </a:p>
          <a:p>
            <a:pPr lvl="1"/>
            <a:r>
              <a:rPr lang="en-US" altLang="en-US" smtClean="0">
                <a:latin typeface="Arial" charset="0"/>
                <a:cs typeface="Arial" charset="0"/>
              </a:rPr>
              <a:t>Total time: </a:t>
            </a:r>
            <a:r>
              <a:rPr lang="en-US" altLang="en-US" smtClean="0">
                <a:latin typeface="Times New Roman" pitchFamily="18" charset="0"/>
                <a:cs typeface="Times New Roman" pitchFamily="18" charset="0"/>
              </a:rPr>
              <a:t>20 ms</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If the associated record is modified, the leaf block must be saved</a:t>
            </a:r>
          </a:p>
          <a:p>
            <a:pPr lvl="1"/>
            <a:r>
              <a:rPr lang="en-US" altLang="en-US" smtClean="0">
                <a:latin typeface="Arial" charset="0"/>
                <a:cs typeface="Arial" charset="0"/>
              </a:rPr>
              <a:t>Total time: </a:t>
            </a:r>
            <a:r>
              <a:rPr lang="en-US" altLang="en-US" smtClean="0">
                <a:latin typeface="Times New Roman" pitchFamily="18" charset="0"/>
                <a:cs typeface="Times New Roman" pitchFamily="18" charset="0"/>
              </a:rPr>
              <a:t>30 ms</a:t>
            </a:r>
          </a:p>
        </p:txBody>
      </p:sp>
    </p:spTree>
    <p:extLst>
      <p:ext uri="{BB962C8B-B14F-4D97-AF65-F5344CB8AC3E}">
        <p14:creationId xmlns:p14="http://schemas.microsoft.com/office/powerpoint/2010/main" val="11910191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smtClean="0">
                <a:latin typeface="Arial" charset="0"/>
                <a:cs typeface="Arial" charset="0"/>
              </a:rPr>
              <a:t>Insert</a:t>
            </a:r>
          </a:p>
        </p:txBody>
      </p:sp>
      <p:sp>
        <p:nvSpPr>
          <p:cNvPr id="6553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Suppose we insert a new record into the B+ tree</a:t>
            </a:r>
          </a:p>
          <a:p>
            <a:pPr lvl="1"/>
            <a:r>
              <a:rPr lang="en-US" altLang="en-US" smtClean="0">
                <a:latin typeface="Arial" charset="0"/>
                <a:cs typeface="Arial" charset="0"/>
              </a:rPr>
              <a:t>Follow the same search pattern as find</a:t>
            </a:r>
          </a:p>
          <a:p>
            <a:pPr lvl="1"/>
            <a:r>
              <a:rPr lang="en-US" altLang="en-US" smtClean="0">
                <a:latin typeface="Arial" charset="0"/>
                <a:cs typeface="Arial" charset="0"/>
              </a:rPr>
              <a:t>If the record is not in the corresponding leaf block, add it and save the block</a:t>
            </a:r>
          </a:p>
          <a:p>
            <a:pPr lvl="1"/>
            <a:r>
              <a:rPr lang="en-US" altLang="en-US" smtClean="0">
                <a:latin typeface="Arial" charset="0"/>
                <a:cs typeface="Arial" charset="0"/>
              </a:rPr>
              <a:t>If the leaf block is full, split it into two leaf blocks with the records split between the two nodes</a:t>
            </a:r>
          </a:p>
          <a:p>
            <a:pPr lvl="2"/>
            <a:r>
              <a:rPr lang="en-US" altLang="en-US" smtClean="0">
                <a:latin typeface="Arial" charset="0"/>
                <a:cs typeface="Arial" charset="0"/>
              </a:rPr>
              <a:t>Each leaf block is guaranteed to be at least half full</a:t>
            </a:r>
          </a:p>
          <a:p>
            <a:pPr lvl="1"/>
            <a:r>
              <a:rPr lang="en-US" altLang="en-US" smtClean="0">
                <a:latin typeface="Arial" charset="0"/>
                <a:cs typeface="Arial" charset="0"/>
              </a:rPr>
              <a:t>It is necessary to update the parent</a:t>
            </a:r>
            <a:endParaRPr lang="en-US" alt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27886576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CA" altLang="en-US" smtClean="0">
                <a:latin typeface="Arial" charset="0"/>
                <a:cs typeface="Arial" charset="0"/>
              </a:rPr>
              <a:t>Insert</a:t>
            </a:r>
            <a:endParaRPr lang="en-US" altLang="en-US" smtClean="0">
              <a:latin typeface="Arial" charset="0"/>
              <a:cs typeface="Arial" charset="0"/>
            </a:endParaRPr>
          </a:p>
        </p:txBody>
      </p:sp>
      <p:sp>
        <p:nvSpPr>
          <p:cNvPr id="6656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Suppose we insert 55</a:t>
            </a:r>
          </a:p>
          <a:p>
            <a:pPr marL="800100" lvl="1" indent="-342900">
              <a:buFont typeface="Calibri" pitchFamily="34" charset="0"/>
              <a:buAutoNum type="alphaLcPeriod"/>
            </a:pPr>
            <a:r>
              <a:rPr lang="en-US" altLang="en-US" smtClean="0">
                <a:latin typeface="Times New Roman" pitchFamily="18" charset="0"/>
                <a:cs typeface="Times New Roman" pitchFamily="18" charset="0"/>
              </a:rPr>
              <a:t>49 </a:t>
            </a:r>
            <a:r>
              <a:rPr lang="en-CA" altLang="en-US" smtClean="0">
                <a:latin typeface="Times New Roman" pitchFamily="18" charset="0"/>
                <a:cs typeface="Times New Roman" pitchFamily="18" charset="0"/>
              </a:rPr>
              <a:t>≤ 55 &lt; 67 </a:t>
            </a:r>
            <a:r>
              <a:rPr lang="en-US" altLang="en-US" smtClean="0">
                <a:latin typeface="Arial" charset="0"/>
                <a:cs typeface="Arial" charset="0"/>
              </a:rPr>
              <a:t>	check 3</a:t>
            </a:r>
            <a:r>
              <a:rPr lang="en-US" altLang="en-US" baseline="30000" smtClean="0">
                <a:latin typeface="Arial" charset="0"/>
                <a:cs typeface="Arial" charset="0"/>
              </a:rPr>
              <a:t>rd</a:t>
            </a:r>
            <a:r>
              <a:rPr lang="en-US" altLang="en-US" smtClean="0">
                <a:latin typeface="Arial" charset="0"/>
                <a:cs typeface="Arial" charset="0"/>
              </a:rPr>
              <a:t> subtree</a:t>
            </a:r>
          </a:p>
          <a:p>
            <a:pPr marL="800100" lvl="1" indent="-342900">
              <a:buFont typeface="Calibri" pitchFamily="34" charset="0"/>
              <a:buAutoNum type="alphaLcPeriod"/>
            </a:pPr>
            <a:r>
              <a:rPr lang="en-US" altLang="en-US" smtClean="0">
                <a:latin typeface="Times New Roman" pitchFamily="18" charset="0"/>
                <a:cs typeface="Times New Roman" pitchFamily="18" charset="0"/>
              </a:rPr>
              <a:t>54 </a:t>
            </a:r>
            <a:r>
              <a:rPr lang="en-CA" altLang="en-US" smtClean="0">
                <a:latin typeface="Times New Roman" pitchFamily="18" charset="0"/>
                <a:cs typeface="Times New Roman" pitchFamily="18" charset="0"/>
              </a:rPr>
              <a:t>≤ 55 &lt; 58	</a:t>
            </a:r>
            <a:r>
              <a:rPr lang="en-US" altLang="en-US" smtClean="0">
                <a:latin typeface="Arial" charset="0"/>
                <a:cs typeface="Arial" charset="0"/>
              </a:rPr>
              <a:t>check 2</a:t>
            </a:r>
            <a:r>
              <a:rPr lang="en-US" altLang="en-US" baseline="30000" smtClean="0">
                <a:latin typeface="Arial" charset="0"/>
                <a:cs typeface="Arial" charset="0"/>
              </a:rPr>
              <a:t>nd</a:t>
            </a:r>
            <a:r>
              <a:rPr lang="en-US" altLang="en-US" smtClean="0">
                <a:latin typeface="Arial" charset="0"/>
                <a:cs typeface="Arial" charset="0"/>
              </a:rPr>
              <a:t> leaf block</a:t>
            </a:r>
            <a:endParaRPr lang="en-US" altLang="en-US" smtClean="0">
              <a:latin typeface="Times New Roman" pitchFamily="18" charset="0"/>
              <a:cs typeface="Times New Roman" pitchFamily="18" charset="0"/>
            </a:endParaRPr>
          </a:p>
        </p:txBody>
      </p:sp>
      <p:pic>
        <p:nvPicPr>
          <p:cNvPr id="66564" name="Picture 6" descr="C:\Users\dwharder\Desktop\v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6347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CA" altLang="en-US" smtClean="0">
                <a:latin typeface="Arial" charset="0"/>
                <a:cs typeface="Arial" charset="0"/>
              </a:rPr>
              <a:t>Insert</a:t>
            </a:r>
            <a:endParaRPr lang="en-US" altLang="en-US" smtClean="0">
              <a:latin typeface="Arial" charset="0"/>
              <a:cs typeface="Arial" charset="0"/>
            </a:endParaRPr>
          </a:p>
        </p:txBody>
      </p:sp>
      <p:sp>
        <p:nvSpPr>
          <p:cNvPr id="6758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t>
            </a:r>
            <a:r>
              <a:rPr lang="en-CA" altLang="en-US" smtClean="0">
                <a:latin typeface="Arial" charset="0"/>
                <a:cs typeface="Arial" charset="0"/>
              </a:rPr>
              <a:t>55 is not in this leaf block and the block is not full</a:t>
            </a:r>
          </a:p>
          <a:p>
            <a:pPr lvl="1"/>
            <a:r>
              <a:rPr lang="en-CA" altLang="en-US" smtClean="0">
                <a:latin typeface="Arial" charset="0"/>
                <a:cs typeface="Arial" charset="0"/>
              </a:rPr>
              <a:t>We add it by doing an </a:t>
            </a:r>
            <a:r>
              <a:rPr lang="en-CA" altLang="en-US" smtClean="0">
                <a:latin typeface="Times New Roman" pitchFamily="18" charset="0"/>
                <a:cs typeface="Times New Roman" pitchFamily="18" charset="0"/>
              </a:rPr>
              <a:t>O(</a:t>
            </a:r>
            <a:r>
              <a:rPr lang="en-CA" altLang="en-US" i="1" smtClean="0">
                <a:latin typeface="Times New Roman" pitchFamily="18" charset="0"/>
                <a:cs typeface="Times New Roman" pitchFamily="18" charset="0"/>
              </a:rPr>
              <a:t>L</a:t>
            </a:r>
            <a:r>
              <a:rPr lang="en-CA" altLang="en-US" smtClean="0">
                <a:latin typeface="Times New Roman" pitchFamily="18" charset="0"/>
                <a:cs typeface="Times New Roman" pitchFamily="18" charset="0"/>
              </a:rPr>
              <a:t>)</a:t>
            </a:r>
            <a:r>
              <a:rPr lang="en-CA" altLang="en-US" smtClean="0">
                <a:latin typeface="Arial" charset="0"/>
                <a:cs typeface="Arial" charset="0"/>
              </a:rPr>
              <a:t> insertion into the array</a:t>
            </a:r>
          </a:p>
        </p:txBody>
      </p:sp>
      <p:pic>
        <p:nvPicPr>
          <p:cNvPr id="67588" name="Picture 5" descr="C:\Users\dwharder\Desktop\vx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9001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CA" altLang="en-US" smtClean="0">
                <a:latin typeface="Arial" charset="0"/>
                <a:cs typeface="Arial" charset="0"/>
              </a:rPr>
              <a:t>Insert</a:t>
            </a:r>
          </a:p>
        </p:txBody>
      </p:sp>
      <p:sp>
        <p:nvSpPr>
          <p:cNvPr id="68611"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modified leaf block must now be saved to the hard drive</a:t>
            </a:r>
          </a:p>
        </p:txBody>
      </p:sp>
      <p:pic>
        <p:nvPicPr>
          <p:cNvPr id="68612" name="Picture 4" descr="C:\Users\dwharder\Desktop\vx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4202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CA" altLang="en-US" smtClean="0">
                <a:latin typeface="Arial" charset="0"/>
                <a:cs typeface="Arial" charset="0"/>
              </a:rPr>
              <a:t>Insert</a:t>
            </a:r>
          </a:p>
        </p:txBody>
      </p:sp>
      <p:sp>
        <p:nvSpPr>
          <p:cNvPr id="69635"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a:r>
            <a:r>
              <a:rPr lang="en-US" altLang="en-US" smtClean="0">
                <a:latin typeface="Arial" charset="0"/>
                <a:cs typeface="Arial" charset="0"/>
              </a:rPr>
              <a:t>Next, insert 87</a:t>
            </a:r>
          </a:p>
          <a:p>
            <a:pPr marL="800100" lvl="1" indent="-342900">
              <a:buFont typeface="Calibri" pitchFamily="34" charset="0"/>
              <a:buAutoNum type="alphaLcPeriod"/>
            </a:pPr>
            <a:r>
              <a:rPr lang="en-US" altLang="en-US" smtClean="0">
                <a:latin typeface="Times New Roman" pitchFamily="18" charset="0"/>
                <a:cs typeface="Times New Roman" pitchFamily="18" charset="0"/>
              </a:rPr>
              <a:t>67 </a:t>
            </a:r>
            <a:r>
              <a:rPr lang="en-CA" altLang="en-US" smtClean="0">
                <a:latin typeface="Times New Roman" pitchFamily="18" charset="0"/>
                <a:cs typeface="Times New Roman" pitchFamily="18" charset="0"/>
              </a:rPr>
              <a:t>≤ 87</a:t>
            </a:r>
            <a:r>
              <a:rPr lang="en-US" altLang="en-US" smtClean="0">
                <a:latin typeface="Arial" charset="0"/>
                <a:cs typeface="Arial" charset="0"/>
              </a:rPr>
              <a:t>		check 4</a:t>
            </a:r>
            <a:r>
              <a:rPr lang="en-US" altLang="en-US" baseline="30000" smtClean="0">
                <a:latin typeface="Arial" charset="0"/>
                <a:cs typeface="Arial" charset="0"/>
              </a:rPr>
              <a:t>th</a:t>
            </a:r>
            <a:r>
              <a:rPr lang="en-US" altLang="en-US" smtClean="0">
                <a:latin typeface="Arial" charset="0"/>
                <a:cs typeface="Arial" charset="0"/>
              </a:rPr>
              <a:t> subtree</a:t>
            </a:r>
          </a:p>
          <a:p>
            <a:pPr marL="800100" lvl="1" indent="-342900">
              <a:buFont typeface="Calibri" pitchFamily="34" charset="0"/>
              <a:buAutoNum type="alphaLcPeriod"/>
            </a:pPr>
            <a:r>
              <a:rPr lang="en-US" altLang="en-US" smtClean="0">
                <a:latin typeface="Times New Roman" pitchFamily="18" charset="0"/>
                <a:cs typeface="Times New Roman" pitchFamily="18" charset="0"/>
              </a:rPr>
              <a:t>85 </a:t>
            </a:r>
            <a:r>
              <a:rPr lang="en-CA" altLang="en-US" smtClean="0">
                <a:latin typeface="Times New Roman" pitchFamily="18" charset="0"/>
                <a:cs typeface="Times New Roman" pitchFamily="18" charset="0"/>
              </a:rPr>
              <a:t>≤ 87 &lt; 91	</a:t>
            </a:r>
            <a:r>
              <a:rPr lang="en-US" altLang="en-US" smtClean="0">
                <a:latin typeface="Arial" charset="0"/>
                <a:cs typeface="Arial" charset="0"/>
              </a:rPr>
              <a:t>check 4</a:t>
            </a:r>
            <a:r>
              <a:rPr lang="en-US" altLang="en-US" baseline="30000" smtClean="0">
                <a:latin typeface="Arial" charset="0"/>
                <a:cs typeface="Arial" charset="0"/>
              </a:rPr>
              <a:t>th</a:t>
            </a:r>
            <a:r>
              <a:rPr lang="en-US" altLang="en-US" smtClean="0">
                <a:latin typeface="Arial" charset="0"/>
                <a:cs typeface="Arial" charset="0"/>
              </a:rPr>
              <a:t> leaf block</a:t>
            </a:r>
            <a:endParaRPr lang="en-US" altLang="en-US" smtClean="0">
              <a:latin typeface="Times New Roman" pitchFamily="18" charset="0"/>
              <a:cs typeface="Times New Roman" pitchFamily="18" charset="0"/>
            </a:endParaRPr>
          </a:p>
          <a:p>
            <a:pPr>
              <a:buFont typeface="Arial" charset="0"/>
              <a:buNone/>
            </a:pPr>
            <a:endParaRPr lang="en-CA" altLang="en-US" smtClean="0">
              <a:latin typeface="Arial" charset="0"/>
              <a:cs typeface="Arial" charset="0"/>
            </a:endParaRPr>
          </a:p>
        </p:txBody>
      </p:sp>
      <p:pic>
        <p:nvPicPr>
          <p:cNvPr id="69636" name="Picture 6" descr="C:\Users\dwharder\Desktop\vx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3006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CA" altLang="en-US" smtClean="0">
                <a:latin typeface="Arial" charset="0"/>
                <a:cs typeface="Arial" charset="0"/>
              </a:rPr>
              <a:t>Insert</a:t>
            </a:r>
          </a:p>
        </p:txBody>
      </p:sp>
      <p:sp>
        <p:nvSpPr>
          <p:cNvPr id="70659" name="Content Placeholder 2"/>
          <p:cNvSpPr>
            <a:spLocks noGrp="1"/>
          </p:cNvSpPr>
          <p:nvPr>
            <p:ph idx="1"/>
          </p:nvPr>
        </p:nvSpPr>
        <p:spPr/>
        <p:txBody>
          <a:bodyPr/>
          <a:lstStyle/>
          <a:p>
            <a:pPr>
              <a:buFont typeface="Arial" charset="0"/>
              <a:buNone/>
            </a:pPr>
            <a:r>
              <a:rPr lang="en-CA" altLang="en-US" smtClean="0">
                <a:latin typeface="Arial" charset="0"/>
                <a:cs typeface="Arial" charset="0"/>
              </a:rPr>
              <a:t>	Again, the leaf block is not full, so we add it</a:t>
            </a:r>
          </a:p>
        </p:txBody>
      </p:sp>
      <p:pic>
        <p:nvPicPr>
          <p:cNvPr id="70660" name="Picture 5" descr="C:\Users\dwharder\Desktop\vx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0699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smtClean="0">
                <a:latin typeface="Arial" charset="0"/>
                <a:cs typeface="Arial" charset="0"/>
              </a:rPr>
              <a:t>Insert</a:t>
            </a:r>
          </a:p>
        </p:txBody>
      </p:sp>
      <p:sp>
        <p:nvSpPr>
          <p:cNvPr id="7168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As long as the corresponding leaf node is not full, insertion is similar to a find followed by a write</a:t>
            </a:r>
          </a:p>
          <a:p>
            <a:pPr lvl="1"/>
            <a:r>
              <a:rPr lang="en-US" altLang="en-US" smtClean="0">
                <a:latin typeface="Arial" charset="0"/>
                <a:cs typeface="Arial" charset="0"/>
              </a:rPr>
              <a:t>The insertion itself may be </a:t>
            </a:r>
            <a:r>
              <a:rPr lang="en-US" altLang="en-US" smtClean="0">
                <a:latin typeface="Times New Roman" pitchFamily="18" charset="0"/>
                <a:cs typeface="Arial" charset="0"/>
              </a:rPr>
              <a:t>O(</a:t>
            </a:r>
            <a:r>
              <a:rPr lang="en-US" altLang="en-US" i="1" smtClean="0">
                <a:latin typeface="Times New Roman" pitchFamily="18" charset="0"/>
                <a:cs typeface="Arial" charset="0"/>
              </a:rPr>
              <a:t>L</a:t>
            </a:r>
            <a:r>
              <a:rPr lang="en-US" altLang="en-US" smtClean="0">
                <a:latin typeface="Times New Roman" pitchFamily="18" charset="0"/>
                <a:cs typeface="Arial" charset="0"/>
              </a:rPr>
              <a:t>)</a:t>
            </a:r>
            <a:r>
              <a:rPr lang="en-US" altLang="en-US" smtClean="0">
                <a:latin typeface="Arial" charset="0"/>
                <a:cs typeface="Arial" charset="0"/>
              </a:rPr>
              <a:t>, but this is trivial relative to the time required to perform even one write to the disk</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Total time:  </a:t>
            </a:r>
            <a:r>
              <a:rPr lang="en-US" altLang="en-US" smtClean="0">
                <a:latin typeface="Times New Roman" pitchFamily="18" charset="0"/>
                <a:cs typeface="Arial" charset="0"/>
              </a:rPr>
              <a:t>20 ms + 10 ms = 30 ms</a:t>
            </a:r>
          </a:p>
        </p:txBody>
      </p:sp>
    </p:spTree>
    <p:extLst>
      <p:ext uri="{BB962C8B-B14F-4D97-AF65-F5344CB8AC3E}">
        <p14:creationId xmlns:p14="http://schemas.microsoft.com/office/powerpoint/2010/main" val="4689745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CA" altLang="en-US" smtClean="0">
                <a:latin typeface="Arial" charset="0"/>
                <a:cs typeface="Arial" charset="0"/>
              </a:rPr>
              <a:t>Insert</a:t>
            </a:r>
          </a:p>
        </p:txBody>
      </p:sp>
      <p:sp>
        <p:nvSpPr>
          <p:cNvPr id="72707" name="Content Placeholder 2"/>
          <p:cNvSpPr>
            <a:spLocks noGrp="1"/>
          </p:cNvSpPr>
          <p:nvPr>
            <p:ph idx="1"/>
          </p:nvPr>
        </p:nvSpPr>
        <p:spPr/>
        <p:txBody>
          <a:bodyPr/>
          <a:lstStyle/>
          <a:p>
            <a:pPr>
              <a:buFont typeface="Arial" charset="0"/>
              <a:buNone/>
            </a:pPr>
            <a:r>
              <a:rPr lang="en-CA" altLang="en-US" smtClean="0">
                <a:latin typeface="Arial" charset="0"/>
                <a:cs typeface="Arial" charset="0"/>
              </a:rPr>
              <a:t>	Consider inserting 60</a:t>
            </a:r>
          </a:p>
        </p:txBody>
      </p:sp>
      <p:pic>
        <p:nvPicPr>
          <p:cNvPr id="72708" name="Picture 9" descr="C:\Users\dwharder\Desktop\vx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1796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CA" altLang="en-US" smtClean="0">
                <a:latin typeface="Arial" charset="0"/>
                <a:cs typeface="Arial" charset="0"/>
              </a:rPr>
              <a:t>Insert</a:t>
            </a:r>
          </a:p>
        </p:txBody>
      </p:sp>
      <p:sp>
        <p:nvSpPr>
          <p:cNvPr id="73731" name="Content Placeholder 2"/>
          <p:cNvSpPr>
            <a:spLocks noGrp="1"/>
          </p:cNvSpPr>
          <p:nvPr>
            <p:ph idx="1"/>
          </p:nvPr>
        </p:nvSpPr>
        <p:spPr/>
        <p:txBody>
          <a:bodyPr/>
          <a:lstStyle/>
          <a:p>
            <a:pPr>
              <a:buFont typeface="Arial" charset="0"/>
              <a:buNone/>
            </a:pPr>
            <a:r>
              <a:rPr lang="en-CA" altLang="en-US" smtClean="0">
                <a:latin typeface="Arial" charset="0"/>
                <a:cs typeface="Arial" charset="0"/>
              </a:rPr>
              <a:t>	Consider inserting 60</a:t>
            </a:r>
          </a:p>
        </p:txBody>
      </p:sp>
      <p:pic>
        <p:nvPicPr>
          <p:cNvPr id="73732" name="Picture 10" descr="C:\Users\dwharder\Desktop\vx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093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024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No wonder Marvin </a:t>
            </a:r>
            <a:r>
              <a:rPr lang="en-US" altLang="en-US" i="1" smtClean="0">
                <a:latin typeface="Arial" charset="0"/>
                <a:cs typeface="Arial" charset="0"/>
              </a:rPr>
              <a:t>the Paranoid Android</a:t>
            </a:r>
            <a:r>
              <a:rPr lang="en-US" altLang="en-US" smtClean="0">
                <a:latin typeface="Arial" charset="0"/>
                <a:cs typeface="Arial" charset="0"/>
              </a:rPr>
              <a:t> is always bored when he deals with humans</a:t>
            </a:r>
          </a:p>
          <a:p>
            <a:pPr lvl="1"/>
            <a:r>
              <a:rPr lang="en-US" altLang="en-US" smtClean="0">
                <a:latin typeface="Arial" charset="0"/>
                <a:cs typeface="Arial" charset="0"/>
              </a:rPr>
              <a:t>1 Hz</a:t>
            </a:r>
          </a:p>
          <a:p>
            <a:pPr lvl="1"/>
            <a:r>
              <a:rPr lang="en-US" altLang="en-US" smtClean="0">
                <a:latin typeface="Arial" charset="0"/>
                <a:cs typeface="Arial" charset="0"/>
              </a:rPr>
              <a:t>10 Hz if typing</a:t>
            </a: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2852738"/>
            <a:ext cx="4389438"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5"/>
          <p:cNvSpPr>
            <a:spLocks noChangeArrowheads="1"/>
          </p:cNvSpPr>
          <p:nvPr/>
        </p:nvSpPr>
        <p:spPr bwMode="auto">
          <a:xfrm>
            <a:off x="5508625" y="6288088"/>
            <a:ext cx="3375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solidFill>
                  <a:schemeClr val="bg2"/>
                </a:solidFill>
              </a:rPr>
              <a:t>Copyright © 1982 by the B.B.C.</a:t>
            </a:r>
          </a:p>
        </p:txBody>
      </p:sp>
    </p:spTree>
    <p:extLst>
      <p:ext uri="{BB962C8B-B14F-4D97-AF65-F5344CB8AC3E}">
        <p14:creationId xmlns:p14="http://schemas.microsoft.com/office/powerpoint/2010/main" val="13271338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CA" altLang="en-US" smtClean="0">
                <a:latin typeface="Arial" charset="0"/>
                <a:cs typeface="Arial" charset="0"/>
              </a:rPr>
              <a:t>Insert</a:t>
            </a:r>
          </a:p>
        </p:txBody>
      </p:sp>
      <p:sp>
        <p:nvSpPr>
          <p:cNvPr id="74755" name="Content Placeholder 2"/>
          <p:cNvSpPr>
            <a:spLocks noGrp="1"/>
          </p:cNvSpPr>
          <p:nvPr>
            <p:ph idx="1"/>
          </p:nvPr>
        </p:nvSpPr>
        <p:spPr/>
        <p:txBody>
          <a:bodyPr/>
          <a:lstStyle/>
          <a:p>
            <a:pPr>
              <a:buFont typeface="Arial" charset="0"/>
              <a:buNone/>
            </a:pPr>
            <a:r>
              <a:rPr lang="en-CA" altLang="en-US" smtClean="0">
                <a:latin typeface="Arial" charset="0"/>
                <a:cs typeface="Arial" charset="0"/>
              </a:rPr>
              <a:t>	Both immediate siblings are full</a:t>
            </a:r>
          </a:p>
          <a:p>
            <a:pPr lvl="1"/>
            <a:r>
              <a:rPr lang="en-CA" altLang="en-US" smtClean="0">
                <a:latin typeface="Arial" charset="0"/>
                <a:cs typeface="Arial" charset="0"/>
              </a:rPr>
              <a:t>Split the leaf block into two, each of which are at least half full</a:t>
            </a:r>
          </a:p>
        </p:txBody>
      </p:sp>
      <p:pic>
        <p:nvPicPr>
          <p:cNvPr id="74756" name="Picture 11" descr="C:\Users\dwharder\Desktop\vx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2226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CA" altLang="en-US" smtClean="0">
                <a:latin typeface="Arial" charset="0"/>
                <a:cs typeface="Arial" charset="0"/>
              </a:rPr>
              <a:t>Insert</a:t>
            </a:r>
          </a:p>
        </p:txBody>
      </p:sp>
      <p:sp>
        <p:nvSpPr>
          <p:cNvPr id="75779"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parent must be modified to account for this new node:</a:t>
            </a:r>
          </a:p>
          <a:p>
            <a:pPr lvl="1"/>
            <a:r>
              <a:rPr lang="en-CA" altLang="en-US" smtClean="0">
                <a:latin typeface="Arial" charset="0"/>
                <a:cs typeface="Arial" charset="0"/>
              </a:rPr>
              <a:t>Add 60 to the parent and update the pointers</a:t>
            </a:r>
          </a:p>
        </p:txBody>
      </p:sp>
      <p:pic>
        <p:nvPicPr>
          <p:cNvPr id="75780" name="Picture 12" descr="C:\Users\dwharder\Desktop\vx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7987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CA" altLang="en-US" smtClean="0">
                <a:latin typeface="Arial" charset="0"/>
                <a:cs typeface="Arial" charset="0"/>
              </a:rPr>
              <a:t>Insert</a:t>
            </a:r>
          </a:p>
        </p:txBody>
      </p:sp>
      <p:sp>
        <p:nvSpPr>
          <p:cNvPr id="76803" name="Content Placeholder 2"/>
          <p:cNvSpPr>
            <a:spLocks noGrp="1"/>
          </p:cNvSpPr>
          <p:nvPr>
            <p:ph idx="1"/>
          </p:nvPr>
        </p:nvSpPr>
        <p:spPr/>
        <p:txBody>
          <a:bodyPr/>
          <a:lstStyle/>
          <a:p>
            <a:pPr>
              <a:buFont typeface="Arial" charset="0"/>
              <a:buNone/>
            </a:pPr>
            <a:r>
              <a:rPr lang="en-CA" altLang="en-US" smtClean="0">
                <a:latin typeface="Arial" charset="0"/>
                <a:cs typeface="Arial" charset="0"/>
              </a:rPr>
              <a:t>	Consider inserting 11</a:t>
            </a:r>
          </a:p>
        </p:txBody>
      </p:sp>
      <p:pic>
        <p:nvPicPr>
          <p:cNvPr id="76804" name="Picture 13" descr="C:\Users\dwharder\Desktop\vx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7820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CA" altLang="en-US" smtClean="0">
                <a:latin typeface="Arial" charset="0"/>
                <a:cs typeface="Arial" charset="0"/>
              </a:rPr>
              <a:t>Insert</a:t>
            </a:r>
          </a:p>
        </p:txBody>
      </p:sp>
      <p:sp>
        <p:nvSpPr>
          <p:cNvPr id="77827" name="Content Placeholder 2"/>
          <p:cNvSpPr>
            <a:spLocks noGrp="1"/>
          </p:cNvSpPr>
          <p:nvPr>
            <p:ph idx="1"/>
          </p:nvPr>
        </p:nvSpPr>
        <p:spPr/>
        <p:txBody>
          <a:bodyPr/>
          <a:lstStyle/>
          <a:p>
            <a:pPr>
              <a:buFont typeface="Arial" charset="0"/>
              <a:buNone/>
            </a:pPr>
            <a:r>
              <a:rPr lang="en-CA" altLang="en-US" smtClean="0">
                <a:latin typeface="Arial" charset="0"/>
                <a:cs typeface="Arial" charset="0"/>
              </a:rPr>
              <a:t>	Both siblings are full, so split the leaf block</a:t>
            </a:r>
          </a:p>
        </p:txBody>
      </p:sp>
      <p:pic>
        <p:nvPicPr>
          <p:cNvPr id="77828" name="Picture 5" descr="C:\Users\dwharder\Desktop\vx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0830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CA" altLang="en-US" smtClean="0">
                <a:latin typeface="Arial" charset="0"/>
                <a:cs typeface="Arial" charset="0"/>
              </a:rPr>
              <a:t>Insert</a:t>
            </a:r>
          </a:p>
        </p:txBody>
      </p:sp>
      <p:sp>
        <p:nvSpPr>
          <p:cNvPr id="78851"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parent must be updated to accommodate the new leaf block</a:t>
            </a:r>
          </a:p>
        </p:txBody>
      </p:sp>
      <p:pic>
        <p:nvPicPr>
          <p:cNvPr id="78852" name="Picture 6" descr="C:\Users\dwharder\Desktop\vx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47650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CA" altLang="en-US" smtClean="0">
                <a:latin typeface="Arial" charset="0"/>
                <a:cs typeface="Arial" charset="0"/>
              </a:rPr>
              <a:t>Insert</a:t>
            </a:r>
          </a:p>
        </p:txBody>
      </p:sp>
      <p:sp>
        <p:nvSpPr>
          <p:cNvPr id="3" name="Content Placeholder 2"/>
          <p:cNvSpPr>
            <a:spLocks noGrp="1"/>
          </p:cNvSpPr>
          <p:nvPr>
            <p:ph idx="1"/>
          </p:nvPr>
        </p:nvSpPr>
        <p:spPr/>
        <p:txBody>
          <a:bodyPr/>
          <a:lstStyle/>
          <a:p>
            <a:pPr>
              <a:buFont typeface="Arial" charset="0"/>
              <a:buNone/>
              <a:defRPr/>
            </a:pPr>
            <a:r>
              <a:rPr lang="en-CA" dirty="0" smtClean="0"/>
              <a:t>	In addition to loading the two blocks, it is now necessary to:</a:t>
            </a:r>
          </a:p>
          <a:p>
            <a:pPr marL="1257300" lvl="2" indent="-457200">
              <a:buFont typeface="+mj-lt"/>
              <a:buAutoNum type="arabicPeriod"/>
              <a:defRPr/>
            </a:pPr>
            <a:r>
              <a:rPr lang="en-CA" sz="1800" dirty="0" smtClean="0">
                <a:latin typeface="Arial" charset="0"/>
                <a:cs typeface="Arial" charset="0"/>
              </a:rPr>
              <a:t>Save the modified leaf block,</a:t>
            </a:r>
          </a:p>
          <a:p>
            <a:pPr marL="1257300" lvl="2" indent="-457200">
              <a:buFont typeface="+mj-lt"/>
              <a:buAutoNum type="arabicPeriod"/>
              <a:defRPr/>
            </a:pPr>
            <a:r>
              <a:rPr lang="en-CA" sz="1800" dirty="0" smtClean="0">
                <a:latin typeface="Arial" charset="0"/>
                <a:cs typeface="Arial" charset="0"/>
              </a:rPr>
              <a:t>Save the new leaf block, and</a:t>
            </a:r>
          </a:p>
          <a:p>
            <a:pPr marL="1257300" lvl="2" indent="-457200">
              <a:buFont typeface="+mj-lt"/>
              <a:buAutoNum type="arabicPeriod"/>
              <a:defRPr/>
            </a:pPr>
            <a:r>
              <a:rPr lang="en-CA" sz="1800" dirty="0" smtClean="0">
                <a:latin typeface="Arial" charset="0"/>
                <a:cs typeface="Arial" charset="0"/>
              </a:rPr>
              <a:t>Save the parent.</a:t>
            </a:r>
          </a:p>
          <a:p>
            <a:pPr marL="857250" lvl="1" indent="-457200">
              <a:buFont typeface="+mj-lt"/>
              <a:buAutoNum type="arabicPeriod"/>
              <a:defRPr/>
            </a:pPr>
            <a:endParaRPr lang="en-CA" dirty="0" smtClean="0">
              <a:latin typeface="Arial" charset="0"/>
              <a:cs typeface="Arial" charset="0"/>
            </a:endParaRPr>
          </a:p>
          <a:p>
            <a:pPr marL="457200" indent="-457200">
              <a:buFont typeface="Arial" charset="0"/>
              <a:buNone/>
              <a:defRPr/>
            </a:pPr>
            <a:r>
              <a:rPr lang="en-CA" dirty="0" smtClean="0">
                <a:latin typeface="Arial" charset="0"/>
                <a:cs typeface="Arial" charset="0"/>
              </a:rPr>
              <a:t>	</a:t>
            </a:r>
            <a:r>
              <a:rPr lang="en-US" dirty="0" smtClean="0">
                <a:latin typeface="Arial" charset="0"/>
                <a:cs typeface="Arial" charset="0"/>
              </a:rPr>
              <a:t>Total time:  </a:t>
            </a:r>
            <a:r>
              <a:rPr lang="en-US" dirty="0" smtClean="0">
                <a:latin typeface="Times New Roman" pitchFamily="18" charset="0"/>
                <a:cs typeface="Arial" charset="0"/>
              </a:rPr>
              <a:t>20 ms + 30 ms = 50 ms</a:t>
            </a:r>
          </a:p>
          <a:p>
            <a:pPr marL="457200" indent="-457200">
              <a:buFont typeface="Arial" charset="0"/>
              <a:buNone/>
              <a:defRPr/>
            </a:pPr>
            <a:endParaRPr lang="en-US" dirty="0" smtClean="0">
              <a:latin typeface="Times New Roman" pitchFamily="18" charset="0"/>
              <a:cs typeface="Arial" charset="0"/>
            </a:endParaRPr>
          </a:p>
          <a:p>
            <a:pPr>
              <a:buFont typeface="Arial" charset="0"/>
              <a:buNone/>
              <a:defRPr/>
            </a:pPr>
            <a:r>
              <a:rPr lang="en-CA" dirty="0" smtClean="0"/>
              <a:t>	Problem:  what happens if the parent is full, too?</a:t>
            </a:r>
          </a:p>
          <a:p>
            <a:pPr lvl="1">
              <a:defRPr/>
            </a:pPr>
            <a:r>
              <a:rPr lang="en-CA" dirty="0" smtClean="0"/>
              <a:t>We must </a:t>
            </a:r>
            <a:r>
              <a:rPr lang="en-CA" dirty="0" err="1" smtClean="0"/>
              <a:t>recurse</a:t>
            </a:r>
            <a:r>
              <a:rPr lang="en-CA" dirty="0" smtClean="0"/>
              <a:t> back to the root</a:t>
            </a:r>
          </a:p>
        </p:txBody>
      </p:sp>
    </p:spTree>
    <p:extLst>
      <p:ext uri="{BB962C8B-B14F-4D97-AF65-F5344CB8AC3E}">
        <p14:creationId xmlns:p14="http://schemas.microsoft.com/office/powerpoint/2010/main" val="20561093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CA" altLang="en-US" smtClean="0">
                <a:latin typeface="Arial" charset="0"/>
                <a:cs typeface="Arial" charset="0"/>
              </a:rPr>
              <a:t>Insert</a:t>
            </a:r>
          </a:p>
        </p:txBody>
      </p:sp>
      <p:sp>
        <p:nvSpPr>
          <p:cNvPr id="80899" name="Content Placeholder 2"/>
          <p:cNvSpPr>
            <a:spLocks noGrp="1"/>
          </p:cNvSpPr>
          <p:nvPr>
            <p:ph idx="1"/>
          </p:nvPr>
        </p:nvSpPr>
        <p:spPr/>
        <p:txBody>
          <a:bodyPr/>
          <a:lstStyle/>
          <a:p>
            <a:pPr>
              <a:buFont typeface="Arial" charset="0"/>
              <a:buNone/>
            </a:pPr>
            <a:r>
              <a:rPr lang="en-CA" altLang="en-US" smtClean="0">
                <a:latin typeface="Arial" charset="0"/>
                <a:cs typeface="Arial" charset="0"/>
              </a:rPr>
              <a:t>	Consider inserting 35</a:t>
            </a:r>
          </a:p>
        </p:txBody>
      </p:sp>
      <p:pic>
        <p:nvPicPr>
          <p:cNvPr id="80900" name="Picture 7" descr="C:\Users\dwharder\Desktop\vx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9621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CA" altLang="en-US" smtClean="0">
                <a:latin typeface="Arial" charset="0"/>
                <a:cs typeface="Arial" charset="0"/>
              </a:rPr>
              <a:t>Insert</a:t>
            </a:r>
          </a:p>
        </p:txBody>
      </p:sp>
      <p:sp>
        <p:nvSpPr>
          <p:cNvPr id="81923"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leaf block is full, so we split it</a:t>
            </a:r>
          </a:p>
          <a:p>
            <a:pPr lvl="1"/>
            <a:r>
              <a:rPr lang="en-CA" altLang="en-US" smtClean="0">
                <a:latin typeface="Arial" charset="0"/>
                <a:cs typeface="Arial" charset="0"/>
              </a:rPr>
              <a:t>The parent block, however, is also full</a:t>
            </a:r>
          </a:p>
        </p:txBody>
      </p:sp>
      <p:pic>
        <p:nvPicPr>
          <p:cNvPr id="81924" name="Picture 8" descr="C:\Users\dwharder\Desktop\vx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5494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CA" altLang="en-US" smtClean="0">
                <a:latin typeface="Arial" charset="0"/>
                <a:cs typeface="Arial" charset="0"/>
              </a:rPr>
              <a:t>Insert</a:t>
            </a:r>
          </a:p>
        </p:txBody>
      </p:sp>
      <p:sp>
        <p:nvSpPr>
          <p:cNvPr id="82947"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can split the parent block in two</a:t>
            </a:r>
          </a:p>
          <a:p>
            <a:pPr>
              <a:buFont typeface="Arial" charset="0"/>
              <a:buNone/>
            </a:pPr>
            <a:endParaRPr lang="en-CA" altLang="en-US" smtClean="0">
              <a:latin typeface="Arial" charset="0"/>
              <a:cs typeface="Arial" charset="0"/>
            </a:endParaRPr>
          </a:p>
        </p:txBody>
      </p:sp>
      <p:pic>
        <p:nvPicPr>
          <p:cNvPr id="82948" name="Picture 5" descr="C:\Users\dwharder\Desktop\vx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2215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CA" altLang="en-US" smtClean="0">
                <a:latin typeface="Arial" charset="0"/>
                <a:cs typeface="Arial" charset="0"/>
              </a:rPr>
              <a:t>Insert</a:t>
            </a:r>
          </a:p>
        </p:txBody>
      </p:sp>
      <p:sp>
        <p:nvSpPr>
          <p:cNvPr id="83971"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this point, the root node must also be updated</a:t>
            </a:r>
          </a:p>
        </p:txBody>
      </p:sp>
      <p:pic>
        <p:nvPicPr>
          <p:cNvPr id="83972" name="Picture 7" descr="C:\Users\dwharder\Desktop\vx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140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126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Main memory (in general) is </a:t>
            </a:r>
            <a:r>
              <a:rPr lang="en-US" altLang="en-US" i="1" smtClean="0">
                <a:latin typeface="Arial" charset="0"/>
                <a:cs typeface="Arial" charset="0"/>
              </a:rPr>
              <a:t>byte addressable</a:t>
            </a:r>
            <a:endParaRPr lang="en-US" altLang="en-US" smtClean="0">
              <a:latin typeface="Arial" charset="0"/>
              <a:cs typeface="Arial" charset="0"/>
            </a:endParaRPr>
          </a:p>
          <a:p>
            <a:pPr lvl="1"/>
            <a:r>
              <a:rPr lang="en-US" altLang="en-US" smtClean="0">
                <a:latin typeface="Arial" charset="0"/>
                <a:cs typeface="Arial" charset="0"/>
              </a:rPr>
              <a:t>Each byte has its own address</a:t>
            </a:r>
          </a:p>
          <a:p>
            <a:pPr lvl="1"/>
            <a:r>
              <a:rPr lang="en-US" altLang="en-US" smtClean="0">
                <a:latin typeface="Arial" charset="0"/>
                <a:cs typeface="Arial" charset="0"/>
              </a:rPr>
              <a:t>Each byte can be accessed or modified</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To access a bit, you must access the byte containing it</a:t>
            </a:r>
          </a:p>
          <a:p>
            <a:endParaRPr lang="en-US" altLang="en-US" smtClean="0">
              <a:latin typeface="Arial" charset="0"/>
              <a:cs typeface="Arial" charset="0"/>
            </a:endParaRPr>
          </a:p>
        </p:txBody>
      </p:sp>
    </p:spTree>
    <p:extLst>
      <p:ext uri="{BB962C8B-B14F-4D97-AF65-F5344CB8AC3E}">
        <p14:creationId xmlns:p14="http://schemas.microsoft.com/office/powerpoint/2010/main" val="25860822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CA" altLang="en-US" smtClean="0">
                <a:latin typeface="Arial" charset="0"/>
                <a:cs typeface="Arial" charset="0"/>
              </a:rPr>
              <a:t>Insert</a:t>
            </a:r>
          </a:p>
        </p:txBody>
      </p:sp>
      <p:sp>
        <p:nvSpPr>
          <p:cNvPr id="3" name="Content Placeholder 2"/>
          <p:cNvSpPr>
            <a:spLocks noGrp="1"/>
          </p:cNvSpPr>
          <p:nvPr>
            <p:ph idx="1"/>
          </p:nvPr>
        </p:nvSpPr>
        <p:spPr/>
        <p:txBody>
          <a:bodyPr/>
          <a:lstStyle/>
          <a:p>
            <a:pPr>
              <a:buFont typeface="Arial" charset="0"/>
              <a:buNone/>
              <a:defRPr/>
            </a:pPr>
            <a:r>
              <a:rPr lang="en-CA" dirty="0" smtClean="0"/>
              <a:t>	In addition to loading the two blocks, it is now necessary to:</a:t>
            </a:r>
          </a:p>
          <a:p>
            <a:pPr marL="1257300" lvl="2" indent="-457200">
              <a:buFont typeface="+mj-lt"/>
              <a:buAutoNum type="arabicPeriod"/>
              <a:defRPr/>
            </a:pPr>
            <a:r>
              <a:rPr lang="en-CA" sz="1800" dirty="0" smtClean="0">
                <a:latin typeface="Arial" charset="0"/>
                <a:cs typeface="Arial" charset="0"/>
              </a:rPr>
              <a:t>Save the new and the modified leaf blocks,</a:t>
            </a:r>
          </a:p>
          <a:p>
            <a:pPr marL="1257300" lvl="2" indent="-457200">
              <a:buFont typeface="+mj-lt"/>
              <a:buAutoNum type="arabicPeriod"/>
              <a:defRPr/>
            </a:pPr>
            <a:r>
              <a:rPr lang="en-CA" sz="1800" dirty="0" smtClean="0">
                <a:latin typeface="Arial" charset="0"/>
                <a:cs typeface="Arial" charset="0"/>
              </a:rPr>
              <a:t>Save the new and modified internal blocks, and</a:t>
            </a:r>
          </a:p>
          <a:p>
            <a:pPr marL="1257300" lvl="2" indent="-457200">
              <a:buFont typeface="+mj-lt"/>
              <a:buAutoNum type="arabicPeriod"/>
              <a:defRPr/>
            </a:pPr>
            <a:r>
              <a:rPr lang="en-CA" sz="1800" dirty="0" smtClean="0">
                <a:latin typeface="Arial" charset="0"/>
                <a:cs typeface="Arial" charset="0"/>
              </a:rPr>
              <a:t>Save the root.</a:t>
            </a:r>
          </a:p>
          <a:p>
            <a:pPr marL="857250" lvl="1" indent="-457200">
              <a:buFont typeface="+mj-lt"/>
              <a:buAutoNum type="arabicPeriod"/>
              <a:defRPr/>
            </a:pPr>
            <a:endParaRPr lang="en-CA" dirty="0" smtClean="0">
              <a:latin typeface="Arial" charset="0"/>
              <a:cs typeface="Arial" charset="0"/>
            </a:endParaRPr>
          </a:p>
          <a:p>
            <a:pPr marL="457200" indent="-457200">
              <a:buFont typeface="Arial" charset="0"/>
              <a:buNone/>
              <a:defRPr/>
            </a:pPr>
            <a:r>
              <a:rPr lang="en-CA" dirty="0" smtClean="0">
                <a:latin typeface="Arial" charset="0"/>
                <a:cs typeface="Arial" charset="0"/>
              </a:rPr>
              <a:t>	</a:t>
            </a:r>
            <a:r>
              <a:rPr lang="en-US" dirty="0" smtClean="0">
                <a:latin typeface="Arial" charset="0"/>
                <a:cs typeface="Arial" charset="0"/>
              </a:rPr>
              <a:t>Total time:  </a:t>
            </a:r>
            <a:r>
              <a:rPr lang="en-US" dirty="0" smtClean="0">
                <a:latin typeface="Times New Roman" pitchFamily="18" charset="0"/>
                <a:cs typeface="Arial" charset="0"/>
              </a:rPr>
              <a:t>20 ms + 50 ms = 70 ms</a:t>
            </a:r>
          </a:p>
          <a:p>
            <a:pPr marL="457200" indent="-457200">
              <a:buFont typeface="Arial" charset="0"/>
              <a:buNone/>
              <a:defRPr/>
            </a:pPr>
            <a:endParaRPr lang="en-US" dirty="0" smtClean="0">
              <a:latin typeface="Times New Roman" pitchFamily="18" charset="0"/>
              <a:cs typeface="Arial" charset="0"/>
            </a:endParaRPr>
          </a:p>
          <a:p>
            <a:pPr>
              <a:buFont typeface="Arial" charset="0"/>
              <a:buNone/>
              <a:defRPr/>
            </a:pPr>
            <a:r>
              <a:rPr lang="en-CA" dirty="0" smtClean="0"/>
              <a:t>	Problem:  what happens if the parent is full, too?</a:t>
            </a:r>
          </a:p>
          <a:p>
            <a:pPr lvl="1">
              <a:defRPr/>
            </a:pPr>
            <a:r>
              <a:rPr lang="en-CA" dirty="0" smtClean="0"/>
              <a:t>We must </a:t>
            </a:r>
            <a:r>
              <a:rPr lang="en-CA" dirty="0" err="1" smtClean="0"/>
              <a:t>recurse</a:t>
            </a:r>
            <a:r>
              <a:rPr lang="en-CA" dirty="0" smtClean="0"/>
              <a:t> back to the root</a:t>
            </a:r>
          </a:p>
        </p:txBody>
      </p:sp>
    </p:spTree>
    <p:extLst>
      <p:ext uri="{BB962C8B-B14F-4D97-AF65-F5344CB8AC3E}">
        <p14:creationId xmlns:p14="http://schemas.microsoft.com/office/powerpoint/2010/main" val="22006351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CA" altLang="en-US" smtClean="0">
                <a:latin typeface="Arial" charset="0"/>
                <a:cs typeface="Arial" charset="0"/>
              </a:rPr>
              <a:t>Insert</a:t>
            </a:r>
          </a:p>
        </p:txBody>
      </p:sp>
      <p:sp>
        <p:nvSpPr>
          <p:cNvPr id="86019" name="Content Placeholder 2"/>
          <p:cNvSpPr>
            <a:spLocks noGrp="1"/>
          </p:cNvSpPr>
          <p:nvPr>
            <p:ph idx="1"/>
          </p:nvPr>
        </p:nvSpPr>
        <p:spPr/>
        <p:txBody>
          <a:bodyPr/>
          <a:lstStyle/>
          <a:p>
            <a:pPr>
              <a:buFont typeface="Arial" charset="0"/>
              <a:buNone/>
            </a:pPr>
            <a:r>
              <a:rPr lang="en-CA" altLang="en-US" smtClean="0">
                <a:latin typeface="Arial" charset="0"/>
                <a:cs typeface="Arial" charset="0"/>
              </a:rPr>
              <a:t>	Once again, the root node is updated allow a successful search for any key</a:t>
            </a:r>
          </a:p>
        </p:txBody>
      </p:sp>
      <p:pic>
        <p:nvPicPr>
          <p:cNvPr id="86020" name="Picture 6" descr="C:\Users\dwharder\Desktop\vx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21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CA" altLang="en-US" smtClean="0">
                <a:latin typeface="Arial" charset="0"/>
                <a:cs typeface="Arial" charset="0"/>
              </a:rPr>
              <a:t>Insert</a:t>
            </a:r>
          </a:p>
        </p:txBody>
      </p:sp>
      <p:sp>
        <p:nvSpPr>
          <p:cNvPr id="87043" name="Content Placeholder 2"/>
          <p:cNvSpPr>
            <a:spLocks noGrp="1"/>
          </p:cNvSpPr>
          <p:nvPr>
            <p:ph idx="1"/>
          </p:nvPr>
        </p:nvSpPr>
        <p:spPr/>
        <p:txBody>
          <a:bodyPr/>
          <a:lstStyle/>
          <a:p>
            <a:pPr>
              <a:buFont typeface="Arial" charset="0"/>
              <a:buNone/>
            </a:pPr>
            <a:r>
              <a:rPr lang="en-CA" altLang="en-US" smtClean="0">
                <a:latin typeface="Arial" charset="0"/>
                <a:cs typeface="Arial" charset="0"/>
              </a:rPr>
              <a:t>	Consider inserting 86</a:t>
            </a:r>
          </a:p>
        </p:txBody>
      </p:sp>
      <p:pic>
        <p:nvPicPr>
          <p:cNvPr id="87044" name="Picture 5" descr="C:\Users\dwharder\Desktop\vx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5783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CA" altLang="en-US" smtClean="0">
                <a:latin typeface="Arial" charset="0"/>
                <a:cs typeface="Arial" charset="0"/>
              </a:rPr>
              <a:t>Insert</a:t>
            </a:r>
          </a:p>
        </p:txBody>
      </p:sp>
      <p:sp>
        <p:nvSpPr>
          <p:cNvPr id="88067" name="Content Placeholder 2"/>
          <p:cNvSpPr>
            <a:spLocks noGrp="1"/>
          </p:cNvSpPr>
          <p:nvPr>
            <p:ph idx="1"/>
          </p:nvPr>
        </p:nvSpPr>
        <p:spPr/>
        <p:txBody>
          <a:bodyPr/>
          <a:lstStyle/>
          <a:p>
            <a:pPr>
              <a:buFont typeface="Arial" charset="0"/>
              <a:buNone/>
            </a:pPr>
            <a:r>
              <a:rPr lang="en-CA" altLang="en-US" smtClean="0">
                <a:latin typeface="Arial" charset="0"/>
                <a:cs typeface="Arial" charset="0"/>
              </a:rPr>
              <a:t>	Again, the leaf block is full, so we must split it</a:t>
            </a:r>
          </a:p>
        </p:txBody>
      </p:sp>
      <p:pic>
        <p:nvPicPr>
          <p:cNvPr id="88068" name="Picture 6" descr="C:\Users\dwharder\Desktop\vx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3107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CA" altLang="en-US" smtClean="0">
                <a:latin typeface="Arial" charset="0"/>
                <a:cs typeface="Arial" charset="0"/>
              </a:rPr>
              <a:t>Insert</a:t>
            </a:r>
          </a:p>
        </p:txBody>
      </p:sp>
      <p:sp>
        <p:nvSpPr>
          <p:cNvPr id="89091" name="Content Placeholder 2"/>
          <p:cNvSpPr>
            <a:spLocks noGrp="1"/>
          </p:cNvSpPr>
          <p:nvPr>
            <p:ph idx="1"/>
          </p:nvPr>
        </p:nvSpPr>
        <p:spPr/>
        <p:txBody>
          <a:bodyPr/>
          <a:lstStyle/>
          <a:p>
            <a:pPr>
              <a:buFont typeface="Arial" charset="0"/>
              <a:buNone/>
            </a:pPr>
            <a:r>
              <a:rPr lang="en-CA" altLang="en-US" smtClean="0">
                <a:latin typeface="Arial" charset="0"/>
                <a:cs typeface="Arial" charset="0"/>
              </a:rPr>
              <a:t>	However, the parent node is also full</a:t>
            </a:r>
          </a:p>
        </p:txBody>
      </p:sp>
      <p:pic>
        <p:nvPicPr>
          <p:cNvPr id="89092" name="Picture 7" descr="C:\Users\dwharder\Desktop\vx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289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CA" altLang="en-US" smtClean="0">
                <a:latin typeface="Arial" charset="0"/>
                <a:cs typeface="Arial" charset="0"/>
              </a:rPr>
              <a:t>Insert</a:t>
            </a:r>
          </a:p>
        </p:txBody>
      </p:sp>
      <p:sp>
        <p:nvSpPr>
          <p:cNvPr id="90115"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must split the parent block as well, but the root node is also full</a:t>
            </a:r>
          </a:p>
          <a:p>
            <a:pPr lvl="1"/>
            <a:r>
              <a:rPr lang="en-CA" altLang="en-US" smtClean="0">
                <a:latin typeface="Arial" charset="0"/>
                <a:cs typeface="Arial" charset="0"/>
              </a:rPr>
              <a:t>Split the root node into two nodes</a:t>
            </a:r>
          </a:p>
        </p:txBody>
      </p:sp>
      <p:pic>
        <p:nvPicPr>
          <p:cNvPr id="90116" name="Picture 8" descr="C:\Users\dwharder\Desktop\vx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3790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CA" altLang="en-US" smtClean="0">
                <a:latin typeface="Arial" charset="0"/>
                <a:cs typeface="Arial" charset="0"/>
              </a:rPr>
              <a:t>Insert</a:t>
            </a:r>
          </a:p>
        </p:txBody>
      </p:sp>
      <p:sp>
        <p:nvSpPr>
          <p:cNvPr id="91139"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This, however, is no longer a tree:</a:t>
            </a:r>
          </a:p>
          <a:p>
            <a:pPr lvl="1"/>
            <a:r>
              <a:rPr lang="en-CA" altLang="en-US" smtClean="0">
                <a:latin typeface="Arial" charset="0"/>
                <a:cs typeface="Arial" charset="0"/>
              </a:rPr>
              <a:t>In order to create a tree, we must introduce a new root node</a:t>
            </a:r>
          </a:p>
        </p:txBody>
      </p:sp>
      <p:pic>
        <p:nvPicPr>
          <p:cNvPr id="91140" name="Picture 9" descr="C:\Users\dwharder\Desktop\vx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1326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CA" altLang="en-US" smtClean="0">
                <a:latin typeface="Arial" charset="0"/>
                <a:cs typeface="Arial" charset="0"/>
              </a:rPr>
              <a:t>Insert</a:t>
            </a:r>
          </a:p>
        </p:txBody>
      </p:sp>
      <p:sp>
        <p:nvSpPr>
          <p:cNvPr id="92163"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root node is only required to have at least two children</a:t>
            </a:r>
          </a:p>
          <a:p>
            <a:pPr lvl="1"/>
            <a:r>
              <a:rPr lang="en-CA" altLang="en-US" smtClean="0">
                <a:latin typeface="Arial" charset="0"/>
                <a:cs typeface="Arial" charset="0"/>
              </a:rPr>
              <a:t>We store the smallest entry in the newly created 2</a:t>
            </a:r>
            <a:r>
              <a:rPr lang="en-CA" altLang="en-US" baseline="30000" smtClean="0">
                <a:latin typeface="Arial" charset="0"/>
                <a:cs typeface="Arial" charset="0"/>
              </a:rPr>
              <a:t>nd</a:t>
            </a:r>
            <a:r>
              <a:rPr lang="en-CA" altLang="en-US" smtClean="0">
                <a:latin typeface="Arial" charset="0"/>
                <a:cs typeface="Arial" charset="0"/>
              </a:rPr>
              <a:t> tree: 49</a:t>
            </a:r>
          </a:p>
        </p:txBody>
      </p:sp>
      <p:pic>
        <p:nvPicPr>
          <p:cNvPr id="92164" name="Picture 10" descr="C:\Users\dwharder\Desktop\vx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0016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CA" altLang="en-US" smtClean="0">
                <a:latin typeface="Arial" charset="0"/>
                <a:cs typeface="Arial" charset="0"/>
              </a:rPr>
              <a:t>Insert</a:t>
            </a:r>
          </a:p>
        </p:txBody>
      </p:sp>
      <p:sp>
        <p:nvSpPr>
          <p:cNvPr id="93187" name="Content Placeholder 2"/>
          <p:cNvSpPr>
            <a:spLocks noGrp="1"/>
          </p:cNvSpPr>
          <p:nvPr>
            <p:ph idx="1"/>
          </p:nvPr>
        </p:nvSpPr>
        <p:spPr/>
        <p:txBody>
          <a:bodyPr/>
          <a:lstStyle/>
          <a:p>
            <a:pPr>
              <a:buFont typeface="Arial" charset="0"/>
              <a:buNone/>
            </a:pPr>
            <a:r>
              <a:rPr lang="en-CA" altLang="en-US" smtClean="0">
                <a:latin typeface="Arial" charset="0"/>
                <a:cs typeface="Arial" charset="0"/>
              </a:rPr>
              <a:t>	Everything in the first subtree of the root is less than 49</a:t>
            </a:r>
          </a:p>
          <a:p>
            <a:pPr>
              <a:buFont typeface="Arial" charset="0"/>
              <a:buNone/>
            </a:pPr>
            <a:r>
              <a:rPr lang="en-CA" altLang="en-US" smtClean="0">
                <a:latin typeface="Arial" charset="0"/>
                <a:cs typeface="Arial" charset="0"/>
              </a:rPr>
              <a:t>	Everything in the second subtree is greater than or equal to 49</a:t>
            </a:r>
          </a:p>
        </p:txBody>
      </p:sp>
      <p:pic>
        <p:nvPicPr>
          <p:cNvPr id="93188" name="Picture 11" descr="C:\Users\dwharder\Desktop\vx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0647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CA" altLang="en-US" smtClean="0">
                <a:latin typeface="Arial" charset="0"/>
                <a:cs typeface="Arial" charset="0"/>
              </a:rPr>
              <a:t>Insert</a:t>
            </a:r>
          </a:p>
        </p:txBody>
      </p:sp>
      <p:sp>
        <p:nvSpPr>
          <p:cNvPr id="3" name="Content Placeholder 2"/>
          <p:cNvSpPr>
            <a:spLocks noGrp="1"/>
          </p:cNvSpPr>
          <p:nvPr>
            <p:ph idx="1"/>
          </p:nvPr>
        </p:nvSpPr>
        <p:spPr/>
        <p:txBody>
          <a:bodyPr/>
          <a:lstStyle/>
          <a:p>
            <a:pPr>
              <a:buFont typeface="Arial" charset="0"/>
              <a:buNone/>
              <a:defRPr/>
            </a:pPr>
            <a:r>
              <a:rPr lang="en-CA" dirty="0" smtClean="0"/>
              <a:t>	In addition to loading the two blocks (</a:t>
            </a:r>
            <a:r>
              <a:rPr lang="en-US" dirty="0">
                <a:latin typeface="Times New Roman" pitchFamily="18" charset="0"/>
                <a:cs typeface="Arial" charset="0"/>
              </a:rPr>
              <a:t>20 </a:t>
            </a:r>
            <a:r>
              <a:rPr lang="en-US" dirty="0" err="1" smtClean="0">
                <a:latin typeface="Times New Roman" pitchFamily="18" charset="0"/>
                <a:cs typeface="Arial" charset="0"/>
              </a:rPr>
              <a:t>ms</a:t>
            </a:r>
            <a:r>
              <a:rPr lang="en-CA" dirty="0" smtClean="0"/>
              <a:t>), it is now necessary to:</a:t>
            </a:r>
          </a:p>
          <a:p>
            <a:pPr marL="1257300" lvl="2" indent="-457200">
              <a:buFont typeface="+mj-lt"/>
              <a:buAutoNum type="arabicPeriod"/>
              <a:defRPr/>
            </a:pPr>
            <a:r>
              <a:rPr lang="en-CA" sz="1800" dirty="0" smtClean="0">
                <a:latin typeface="Arial" charset="0"/>
                <a:cs typeface="Arial" charset="0"/>
              </a:rPr>
              <a:t>Save the new and the modified leaf blocks,</a:t>
            </a:r>
          </a:p>
          <a:p>
            <a:pPr marL="1257300" lvl="2" indent="-457200">
              <a:buFont typeface="+mj-lt"/>
              <a:buAutoNum type="arabicPeriod"/>
              <a:defRPr/>
            </a:pPr>
            <a:r>
              <a:rPr lang="en-CA" sz="1800" dirty="0" smtClean="0">
                <a:latin typeface="Arial" charset="0"/>
                <a:cs typeface="Arial" charset="0"/>
              </a:rPr>
              <a:t>Save the new and modified internal blocks,</a:t>
            </a:r>
          </a:p>
          <a:p>
            <a:pPr marL="1257300" lvl="2" indent="-457200">
              <a:buFont typeface="+mj-lt"/>
              <a:buAutoNum type="arabicPeriod"/>
              <a:defRPr/>
            </a:pPr>
            <a:r>
              <a:rPr lang="en-CA" sz="1800" dirty="0" smtClean="0">
                <a:latin typeface="Arial" charset="0"/>
                <a:cs typeface="Arial" charset="0"/>
              </a:rPr>
              <a:t>Save the previous root and its new sibling, and</a:t>
            </a:r>
          </a:p>
          <a:p>
            <a:pPr marL="1257300" lvl="2" indent="-457200">
              <a:buFont typeface="+mj-lt"/>
              <a:buAutoNum type="arabicPeriod"/>
              <a:defRPr/>
            </a:pPr>
            <a:r>
              <a:rPr lang="en-CA" sz="1800" dirty="0" smtClean="0">
                <a:latin typeface="Arial" charset="0"/>
                <a:cs typeface="Arial" charset="0"/>
              </a:rPr>
              <a:t>Save the new root node.</a:t>
            </a:r>
          </a:p>
          <a:p>
            <a:pPr marL="857250" lvl="1" indent="-457200">
              <a:buFont typeface="+mj-lt"/>
              <a:buAutoNum type="arabicPeriod"/>
              <a:defRPr/>
            </a:pPr>
            <a:endParaRPr lang="en-CA" dirty="0" smtClean="0">
              <a:latin typeface="Arial" charset="0"/>
              <a:cs typeface="Arial" charset="0"/>
            </a:endParaRPr>
          </a:p>
          <a:p>
            <a:pPr marL="457200" indent="-457200">
              <a:buFont typeface="Arial" charset="0"/>
              <a:buNone/>
              <a:defRPr/>
            </a:pPr>
            <a:r>
              <a:rPr lang="en-CA" dirty="0" smtClean="0">
                <a:latin typeface="Arial" charset="0"/>
                <a:cs typeface="Arial" charset="0"/>
              </a:rPr>
              <a:t>	</a:t>
            </a:r>
            <a:r>
              <a:rPr lang="en-US" dirty="0" smtClean="0">
                <a:latin typeface="Arial" charset="0"/>
                <a:cs typeface="Arial" charset="0"/>
              </a:rPr>
              <a:t>Total time:  </a:t>
            </a:r>
            <a:r>
              <a:rPr lang="en-US" dirty="0">
                <a:latin typeface="Times New Roman" pitchFamily="18" charset="0"/>
                <a:cs typeface="Arial" charset="0"/>
              </a:rPr>
              <a:t>20 </a:t>
            </a:r>
            <a:r>
              <a:rPr lang="en-US" dirty="0" err="1">
                <a:latin typeface="Times New Roman" pitchFamily="18" charset="0"/>
                <a:cs typeface="Arial" charset="0"/>
              </a:rPr>
              <a:t>ms</a:t>
            </a:r>
            <a:r>
              <a:rPr lang="en-US" dirty="0">
                <a:latin typeface="Times New Roman" pitchFamily="18" charset="0"/>
                <a:cs typeface="Arial" charset="0"/>
              </a:rPr>
              <a:t> + 7</a:t>
            </a:r>
            <a:r>
              <a:rPr lang="en-US" dirty="0" smtClean="0">
                <a:latin typeface="Times New Roman" pitchFamily="18" charset="0"/>
                <a:cs typeface="Arial" charset="0"/>
              </a:rPr>
              <a:t>0 </a:t>
            </a:r>
            <a:r>
              <a:rPr lang="en-US" dirty="0" err="1" smtClean="0">
                <a:latin typeface="Times New Roman" pitchFamily="18" charset="0"/>
                <a:cs typeface="Arial" charset="0"/>
              </a:rPr>
              <a:t>ms</a:t>
            </a:r>
            <a:r>
              <a:rPr lang="en-US" dirty="0" smtClean="0">
                <a:latin typeface="Times New Roman" pitchFamily="18" charset="0"/>
                <a:cs typeface="Arial" charset="0"/>
              </a:rPr>
              <a:t> = 90 ms</a:t>
            </a:r>
          </a:p>
        </p:txBody>
      </p:sp>
    </p:spTree>
    <p:extLst>
      <p:ext uri="{BB962C8B-B14F-4D97-AF65-F5344CB8AC3E}">
        <p14:creationId xmlns:p14="http://schemas.microsoft.com/office/powerpoint/2010/main" val="945246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229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Hard drives are </a:t>
            </a:r>
            <a:r>
              <a:rPr lang="en-US" altLang="en-US" i="1" smtClean="0">
                <a:latin typeface="Arial" charset="0"/>
                <a:cs typeface="Arial" charset="0"/>
              </a:rPr>
              <a:t>block addressable</a:t>
            </a:r>
          </a:p>
          <a:p>
            <a:pPr lvl="1"/>
            <a:r>
              <a:rPr lang="en-US" altLang="en-US" smtClean="0">
                <a:latin typeface="Arial" charset="0"/>
                <a:cs typeface="Arial" charset="0"/>
              </a:rPr>
              <a:t>The block size is variable</a:t>
            </a:r>
          </a:p>
          <a:p>
            <a:pPr lvl="1"/>
            <a:r>
              <a:rPr lang="en-US" altLang="en-US" smtClean="0">
                <a:latin typeface="Arial" charset="0"/>
                <a:cs typeface="Arial" charset="0"/>
              </a:rPr>
              <a:t>We will assume blocks are 4 KiB</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To access a byte from a block, you must load the entire block containing it</a:t>
            </a:r>
          </a:p>
          <a:p>
            <a:endParaRPr lang="en-US" altLang="en-US" smtClean="0">
              <a:latin typeface="Arial" charset="0"/>
              <a:cs typeface="Arial" charset="0"/>
            </a:endParaRPr>
          </a:p>
        </p:txBody>
      </p:sp>
    </p:spTree>
    <p:extLst>
      <p:ext uri="{BB962C8B-B14F-4D97-AF65-F5344CB8AC3E}">
        <p14:creationId xmlns:p14="http://schemas.microsoft.com/office/powerpoint/2010/main" val="31994178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CA" altLang="en-US" smtClean="0">
                <a:latin typeface="Arial" charset="0"/>
                <a:cs typeface="Arial" charset="0"/>
              </a:rPr>
              <a:t>Insert</a:t>
            </a:r>
          </a:p>
        </p:txBody>
      </p:sp>
      <p:sp>
        <p:nvSpPr>
          <p:cNvPr id="95235"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can only grow the height of the tree by adding a new root</a:t>
            </a:r>
          </a:p>
          <a:p>
            <a:pPr lvl="1"/>
            <a:r>
              <a:rPr lang="en-CA" altLang="en-US" smtClean="0">
                <a:latin typeface="Arial" charset="0"/>
                <a:cs typeface="Arial" charset="0"/>
              </a:rPr>
              <a:t>Thus, all children are now at depth 3</a:t>
            </a:r>
          </a:p>
        </p:txBody>
      </p:sp>
      <p:pic>
        <p:nvPicPr>
          <p:cNvPr id="95236" name="Picture 10" descr="C:\Users\dwharder\Desktop\vx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3429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CA" altLang="en-US" smtClean="0">
                <a:latin typeface="Arial" charset="0"/>
                <a:cs typeface="Arial" charset="0"/>
              </a:rPr>
              <a:t>Insert</a:t>
            </a:r>
          </a:p>
        </p:txBody>
      </p:sp>
      <p:sp>
        <p:nvSpPr>
          <p:cNvPr id="96259"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this point, the leaves are more sparse as are most internal nodes</a:t>
            </a:r>
          </a:p>
          <a:p>
            <a:pPr lvl="1"/>
            <a:r>
              <a:rPr lang="en-CA" altLang="en-US" smtClean="0">
                <a:latin typeface="Arial" charset="0"/>
                <a:cs typeface="Arial" charset="0"/>
              </a:rPr>
              <a:t>10, 19, 34, 37, 38, 62, 89 and 90 could be added to existing leaf blocks</a:t>
            </a:r>
          </a:p>
          <a:p>
            <a:pPr lvl="1"/>
            <a:r>
              <a:rPr lang="en-CA" altLang="en-US" smtClean="0">
                <a:latin typeface="Arial" charset="0"/>
                <a:cs typeface="Arial" charset="0"/>
              </a:rPr>
              <a:t>22, 23, 29, 31, 41, 44, 46, 47, 68, 70, 72, 73, 76, 77, 80, 83, 84, 93, … could be added requiring that only the parent be modified</a:t>
            </a:r>
          </a:p>
        </p:txBody>
      </p:sp>
      <p:pic>
        <p:nvPicPr>
          <p:cNvPr id="96260" name="Picture 2" descr="C:\Users\dwharder\Desktop\kks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1777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CA" altLang="en-US" smtClean="0">
                <a:latin typeface="Arial" charset="0"/>
                <a:cs typeface="Arial" charset="0"/>
              </a:rPr>
              <a:t>Insert</a:t>
            </a:r>
          </a:p>
        </p:txBody>
      </p:sp>
      <p:sp>
        <p:nvSpPr>
          <p:cNvPr id="97283" name="Content Placeholder 2"/>
          <p:cNvSpPr>
            <a:spLocks noGrp="1"/>
          </p:cNvSpPr>
          <p:nvPr>
            <p:ph idx="1"/>
          </p:nvPr>
        </p:nvSpPr>
        <p:spPr/>
        <p:txBody>
          <a:bodyPr/>
          <a:lstStyle/>
          <a:p>
            <a:pPr>
              <a:buFont typeface="Arial" charset="0"/>
              <a:buNone/>
            </a:pPr>
            <a:r>
              <a:rPr lang="en-CA" altLang="en-US" smtClean="0">
                <a:latin typeface="Arial" charset="0"/>
                <a:cs typeface="Arial" charset="0"/>
              </a:rPr>
              <a:t>	For example, consider adding 70</a:t>
            </a:r>
          </a:p>
        </p:txBody>
      </p:sp>
      <p:pic>
        <p:nvPicPr>
          <p:cNvPr id="97284" name="Picture 12" descr="C:\Users\dwharder\Desktop\vx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3391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CA" altLang="en-US" smtClean="0">
                <a:latin typeface="Arial" charset="0"/>
                <a:cs typeface="Arial" charset="0"/>
              </a:rPr>
              <a:t>Insert</a:t>
            </a:r>
          </a:p>
        </p:txBody>
      </p:sp>
      <p:sp>
        <p:nvSpPr>
          <p:cNvPr id="98307"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This only requires that leaf block to be split its parent to be updated</a:t>
            </a:r>
          </a:p>
        </p:txBody>
      </p:sp>
      <p:pic>
        <p:nvPicPr>
          <p:cNvPr id="98308" name="Picture 13" descr="C:\Users\dwharder\Desktop\vx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5368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CA" altLang="en-US" smtClean="0">
                <a:latin typeface="Arial" charset="0"/>
                <a:cs typeface="Arial" charset="0"/>
              </a:rPr>
              <a:t>Insert</a:t>
            </a:r>
          </a:p>
        </p:txBody>
      </p:sp>
      <p:sp>
        <p:nvSpPr>
          <p:cNvPr id="99331"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addition 0, 1, 13, 16, 17, 50, 57or 65 would still result in the parent being split</a:t>
            </a:r>
          </a:p>
        </p:txBody>
      </p:sp>
      <p:pic>
        <p:nvPicPr>
          <p:cNvPr id="99332" name="Picture 14" descr="C:\Users\dwharder\Desktop\vx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6639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CA" altLang="en-US" smtClean="0">
                <a:latin typeface="Arial" charset="0"/>
                <a:cs typeface="Arial" charset="0"/>
              </a:rPr>
              <a:t>Insert</a:t>
            </a:r>
          </a:p>
        </p:txBody>
      </p:sp>
      <p:sp>
        <p:nvSpPr>
          <p:cNvPr id="100355" name="Content Placeholder 2"/>
          <p:cNvSpPr>
            <a:spLocks noGrp="1"/>
          </p:cNvSpPr>
          <p:nvPr>
            <p:ph idx="1"/>
          </p:nvPr>
        </p:nvSpPr>
        <p:spPr/>
        <p:txBody>
          <a:bodyPr/>
          <a:lstStyle/>
          <a:p>
            <a:pPr>
              <a:buFont typeface="Arial" charset="0"/>
              <a:buNone/>
            </a:pPr>
            <a:r>
              <a:rPr lang="en-CA" altLang="en-US" smtClean="0">
                <a:latin typeface="Arial" charset="0"/>
                <a:cs typeface="Arial" charset="0"/>
              </a:rPr>
              <a:t>	However, adding 65 fills the corresponding leaf block</a:t>
            </a:r>
          </a:p>
        </p:txBody>
      </p:sp>
      <p:pic>
        <p:nvPicPr>
          <p:cNvPr id="100356" name="Picture 4" descr="C:\Users\dwharder\Desktop\il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8980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CA" altLang="en-US" smtClean="0">
                <a:latin typeface="Arial" charset="0"/>
                <a:cs typeface="Arial" charset="0"/>
              </a:rPr>
              <a:t>Insert</a:t>
            </a:r>
          </a:p>
        </p:txBody>
      </p:sp>
      <p:sp>
        <p:nvSpPr>
          <p:cNvPr id="101379"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This would again update the parent</a:t>
            </a:r>
          </a:p>
        </p:txBody>
      </p:sp>
      <p:pic>
        <p:nvPicPr>
          <p:cNvPr id="101380" name="Picture 2" descr="C:\Users\dwharder\Desktop\d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7319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CA" altLang="en-US" smtClean="0">
                <a:latin typeface="Arial" charset="0"/>
                <a:cs typeface="Arial" charset="0"/>
              </a:rPr>
              <a:t>Insert</a:t>
            </a:r>
          </a:p>
        </p:txBody>
      </p:sp>
      <p:sp>
        <p:nvSpPr>
          <p:cNvPr id="102403" name="Content Placeholder 2"/>
          <p:cNvSpPr>
            <a:spLocks noGrp="1"/>
          </p:cNvSpPr>
          <p:nvPr>
            <p:ph idx="1"/>
          </p:nvPr>
        </p:nvSpPr>
        <p:spPr/>
        <p:txBody>
          <a:bodyPr/>
          <a:lstStyle/>
          <a:p>
            <a:pPr>
              <a:buFont typeface="Arial" charset="0"/>
              <a:buNone/>
            </a:pPr>
            <a:r>
              <a:rPr lang="en-CA" altLang="en-US" smtClean="0">
                <a:latin typeface="Arial" charset="0"/>
                <a:cs typeface="Arial" charset="0"/>
              </a:rPr>
              <a:t>	Inserting 77 would split the leaf block, but only update the parent</a:t>
            </a:r>
          </a:p>
        </p:txBody>
      </p:sp>
      <p:pic>
        <p:nvPicPr>
          <p:cNvPr id="102404" name="Picture 5" descr="C:\Users\dwharder\Desktop\xx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8278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CA" altLang="en-US" smtClean="0">
                <a:latin typeface="Arial" charset="0"/>
                <a:cs typeface="Arial" charset="0"/>
              </a:rPr>
              <a:t>Insert</a:t>
            </a:r>
          </a:p>
        </p:txBody>
      </p:sp>
      <p:sp>
        <p:nvSpPr>
          <p:cNvPr id="103427" name="Content Placeholder 2"/>
          <p:cNvSpPr>
            <a:spLocks noGrp="1"/>
          </p:cNvSpPr>
          <p:nvPr>
            <p:ph idx="1"/>
          </p:nvPr>
        </p:nvSpPr>
        <p:spPr/>
        <p:txBody>
          <a:bodyPr/>
          <a:lstStyle/>
          <a:p>
            <a:pPr>
              <a:buFont typeface="Arial" charset="0"/>
              <a:buNone/>
            </a:pPr>
            <a:r>
              <a:rPr lang="en-CA" altLang="en-US" smtClean="0">
                <a:latin typeface="Arial" charset="0"/>
                <a:cs typeface="Arial" charset="0"/>
              </a:rPr>
              <a:t>	Finally, we could insert 80 to split that leaf block and its parent</a:t>
            </a:r>
          </a:p>
        </p:txBody>
      </p:sp>
      <p:pic>
        <p:nvPicPr>
          <p:cNvPr id="103428" name="Picture 5" descr="C:\Users\dwharder\Desktop\bbx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0120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CA" altLang="en-US" smtClean="0">
                <a:latin typeface="Arial" charset="0"/>
                <a:cs typeface="Arial" charset="0"/>
              </a:rPr>
              <a:t>Insert</a:t>
            </a:r>
          </a:p>
        </p:txBody>
      </p:sp>
      <p:sp>
        <p:nvSpPr>
          <p:cNvPr id="104451"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leaf is full, but so is its parent</a:t>
            </a:r>
          </a:p>
        </p:txBody>
      </p:sp>
      <p:pic>
        <p:nvPicPr>
          <p:cNvPr id="104452" name="Picture 6" descr="C:\Users\dwharder\Desktop\kks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413705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15539</TotalTime>
  <Words>529</Words>
  <Application>Microsoft Office PowerPoint</Application>
  <PresentationFormat>On-screen Show (4:3)</PresentationFormat>
  <Paragraphs>685</Paragraphs>
  <Slides>131</Slides>
  <Notes>83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131</vt:i4>
      </vt:variant>
    </vt:vector>
  </HeadingPairs>
  <TitlesOfParts>
    <vt:vector size="133" baseType="lpstr">
      <vt:lpstr>Custom Design</vt:lpstr>
      <vt:lpstr>MathType 6.0 Equation</vt:lpstr>
      <vt:lpstr>PowerPoint Presentation</vt:lpstr>
      <vt:lpstr>Outline</vt:lpstr>
      <vt:lpstr>Hard Drives</vt:lpstr>
      <vt:lpstr>Hard Drives</vt:lpstr>
      <vt:lpstr>Hard Drives</vt:lpstr>
      <vt:lpstr>Hard Drives</vt:lpstr>
      <vt:lpstr>Hard Drives</vt:lpstr>
      <vt:lpstr>Hard Drives</vt:lpstr>
      <vt:lpstr>Hard Drives</vt:lpstr>
      <vt:lpstr>Hard Drives</vt:lpstr>
      <vt:lpstr>Hard Drives</vt:lpstr>
      <vt:lpstr>Hard Drives</vt:lpstr>
      <vt:lpstr>Hard Drives</vt:lpstr>
      <vt:lpstr>Hard Drives</vt:lpstr>
      <vt:lpstr>Hard Drives</vt:lpstr>
      <vt:lpstr>Storing Very Large Trees</vt:lpstr>
      <vt:lpstr>Storing Very Large Trees</vt:lpstr>
      <vt:lpstr>Storing Very Large Trees</vt:lpstr>
      <vt:lpstr>Binary Search Trees</vt:lpstr>
      <vt:lpstr>Binary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Example</vt:lpstr>
      <vt:lpstr>Example</vt:lpstr>
      <vt:lpstr>Find</vt:lpstr>
      <vt:lpstr>Find</vt:lpstr>
      <vt:lpstr>Find</vt:lpstr>
      <vt:lpstr>Find</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Erase</vt:lpstr>
      <vt:lpstr>Erase</vt:lpstr>
      <vt:lpstr>Erase</vt:lpstr>
      <vt:lpstr>Erase</vt:lpstr>
      <vt:lpstr>Erase</vt:lpstr>
      <vt:lpstr>Erase</vt:lpstr>
      <vt:lpstr>Erase</vt:lpstr>
      <vt:lpstr>Erase</vt:lpstr>
      <vt:lpstr>Erase</vt:lpstr>
      <vt:lpstr>Erase</vt:lpstr>
      <vt:lpstr>Erase</vt:lpstr>
      <vt:lpstr>Erase</vt:lpstr>
      <vt:lpstr>Erase</vt:lpstr>
      <vt:lpstr>Erase</vt:lpstr>
      <vt:lpstr>Erase</vt:lpstr>
      <vt:lpstr>Example: Removal</vt:lpstr>
      <vt:lpstr>Erase</vt:lpstr>
      <vt:lpstr>Erase</vt:lpstr>
      <vt:lpstr>Erase</vt:lpstr>
      <vt:lpstr>Erase</vt:lpstr>
      <vt:lpstr>Erase</vt:lpstr>
      <vt:lpstr>Erase</vt:lpstr>
      <vt:lpstr>Erase</vt:lpstr>
      <vt:lpstr>Erase</vt:lpstr>
      <vt:lpstr>Erase</vt:lpstr>
      <vt:lpstr>Terminology</vt:lpstr>
      <vt:lpstr>B* Trees</vt:lpstr>
      <vt:lpstr>B+ trees</vt:lpstr>
      <vt:lpstr>References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1168</cp:revision>
  <dcterms:created xsi:type="dcterms:W3CDTF">2009-09-11T23:00:44Z</dcterms:created>
  <dcterms:modified xsi:type="dcterms:W3CDTF">2014-03-05T13:49:15Z</dcterms:modified>
</cp:coreProperties>
</file>