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9"/>
  </p:notesMasterIdLst>
  <p:sldIdLst>
    <p:sldId id="256" r:id="rId2"/>
    <p:sldId id="477" r:id="rId3"/>
    <p:sldId id="478" r:id="rId4"/>
    <p:sldId id="479" r:id="rId5"/>
    <p:sldId id="480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493" r:id="rId19"/>
    <p:sldId id="494" r:id="rId20"/>
    <p:sldId id="495" r:id="rId21"/>
    <p:sldId id="496" r:id="rId22"/>
    <p:sldId id="497" r:id="rId23"/>
    <p:sldId id="498" r:id="rId24"/>
    <p:sldId id="499" r:id="rId25"/>
    <p:sldId id="500" r:id="rId26"/>
    <p:sldId id="501" r:id="rId27"/>
    <p:sldId id="30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79" d="100"/>
          <a:sy n="79" d="100"/>
        </p:scale>
        <p:origin x="-10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2/28/2014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F2BB3-AC09-4E4E-8872-88064E52717E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C8061-F802-480F-A5E0-F938C63EBF18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6D25F-0B8D-4F4F-9FD2-7CE65FC34286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1A8548-E21B-4D3D-BE77-FE67CA5DC34B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BEB351-CCD9-4135-9865-3C5B0E078732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8FBFD-9AC4-4DF7-A549-A3C565DB499E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Binomial trees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 Trees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9" descr="C:\Users\dwharder\Desktop\bt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9144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Recursive Definition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A binomial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en-CA" altLang="en-US" smtClean="0"/>
              <a:t> is:</a:t>
            </a:r>
          </a:p>
          <a:p>
            <a:pPr lvl="1"/>
            <a:r>
              <a:rPr lang="en-CA" altLang="en-US" smtClean="0"/>
              <a:t>A binomial tree of order 2 with an additional sub-tree of order 2</a:t>
            </a:r>
          </a:p>
          <a:p>
            <a:pPr lvl="1"/>
            <a:r>
              <a:rPr lang="en-CA" altLang="en-US" smtClean="0"/>
              <a:t>Here we have 8 nodes</a:t>
            </a:r>
          </a:p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6440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Recursive Definition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A binomial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en-CA" altLang="en-US" smtClean="0"/>
              <a:t> is:</a:t>
            </a:r>
          </a:p>
          <a:p>
            <a:pPr lvl="1"/>
            <a:r>
              <a:rPr lang="en-CA" altLang="en-US" smtClean="0"/>
              <a:t>A binomial tree of order 3 with an additional sub-tree of order 3</a:t>
            </a:r>
          </a:p>
          <a:p>
            <a:endParaRPr lang="en-CA" altLang="en-US" smtClean="0"/>
          </a:p>
          <a:p>
            <a:pPr>
              <a:buFont typeface="Arial" pitchFamily="34" charset="0"/>
              <a:buNone/>
            </a:pPr>
            <a:endParaRPr lang="en-CA" altLang="en-US" smtClean="0"/>
          </a:p>
        </p:txBody>
      </p:sp>
      <p:pic>
        <p:nvPicPr>
          <p:cNvPr id="16388" name="Picture 30" descr="C:\Users\dwharder\Desktop\bt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9144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1" descr="C:\Users\dwharder\Desktop\bt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9144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Recursive Definition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A binomial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en-CA" altLang="en-US" smtClean="0"/>
              <a:t> is:</a:t>
            </a:r>
          </a:p>
          <a:p>
            <a:pPr lvl="1"/>
            <a:r>
              <a:rPr lang="en-CA" altLang="en-US" smtClean="0"/>
              <a:t>A binomial tree of order 3 with an additional sub-tree of order 3</a:t>
            </a:r>
          </a:p>
          <a:p>
            <a:pPr lvl="1"/>
            <a:r>
              <a:rPr lang="en-CA" altLang="en-US" smtClean="0"/>
              <a:t>Here we have 16 nodes</a:t>
            </a:r>
          </a:p>
          <a:p>
            <a:pPr>
              <a:buFont typeface="Arial" pitchFamily="34" charset="0"/>
              <a:buNone/>
            </a:pPr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1954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Recursive Definition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A binomial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en-CA" altLang="en-US" smtClean="0"/>
              <a:t> is:</a:t>
            </a:r>
          </a:p>
          <a:p>
            <a:pPr lvl="1"/>
            <a:r>
              <a:rPr lang="en-CA" altLang="en-US" smtClean="0"/>
              <a:t>A binomial tree of order 4 with an additional sub-tree of order 4</a:t>
            </a:r>
          </a:p>
          <a:p>
            <a:pPr>
              <a:buFont typeface="Arial" pitchFamily="34" charset="0"/>
              <a:buNone/>
            </a:pPr>
            <a:endParaRPr lang="en-CA" altLang="en-US" smtClean="0"/>
          </a:p>
        </p:txBody>
      </p:sp>
      <p:pic>
        <p:nvPicPr>
          <p:cNvPr id="18436" name="Picture 32" descr="C:\Users\dwharder\Desktop\bt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9144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Recursive Definition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A binomial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en-CA" altLang="en-US" smtClean="0"/>
              <a:t> is:</a:t>
            </a:r>
          </a:p>
          <a:p>
            <a:pPr lvl="1"/>
            <a:r>
              <a:rPr lang="en-CA" altLang="en-US" smtClean="0"/>
              <a:t>A binomial tree of order 4 with an additional sub-tree of order 4</a:t>
            </a:r>
          </a:p>
          <a:p>
            <a:pPr>
              <a:buFont typeface="Arial" pitchFamily="34" charset="0"/>
              <a:buNone/>
            </a:pPr>
            <a:endParaRPr lang="en-CA" altLang="en-US" smtClean="0"/>
          </a:p>
        </p:txBody>
      </p:sp>
      <p:pic>
        <p:nvPicPr>
          <p:cNvPr id="19460" name="Picture 33" descr="C:\Users\dwharder\Desktop\bt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9144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9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Recursive Definition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As a last example, a binomial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= 6</a:t>
            </a:r>
            <a:r>
              <a:rPr lang="en-CA" altLang="en-US" smtClean="0"/>
              <a:t> is:</a:t>
            </a:r>
          </a:p>
          <a:p>
            <a:pPr lvl="1"/>
            <a:r>
              <a:rPr lang="en-CA" altLang="en-US" smtClean="0"/>
              <a:t>A binomial tree of order 5 with an additional sub-tree of order 5</a:t>
            </a:r>
          </a:p>
          <a:p>
            <a:pPr>
              <a:buFont typeface="Arial" pitchFamily="34" charset="0"/>
              <a:buNone/>
            </a:pPr>
            <a:endParaRPr lang="en-CA" altLang="en-US" smtClean="0"/>
          </a:p>
        </p:txBody>
      </p:sp>
      <p:pic>
        <p:nvPicPr>
          <p:cNvPr id="20484" name="Picture 34" descr="C:\Users\dwharder\Desktop\bt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9144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Various Theorems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Theorem	</a:t>
            </a:r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A binomial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/>
              <a:t> has 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CA" altLang="en-US" smtClean="0"/>
          </a:p>
          <a:p>
            <a:pPr>
              <a:buFont typeface="Arial" pitchFamily="34" charset="0"/>
              <a:buNone/>
            </a:pPr>
            <a:endParaRPr lang="en-CA" altLang="en-US" smtClean="0"/>
          </a:p>
          <a:p>
            <a:pPr>
              <a:buFont typeface="Arial" pitchFamily="34" charset="0"/>
              <a:buNone/>
            </a:pPr>
            <a:r>
              <a:rPr lang="en-CA" altLang="en-US" smtClean="0"/>
              <a:t>	Proof:</a:t>
            </a:r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By induction, a binomial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CA" altLang="en-US" smtClean="0"/>
              <a:t> has height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altLang="en-US" smtClean="0"/>
              <a:t>,</a:t>
            </a:r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Assume it is true that a binomial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/>
              <a:t> has 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/>
              <a:t>, and</a:t>
            </a:r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A binomial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altLang="en-US" smtClean="0"/>
              <a:t> consists of:</a:t>
            </a:r>
          </a:p>
          <a:p>
            <a:pPr lvl="2"/>
            <a:r>
              <a:rPr lang="en-CA" altLang="en-US" smtClean="0"/>
              <a:t>A binomial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/>
              <a:t> and therefore 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/>
              <a:t>, and</a:t>
            </a:r>
          </a:p>
          <a:p>
            <a:pPr lvl="2"/>
            <a:r>
              <a:rPr lang="en-CA" altLang="en-US" smtClean="0"/>
              <a:t>An additional sub-tree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/>
              <a:t> and therefore 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CA" altLang="en-US" smtClean="0"/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Thus, a binomial tree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CA" altLang="en-US" smtClean="0"/>
              <a:t>has a height of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max(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h, 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+ 1) =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+ 1</a:t>
            </a:r>
            <a:endParaRPr lang="en-CA" altLang="en-US" smtClean="0"/>
          </a:p>
          <a:p>
            <a:pPr lvl="1">
              <a:buFont typeface="Arial" pitchFamily="34" charset="0"/>
              <a:buNone/>
            </a:pPr>
            <a:endParaRPr lang="en-CA" altLang="en-US" smtClean="0"/>
          </a:p>
          <a:p>
            <a:pPr>
              <a:buFont typeface="Arial" pitchFamily="34" charset="0"/>
              <a:buNone/>
            </a:pPr>
            <a:r>
              <a:rPr lang="en-CA" altLang="en-US" smtClean="0"/>
              <a:t>	We will use the terms “order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/>
              <a:t>” and “height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/>
              <a:t>” interchangable</a:t>
            </a:r>
          </a:p>
        </p:txBody>
      </p:sp>
    </p:spTree>
    <p:extLst>
      <p:ext uri="{BB962C8B-B14F-4D97-AF65-F5344CB8AC3E}">
        <p14:creationId xmlns:p14="http://schemas.microsoft.com/office/powerpoint/2010/main" val="38274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Various Theorems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dirty="0" smtClean="0"/>
              <a:t>	Theorem	</a:t>
            </a:r>
          </a:p>
          <a:p>
            <a:pPr lvl="1">
              <a:buFont typeface="Arial" pitchFamily="34" charset="0"/>
              <a:buNone/>
            </a:pPr>
            <a:r>
              <a:rPr lang="en-CA" altLang="en-US" dirty="0" smtClean="0"/>
              <a:t>	A binomial tree of height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/>
              <a:t> has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altLang="en-US" i="1" baseline="30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/>
              <a:t> nodes</a:t>
            </a:r>
          </a:p>
          <a:p>
            <a:pPr>
              <a:buFont typeface="Arial" pitchFamily="34" charset="0"/>
              <a:buNone/>
            </a:pPr>
            <a:endParaRPr lang="en-CA" altLang="en-US" dirty="0" smtClean="0"/>
          </a:p>
          <a:p>
            <a:pPr>
              <a:buFont typeface="Arial" pitchFamily="34" charset="0"/>
              <a:buNone/>
            </a:pPr>
            <a:r>
              <a:rPr lang="en-CA" altLang="en-US" dirty="0" smtClean="0"/>
              <a:t>	Proof:</a:t>
            </a:r>
          </a:p>
          <a:p>
            <a:pPr lvl="1">
              <a:buFont typeface="Arial" pitchFamily="34" charset="0"/>
              <a:buNone/>
            </a:pPr>
            <a:r>
              <a:rPr lang="en-CA" altLang="en-US" dirty="0" smtClean="0"/>
              <a:t>	By induction, a binomial tree of height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CA" altLang="en-US" dirty="0" smtClean="0"/>
              <a:t> has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1 = 2</a:t>
            </a:r>
            <a:r>
              <a:rPr lang="en-CA" alt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altLang="en-US" dirty="0" smtClean="0"/>
              <a:t> nodes,</a:t>
            </a:r>
          </a:p>
          <a:p>
            <a:pPr lvl="1">
              <a:buFont typeface="Arial" pitchFamily="34" charset="0"/>
              <a:buNone/>
            </a:pPr>
            <a:r>
              <a:rPr lang="en-CA" altLang="en-US" dirty="0" smtClean="0"/>
              <a:t>	Assume it is true for a binomial tree of height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/>
              <a:t>, and</a:t>
            </a:r>
          </a:p>
          <a:p>
            <a:pPr lvl="1">
              <a:buFont typeface="Arial" pitchFamily="34" charset="0"/>
              <a:buNone/>
            </a:pPr>
            <a:r>
              <a:rPr lang="en-CA" altLang="en-US" dirty="0" smtClean="0"/>
              <a:t>	A binomial tree of height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altLang="en-US" dirty="0" smtClean="0"/>
              <a:t> consists of:</a:t>
            </a:r>
          </a:p>
          <a:p>
            <a:pPr lvl="2"/>
            <a:r>
              <a:rPr lang="en-CA" altLang="en-US" dirty="0" smtClean="0"/>
              <a:t>A binomial tree of height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/>
              <a:t> with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altLang="en-US" i="1" baseline="30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/>
              <a:t> nodes, and</a:t>
            </a:r>
          </a:p>
          <a:p>
            <a:pPr lvl="2"/>
            <a:r>
              <a:rPr lang="en-CA" altLang="en-US" dirty="0" smtClean="0"/>
              <a:t>An additional sub-tree of height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/>
              <a:t> with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altLang="en-US" i="1" baseline="30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/>
              <a:t> additional nodes</a:t>
            </a:r>
          </a:p>
          <a:p>
            <a:pPr lvl="1">
              <a:buFont typeface="Arial" pitchFamily="34" charset="0"/>
              <a:buNone/>
            </a:pPr>
            <a:r>
              <a:rPr lang="en-CA" altLang="en-US" dirty="0" smtClean="0"/>
              <a:t>	Thus, a binomial tree of height </a:t>
            </a:r>
            <a:r>
              <a:rPr lang="en-CA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altLang="en-US" dirty="0" smtClean="0"/>
              <a:t> has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altLang="en-US" i="1" baseline="30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dirty="0" smtClean="0"/>
              <a:t> </a:t>
            </a:r>
            <a:r>
              <a:rPr lang="en-CA" altLang="en-US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CA" altLang="en-US" i="1" baseline="30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baseline="30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altLang="en-US" dirty="0" smtClean="0"/>
              <a:t> nodes</a:t>
            </a:r>
          </a:p>
        </p:txBody>
      </p:sp>
    </p:spTree>
    <p:extLst>
      <p:ext uri="{BB962C8B-B14F-4D97-AF65-F5344CB8AC3E}">
        <p14:creationId xmlns:p14="http://schemas.microsoft.com/office/powerpoint/2010/main" val="1545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Various Theorems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Corollary	</a:t>
            </a:r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A binomial tree with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smtClean="0"/>
              <a:t> nodes has a height of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lg(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088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Various Theorems</a:t>
            </a:r>
          </a:p>
        </p:txBody>
      </p:sp>
      <p:sp>
        <p:nvSpPr>
          <p:cNvPr id="10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Theorem	</a:t>
            </a:r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A binomial tree of 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/>
              <a:t> has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CA" altLang="en-US" smtClean="0"/>
              <a:t>nodes at depth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 smtClean="0"/>
              <a:t> </a:t>
            </a:r>
          </a:p>
          <a:p>
            <a:pPr>
              <a:buFont typeface="Arial" pitchFamily="34" charset="0"/>
              <a:buNone/>
            </a:pPr>
            <a:endParaRPr lang="en-CA" altLang="en-US" smtClean="0"/>
          </a:p>
          <a:p>
            <a:pPr>
              <a:buFont typeface="Arial" pitchFamily="34" charset="0"/>
              <a:buNone/>
            </a:pPr>
            <a:r>
              <a:rPr lang="en-CA" altLang="en-US" smtClean="0"/>
              <a:t>	Proof:</a:t>
            </a:r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By induction, a binomial tree of 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CA" altLang="en-US" smtClean="0"/>
              <a:t> has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1 = 2</a:t>
            </a:r>
            <a:r>
              <a:rPr lang="en-CA" altLang="en-US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altLang="en-US" smtClean="0"/>
              <a:t> nodes,</a:t>
            </a:r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Assume it is true for a binomial tree of 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/>
              <a:t>, and</a:t>
            </a:r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A binomial tree of 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altLang="en-US" smtClean="0"/>
              <a:t> has only one root node and one node at depth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altLang="en-US" smtClean="0"/>
              <a:t>: </a:t>
            </a:r>
          </a:p>
          <a:p>
            <a:pPr lvl="1">
              <a:buFont typeface="Arial" pitchFamily="34" charset="0"/>
              <a:buNone/>
            </a:pPr>
            <a:endParaRPr lang="en-CA" altLang="en-US" smtClean="0"/>
          </a:p>
          <a:p>
            <a:pPr lvl="1">
              <a:buFont typeface="Arial" pitchFamily="34" charset="0"/>
              <a:buNone/>
            </a:pPr>
            <a:endParaRPr lang="en-CA" altLang="en-US" smtClean="0"/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The number of nodes at depth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 smtClean="0"/>
              <a:t> in a tree of 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altLang="en-US" smtClean="0"/>
              <a:t> has</a:t>
            </a:r>
          </a:p>
          <a:p>
            <a:pPr lvl="2"/>
            <a:r>
              <a:rPr lang="en-CA" altLang="en-US" smtClean="0"/>
              <a:t>All the nodes of a binomial tree of 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/>
              <a:t> at depth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 smtClean="0"/>
              <a:t>, and</a:t>
            </a:r>
          </a:p>
          <a:p>
            <a:pPr lvl="2"/>
            <a:r>
              <a:rPr lang="en-CA" altLang="en-US" smtClean="0"/>
              <a:t>All the nodes of a binomial tree of 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/>
              <a:t> at depth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+ 1</a:t>
            </a:r>
            <a:endParaRPr lang="en-CA" altLang="en-US" smtClean="0"/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Thus,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75150" y="1776413"/>
          <a:ext cx="43815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4" name="Equation" r:id="rId3" imgW="279360" imgH="457200" progId="Equation.DSMT4">
                  <p:embed/>
                </p:oleObj>
              </mc:Choice>
              <mc:Fallback>
                <p:oleObj name="Equation" r:id="rId3" imgW="279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1776413"/>
                        <a:ext cx="43815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738563" y="4225925"/>
          <a:ext cx="191293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name="Equation" r:id="rId5" imgW="1218960" imgH="457200" progId="Equation.DSMT4">
                  <p:embed/>
                </p:oleObj>
              </mc:Choice>
              <mc:Fallback>
                <p:oleObj name="Equation" r:id="rId5" imgW="1218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4225925"/>
                        <a:ext cx="1912937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3"/>
          <p:cNvGraphicFramePr>
            <a:graphicFrameLocks noChangeAspect="1"/>
          </p:cNvGraphicFramePr>
          <p:nvPr/>
        </p:nvGraphicFramePr>
        <p:xfrm>
          <a:off x="3609975" y="5881688"/>
          <a:ext cx="21717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6" name="Equation" r:id="rId7" imgW="1384200" imgH="457200" progId="Equation.DSMT4">
                  <p:embed/>
                </p:oleObj>
              </mc:Choice>
              <mc:Fallback>
                <p:oleObj name="Equation" r:id="rId7" imgW="1384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5881688"/>
                        <a:ext cx="217170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95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Background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A binomial tree is an alternate </a:t>
            </a:r>
            <a:r>
              <a:rPr lang="en-US" altLang="en-US" i="1" smtClean="0"/>
              <a:t>optimal</a:t>
            </a:r>
            <a:r>
              <a:rPr lang="en-US" altLang="en-US" smtClean="0"/>
              <a:t> tree to a perfect binary tree</a:t>
            </a:r>
          </a:p>
          <a:p>
            <a:pPr lvl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34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Alternate Definition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An alternate definition of a binomial tree is:</a:t>
            </a:r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A binomial tree of 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/>
              <a:t> is a root node and has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/>
              <a:t> sub-trees which are binomial trees of heights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0, 1, 2, …,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8396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Alternate Definition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For example, this binomial tree of 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= 6</a:t>
            </a:r>
            <a:r>
              <a:rPr lang="en-CA" altLang="en-US" smtClean="0"/>
              <a:t> has six sub-trees of heights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5, 4, 3, 2, 1</a:t>
            </a:r>
            <a:r>
              <a:rPr lang="en-CA" altLang="en-US" smtClean="0"/>
              <a:t> and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CA" altLang="en-US" smtClean="0"/>
          </a:p>
        </p:txBody>
      </p:sp>
      <p:pic>
        <p:nvPicPr>
          <p:cNvPr id="25604" name="Picture 22" descr="C:\Users\dwharder\Desktop\bt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9144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077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Various Theorems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Theorem	</a:t>
            </a:r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The degree of a root of a binomial tree of 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/>
              <a:t> is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CA" altLang="en-US" smtClean="0"/>
          </a:p>
          <a:p>
            <a:pPr>
              <a:buFont typeface="Arial" pitchFamily="34" charset="0"/>
              <a:buNone/>
            </a:pPr>
            <a:endParaRPr lang="en-CA" altLang="en-US" smtClean="0"/>
          </a:p>
          <a:p>
            <a:pPr>
              <a:buFont typeface="Arial" pitchFamily="34" charset="0"/>
              <a:buNone/>
            </a:pPr>
            <a:r>
              <a:rPr lang="en-CA" altLang="en-US" smtClean="0"/>
              <a:t>	Proof:</a:t>
            </a:r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This follows trivially from the alternate definition</a:t>
            </a:r>
          </a:p>
          <a:p>
            <a:pPr lvl="1">
              <a:buFont typeface="Arial" pitchFamily="34" charset="0"/>
              <a:buNone/>
            </a:pPr>
            <a:endParaRPr lang="en-CA" altLang="en-US" smtClean="0"/>
          </a:p>
          <a:p>
            <a:pPr>
              <a:buFont typeface="Arial" pitchFamily="34" charset="0"/>
              <a:buNone/>
            </a:pPr>
            <a:r>
              <a:rPr lang="en-CA" altLang="en-US" smtClean="0"/>
              <a:t>	Corollary	</a:t>
            </a:r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The degree of the root is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lg(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4291465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Various Theorems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Theorem	</a:t>
            </a:r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The root has the maximum degree of any node in a binomial tree</a:t>
            </a:r>
          </a:p>
          <a:p>
            <a:pPr lvl="1">
              <a:buFont typeface="Arial" pitchFamily="34" charset="0"/>
              <a:buNone/>
            </a:pPr>
            <a:endParaRPr lang="en-CA" altLang="en-US" smtClean="0"/>
          </a:p>
          <a:p>
            <a:pPr>
              <a:buFont typeface="Arial" pitchFamily="34" charset="0"/>
              <a:buNone/>
            </a:pPr>
            <a:r>
              <a:rPr lang="en-CA" altLang="en-US" smtClean="0"/>
              <a:t>	Proof:</a:t>
            </a:r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Every other node is the root of a binomial tree of height less than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/>
              <a:t> and therefore can only have less than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/>
              <a:t> children</a:t>
            </a:r>
          </a:p>
          <a:p>
            <a:pPr lvl="1">
              <a:buFont typeface="Arial" pitchFamily="34" charset="0"/>
              <a:buNone/>
            </a:pPr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534522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dirty="0" smtClean="0"/>
              <a:t>	We will use binomial trees in two applications:</a:t>
            </a:r>
          </a:p>
          <a:p>
            <a:pPr lvl="1"/>
            <a:r>
              <a:rPr lang="en-US" altLang="en-US" dirty="0" smtClean="0"/>
              <a:t>The worst-case scenario for the depth of a disjoint </a:t>
            </a:r>
            <a:r>
              <a:rPr lang="en-US" altLang="en-US" dirty="0" smtClean="0"/>
              <a:t>set data structure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Binomial heaps—very fast priority queues</a:t>
            </a:r>
          </a:p>
        </p:txBody>
      </p:sp>
    </p:spTree>
    <p:extLst>
      <p:ext uri="{BB962C8B-B14F-4D97-AF65-F5344CB8AC3E}">
        <p14:creationId xmlns:p14="http://schemas.microsoft.com/office/powerpoint/2010/main" val="41151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This topic has covered binomial trees:</a:t>
            </a:r>
          </a:p>
          <a:p>
            <a:pPr lvl="1"/>
            <a:r>
              <a:rPr lang="en-US" altLang="en-US" smtClean="0"/>
              <a:t>A tree of height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mtClean="0"/>
              <a:t> with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i="1" baseline="300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mtClean="0"/>
              <a:t> nodes</a:t>
            </a:r>
          </a:p>
          <a:p>
            <a:pPr lvl="1"/>
            <a:r>
              <a:rPr lang="en-US" altLang="en-US" smtClean="0"/>
              <a:t>Same idea as a perfect binary tree</a:t>
            </a:r>
          </a:p>
          <a:p>
            <a:pPr lvl="1"/>
            <a:r>
              <a:rPr lang="en-US" altLang="en-US" smtClean="0"/>
              <a:t>The root has degree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mtClean="0"/>
              <a:t> 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There are with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mtClean="0"/>
              <a:t>   nodes at depth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altLang="en-US" i="1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771775" y="3144838"/>
          <a:ext cx="43815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Equation" r:id="rId4" imgW="279360" imgH="457200" progId="Equation.DSMT4">
                  <p:embed/>
                </p:oleObj>
              </mc:Choice>
              <mc:Fallback>
                <p:oleObj name="Equation" r:id="rId4" imgW="279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144838"/>
                        <a:ext cx="43815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431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smtClean="0"/>
              <a:t>[1]	Cormen, Leiserson, Rivest and Stein, </a:t>
            </a:r>
            <a:r>
              <a:rPr lang="en-US" altLang="en-US" i="1" smtClean="0"/>
              <a:t>Introduction to Algorithms</a:t>
            </a:r>
            <a:r>
              <a:rPr lang="en-US" altLang="en-US" smtClean="0"/>
              <a:t>, 2</a:t>
            </a:r>
            <a:r>
              <a:rPr lang="en-US" altLang="en-US" baseline="30000" smtClean="0"/>
              <a:t>nd</a:t>
            </a:r>
            <a:r>
              <a:rPr lang="en-US" altLang="en-US" smtClean="0"/>
              <a:t> Ed., MIT Press, 2001, §19.1, pp.457-9.</a:t>
            </a:r>
          </a:p>
          <a:p>
            <a:pPr marL="533400" indent="-533400">
              <a:buFontTx/>
              <a:buNone/>
            </a:pPr>
            <a:r>
              <a:rPr lang="en-US" altLang="en-US" smtClean="0"/>
              <a:t>[2]	Weiss, </a:t>
            </a:r>
            <a:r>
              <a:rPr lang="en-US" altLang="en-US" i="1" smtClean="0"/>
              <a:t>Data Structures and Algorithm Analysis in C++</a:t>
            </a:r>
            <a:r>
              <a:rPr lang="en-US" altLang="en-US" smtClean="0"/>
              <a:t>, </a:t>
            </a:r>
            <a:r>
              <a:rPr lang="en-US" altLang="en-US" i="1" smtClean="0"/>
              <a:t>3</a:t>
            </a:r>
            <a:r>
              <a:rPr lang="en-US" altLang="en-US" i="1" baseline="30000" smtClean="0"/>
              <a:t>rd</a:t>
            </a:r>
            <a:r>
              <a:rPr lang="en-US" altLang="en-US" i="1" smtClean="0"/>
              <a:t> Ed.</a:t>
            </a:r>
            <a:r>
              <a:rPr lang="en-US" altLang="en-US" smtClean="0"/>
              <a:t>, Addison Wesley, §6.8.1, p.240.</a:t>
            </a:r>
          </a:p>
        </p:txBody>
      </p:sp>
    </p:spTree>
    <p:extLst>
      <p:ext uri="{BB962C8B-B14F-4D97-AF65-F5344CB8AC3E}">
        <p14:creationId xmlns:p14="http://schemas.microsoft.com/office/powerpoint/2010/main" val="1501029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Idea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The recursive definition is as follows:</a:t>
            </a:r>
          </a:p>
          <a:p>
            <a:pPr lvl="1"/>
            <a:r>
              <a:rPr lang="en-US" altLang="en-US" smtClean="0"/>
              <a:t>A single node is a binomial tree of order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= 0 </a:t>
            </a:r>
          </a:p>
          <a:p>
            <a:pPr lvl="1"/>
            <a:r>
              <a:rPr lang="en-US" altLang="en-US" smtClean="0"/>
              <a:t>A binomial tree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mtClean="0"/>
              <a:t> of order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/>
              <a:t>is two binomial trees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/>
              <a:t>and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/>
              <a:t>of</a:t>
            </a:r>
            <a:br>
              <a:rPr lang="en-US" altLang="en-US" smtClean="0"/>
            </a:br>
            <a:r>
              <a:rPr lang="en-US" altLang="en-US" smtClean="0"/>
              <a:t>height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n-US" altLang="en-US" smtClean="0"/>
              <a:t>where</a:t>
            </a:r>
          </a:p>
          <a:p>
            <a:pPr lvl="2"/>
            <a:r>
              <a:rPr lang="en-US" altLang="en-US" smtClean="0"/>
              <a:t>The root of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/>
              <a:t>is the root of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mtClean="0"/>
              <a:t>, and</a:t>
            </a:r>
          </a:p>
          <a:p>
            <a:pPr lvl="2"/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mtClean="0"/>
              <a:t> is a sub-tree of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67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Recursive Definition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Thus, we start with a binomial tree of height 0:</a:t>
            </a:r>
          </a:p>
        </p:txBody>
      </p:sp>
      <p:pic>
        <p:nvPicPr>
          <p:cNvPr id="9220" name="Picture 23" descr="C:\Users\dwharder\Desktop\b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9144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9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Recursive Definition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A binomial tree of height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= 1 </a:t>
            </a:r>
            <a:r>
              <a:rPr lang="en-CA" altLang="en-US" smtClean="0"/>
              <a:t>is:</a:t>
            </a:r>
          </a:p>
          <a:p>
            <a:pPr lvl="1"/>
            <a:r>
              <a:rPr lang="en-CA" altLang="en-US" smtClean="0"/>
              <a:t>A binomial tree of height 0 with a sub-tree of height 0</a:t>
            </a:r>
          </a:p>
        </p:txBody>
      </p:sp>
      <p:pic>
        <p:nvPicPr>
          <p:cNvPr id="10244" name="Picture 24" descr="C:\Users\dwharder\Desktop\b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9144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4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Recursive Definition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A binomial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CA" altLang="en-US" smtClean="0"/>
              <a:t>:</a:t>
            </a:r>
          </a:p>
        </p:txBody>
      </p:sp>
      <p:pic>
        <p:nvPicPr>
          <p:cNvPr id="11268" name="Picture 25" descr="C:\Users\dwharder\Desktop\bt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9144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5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Recursive Definition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A binomial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CA" altLang="en-US" smtClean="0"/>
              <a:t> is:</a:t>
            </a:r>
          </a:p>
          <a:p>
            <a:pPr lvl="1"/>
            <a:r>
              <a:rPr lang="en-CA" altLang="en-US" smtClean="0"/>
              <a:t>A binomial tree of order 1 with an additional sub-tree of order 1</a:t>
            </a:r>
          </a:p>
        </p:txBody>
      </p:sp>
      <p:pic>
        <p:nvPicPr>
          <p:cNvPr id="12292" name="Picture 26" descr="C:\Users\dwharder\Desktop\bt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9144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9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Recursive Definition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Like perfect trees, binomial trees are not defined for three nodes</a:t>
            </a:r>
          </a:p>
        </p:txBody>
      </p:sp>
      <p:pic>
        <p:nvPicPr>
          <p:cNvPr id="13316" name="Picture 27" descr="C:\Users\dwharder\Desktop\bt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9144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0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Recursive Definition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A binomial tree of order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en-CA" altLang="en-US" smtClean="0"/>
              <a:t> is:</a:t>
            </a:r>
          </a:p>
          <a:p>
            <a:pPr lvl="1"/>
            <a:r>
              <a:rPr lang="en-CA" altLang="en-US" smtClean="0"/>
              <a:t>A binomial tree of order 2 with an additional sub-tree of order 2</a:t>
            </a:r>
          </a:p>
          <a:p>
            <a:endParaRPr lang="en-CA" altLang="en-US" smtClean="0"/>
          </a:p>
        </p:txBody>
      </p:sp>
      <p:pic>
        <p:nvPicPr>
          <p:cNvPr id="14340" name="Picture 28" descr="C:\Users\dwharder\Desktop\bt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9144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6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16164</TotalTime>
  <Words>152</Words>
  <Application>Microsoft Office PowerPoint</Application>
  <PresentationFormat>On-screen Show (4:3)</PresentationFormat>
  <Paragraphs>137</Paragraphs>
  <Slides>27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Custom Design</vt:lpstr>
      <vt:lpstr>MathType 6.0 Equation</vt:lpstr>
      <vt:lpstr>PowerPoint Presentation</vt:lpstr>
      <vt:lpstr>Background</vt:lpstr>
      <vt:lpstr>The Idea</vt:lpstr>
      <vt:lpstr>Recursive Definition</vt:lpstr>
      <vt:lpstr>Recursive Definition</vt:lpstr>
      <vt:lpstr>Recursive Definition</vt:lpstr>
      <vt:lpstr>Recursive Definition</vt:lpstr>
      <vt:lpstr>Recursive Definition</vt:lpstr>
      <vt:lpstr>Recursive Definition</vt:lpstr>
      <vt:lpstr>Recursive Definition</vt:lpstr>
      <vt:lpstr>Recursive Definition</vt:lpstr>
      <vt:lpstr>Recursive Definition</vt:lpstr>
      <vt:lpstr>Recursive Definition</vt:lpstr>
      <vt:lpstr>Recursive Definition</vt:lpstr>
      <vt:lpstr>Recursive Definition</vt:lpstr>
      <vt:lpstr>Various Theorems</vt:lpstr>
      <vt:lpstr>Various Theorems</vt:lpstr>
      <vt:lpstr>Various Theorems</vt:lpstr>
      <vt:lpstr>Various Theorems</vt:lpstr>
      <vt:lpstr>Alternate Definition</vt:lpstr>
      <vt:lpstr>Alternate Definition</vt:lpstr>
      <vt:lpstr>Various Theorems</vt:lpstr>
      <vt:lpstr>Various Theorems</vt:lpstr>
      <vt:lpstr>Applications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468</cp:revision>
  <dcterms:created xsi:type="dcterms:W3CDTF">2009-09-11T23:00:44Z</dcterms:created>
  <dcterms:modified xsi:type="dcterms:W3CDTF">2014-02-28T21:39:46Z</dcterms:modified>
</cp:coreProperties>
</file>