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2"/>
  </p:notesMasterIdLst>
  <p:sldIdLst>
    <p:sldId id="256" r:id="rId2"/>
    <p:sldId id="303" r:id="rId3"/>
    <p:sldId id="304" r:id="rId4"/>
    <p:sldId id="305" r:id="rId5"/>
    <p:sldId id="306" r:id="rId6"/>
    <p:sldId id="320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02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3" autoAdjust="0"/>
    <p:restoredTop sz="94660"/>
  </p:normalViewPr>
  <p:slideViewPr>
    <p:cSldViewPr>
      <p:cViewPr varScale="1">
        <p:scale>
          <a:sx n="72" d="100"/>
          <a:sy n="72" d="100"/>
        </p:scale>
        <p:origin x="-5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376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6F3147-B3C0-4B2A-B964-AB106F786BE1}" type="datetimeFigureOut">
              <a:rPr lang="en-US"/>
              <a:pPr>
                <a:defRPr/>
              </a:pPr>
              <a:t>4/11/2014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F7B1FF-DFE5-4B27-8E0E-F1DDF2FB76B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5610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6226FB-55D5-4CAA-90EF-D8DC53E1A20F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C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08793D-DB26-44E7-B7A2-2099E6A0F83E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1DF37E-440C-47FC-8D87-368AE62100FA}" type="slidenum">
              <a:rPr lang="en-CA" smtClean="0"/>
              <a:pPr>
                <a:defRPr/>
              </a:pPr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619E67-12BD-4525-8D7D-FE27A1EDB1CD}" type="slidenum">
              <a:rPr lang="en-CA" smtClean="0"/>
              <a:pPr>
                <a:defRPr/>
              </a:pPr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33AEC1-6A4A-48D8-BDA2-E4E789FA3E97}" type="slidenum">
              <a:rPr lang="en-CA" smtClean="0"/>
              <a:pPr>
                <a:defRPr/>
              </a:pPr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330D69-F410-4761-A72F-2865F365C28B}" type="slidenum">
              <a:rPr lang="en-CA" smtClean="0"/>
              <a:pPr>
                <a:defRPr/>
              </a:pPr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77B324-6CF4-4573-A58B-7A2B9073AB51}" type="slidenum">
              <a:rPr lang="en-CA" smtClean="0"/>
              <a:pPr>
                <a:defRPr/>
              </a:pPr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705FE3-9BB2-4966-9DE5-D67D657EAA7A}" type="slidenum">
              <a:rPr lang="en-CA" smtClean="0"/>
              <a:pPr>
                <a:defRPr/>
              </a:pPr>
              <a:t>17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D6B398-AD8E-412A-93D8-FE0408A5060E}" type="slidenum">
              <a:rPr lang="en-CA" smtClean="0"/>
              <a:pPr>
                <a:defRPr/>
              </a:pPr>
              <a:t>18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2B7F02-73E9-403E-B153-618F80C6947F}" type="slidenum">
              <a:rPr lang="en-CA" smtClean="0"/>
              <a:pPr>
                <a:defRPr/>
              </a:pPr>
              <a:t>19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AB88D8-AB5F-48DB-98E9-EEBC0B734597}" type="slidenum">
              <a:rPr lang="en-CA" smtClean="0"/>
              <a:pPr>
                <a:defRPr/>
              </a:pPr>
              <a:t>20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0B93AC-D833-4E28-BCB5-255915A0A00F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DA8273-A3CA-4A4E-9BDF-FAD9C74C0A89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9FA774-FC7D-4E16-B2CF-715A3EB763CA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585DD4-45AE-44DA-922C-83C2445C868D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FC2BA2-B83A-4CCB-945F-5392A5763B32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BA7E03-D130-4D4A-B63A-42AB62E02561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B714F-B813-45EE-B8B7-064F3A7A4CD1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E91066-DDBA-46F1-A0FE-E1F12F2A2BFC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3779838" y="260350"/>
            <a:ext cx="5040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ECE 250 </a:t>
            </a:r>
            <a:r>
              <a:rPr lang="en-US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Algorithms and Data Structures</a:t>
            </a: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5472113" y="4365625"/>
            <a:ext cx="3671887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n-US" sz="1200" b="1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Douglas Wilhelm Harder, </a:t>
            </a:r>
            <a:r>
              <a:rPr lang="en-US" sz="1200" b="1" kern="0" dirty="0" err="1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M.Math</a:t>
            </a:r>
            <a:r>
              <a:rPr lang="en-US" sz="1200" b="1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. LEL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Department of Electrical and Computer Engineering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University of Waterloo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Waterloo, Ontario, Canada</a:t>
            </a:r>
          </a:p>
          <a:p>
            <a:pPr defTabSz="457200">
              <a:spcBef>
                <a:spcPct val="20000"/>
              </a:spcBef>
              <a:defRPr/>
            </a:pPr>
            <a:endParaRPr lang="en-US" sz="1100" kern="0" dirty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ece.uwaterloo.ca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dwharder@alumni.uwaterloo.ca</a:t>
            </a:r>
          </a:p>
          <a:p>
            <a:pPr defTabSz="457200">
              <a:spcBef>
                <a:spcPct val="20000"/>
              </a:spcBef>
              <a:defRPr/>
            </a:pPr>
            <a:endParaRPr lang="en-CA" sz="900" dirty="0">
              <a:solidFill>
                <a:srgbClr val="FFFFFF"/>
              </a:solidFill>
              <a:latin typeface="Arial"/>
              <a:ea typeface="ＭＳ Ｐゴシック" charset="-128"/>
            </a:endParaRPr>
          </a:p>
          <a:p>
            <a:pPr defTabSz="457200">
              <a:spcBef>
                <a:spcPct val="20000"/>
              </a:spcBef>
              <a:defRPr/>
            </a:pPr>
            <a:r>
              <a:rPr lang="en-CA" sz="900" dirty="0">
                <a:solidFill>
                  <a:srgbClr val="FFFFFF"/>
                </a:solidFill>
                <a:latin typeface="Arial"/>
                <a:ea typeface="ＭＳ Ｐゴシック" charset="-128"/>
              </a:rPr>
              <a:t>© 2006-2013 by Douglas Wilhelm Harder.  Some rights reserved.</a:t>
            </a:r>
            <a:endParaRPr lang="en-US" sz="900" kern="0" dirty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endParaRPr lang="en-CA" sz="2400" dirty="0">
              <a:solidFill>
                <a:srgbClr val="FFFFFF"/>
              </a:solidFill>
              <a:latin typeface="Arial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8493125" y="387350"/>
            <a:ext cx="400050" cy="304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fld id="{CB04C21C-B0BC-4588-B282-CC300FAFEEC9}" type="slidenum">
              <a:rPr lang="en-CA" sz="14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defRPr/>
              </a:pPr>
              <a:t>‹#›</a:t>
            </a:fld>
            <a:endParaRPr lang="en-CA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2916238" y="111125"/>
            <a:ext cx="5832475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Perfect binary trees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317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image" Target="../media/image13.wmf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539552" y="2558504"/>
            <a:ext cx="82809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altLang="en-US" sz="4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Perfect binary </a:t>
            </a:r>
            <a:r>
              <a:rPr lang="en-CA" alt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trees</a:t>
            </a:r>
            <a:endParaRPr lang="en-US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en-US" altLang="en-US" i="1" baseline="3000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h</a:t>
            </a:r>
            <a:r>
              <a:rPr lang="en-US" altLang="en-US" baseline="3000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+ 1</a:t>
            </a:r>
            <a:r>
              <a:rPr lang="en-US" altLang="en-US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– 1</a:t>
            </a:r>
            <a:r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 Nodes</a:t>
            </a:r>
            <a:endParaRPr lang="en-US" altLang="en-US" sz="4000" smtClean="0">
              <a:latin typeface="Arial" charset="0"/>
              <a:cs typeface="Arial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The inductive step: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If the height of the tree is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h</a:t>
            </a:r>
            <a:r>
              <a:rPr lang="en-US" altLang="en-US" smtClean="0">
                <a:latin typeface="Arial" charset="0"/>
                <a:cs typeface="Arial" charset="0"/>
              </a:rPr>
              <a:t>, then assume that the number of nodes is</a:t>
            </a:r>
            <a:br>
              <a:rPr lang="en-US" altLang="en-US" smtClean="0">
                <a:latin typeface="Arial" charset="0"/>
                <a:cs typeface="Arial" charset="0"/>
              </a:rPr>
            </a:br>
            <a:r>
              <a:rPr lang="en-US" alt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 = 2</a:t>
            </a:r>
            <a:r>
              <a:rPr lang="en-US" altLang="en-US" i="1" baseline="30000" smtClean="0">
                <a:latin typeface="Times New Roman" pitchFamily="18" charset="0"/>
                <a:cs typeface="Arial" charset="0"/>
              </a:rPr>
              <a:t>h</a:t>
            </a:r>
            <a:r>
              <a:rPr lang="en-US" altLang="en-US" baseline="30000" smtClean="0">
                <a:latin typeface="Times New Roman" pitchFamily="18" charset="0"/>
                <a:cs typeface="Arial" charset="0"/>
              </a:rPr>
              <a:t> + 1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 – 1</a:t>
            </a:r>
          </a:p>
          <a:p>
            <a:endParaRPr lang="en-US" altLang="en-US" smtClean="0">
              <a:latin typeface="Arial" charset="0"/>
              <a:cs typeface="Arial" charset="0"/>
            </a:endParaRPr>
          </a:p>
        </p:txBody>
      </p:sp>
      <p:pic>
        <p:nvPicPr>
          <p:cNvPr id="15364" name="Picture 4" descr="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2852738"/>
            <a:ext cx="7159625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1025525" y="3573463"/>
            <a:ext cx="338138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2400" i="1"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15366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5.2.2.1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19961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a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3527425"/>
            <a:ext cx="8964613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en-US" altLang="en-US" i="1" baseline="3000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h</a:t>
            </a:r>
            <a:r>
              <a:rPr lang="en-US" altLang="en-US" baseline="3000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+ 1</a:t>
            </a:r>
            <a:r>
              <a:rPr lang="en-US" altLang="en-US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– 1</a:t>
            </a:r>
            <a:r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 Nodes</a:t>
            </a:r>
            <a:endParaRPr lang="en-US" altLang="en-US" sz="4000" smtClean="0">
              <a:latin typeface="Arial" charset="0"/>
              <a:cs typeface="Arial" charset="0"/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39888"/>
            <a:ext cx="822960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We must show that a tree of height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h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 + 1</a:t>
            </a:r>
            <a:r>
              <a:rPr lang="en-US" altLang="en-US" smtClean="0">
                <a:latin typeface="Arial" charset="0"/>
                <a:cs typeface="Arial" charset="0"/>
              </a:rPr>
              <a:t> has</a:t>
            </a:r>
            <a:br>
              <a:rPr lang="en-US" altLang="en-US" smtClean="0">
                <a:latin typeface="Arial" charset="0"/>
                <a:cs typeface="Arial" charset="0"/>
              </a:rPr>
            </a:br>
            <a:r>
              <a:rPr lang="en-US" alt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 = 2</a:t>
            </a:r>
            <a:r>
              <a:rPr lang="en-US" altLang="en-US" baseline="30000" smtClean="0">
                <a:latin typeface="Times New Roman" pitchFamily="18" charset="0"/>
                <a:cs typeface="Arial" charset="0"/>
              </a:rPr>
              <a:t>(</a:t>
            </a:r>
            <a:r>
              <a:rPr lang="en-US" altLang="en-US" i="1" baseline="30000" smtClean="0">
                <a:latin typeface="Times New Roman" pitchFamily="18" charset="0"/>
                <a:cs typeface="Arial" charset="0"/>
              </a:rPr>
              <a:t>h</a:t>
            </a:r>
            <a:r>
              <a:rPr lang="en-US" altLang="en-US" baseline="30000" smtClean="0">
                <a:latin typeface="Times New Roman" pitchFamily="18" charset="0"/>
                <a:cs typeface="Arial" charset="0"/>
              </a:rPr>
              <a:t> + 1) + 1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 – 1 = 2</a:t>
            </a:r>
            <a:r>
              <a:rPr lang="en-US" altLang="en-US" i="1" baseline="30000" smtClean="0">
                <a:latin typeface="Times New Roman" pitchFamily="18" charset="0"/>
                <a:cs typeface="Arial" charset="0"/>
              </a:rPr>
              <a:t>h</a:t>
            </a:r>
            <a:r>
              <a:rPr lang="en-US" altLang="en-US" baseline="30000" smtClean="0">
                <a:latin typeface="Times New Roman" pitchFamily="18" charset="0"/>
                <a:cs typeface="Arial" charset="0"/>
              </a:rPr>
              <a:t> + 2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 – 1</a:t>
            </a:r>
            <a:r>
              <a:rPr lang="en-US" altLang="en-US" smtClean="0">
                <a:latin typeface="Arial" charset="0"/>
                <a:cs typeface="Arial" charset="0"/>
              </a:rPr>
              <a:t> nodes</a:t>
            </a:r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-4763" y="4098925"/>
            <a:ext cx="630238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1600" i="1">
                <a:latin typeface="Times New Roman" pitchFamily="18" charset="0"/>
                <a:cs typeface="Times New Roman" pitchFamily="18" charset="0"/>
              </a:rPr>
              <a:t>h + </a:t>
            </a:r>
            <a:r>
              <a:rPr lang="en-CA" altLang="en-US" sz="16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5.2.2.1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01477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a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3527425"/>
            <a:ext cx="8964613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en-US" altLang="en-US" i="1" baseline="3000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h</a:t>
            </a:r>
            <a:r>
              <a:rPr lang="en-US" altLang="en-US" baseline="3000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+ 1</a:t>
            </a:r>
            <a:r>
              <a:rPr lang="en-US" altLang="en-US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– 1</a:t>
            </a:r>
            <a:r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 Nodes</a:t>
            </a:r>
            <a:endParaRPr lang="en-US" altLang="en-US" sz="4000" smtClean="0">
              <a:latin typeface="Arial" charset="0"/>
              <a:cs typeface="Arial" charset="0"/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39888"/>
            <a:ext cx="822960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Using the recursive definition, both sub-trees are perfect trees of height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h</a:t>
            </a:r>
            <a:endParaRPr lang="en-US" altLang="en-US" smtClean="0">
              <a:latin typeface="Times New Roman" pitchFamily="18" charset="0"/>
              <a:cs typeface="Arial" charset="0"/>
            </a:endParaRP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By assumption, each sub-tree has 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2</a:t>
            </a:r>
            <a:r>
              <a:rPr lang="en-US" altLang="en-US" i="1" baseline="30000" smtClean="0">
                <a:latin typeface="Times New Roman" pitchFamily="18" charset="0"/>
                <a:cs typeface="Arial" charset="0"/>
              </a:rPr>
              <a:t>h</a:t>
            </a:r>
            <a:r>
              <a:rPr lang="en-US" altLang="en-US" baseline="30000" smtClean="0">
                <a:latin typeface="Times New Roman" pitchFamily="18" charset="0"/>
                <a:cs typeface="Arial" charset="0"/>
              </a:rPr>
              <a:t> + 1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 – 1</a:t>
            </a:r>
            <a:r>
              <a:rPr lang="en-US" altLang="en-US" smtClean="0">
                <a:latin typeface="Arial" charset="0"/>
                <a:cs typeface="Arial" charset="0"/>
              </a:rPr>
              <a:t> nodes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Therefore the total number of nodes is</a:t>
            </a:r>
          </a:p>
          <a:p>
            <a:pPr algn="ctr">
              <a:buFontTx/>
              <a:buNone/>
            </a:pPr>
            <a:r>
              <a:rPr lang="en-US" altLang="en-US" smtClean="0">
                <a:latin typeface="Times New Roman" pitchFamily="18" charset="0"/>
                <a:cs typeface="Arial" charset="0"/>
              </a:rPr>
              <a:t>(</a:t>
            </a:r>
            <a:r>
              <a:rPr lang="en-US" altLang="en-US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en-US" altLang="en-US" i="1" baseline="3000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h</a:t>
            </a:r>
            <a:r>
              <a:rPr lang="en-US" altLang="en-US" baseline="3000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+ 1</a:t>
            </a:r>
            <a:r>
              <a:rPr lang="en-US" altLang="en-US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– 1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) + 1 + (</a:t>
            </a:r>
            <a:r>
              <a:rPr lang="en-US" altLang="en-US" smtClean="0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en-US" altLang="en-US" i="1" baseline="30000" smtClean="0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h</a:t>
            </a:r>
            <a:r>
              <a:rPr lang="en-US" altLang="en-US" baseline="30000" smtClean="0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 + 1</a:t>
            </a:r>
            <a:r>
              <a:rPr lang="en-US" altLang="en-US" smtClean="0">
                <a:solidFill>
                  <a:schemeClr val="hlink"/>
                </a:solidFill>
                <a:latin typeface="Times New Roman" pitchFamily="18" charset="0"/>
                <a:cs typeface="Arial" charset="0"/>
              </a:rPr>
              <a:t> – 1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) = 2</a:t>
            </a:r>
            <a:r>
              <a:rPr lang="en-US" altLang="en-US" i="1" baseline="30000" smtClean="0">
                <a:latin typeface="Times New Roman" pitchFamily="18" charset="0"/>
                <a:cs typeface="Arial" charset="0"/>
              </a:rPr>
              <a:t>h</a:t>
            </a:r>
            <a:r>
              <a:rPr lang="en-US" altLang="en-US" baseline="30000" smtClean="0">
                <a:latin typeface="Times New Roman" pitchFamily="18" charset="0"/>
                <a:cs typeface="Arial" charset="0"/>
              </a:rPr>
              <a:t> + 2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 – 1</a:t>
            </a:r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168275" y="4202113"/>
            <a:ext cx="287338" cy="339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1600" i="1">
                <a:latin typeface="Times New Roman" pitchFamily="18" charset="0"/>
                <a:cs typeface="Times New Roman" pitchFamily="18" charset="0"/>
              </a:rPr>
              <a:t>h</a:t>
            </a:r>
            <a:endParaRPr lang="en-CA" alt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8704263" y="4208463"/>
            <a:ext cx="287337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1600" i="1">
                <a:latin typeface="Times New Roman" pitchFamily="18" charset="0"/>
                <a:cs typeface="Times New Roman" pitchFamily="18" charset="0"/>
              </a:rPr>
              <a:t>h</a:t>
            </a:r>
            <a:endParaRPr lang="en-CA" alt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5.2.2.1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53076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en-US" altLang="en-US" i="1" baseline="3000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h</a:t>
            </a:r>
            <a:r>
              <a:rPr lang="en-US" altLang="en-US" baseline="3000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+ 1</a:t>
            </a:r>
            <a:r>
              <a:rPr lang="en-US" altLang="en-US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– 1</a:t>
            </a:r>
            <a:r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 Nodes</a:t>
            </a:r>
            <a:endParaRPr lang="en-US" altLang="en-US" sz="4000" smtClean="0">
              <a:latin typeface="Arial" charset="0"/>
              <a:cs typeface="Arial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Consequently</a:t>
            </a:r>
          </a:p>
          <a:p>
            <a:pPr lvl="1">
              <a:buFontTx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The statement is true for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h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 = 0</a:t>
            </a:r>
            <a:r>
              <a:rPr lang="en-US" altLang="en-US" smtClean="0">
                <a:latin typeface="Arial" charset="0"/>
                <a:cs typeface="Arial" charset="0"/>
              </a:rPr>
              <a:t> and the truth of the statement for an</a:t>
            </a:r>
          </a:p>
          <a:p>
            <a:pPr lvl="1">
              <a:buFontTx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arbitrary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h</a:t>
            </a:r>
            <a:r>
              <a:rPr lang="en-US" altLang="en-US" smtClean="0">
                <a:latin typeface="Arial" charset="0"/>
                <a:cs typeface="Arial" charset="0"/>
              </a:rPr>
              <a:t> implies the truth of the statement for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h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 + 1</a:t>
            </a:r>
            <a:r>
              <a:rPr lang="en-US" altLang="en-US" smtClean="0">
                <a:latin typeface="Arial" charset="0"/>
                <a:cs typeface="Arial" charset="0"/>
              </a:rPr>
              <a:t>.</a:t>
            </a:r>
          </a:p>
          <a:p>
            <a:pPr lvl="1">
              <a:buFontTx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 lvl="1">
              <a:buFontTx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Therefore, by the process of mathematical induction, the statement</a:t>
            </a:r>
          </a:p>
          <a:p>
            <a:pPr lvl="1">
              <a:buFontTx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is true for all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h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 ≥ 0</a:t>
            </a: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5.2.2.1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15193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Logarithmic Height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Theorem</a:t>
            </a:r>
          </a:p>
          <a:p>
            <a:pPr lvl="1">
              <a:buFontTx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A perfect binary tree with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smtClean="0">
                <a:latin typeface="Arial" charset="0"/>
                <a:cs typeface="Arial" charset="0"/>
              </a:rPr>
              <a:t> nodes has height 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lg(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 + 1) – 1</a:t>
            </a: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Proof</a:t>
            </a:r>
          </a:p>
          <a:p>
            <a:pPr lvl="1">
              <a:buFontTx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Solving </a:t>
            </a:r>
            <a:r>
              <a:rPr lang="en-US" altLang="en-US" sz="2400" i="1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sz="2400" smtClean="0">
                <a:latin typeface="Times New Roman" pitchFamily="18" charset="0"/>
                <a:cs typeface="Arial" charset="0"/>
              </a:rPr>
              <a:t> = 2</a:t>
            </a:r>
            <a:r>
              <a:rPr lang="en-US" altLang="en-US" sz="2400" i="1" baseline="30000" smtClean="0">
                <a:latin typeface="Times New Roman" pitchFamily="18" charset="0"/>
                <a:cs typeface="Arial" charset="0"/>
              </a:rPr>
              <a:t>h</a:t>
            </a:r>
            <a:r>
              <a:rPr lang="en-US" altLang="en-US" sz="2400" baseline="30000" smtClean="0">
                <a:latin typeface="Times New Roman" pitchFamily="18" charset="0"/>
                <a:cs typeface="Arial" charset="0"/>
              </a:rPr>
              <a:t> + 1</a:t>
            </a:r>
            <a:r>
              <a:rPr lang="en-US" altLang="en-US" sz="2400" smtClean="0">
                <a:latin typeface="Times New Roman" pitchFamily="18" charset="0"/>
                <a:cs typeface="Arial" charset="0"/>
              </a:rPr>
              <a:t> – 1</a:t>
            </a:r>
            <a:r>
              <a:rPr lang="en-US" altLang="en-US" smtClean="0">
                <a:latin typeface="Arial" charset="0"/>
                <a:cs typeface="Arial" charset="0"/>
              </a:rPr>
              <a:t> for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h</a:t>
            </a:r>
            <a:r>
              <a:rPr lang="en-US" altLang="en-US" smtClean="0">
                <a:latin typeface="Arial" charset="0"/>
                <a:cs typeface="Arial" charset="0"/>
              </a:rPr>
              <a:t>:</a:t>
            </a:r>
            <a:endParaRPr lang="en-US" altLang="en-US" sz="2400" smtClean="0">
              <a:latin typeface="Times New Roman" pitchFamily="18" charset="0"/>
              <a:cs typeface="Arial" charset="0"/>
            </a:endParaRPr>
          </a:p>
          <a:p>
            <a:pPr lvl="1" algn="ctr">
              <a:buFontTx/>
              <a:buNone/>
            </a:pPr>
            <a:r>
              <a:rPr lang="en-US" altLang="en-US" sz="2400" i="1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sz="2400" smtClean="0">
                <a:latin typeface="Times New Roman" pitchFamily="18" charset="0"/>
                <a:cs typeface="Arial" charset="0"/>
              </a:rPr>
              <a:t> + 1 = 2</a:t>
            </a:r>
            <a:r>
              <a:rPr lang="en-US" altLang="en-US" sz="2400" i="1" baseline="30000" smtClean="0">
                <a:latin typeface="Times New Roman" pitchFamily="18" charset="0"/>
                <a:cs typeface="Arial" charset="0"/>
              </a:rPr>
              <a:t>h</a:t>
            </a:r>
            <a:r>
              <a:rPr lang="en-US" altLang="en-US" sz="2400" baseline="30000" smtClean="0">
                <a:latin typeface="Times New Roman" pitchFamily="18" charset="0"/>
                <a:cs typeface="Arial" charset="0"/>
              </a:rPr>
              <a:t> + 1</a:t>
            </a:r>
            <a:endParaRPr lang="en-US" altLang="en-US" sz="2400" smtClean="0">
              <a:latin typeface="Times New Roman" pitchFamily="18" charset="0"/>
              <a:cs typeface="Arial" charset="0"/>
            </a:endParaRPr>
          </a:p>
          <a:p>
            <a:pPr lvl="1" algn="ctr">
              <a:buFontTx/>
              <a:buNone/>
            </a:pPr>
            <a:r>
              <a:rPr lang="en-US" altLang="en-US" sz="2400" smtClean="0">
                <a:latin typeface="Times New Roman" pitchFamily="18" charset="0"/>
                <a:cs typeface="Arial" charset="0"/>
              </a:rPr>
              <a:t>lg(</a:t>
            </a:r>
            <a:r>
              <a:rPr lang="en-US" altLang="en-US" sz="2400" i="1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sz="2400" smtClean="0">
                <a:latin typeface="Times New Roman" pitchFamily="18" charset="0"/>
                <a:cs typeface="Arial" charset="0"/>
              </a:rPr>
              <a:t> + 1) = </a:t>
            </a:r>
            <a:r>
              <a:rPr lang="en-US" altLang="en-US" sz="2400" i="1" smtClean="0">
                <a:latin typeface="Times New Roman" pitchFamily="18" charset="0"/>
                <a:cs typeface="Arial" charset="0"/>
              </a:rPr>
              <a:t>h</a:t>
            </a:r>
            <a:r>
              <a:rPr lang="en-US" altLang="en-US" sz="2400" smtClean="0">
                <a:latin typeface="Times New Roman" pitchFamily="18" charset="0"/>
                <a:cs typeface="Arial" charset="0"/>
              </a:rPr>
              <a:t> + 1</a:t>
            </a:r>
          </a:p>
          <a:p>
            <a:pPr lvl="1" algn="ctr">
              <a:buFontTx/>
              <a:buNone/>
            </a:pPr>
            <a:r>
              <a:rPr lang="en-US" altLang="en-US" sz="2400" i="1" smtClean="0">
                <a:latin typeface="Times New Roman" pitchFamily="18" charset="0"/>
                <a:cs typeface="Arial" charset="0"/>
              </a:rPr>
              <a:t>h</a:t>
            </a:r>
            <a:r>
              <a:rPr lang="en-US" altLang="en-US" sz="2400" smtClean="0">
                <a:latin typeface="Times New Roman" pitchFamily="18" charset="0"/>
                <a:cs typeface="Arial" charset="0"/>
              </a:rPr>
              <a:t> = lg(</a:t>
            </a:r>
            <a:r>
              <a:rPr lang="en-US" altLang="en-US" sz="2400" i="1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sz="2400" smtClean="0">
                <a:latin typeface="Times New Roman" pitchFamily="18" charset="0"/>
                <a:cs typeface="Arial" charset="0"/>
              </a:rPr>
              <a:t> + 1) – 1</a:t>
            </a: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5.2.2.2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1311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Logarithmic Height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Lemma</a:t>
            </a:r>
          </a:p>
          <a:p>
            <a:pPr lvl="1">
              <a:buFontTx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lg(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 + 1) – 1 = </a:t>
            </a:r>
            <a:r>
              <a:rPr lang="en-US" altLang="en-US" smtClean="0">
                <a:latin typeface="Symbol" pitchFamily="18" charset="2"/>
                <a:cs typeface="Arial" charset="0"/>
              </a:rPr>
              <a:t>Q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(ln(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))</a:t>
            </a: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Proof</a:t>
            </a:r>
          </a:p>
          <a:p>
            <a:pPr lvl="1">
              <a:buFontTx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</a:t>
            </a:r>
            <a:endParaRPr lang="en-US" altLang="en-US" sz="2400" smtClean="0"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300163" y="2852738"/>
          <a:ext cx="6672262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4" imgW="4356000" imgH="812520" progId="Equation.DSMT4">
                  <p:embed/>
                </p:oleObj>
              </mc:Choice>
              <mc:Fallback>
                <p:oleObj name="Equation" r:id="rId4" imgW="435600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163" y="2852738"/>
                        <a:ext cx="6672262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5.2.2.2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37762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en-US" altLang="en-US" i="1" baseline="3000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h</a:t>
            </a:r>
            <a:r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 Leaf Nodes</a:t>
            </a:r>
            <a:endParaRPr lang="en-US" altLang="en-US" sz="4000" smtClean="0">
              <a:latin typeface="Arial" charset="0"/>
              <a:cs typeface="Arial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Theorem</a:t>
            </a:r>
          </a:p>
          <a:p>
            <a:pPr lvl="1">
              <a:buFontTx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A perfect binary tree with height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h</a:t>
            </a:r>
            <a:r>
              <a:rPr lang="en-US" altLang="en-US" smtClean="0">
                <a:latin typeface="Arial" charset="0"/>
                <a:cs typeface="Arial" charset="0"/>
              </a:rPr>
              <a:t> has 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2</a:t>
            </a:r>
            <a:r>
              <a:rPr lang="en-US" altLang="en-US" i="1" baseline="30000" smtClean="0">
                <a:latin typeface="Times New Roman" pitchFamily="18" charset="0"/>
                <a:cs typeface="Arial" charset="0"/>
              </a:rPr>
              <a:t>h</a:t>
            </a:r>
            <a:r>
              <a:rPr lang="en-US" altLang="en-US" smtClean="0">
                <a:latin typeface="Arial" charset="0"/>
                <a:cs typeface="Arial" charset="0"/>
              </a:rPr>
              <a:t> leaf nodes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Proof (by induction):</a:t>
            </a:r>
          </a:p>
          <a:p>
            <a:pPr lvl="1">
              <a:buFontTx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When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h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 = 0</a:t>
            </a:r>
            <a:r>
              <a:rPr lang="en-US" altLang="en-US" smtClean="0">
                <a:latin typeface="Arial" charset="0"/>
                <a:cs typeface="Arial" charset="0"/>
              </a:rPr>
              <a:t>, there is 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2</a:t>
            </a:r>
            <a:r>
              <a:rPr lang="en-US" altLang="en-US" baseline="30000" smtClean="0">
                <a:latin typeface="Times New Roman" pitchFamily="18" charset="0"/>
                <a:cs typeface="Arial" charset="0"/>
              </a:rPr>
              <a:t>0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 = 1</a:t>
            </a:r>
            <a:r>
              <a:rPr lang="en-US" altLang="en-US" smtClean="0">
                <a:latin typeface="Arial" charset="0"/>
                <a:cs typeface="Arial" charset="0"/>
              </a:rPr>
              <a:t> leaf node.</a:t>
            </a:r>
          </a:p>
          <a:p>
            <a:pPr lvl="1">
              <a:buFontTx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Assume that a perfect binary tree of height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h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mtClean="0">
                <a:latin typeface="Arial" charset="0"/>
                <a:cs typeface="Arial" charset="0"/>
              </a:rPr>
              <a:t>has 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2</a:t>
            </a:r>
            <a:r>
              <a:rPr lang="en-US" altLang="en-US" i="1" baseline="30000" smtClean="0">
                <a:latin typeface="Times New Roman" pitchFamily="18" charset="0"/>
                <a:cs typeface="Arial" charset="0"/>
              </a:rPr>
              <a:t>h</a:t>
            </a:r>
            <a:r>
              <a:rPr lang="en-US" altLang="en-US" smtClean="0">
                <a:latin typeface="Arial" charset="0"/>
                <a:cs typeface="Arial" charset="0"/>
              </a:rPr>
              <a:t> leaf nodes and observe that both sub-trees of a perfect binary tree of height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h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 + 1</a:t>
            </a:r>
            <a:r>
              <a:rPr lang="en-US" altLang="en-US" smtClean="0">
                <a:latin typeface="Arial" charset="0"/>
                <a:cs typeface="Arial" charset="0"/>
              </a:rPr>
              <a:t> have 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2</a:t>
            </a:r>
            <a:r>
              <a:rPr lang="en-US" altLang="en-US" i="1" baseline="30000" smtClean="0">
                <a:latin typeface="Times New Roman" pitchFamily="18" charset="0"/>
                <a:cs typeface="Arial" charset="0"/>
              </a:rPr>
              <a:t>h</a:t>
            </a:r>
            <a:r>
              <a:rPr lang="en-US" altLang="en-US" smtClean="0">
                <a:latin typeface="Arial" charset="0"/>
                <a:cs typeface="Arial" charset="0"/>
              </a:rPr>
              <a:t> leaf nodes.</a:t>
            </a:r>
          </a:p>
          <a:p>
            <a:pPr>
              <a:buFont typeface="Arial" charset="0"/>
              <a:buNone/>
            </a:pPr>
            <a:endParaRPr lang="en-CA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	Consequence:  Over half all nodes are leaf nodes:</a:t>
            </a:r>
            <a:endParaRPr lang="en-US" altLang="en-US" smtClean="0">
              <a:latin typeface="Arial" charset="0"/>
              <a:cs typeface="Arial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665538" y="5035550"/>
          <a:ext cx="1322387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4" imgW="736560" imgH="419040" progId="Equation.DSMT4">
                  <p:embed/>
                </p:oleObj>
              </mc:Choice>
              <mc:Fallback>
                <p:oleObj name="Equation" r:id="rId4" imgW="7365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5538" y="5035550"/>
                        <a:ext cx="1322387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5.2.2.3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62088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The Average Depth of a Node</a:t>
            </a:r>
            <a:endParaRPr lang="en-US" altLang="en-US" sz="4000" smtClean="0">
              <a:latin typeface="Arial" charset="0"/>
              <a:cs typeface="Arial" charset="0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Consequence: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50-50 chance that a randomly selected node is a leaf node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The average depth of a node in a perfect binary tree is</a:t>
            </a:r>
          </a:p>
        </p:txBody>
      </p:sp>
      <p:graphicFrame>
        <p:nvGraphicFramePr>
          <p:cNvPr id="102405" name="Object 3"/>
          <p:cNvGraphicFramePr>
            <a:graphicFrameLocks noChangeAspect="1"/>
          </p:cNvGraphicFramePr>
          <p:nvPr/>
        </p:nvGraphicFramePr>
        <p:xfrm>
          <a:off x="2328863" y="4427538"/>
          <a:ext cx="5122862" cy="155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4" imgW="3352680" imgH="1015920" progId="Equation.DSMT4">
                  <p:embed/>
                </p:oleObj>
              </mc:Choice>
              <mc:Fallback>
                <p:oleObj name="Equation" r:id="rId4" imgW="3352680" imgH="1015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8863" y="4427538"/>
                        <a:ext cx="5122862" cy="155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7" name="Picture 4" descr="aa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082925"/>
            <a:ext cx="666115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7578725" y="2982913"/>
            <a:ext cx="298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7578725" y="3398838"/>
            <a:ext cx="298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080" name="Text Box 6"/>
          <p:cNvSpPr txBox="1">
            <a:spLocks noChangeArrowheads="1"/>
          </p:cNvSpPr>
          <p:nvPr/>
        </p:nvSpPr>
        <p:spPr bwMode="auto">
          <a:xfrm>
            <a:off x="7578725" y="3189288"/>
            <a:ext cx="298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081" name="Text Box 6"/>
          <p:cNvSpPr txBox="1">
            <a:spLocks noChangeArrowheads="1"/>
          </p:cNvSpPr>
          <p:nvPr/>
        </p:nvSpPr>
        <p:spPr bwMode="auto">
          <a:xfrm>
            <a:off x="7578725" y="3608388"/>
            <a:ext cx="298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082" name="Text Box 6"/>
          <p:cNvSpPr txBox="1">
            <a:spLocks noChangeArrowheads="1"/>
          </p:cNvSpPr>
          <p:nvPr/>
        </p:nvSpPr>
        <p:spPr bwMode="auto">
          <a:xfrm>
            <a:off x="7578725" y="3817938"/>
            <a:ext cx="298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083" name="Text Box 6"/>
          <p:cNvSpPr txBox="1">
            <a:spLocks noChangeArrowheads="1"/>
          </p:cNvSpPr>
          <p:nvPr/>
        </p:nvSpPr>
        <p:spPr bwMode="auto">
          <a:xfrm>
            <a:off x="7578725" y="4027488"/>
            <a:ext cx="298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084" name="Text Box 6"/>
          <p:cNvSpPr txBox="1">
            <a:spLocks noChangeArrowheads="1"/>
          </p:cNvSpPr>
          <p:nvPr/>
        </p:nvSpPr>
        <p:spPr bwMode="auto">
          <a:xfrm>
            <a:off x="8305800" y="2982913"/>
            <a:ext cx="298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sz="16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085" name="Text Box 6"/>
          <p:cNvSpPr txBox="1">
            <a:spLocks noChangeArrowheads="1"/>
          </p:cNvSpPr>
          <p:nvPr/>
        </p:nvSpPr>
        <p:spPr bwMode="auto">
          <a:xfrm>
            <a:off x="8305800" y="3398838"/>
            <a:ext cx="298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sz="16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086" name="Text Box 6"/>
          <p:cNvSpPr txBox="1">
            <a:spLocks noChangeArrowheads="1"/>
          </p:cNvSpPr>
          <p:nvPr/>
        </p:nvSpPr>
        <p:spPr bwMode="auto">
          <a:xfrm>
            <a:off x="8305800" y="3189288"/>
            <a:ext cx="298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sz="16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087" name="Text Box 6"/>
          <p:cNvSpPr txBox="1">
            <a:spLocks noChangeArrowheads="1"/>
          </p:cNvSpPr>
          <p:nvPr/>
        </p:nvSpPr>
        <p:spPr bwMode="auto">
          <a:xfrm>
            <a:off x="8316913" y="3608388"/>
            <a:ext cx="2873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sz="160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088" name="Text Box 6"/>
          <p:cNvSpPr txBox="1">
            <a:spLocks noChangeArrowheads="1"/>
          </p:cNvSpPr>
          <p:nvPr/>
        </p:nvSpPr>
        <p:spPr bwMode="auto">
          <a:xfrm>
            <a:off x="8215313" y="3817938"/>
            <a:ext cx="3889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sz="1600"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3089" name="Text Box 6"/>
          <p:cNvSpPr txBox="1">
            <a:spLocks noChangeArrowheads="1"/>
          </p:cNvSpPr>
          <p:nvPr/>
        </p:nvSpPr>
        <p:spPr bwMode="auto">
          <a:xfrm>
            <a:off x="8215313" y="4027488"/>
            <a:ext cx="3889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sz="1600">
                <a:latin typeface="Times New Roman" pitchFamily="18" charset="0"/>
                <a:cs typeface="Times New Roman" pitchFamily="18" charset="0"/>
              </a:rPr>
              <a:t>32</a:t>
            </a:r>
          </a:p>
        </p:txBody>
      </p:sp>
      <p:sp>
        <p:nvSpPr>
          <p:cNvPr id="3090" name="Text Box 6"/>
          <p:cNvSpPr txBox="1">
            <a:spLocks noChangeArrowheads="1"/>
          </p:cNvSpPr>
          <p:nvPr/>
        </p:nvSpPr>
        <p:spPr bwMode="auto">
          <a:xfrm>
            <a:off x="7340600" y="2708275"/>
            <a:ext cx="7651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600" b="1"/>
              <a:t>Depth</a:t>
            </a:r>
          </a:p>
        </p:txBody>
      </p:sp>
      <p:sp>
        <p:nvSpPr>
          <p:cNvPr id="3091" name="Text Box 6"/>
          <p:cNvSpPr txBox="1">
            <a:spLocks noChangeArrowheads="1"/>
          </p:cNvSpPr>
          <p:nvPr/>
        </p:nvSpPr>
        <p:spPr bwMode="auto">
          <a:xfrm>
            <a:off x="8062913" y="2709863"/>
            <a:ext cx="7762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600" b="1"/>
              <a:t>Count</a:t>
            </a:r>
          </a:p>
        </p:txBody>
      </p:sp>
      <p:sp>
        <p:nvSpPr>
          <p:cNvPr id="20" name="Oval 19"/>
          <p:cNvSpPr/>
          <p:nvPr/>
        </p:nvSpPr>
        <p:spPr>
          <a:xfrm>
            <a:off x="2257425" y="5003800"/>
            <a:ext cx="863600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420813" y="5340350"/>
            <a:ext cx="917575" cy="4953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4" name="TextBox 22"/>
          <p:cNvSpPr txBox="1">
            <a:spLocks noChangeArrowheads="1"/>
          </p:cNvSpPr>
          <p:nvPr/>
        </p:nvSpPr>
        <p:spPr bwMode="auto">
          <a:xfrm>
            <a:off x="312738" y="5867400"/>
            <a:ext cx="1954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Number of nodes</a:t>
            </a:r>
          </a:p>
        </p:txBody>
      </p:sp>
      <p:sp>
        <p:nvSpPr>
          <p:cNvPr id="24" name="Oval 23"/>
          <p:cNvSpPr/>
          <p:nvPr/>
        </p:nvSpPr>
        <p:spPr>
          <a:xfrm>
            <a:off x="2230438" y="4356100"/>
            <a:ext cx="863600" cy="75088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681163" y="4687888"/>
            <a:ext cx="576262" cy="1587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7" name="TextBox 28"/>
          <p:cNvSpPr txBox="1">
            <a:spLocks noChangeArrowheads="1"/>
          </p:cNvSpPr>
          <p:nvPr/>
        </p:nvSpPr>
        <p:spPr bwMode="auto">
          <a:xfrm>
            <a:off x="385763" y="4356100"/>
            <a:ext cx="13001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CA" altLang="en-US"/>
              <a:t>Sum of the</a:t>
            </a:r>
          </a:p>
          <a:p>
            <a:pPr algn="ctr" eaLnBrk="1" hangingPunct="1"/>
            <a:r>
              <a:rPr lang="en-CA" altLang="en-US"/>
              <a:t>depths</a:t>
            </a:r>
          </a:p>
        </p:txBody>
      </p:sp>
      <p:sp>
        <p:nvSpPr>
          <p:cNvPr id="3098" name="TextBox 25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5.2.2.4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52608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Applications</a:t>
            </a:r>
            <a:endParaRPr lang="en-US" altLang="en-US" sz="4000" smtClean="0">
              <a:latin typeface="Arial" charset="0"/>
              <a:cs typeface="Arial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Perfect binary trees are considered to be the </a:t>
            </a:r>
            <a:r>
              <a:rPr lang="en-US" altLang="en-US" i="1" smtClean="0">
                <a:latin typeface="Arial" charset="0"/>
                <a:cs typeface="Arial" charset="0"/>
              </a:rPr>
              <a:t>ideal</a:t>
            </a:r>
            <a:r>
              <a:rPr lang="en-US" altLang="en-US" smtClean="0">
                <a:latin typeface="Arial" charset="0"/>
                <a:cs typeface="Arial" charset="0"/>
              </a:rPr>
              <a:t> case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The height and average depth are both </a:t>
            </a:r>
            <a:r>
              <a:rPr lang="en-US" altLang="en-US" smtClean="0">
                <a:latin typeface="Symbol" pitchFamily="18" charset="2"/>
                <a:cs typeface="Arial" charset="0"/>
              </a:rPr>
              <a:t>Q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(ln(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))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We will attempt to find trees which are as close as possible to perfect binary trees</a:t>
            </a: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5.2.3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28171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Summary</a:t>
            </a:r>
            <a:endParaRPr lang="en-US" altLang="en-US" sz="4800" smtClean="0">
              <a:latin typeface="Arial" charset="0"/>
              <a:cs typeface="Arial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We have defined perfect binary trees and discussed: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The number of nodes:	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 = 2</a:t>
            </a:r>
            <a:r>
              <a:rPr lang="en-US" altLang="en-US" i="1" baseline="30000" smtClean="0">
                <a:latin typeface="Times New Roman" pitchFamily="18" charset="0"/>
                <a:cs typeface="Arial" charset="0"/>
              </a:rPr>
              <a:t>h</a:t>
            </a:r>
            <a:r>
              <a:rPr lang="en-US" altLang="en-US" baseline="30000" smtClean="0">
                <a:latin typeface="Times New Roman" pitchFamily="18" charset="0"/>
                <a:cs typeface="Arial" charset="0"/>
              </a:rPr>
              <a:t> + 1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 – 1</a:t>
            </a:r>
            <a:endParaRPr lang="en-US" altLang="en-US" smtClean="0">
              <a:latin typeface="Arial" charset="0"/>
              <a:cs typeface="Arial" charset="0"/>
            </a:endParaRP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The height:		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lg(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 + 1) – 1</a:t>
            </a:r>
            <a:endParaRPr lang="en-US" altLang="en-US" smtClean="0">
              <a:latin typeface="Arial" charset="0"/>
              <a:cs typeface="Arial" charset="0"/>
            </a:endParaRP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The number of leaves:	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2</a:t>
            </a:r>
            <a:r>
              <a:rPr lang="en-US" altLang="en-US" i="1" baseline="30000" smtClean="0">
                <a:latin typeface="Times New Roman" pitchFamily="18" charset="0"/>
                <a:cs typeface="Arial" charset="0"/>
              </a:rPr>
              <a:t>h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Half the nodes are leaves</a:t>
            </a:r>
          </a:p>
          <a:p>
            <a:pPr lvl="2"/>
            <a:r>
              <a:rPr lang="en-US" altLang="en-US" smtClean="0">
                <a:latin typeface="Arial" charset="0"/>
                <a:cs typeface="Arial" charset="0"/>
              </a:rPr>
              <a:t>Average depth is </a:t>
            </a:r>
            <a:r>
              <a:rPr lang="en-US" altLang="en-US" smtClean="0">
                <a:latin typeface="Symbol" pitchFamily="18" charset="2"/>
                <a:cs typeface="Arial" charset="0"/>
              </a:rPr>
              <a:t>Q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(ln(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))</a:t>
            </a:r>
            <a:endParaRPr lang="en-US" altLang="en-US" smtClean="0">
              <a:latin typeface="Arial" charset="0"/>
              <a:cs typeface="Arial" charset="0"/>
            </a:endParaRP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It is an ideal case</a:t>
            </a:r>
          </a:p>
        </p:txBody>
      </p:sp>
    </p:spTree>
    <p:extLst>
      <p:ext uri="{BB962C8B-B14F-4D97-AF65-F5344CB8AC3E}">
        <p14:creationId xmlns:p14="http://schemas.microsoft.com/office/powerpoint/2010/main" val="427865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Outline</a:t>
            </a:r>
            <a:endParaRPr lang="en-US" altLang="en-US" sz="4800" smtClean="0">
              <a:latin typeface="Arial" charset="0"/>
              <a:cs typeface="Arial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Introducing perfect binary trees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Definitions and examples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Number of nodes:  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2</a:t>
            </a:r>
            <a:r>
              <a:rPr lang="en-US" altLang="en-US" i="1" baseline="30000" smtClean="0">
                <a:latin typeface="Times New Roman" pitchFamily="18" charset="0"/>
                <a:cs typeface="Arial" charset="0"/>
              </a:rPr>
              <a:t>h</a:t>
            </a:r>
            <a:r>
              <a:rPr lang="en-US" altLang="en-US" baseline="30000" smtClean="0">
                <a:latin typeface="Times New Roman" pitchFamily="18" charset="0"/>
                <a:cs typeface="Arial" charset="0"/>
              </a:rPr>
              <a:t> + 1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 – 1</a:t>
            </a:r>
            <a:endParaRPr lang="en-US" altLang="en-US" smtClean="0">
              <a:latin typeface="Arial" charset="0"/>
              <a:cs typeface="Arial" charset="0"/>
            </a:endParaRP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Logarithmic height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Number of leaf nodes: 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2</a:t>
            </a:r>
            <a:r>
              <a:rPr lang="en-US" altLang="en-US" i="1" baseline="30000" smtClean="0">
                <a:latin typeface="Times New Roman" pitchFamily="18" charset="0"/>
                <a:cs typeface="Arial" charset="0"/>
              </a:rPr>
              <a:t>h</a:t>
            </a:r>
            <a:endParaRPr lang="en-US" altLang="en-US" smtClean="0">
              <a:latin typeface="Arial" charset="0"/>
              <a:cs typeface="Arial" charset="0"/>
            </a:endParaRP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396421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B2B2B2"/>
                </a:solidFill>
                <a:latin typeface="Arial" charset="0"/>
                <a:cs typeface="Arial" charset="0"/>
              </a:rPr>
              <a:t>Usage Notes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These slides are made publicly available on the web for anyone to use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If you choose to use them, or a part thereof, for a course at another institution, I ask only three things: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inform me that you are using the slides,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acknowledge my work, and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alert me of any mistakes which I made or changes which you make, and allow me the option of incorporating such changes (with an acknowledgment) in my set of slides</a:t>
            </a:r>
          </a:p>
          <a:p>
            <a:pPr lvl="1" eaLnBrk="1" hangingPunct="1">
              <a:buFontTx/>
              <a:buNone/>
              <a:defRPr/>
            </a:pPr>
            <a:endParaRPr lang="en-US" dirty="0">
              <a:solidFill>
                <a:srgbClr val="B2B2B2"/>
              </a:solidFill>
            </a:endParaRPr>
          </a:p>
          <a:p>
            <a:pPr lvl="1" eaLnBrk="1" hangingPunct="1">
              <a:buFontTx/>
              <a:buNone/>
              <a:defRPr/>
            </a:pPr>
            <a:r>
              <a:rPr lang="en-US" dirty="0">
                <a:solidFill>
                  <a:srgbClr val="B2B2B2"/>
                </a:solidFill>
              </a:rPr>
              <a:t>					</a:t>
            </a:r>
            <a:r>
              <a:rPr lang="en-US" sz="1600" dirty="0">
                <a:solidFill>
                  <a:srgbClr val="B2B2B2"/>
                </a:solidFill>
              </a:rPr>
              <a:t>	Sincerely,</a:t>
            </a:r>
          </a:p>
          <a:p>
            <a:pPr lvl="1" eaLnBrk="1" hangingPunct="1">
              <a:buFontTx/>
              <a:buNone/>
              <a:defRPr/>
            </a:pPr>
            <a:r>
              <a:rPr lang="en-US" sz="1600" dirty="0">
                <a:solidFill>
                  <a:srgbClr val="B2B2B2"/>
                </a:solidFill>
              </a:rPr>
              <a:t>						Douglas Wilhelm Harder, </a:t>
            </a:r>
            <a:r>
              <a:rPr lang="en-US" sz="1600" dirty="0" err="1">
                <a:solidFill>
                  <a:srgbClr val="B2B2B2"/>
                </a:solidFill>
              </a:rPr>
              <a:t>MMath</a:t>
            </a:r>
            <a:endParaRPr lang="en-US" sz="1600" dirty="0">
              <a:solidFill>
                <a:srgbClr val="B2B2B2"/>
              </a:solidFill>
            </a:endParaRPr>
          </a:p>
          <a:p>
            <a:pPr lvl="1" eaLnBrk="1" hangingPunct="1">
              <a:buFontTx/>
              <a:buNone/>
              <a:defRPr/>
            </a:pPr>
            <a:r>
              <a:rPr lang="en-US" sz="1600" dirty="0">
                <a:solidFill>
                  <a:srgbClr val="B2B2B2"/>
                </a:solidFill>
              </a:rPr>
              <a:t>						</a:t>
            </a:r>
            <a:r>
              <a:rPr lang="en-US" sz="1600" b="1" dirty="0">
                <a:solidFill>
                  <a:srgbClr val="B2B2B2"/>
                </a:solidFill>
                <a:latin typeface="Courier New" pitchFamily="49" charset="0"/>
              </a:rPr>
              <a:t>dwharder@alumni.uwaterloo.ca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Definition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Standard definition: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A perfect binary tree of height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h</a:t>
            </a:r>
            <a:r>
              <a:rPr lang="en-US" altLang="en-US" smtClean="0">
                <a:latin typeface="Arial" charset="0"/>
                <a:cs typeface="Arial" charset="0"/>
              </a:rPr>
              <a:t> is a binary tree where</a:t>
            </a:r>
          </a:p>
          <a:p>
            <a:pPr lvl="2"/>
            <a:r>
              <a:rPr lang="en-US" altLang="en-US" smtClean="0">
                <a:latin typeface="Arial" charset="0"/>
                <a:cs typeface="Arial" charset="0"/>
              </a:rPr>
              <a:t>All leaf nodes have the same depth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h</a:t>
            </a:r>
            <a:endParaRPr lang="en-US" altLang="en-US" smtClean="0">
              <a:latin typeface="Arial" charset="0"/>
              <a:cs typeface="Arial" charset="0"/>
            </a:endParaRPr>
          </a:p>
          <a:p>
            <a:pPr lvl="2"/>
            <a:r>
              <a:rPr lang="en-US" altLang="en-US" smtClean="0">
                <a:latin typeface="Arial" charset="0"/>
                <a:cs typeface="Arial" charset="0"/>
              </a:rPr>
              <a:t>All other nodes are full</a:t>
            </a:r>
          </a:p>
        </p:txBody>
      </p:sp>
      <p:pic>
        <p:nvPicPr>
          <p:cNvPr id="9220" name="Picture 4" descr="aa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068638"/>
            <a:ext cx="6769100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827088" y="4202113"/>
            <a:ext cx="6492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9222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5.2.1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404357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Definition</a:t>
            </a:r>
            <a:endParaRPr lang="en-US" altLang="en-US" sz="4000" smtClean="0">
              <a:latin typeface="Arial" charset="0"/>
              <a:cs typeface="Arial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Recursive definition: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A binary tree of height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h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 = 0</a:t>
            </a:r>
            <a:r>
              <a:rPr lang="en-US" altLang="en-US" smtClean="0">
                <a:latin typeface="Arial" charset="0"/>
                <a:cs typeface="Arial" charset="0"/>
              </a:rPr>
              <a:t> is perfect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A binary tree with height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h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 &gt; 0</a:t>
            </a:r>
            <a:r>
              <a:rPr lang="en-US" altLang="en-US" smtClean="0">
                <a:latin typeface="Arial" charset="0"/>
                <a:cs typeface="Arial" charset="0"/>
              </a:rPr>
              <a:t> is a perfect if both sub-trees are prefect binary trees of height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h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 – 1</a:t>
            </a:r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5.2.1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01013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Examples</a:t>
            </a:r>
            <a:endParaRPr lang="en-US" altLang="en-US" sz="4800" dirty="0" smtClean="0">
              <a:latin typeface="Arial" charset="0"/>
              <a:cs typeface="Arial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Perfect binary trees of height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h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 = 0, 1, 2, 3 </a:t>
            </a:r>
            <a:r>
              <a:rPr lang="en-US" altLang="en-US" smtClean="0">
                <a:latin typeface="Arial" charset="0"/>
                <a:cs typeface="Arial" charset="0"/>
              </a:rPr>
              <a:t>and 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4</a:t>
            </a:r>
            <a:endParaRPr lang="en-US" altLang="en-US" smtClean="0">
              <a:latin typeface="Arial" charset="0"/>
              <a:cs typeface="Arial" charset="0"/>
            </a:endParaRPr>
          </a:p>
        </p:txBody>
      </p:sp>
      <p:pic>
        <p:nvPicPr>
          <p:cNvPr id="11268" name="Picture 4" descr="perfect_binary_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233513"/>
            <a:ext cx="4608512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5.2.1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80950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Examples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7188" indent="-357188">
              <a:buNone/>
            </a:pPr>
            <a:r>
              <a:rPr lang="en-CA" dirty="0" smtClean="0"/>
              <a:t>	Perfect binary trees of height </a:t>
            </a:r>
            <a:r>
              <a:rPr lang="en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3</a:t>
            </a:r>
            <a:r>
              <a:rPr lang="en-CA" dirty="0" smtClean="0"/>
              <a:t> and </a:t>
            </a:r>
            <a:r>
              <a:rPr lang="en-C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lvl="1"/>
            <a:r>
              <a:rPr lang="en-CA" dirty="0" smtClean="0"/>
              <a:t>Note they’re the wrong-way up…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indent="-357188">
              <a:buNone/>
            </a:pP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indent="-357188">
              <a:buNone/>
            </a:pP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pythoner.org/static/upload/20120910/wiki_793_1347246276.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80866"/>
            <a:ext cx="5489848" cy="446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dwharder\Desktop\a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152" y="2280866"/>
            <a:ext cx="54864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dwharder\Desktop\a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580112" y="3822541"/>
            <a:ext cx="3410236" cy="277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62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Theorems</a:t>
            </a:r>
            <a:endParaRPr lang="en-US" altLang="en-US" sz="4800" smtClean="0">
              <a:latin typeface="Arial" charset="0"/>
              <a:cs typeface="Arial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We will now look at four theorems that describe the properties of perfect binary trees: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A perfect tree has 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2</a:t>
            </a:r>
            <a:r>
              <a:rPr lang="en-US" altLang="en-US" i="1" baseline="30000" smtClean="0">
                <a:latin typeface="Times New Roman" pitchFamily="18" charset="0"/>
                <a:cs typeface="Arial" charset="0"/>
              </a:rPr>
              <a:t>h</a:t>
            </a:r>
            <a:r>
              <a:rPr lang="en-US" altLang="en-US" baseline="30000" smtClean="0">
                <a:latin typeface="Times New Roman" pitchFamily="18" charset="0"/>
                <a:cs typeface="Arial" charset="0"/>
              </a:rPr>
              <a:t> + 1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 – 1</a:t>
            </a:r>
            <a:r>
              <a:rPr lang="en-US" altLang="en-US" smtClean="0">
                <a:latin typeface="Arial" charset="0"/>
                <a:cs typeface="Arial" charset="0"/>
              </a:rPr>
              <a:t> 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The height is </a:t>
            </a:r>
            <a:r>
              <a:rPr lang="en-US" altLang="en-US" smtClean="0">
                <a:latin typeface="Symbol" pitchFamily="18" charset="2"/>
                <a:cs typeface="Arial" charset="0"/>
              </a:rPr>
              <a:t>Q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(ln(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))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There are 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2</a:t>
            </a:r>
            <a:r>
              <a:rPr lang="en-US" altLang="en-US" i="1" baseline="30000" smtClean="0">
                <a:latin typeface="Times New Roman" pitchFamily="18" charset="0"/>
                <a:cs typeface="Arial" charset="0"/>
              </a:rPr>
              <a:t>h</a:t>
            </a:r>
            <a:r>
              <a:rPr lang="en-US" altLang="en-US" smtClean="0">
                <a:latin typeface="Arial" charset="0"/>
                <a:cs typeface="Arial" charset="0"/>
              </a:rPr>
              <a:t> leaf nodes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The average depth of a node is </a:t>
            </a:r>
            <a:r>
              <a:rPr lang="en-US" altLang="en-US" smtClean="0">
                <a:latin typeface="Symbol" pitchFamily="18" charset="2"/>
                <a:cs typeface="Arial" charset="0"/>
              </a:rPr>
              <a:t>Q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(ln(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))</a:t>
            </a:r>
            <a:endParaRPr lang="en-US" altLang="en-US" baseline="30000" smtClean="0">
              <a:latin typeface="Arial" charset="0"/>
              <a:cs typeface="Arial" charset="0"/>
            </a:endParaRPr>
          </a:p>
          <a:p>
            <a:pPr lvl="1"/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The results of these theorems will allow us to determine the optimal run-time properties of operations on binary trees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5.2.2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94926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Times New Roman" pitchFamily="18" charset="0"/>
                <a:cs typeface="Arial" charset="0"/>
              </a:rPr>
              <a:t>2</a:t>
            </a:r>
            <a:r>
              <a:rPr lang="en-US" altLang="en-US" i="1" baseline="30000" smtClean="0">
                <a:latin typeface="Times New Roman" pitchFamily="18" charset="0"/>
                <a:cs typeface="Arial" charset="0"/>
              </a:rPr>
              <a:t>h</a:t>
            </a:r>
            <a:r>
              <a:rPr lang="en-US" altLang="en-US" baseline="30000" smtClean="0">
                <a:latin typeface="Times New Roman" pitchFamily="18" charset="0"/>
                <a:cs typeface="Arial" charset="0"/>
              </a:rPr>
              <a:t> + 1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 – 1</a:t>
            </a:r>
            <a:r>
              <a:rPr lang="en-US" altLang="en-US" smtClean="0">
                <a:latin typeface="Arial" charset="0"/>
                <a:cs typeface="Arial" charset="0"/>
              </a:rPr>
              <a:t> Nodes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Theorem</a:t>
            </a:r>
          </a:p>
          <a:p>
            <a:pPr lvl="1">
              <a:buFontTx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A perfect binary tree of height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h</a:t>
            </a:r>
            <a:r>
              <a:rPr lang="en-US" altLang="en-US" smtClean="0">
                <a:latin typeface="Arial" charset="0"/>
                <a:cs typeface="Arial" charset="0"/>
              </a:rPr>
              <a:t> has 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2</a:t>
            </a:r>
            <a:r>
              <a:rPr lang="en-US" altLang="en-US" i="1" baseline="30000" smtClean="0">
                <a:latin typeface="Times New Roman" pitchFamily="18" charset="0"/>
                <a:cs typeface="Arial" charset="0"/>
              </a:rPr>
              <a:t>h</a:t>
            </a:r>
            <a:r>
              <a:rPr lang="en-US" altLang="en-US" baseline="30000" smtClean="0">
                <a:latin typeface="Times New Roman" pitchFamily="18" charset="0"/>
                <a:cs typeface="Arial" charset="0"/>
              </a:rPr>
              <a:t> + 1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 – 1</a:t>
            </a:r>
            <a:r>
              <a:rPr lang="en-US" altLang="en-US" smtClean="0">
                <a:latin typeface="Arial" charset="0"/>
                <a:cs typeface="Arial" charset="0"/>
              </a:rPr>
              <a:t> nodes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Proof:</a:t>
            </a:r>
          </a:p>
          <a:p>
            <a:pPr lvl="1">
              <a:buFontTx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We will use mathematical induction:</a:t>
            </a:r>
          </a:p>
          <a:p>
            <a:pPr marL="1257300" lvl="2" indent="-342900">
              <a:buFont typeface="Calibri" pitchFamily="34" charset="0"/>
              <a:buAutoNum type="arabicPeriod"/>
            </a:pPr>
            <a:r>
              <a:rPr lang="en-US" altLang="en-US" smtClean="0">
                <a:latin typeface="Arial" charset="0"/>
                <a:cs typeface="Arial" charset="0"/>
              </a:rPr>
              <a:t>Show that it is true for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h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 = 0</a:t>
            </a:r>
          </a:p>
          <a:p>
            <a:pPr marL="1257300" lvl="2" indent="-342900">
              <a:buFont typeface="Calibri" pitchFamily="34" charset="0"/>
              <a:buAutoNum type="arabicPeriod"/>
            </a:pPr>
            <a:r>
              <a:rPr lang="en-US" altLang="en-US" smtClean="0">
                <a:latin typeface="Arial" charset="0"/>
                <a:cs typeface="Arial" charset="0"/>
              </a:rPr>
              <a:t>Assume it is true for an arbitrary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h</a:t>
            </a:r>
            <a:endParaRPr lang="en-US" altLang="en-US" i="1" smtClean="0">
              <a:latin typeface="Arial" charset="0"/>
              <a:cs typeface="Arial" charset="0"/>
            </a:endParaRPr>
          </a:p>
          <a:p>
            <a:pPr marL="1257300" lvl="2" indent="-342900">
              <a:buFont typeface="Calibri" pitchFamily="34" charset="0"/>
              <a:buAutoNum type="arabicPeriod"/>
            </a:pPr>
            <a:r>
              <a:rPr lang="en-US" altLang="en-US" smtClean="0">
                <a:latin typeface="Arial" charset="0"/>
                <a:cs typeface="Arial" charset="0"/>
              </a:rPr>
              <a:t>Show that the truth for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h </a:t>
            </a:r>
            <a:r>
              <a:rPr lang="en-US" altLang="en-US" smtClean="0">
                <a:latin typeface="Arial" charset="0"/>
                <a:cs typeface="Arial" charset="0"/>
              </a:rPr>
              <a:t>implies the truth for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h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 + 1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5.2.2.1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95794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en-US" altLang="en-US" i="1" baseline="3000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h</a:t>
            </a:r>
            <a:r>
              <a:rPr lang="en-US" altLang="en-US" baseline="3000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+ 1</a:t>
            </a:r>
            <a:r>
              <a:rPr lang="en-US" altLang="en-US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– 1</a:t>
            </a:r>
            <a:r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 Nodes</a:t>
            </a:r>
            <a:endParaRPr lang="en-US" altLang="en-US" sz="4000" smtClean="0">
              <a:latin typeface="Arial" charset="0"/>
              <a:cs typeface="Arial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The base case: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When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h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 = </a:t>
            </a:r>
            <a:r>
              <a:rPr lang="en-US" altLang="en-US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0</a:t>
            </a:r>
            <a:r>
              <a:rPr lang="en-US" altLang="en-US" smtClean="0">
                <a:latin typeface="Arial" charset="0"/>
                <a:cs typeface="Arial" charset="0"/>
              </a:rPr>
              <a:t> we have a single node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 = </a:t>
            </a:r>
            <a:r>
              <a:rPr lang="en-US" altLang="en-US" smtClean="0">
                <a:solidFill>
                  <a:srgbClr val="00B0F0"/>
                </a:solidFill>
                <a:latin typeface="Times New Roman" pitchFamily="18" charset="0"/>
                <a:cs typeface="Arial" charset="0"/>
              </a:rPr>
              <a:t>1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The formula is correct: 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2</a:t>
            </a:r>
            <a:r>
              <a:rPr lang="en-US" altLang="en-US" baseline="3000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0</a:t>
            </a:r>
            <a:r>
              <a:rPr lang="en-US" altLang="en-US" baseline="30000" smtClean="0">
                <a:latin typeface="Times New Roman" pitchFamily="18" charset="0"/>
                <a:cs typeface="Arial" charset="0"/>
              </a:rPr>
              <a:t> + 1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 – 1 =</a:t>
            </a:r>
            <a:r>
              <a:rPr lang="en-US" altLang="en-US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mtClean="0">
                <a:solidFill>
                  <a:srgbClr val="00B0F0"/>
                </a:solidFill>
                <a:latin typeface="Times New Roman" pitchFamily="18" charset="0"/>
                <a:cs typeface="Arial" charset="0"/>
              </a:rPr>
              <a:t>1</a:t>
            </a: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dirty="0" smtClean="0"/>
              <a:t>5.2.2.1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15607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13442</TotalTime>
  <Words>214</Words>
  <Application>Microsoft Office PowerPoint</Application>
  <PresentationFormat>On-screen Show (4:3)</PresentationFormat>
  <Paragraphs>167</Paragraphs>
  <Slides>20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Custom Design</vt:lpstr>
      <vt:lpstr>Equation</vt:lpstr>
      <vt:lpstr>PowerPoint Presentation</vt:lpstr>
      <vt:lpstr>Outline</vt:lpstr>
      <vt:lpstr>Definition</vt:lpstr>
      <vt:lpstr>Definition</vt:lpstr>
      <vt:lpstr>Examples</vt:lpstr>
      <vt:lpstr>Examples</vt:lpstr>
      <vt:lpstr>Theorems</vt:lpstr>
      <vt:lpstr>2h + 1 – 1 Nodes</vt:lpstr>
      <vt:lpstr>2h + 1 – 1 Nodes</vt:lpstr>
      <vt:lpstr>2h + 1 – 1 Nodes</vt:lpstr>
      <vt:lpstr>2h + 1 – 1 Nodes</vt:lpstr>
      <vt:lpstr>2h + 1 – 1 Nodes</vt:lpstr>
      <vt:lpstr>2h + 1 – 1 Nodes</vt:lpstr>
      <vt:lpstr>Logarithmic Height</vt:lpstr>
      <vt:lpstr>Logarithmic Height</vt:lpstr>
      <vt:lpstr>2h Leaf Nodes</vt:lpstr>
      <vt:lpstr>The Average Depth of a Node</vt:lpstr>
      <vt:lpstr>Applications</vt:lpstr>
      <vt:lpstr>Summary</vt:lpstr>
      <vt:lpstr>Usage Notes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ECE 250 Algorithms and Data Structures</dc:title>
  <dc:creator>dwharder</dc:creator>
  <cp:lastModifiedBy>Douglas Wilhelm Harder</cp:lastModifiedBy>
  <cp:revision>459</cp:revision>
  <dcterms:created xsi:type="dcterms:W3CDTF">2009-09-11T23:00:44Z</dcterms:created>
  <dcterms:modified xsi:type="dcterms:W3CDTF">2014-04-14T16:01:25Z</dcterms:modified>
</cp:coreProperties>
</file>