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33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4" r:id="rId34"/>
    <p:sldId id="30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09" d="100"/>
          <a:sy n="109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9/26/2024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F5B9A-66BD-4CA0-AAF9-B0F527CE00D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C1CE3-E236-4DD7-89DD-6CB559A588AB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33164-F69D-403F-AA43-8A95E7AFE75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4085-573A-48CD-8CB6-6823022B06E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3EE2E-F309-416E-979C-5E452E93A6B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50E6A-97BC-44B7-A6A3-686512457C37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D68F4-56EA-4A72-833A-09F6BC1A76F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D68F4-56EA-4A72-833A-09F6BC1A76F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AA3CE-09D5-4BDD-98EB-9AF44A5295F2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436B6-6227-4793-9119-4899F841DA78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EF60D-04FF-4102-B11D-54138F926A0C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41E27-7469-4298-A69F-868344839B93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9DB80-A5F2-4BAC-A29A-9AAE3E446CFA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60EF2-5A78-4163-895D-2E0164CA609C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4AFAA-9F08-4DE1-A14A-BAA2445B4199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F2DB6-3A2F-42BD-945D-9B27725186D2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71AEF-12CB-4B39-A648-AFB7A9736F9B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AE862-B1B3-4B46-90F8-5BC9D0739B36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434C2-E31F-4BD3-89D7-E33410F50CBD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75B29-4797-46D5-8DCF-935B1A59BFAF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780D7-6BEA-4BEB-90F5-02E7B682A09B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65DEA-BA64-4685-BAC3-EC6354A2428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EA046-FCF6-4C31-B715-9B4884A2F1EE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627E2-3C36-4FD6-B459-8D0951990611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627E2-3C36-4FD6-B459-8D0951990611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532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32E8F-97E3-4E3F-9474-BFFC6803AB1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C4752-95B9-4669-9A00-EF6FD98D5E9C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E70E2-A136-4C8E-B5A0-2452F13B8856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ABAD2-C7DA-4D66-AFD1-81EC35797C77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FF827-56E5-4726-BDC0-98D84DF784F4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C6B90-5290-4600-A845-4246279446AD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Binary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579688"/>
            <a:ext cx="67691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</a:t>
            </a:r>
            <a:r>
              <a:rPr lang="en-US" altLang="en-US" i="1" smtClean="0">
                <a:latin typeface="Arial" charset="0"/>
                <a:cs typeface="Arial" charset="0"/>
              </a:rPr>
              <a:t>full binary tree</a:t>
            </a:r>
            <a:r>
              <a:rPr lang="en-US" altLang="en-US" smtClean="0">
                <a:latin typeface="Arial" charset="0"/>
                <a:cs typeface="Arial" charset="0"/>
              </a:rPr>
              <a:t> is where each node is: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full node, or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leaf node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These have applications in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Expression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Huffman encoding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355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Binary Node Class</a:t>
            </a:r>
            <a:endParaRPr lang="en-US" altLang="en-US" sz="4400" dirty="0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 binary node class is similar to the single node class: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</a:t>
            </a:r>
            <a:r>
              <a:rPr lang="en-CA" sz="1100" dirty="0">
                <a:latin typeface="Consolas" panose="020B0609020204030204" pitchFamily="49" charset="0"/>
                <a:cs typeface="Consolas" panose="020B0609020204030204" pitchFamily="49" charset="0"/>
              </a:rPr>
              <a:t>#include &lt;algorithm&gt;</a:t>
            </a:r>
          </a:p>
          <a:p>
            <a:pPr>
              <a:buFontTx/>
              <a:buNone/>
            </a:pPr>
            <a:endParaRPr lang="en-US" altLang="en-US" sz="11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	template &lt;typename Type&gt;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class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protected: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    Type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 *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p_left_tree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 *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p_right_tree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( Type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&amp; );</a:t>
            </a:r>
          </a:p>
          <a:p>
            <a:pPr>
              <a:buFontTx/>
              <a:buNone/>
            </a:pPr>
            <a:endParaRPr lang="en-CA" altLang="en-US" sz="11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Type value() const;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*left()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*right()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endParaRPr lang="en-CA" altLang="en-US" sz="11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bool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is_leaf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() const;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size()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height()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void clear();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}</a:t>
            </a:r>
            <a:endParaRPr lang="en-US" altLang="en-US" sz="11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983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We will usually only construct new leaf nodes</a:t>
            </a:r>
            <a:endParaRPr lang="en-US" altLang="en-US" sz="13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Type const &amp;obj ):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obj ),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p_left_tree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nullptr ),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p_right_tree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nullptr )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// Empty constructor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6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 accessors are similar to that of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Single_list</a:t>
            </a: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Type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&lt;Type&gt;::value()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&lt;Type&gt;::left()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p_left_tree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&lt;Type&gt;::right()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p_right_tree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480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Much of the basic functionality is very similar to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Simple_tree</a:t>
            </a: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bool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is_leaf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(left() == nullptr) &amp;&amp; (right() == nullptr);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1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Users\dwharder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28182"/>
            <a:ext cx="80470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recursive size function runs in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time and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These can be implemented to run in </a:t>
            </a:r>
            <a:r>
              <a:rPr lang="en-US" alt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int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&lt;Type&gt;::size()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{</a:t>
            </a:r>
            <a:br>
              <a:rPr lang="en-US" alt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return 1 + (  left()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==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) ?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0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: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left()-&gt;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size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</a:t>
            </a:r>
            <a:br>
              <a:rPr lang="en-US" altLang="en-US" sz="1600" dirty="0" smtClean="0">
                <a:latin typeface="Consolas" pitchFamily="49" charset="0"/>
                <a:cs typeface="Consolas" pitchFamily="49" charset="0"/>
              </a:rPr>
            </a:b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	             + ( right() == nullptr ) ? 0 : right()-&gt;size();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892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dwharder\Desktop\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28182"/>
            <a:ext cx="80470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5058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The recursive height function also runs in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time and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Later we will implement this in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 time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int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&lt;Type&gt;::height() const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if 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       return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0;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} else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       return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1 + std::max(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             left() ==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? 0 :  left()-&gt;height(),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		            right() ==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nullptr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? 0 : right()-&gt;height()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);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}</a:t>
            </a:r>
            <a:endParaRPr lang="en-CA" altLang="en-US" sz="1600" dirty="0">
              <a:latin typeface="Arial" charset="0"/>
              <a:cs typeface="Arial" charset="0"/>
            </a:endParaRP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34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Clear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Removing all the nodes in a tree is similarly recursive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requires </a:t>
            </a:r>
            <a:r>
              <a:rPr lang="en-US" altLang="en-US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memory and </a:t>
            </a:r>
            <a:r>
              <a:rPr lang="en-US" altLang="en-US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time:</a:t>
            </a:r>
            <a:endParaRPr lang="en-US" altLang="en-US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b="1" dirty="0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void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&lt;Type&gt;::clear()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if ( left() != nullptr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left()-&gt;clear(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p_left_tree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if ( right() != nullptr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right()-&gt;clear(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p_right_tree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    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delete this;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}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  <p:pic>
        <p:nvPicPr>
          <p:cNvPr id="5" name="Picture 5" descr="C:\Users\dwharder\Desktop\p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720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Clear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Clear can also be performed with </a:t>
            </a:r>
            <a:r>
              <a:rPr lang="en-US" altLang="en-US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memory in </a:t>
            </a:r>
            <a:r>
              <a:rPr lang="en-US" altLang="en-US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time:</a:t>
            </a:r>
            <a:endParaRPr lang="en-US" alt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template &lt;typename 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Type&gt;</a:t>
            </a:r>
          </a:p>
          <a:p>
            <a:pPr lvl="2"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1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&lt;Type&gt;::clear() {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Charles 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Lei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1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*p_current = 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this;</a:t>
            </a:r>
            <a:endParaRPr lang="en-US" altLang="en-US" sz="11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1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*p_prev = nullptr;</a:t>
            </a:r>
          </a:p>
          <a:p>
            <a:pPr lvl="2">
              <a:buFontTx/>
              <a:buNone/>
            </a:pPr>
            <a:endParaRPr lang="en-US" altLang="en-US" sz="11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while ( (p_current != nullptr) || (p_prev != nullptr) ) {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if ( p_current == nullptr ) {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std::swap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p_current, p_prev 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altLang="en-US" sz="1100" dirty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} else if ( (p_current-&gt;right() == nullptr) &amp;&amp; (p_prev == nullptr) ) {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1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sz="1100" dirty="0" err="1">
                <a:latin typeface="Consolas" pitchFamily="49" charset="0"/>
                <a:cs typeface="Consolas" pitchFamily="49" charset="0"/>
              </a:rPr>
              <a:t>p_to_delete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= current;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p_prev = nullptr;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p_current = p_current-&gt;left();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delete </a:t>
            </a:r>
            <a:r>
              <a:rPr lang="en-US" altLang="en-US" sz="1100" dirty="0" err="1">
                <a:latin typeface="Consolas" pitchFamily="49" charset="0"/>
                <a:cs typeface="Consolas" pitchFamily="49" charset="0"/>
              </a:rPr>
              <a:t>p_to_delete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} else {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altLang="en-US" sz="11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*p_next = p_current-&gt;left();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p_current-&gt;</a:t>
            </a:r>
            <a:r>
              <a:rPr lang="en-US" altLang="en-US" sz="1100" dirty="0" err="1">
                <a:latin typeface="Consolas" pitchFamily="49" charset="0"/>
                <a:cs typeface="Consolas" pitchFamily="49" charset="0"/>
              </a:rPr>
              <a:t>p_left_tree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= p_current-&gt;right();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p_current-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en-US" sz="1100" dirty="0" err="1" smtClean="0">
                <a:latin typeface="Consolas" pitchFamily="49" charset="0"/>
                <a:cs typeface="Consolas" pitchFamily="49" charset="0"/>
              </a:rPr>
              <a:t>p_right_tree</a:t>
            </a: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= p_prev;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p_prev = p_current;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    p_current = p_next;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    }</a:t>
            </a:r>
          </a:p>
          <a:p>
            <a:pPr lvl="2">
              <a:buFontTx/>
              <a:buNone/>
            </a:pPr>
            <a:r>
              <a:rPr lang="en-US" altLang="en-US" sz="11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lvl="2"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1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1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473070" y="5413404"/>
            <a:ext cx="3203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dirty="0" smtClean="0">
                <a:solidFill>
                  <a:srgbClr val="FF0000"/>
                </a:solidFill>
              </a:rPr>
              <a:t>Note: This requires many more assignments than the previous</a:t>
            </a:r>
            <a:br>
              <a:rPr lang="en-CA" sz="1600" dirty="0" smtClean="0">
                <a:solidFill>
                  <a:srgbClr val="FF0000"/>
                </a:solidFill>
              </a:rPr>
            </a:br>
            <a:r>
              <a:rPr lang="en-CA" sz="1600" dirty="0" smtClean="0">
                <a:solidFill>
                  <a:srgbClr val="FF0000"/>
                </a:solidFill>
              </a:rPr>
              <a:t>implementation—lower memory requirements at the cost of higher run times.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 Times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Recall that with linked lists and arrays, some operations would run in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time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run times of operations on binary trees, we will see, depends on the height of the tree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see that: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worst is clearly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Under average conditions, the height is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best case is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5305425" y="4324350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431613" imgH="241195" progId="Equation.3">
                  <p:embed/>
                </p:oleObj>
              </mc:Choice>
              <mc:Fallback>
                <p:oleObj name="Equation" r:id="rId4" imgW="43161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4324350"/>
                        <a:ext cx="74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2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talk, we will look at the binary tree data structure: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Definition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few applications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Ropes (strings)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Expression trees</a:t>
            </a:r>
          </a:p>
        </p:txBody>
      </p:sp>
    </p:spTree>
    <p:extLst>
      <p:ext uri="{BB962C8B-B14F-4D97-AF65-F5344CB8AC3E}">
        <p14:creationId xmlns:p14="http://schemas.microsoft.com/office/powerpoint/2010/main" val="527943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 Times</a:t>
            </a:r>
            <a:endParaRPr lang="en-US" altLang="en-US" sz="4800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can achieve and maintain a height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, we will see that many operations can run in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we 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Logarithmic time is not significantly worse than constant time: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Arial" charset="0"/>
              </a:rPr>
              <a:t>                                   lg( 1000 ) ≈ 10		kB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              lg( 1 000 000 ) ≈ 20		MB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       lg( 1 000 000 000 ) ≈ 30		GB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lg( 1 000 000 000 000 ) ≈ 40		TB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                     lg( 1000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) ≈ 10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06738"/>
            <a:ext cx="3319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425" y="6237288"/>
            <a:ext cx="17859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http://xkcd.com/394/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780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Ropes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1995, Boehm </a:t>
            </a:r>
            <a:r>
              <a:rPr lang="en-US" altLang="en-US" i="1" smtClean="0">
                <a:latin typeface="Arial" charset="0"/>
                <a:cs typeface="Arial" charset="0"/>
              </a:rPr>
              <a:t>et al</a:t>
            </a:r>
            <a:r>
              <a:rPr lang="en-US" altLang="en-US" smtClean="0">
                <a:latin typeface="Arial" charset="0"/>
                <a:cs typeface="Arial" charset="0"/>
              </a:rPr>
              <a:t>. introduced the idea of a rope, or a </a:t>
            </a:r>
            <a:r>
              <a:rPr lang="en-US" altLang="en-US" i="1" smtClean="0">
                <a:latin typeface="Arial" charset="0"/>
                <a:cs typeface="Arial" charset="0"/>
              </a:rPr>
              <a:t>heavyweight</a:t>
            </a:r>
            <a:r>
              <a:rPr lang="en-US" altLang="en-US" smtClean="0">
                <a:latin typeface="Arial" charset="0"/>
                <a:cs typeface="Arial" charset="0"/>
              </a:rPr>
              <a:t> string</a:t>
            </a:r>
          </a:p>
        </p:txBody>
      </p:sp>
      <p:pic>
        <p:nvPicPr>
          <p:cNvPr id="23556" name="Picture 4" descr="no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86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Alpha-numeric data is stored using a </a:t>
            </a:r>
            <a:r>
              <a:rPr lang="en-US" altLang="en-US" i="1" smtClean="0">
                <a:latin typeface="Arial" charset="0"/>
                <a:cs typeface="Arial" charset="0"/>
              </a:rPr>
              <a:t>string</a:t>
            </a:r>
            <a:r>
              <a:rPr lang="en-US" altLang="en-US" smtClean="0">
                <a:latin typeface="Arial" charset="0"/>
                <a:cs typeface="Arial" charset="0"/>
              </a:rPr>
              <a:t> of characters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character (or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en-US" altLang="en-US" smtClean="0">
                <a:latin typeface="Arial" charset="0"/>
                <a:cs typeface="Arial" charset="0"/>
              </a:rPr>
              <a:t>) is a numeric value from 0 to 255 where certain numbers represent certain letters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‘A’	65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01000001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  <a:endParaRPr lang="en-US" altLang="en-US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mtClean="0">
                <a:latin typeface="Arial" charset="0"/>
                <a:cs typeface="Arial" charset="0"/>
              </a:rPr>
              <a:t>‘B’ 	66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01000010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  <a:endParaRPr lang="en-US" altLang="en-US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‘a’	97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00001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‘b’	98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00010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  ’	32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00000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Unicode extends character encoding beyond the Latin alphabet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Still waiting for the </a:t>
            </a:r>
            <a:r>
              <a:rPr lang="en-CA" altLang="en-US" smtClean="0">
                <a:latin typeface="Arial" charset="0"/>
                <a:cs typeface="Arial" charset="0"/>
              </a:rPr>
              <a:t>Tengwar characters…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b="1" baseline="-25000" smtClean="0">
              <a:latin typeface="Courier New" pitchFamily="49" charset="0"/>
              <a:cs typeface="Arial" charset="0"/>
            </a:endParaRPr>
          </a:p>
        </p:txBody>
      </p:sp>
      <p:pic>
        <p:nvPicPr>
          <p:cNvPr id="24580" name="Picture 4" descr="no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dwharder\Desktop\bb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32463"/>
            <a:ext cx="27368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488" y="6381750"/>
            <a:ext cx="1285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J.R.R. Tolkien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731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C-style string is an array of characters followed by the character with a numeric value of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On problem with using arrays is the runtime required to concatenate two strings</a:t>
            </a:r>
          </a:p>
        </p:txBody>
      </p:sp>
      <p:pic>
        <p:nvPicPr>
          <p:cNvPr id="25604" name="Picture 4" descr="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7138"/>
            <a:ext cx="5216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283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Concatenating two strings requires the operations of: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Allocating more memory, and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Coping both strings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26628" name="Picture 8" descr="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930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078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rope data structure: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Stores strings in the leaves,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Internal nodes (full) represent the concatenation of the two strings, and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Represents the string with the right sub-tree concatenated onto the end of the left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previous concatenation may now occur in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 time</a:t>
            </a:r>
          </a:p>
        </p:txBody>
      </p:sp>
      <p:pic>
        <p:nvPicPr>
          <p:cNvPr id="27652" name="Picture 7" descr="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05263"/>
            <a:ext cx="88915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9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The string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may be represented using the rope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References:  http://en.wikipedia.org/wiki/Rope_(computer_science)</a:t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                J.R.R. Tolkien,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The Hobbit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8676" name="Picture 5" descr="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44900"/>
            <a:ext cx="8893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6373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57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Additional information may be useful: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Recording the number of characters in both the left and right sub-trees</a:t>
            </a:r>
          </a:p>
          <a:p>
            <a:pPr lvl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It is also possible to eliminate duplication of common sub-strings</a:t>
            </a:r>
          </a:p>
          <a:p>
            <a:pP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References:  http://en.wikipedia.org/wiki/Rope_(computer_science)</a:t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                J.R.R. Tolkien,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The Hobbit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7" descr="bla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6373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22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Expression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Any basic mathematical expression containing binary operators may be represented using a binary tree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For example, 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3(4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a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 +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b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 +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c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) +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/5 + (6 –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e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24" name="Picture 5" descr="C:\Users\dwharder\Desktop\exp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3100"/>
            <a:ext cx="76771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935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Expression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Observations: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Internal nodes store operators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Leaf nodes store literals or variables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 nodes have just one sub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order is not relevant for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Addition and multiplication (commutative)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Order is relevant for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Subtraction and division (non-commutative)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is possible to replace non-commutative operators using the unary negation and inversion:</a:t>
            </a:r>
          </a:p>
          <a:p>
            <a:pPr lvl="1" algn="ctr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 b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-1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      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(–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</a:t>
            </a: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45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is not a binary tree:</a:t>
            </a:r>
          </a:p>
        </p:txBody>
      </p:sp>
      <p:pic>
        <p:nvPicPr>
          <p:cNvPr id="6148" name="Picture 4" descr="Graph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74850"/>
            <a:ext cx="6121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1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:\Users\dwharder\Desktop\exp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05038"/>
            <a:ext cx="76771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Expression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post-order depth-first traversal converts such a tree to the reverse-Polish format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   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3  4 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a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CA" altLang="en-US" sz="2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b  c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+  +  </a:t>
            </a:r>
            <a:r>
              <a:rPr lang="en-CA" altLang="en-US" sz="2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d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5  </a:t>
            </a:r>
            <a:r>
              <a:rPr lang="en-CA" altLang="en-US" sz="2400" dirty="0" smtClean="0"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6 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e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–  +  +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4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Expression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Humans think in in-order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Computers think in post-order: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Both operands must be loaded into registers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operation is then called on those registers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Most use in-order notation (C, C++, Java, C#, etc.)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Necessary to translate in-order into post-order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991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Summary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talk, we introduced binary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Each node has two distinct and identifiable sub-trees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Either sub-tree may optionally be empty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sub-trees are ordered relative to the other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looked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023037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Acknowledgements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Prof. </a:t>
            </a:r>
            <a:r>
              <a:rPr lang="en-US" altLang="en-US" dirty="0" err="1" smtClean="0">
                <a:latin typeface="Arial" charset="0"/>
                <a:cs typeface="Arial" charset="0"/>
              </a:rPr>
              <a:t>Waqar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Ahmad </a:t>
            </a:r>
            <a:r>
              <a:rPr lang="en-US" altLang="en-US" dirty="0" smtClean="0">
                <a:latin typeface="Arial" charset="0"/>
                <a:cs typeface="Arial" charset="0"/>
              </a:rPr>
              <a:t>for observing the </a:t>
            </a:r>
            <a:r>
              <a:rPr lang="en-US" altLang="en-US" dirty="0" smtClean="0">
                <a:latin typeface="Arial" charset="0"/>
                <a:cs typeface="Arial" charset="0"/>
              </a:rPr>
              <a:t>height calculation was </a:t>
            </a:r>
            <a:r>
              <a:rPr lang="en-US" altLang="en-US" dirty="0" smtClean="0">
                <a:latin typeface="Arial" charset="0"/>
                <a:cs typeface="Arial" charset="0"/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267373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arbitrary number of children in general trees is often unnecessary—many real-life trees are restricted to two branches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Expression trees using binary operators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 ancestral tree of an individual, parents, grandparents, </a:t>
            </a:r>
            <a:r>
              <a:rPr lang="en-US" altLang="en-US" i="1" smtClean="0">
                <a:latin typeface="Arial" charset="0"/>
                <a:cs typeface="Arial" charset="0"/>
              </a:rPr>
              <a:t>etc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Phylogenetic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Lossless encoding algorithms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 are also issues with general trees: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 is no natural order between a node and its children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25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binary tree is a restriction where each node has exactly two children: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Each child is either empty or another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binary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restriction allows us to label the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children as </a:t>
            </a:r>
            <a:r>
              <a:rPr lang="en-US" altLang="en-US" i="1" smtClean="0">
                <a:latin typeface="Arial" charset="0"/>
                <a:cs typeface="Arial" charset="0"/>
              </a:rPr>
              <a:t>left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i="1" smtClean="0">
                <a:latin typeface="Arial" charset="0"/>
                <a:cs typeface="Arial" charset="0"/>
              </a:rPr>
              <a:t>right</a:t>
            </a:r>
            <a:r>
              <a:rPr lang="en-US" altLang="en-US" smtClean="0">
                <a:latin typeface="Arial" charset="0"/>
                <a:cs typeface="Arial" charset="0"/>
              </a:rPr>
              <a:t> subtrees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recall that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(log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for any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4" descr="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478088"/>
            <a:ext cx="2520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1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We will also refer to the two sub-trees as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left-hand sub-tree</a:t>
            </a:r>
            <a:r>
              <a:rPr lang="en-US" dirty="0" smtClean="0">
                <a:latin typeface="Arial" charset="0"/>
                <a:cs typeface="Arial" charset="0"/>
              </a:rPr>
              <a:t>, and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The right-hand sub-tree</a:t>
            </a:r>
          </a:p>
        </p:txBody>
      </p:sp>
      <p:pic>
        <p:nvPicPr>
          <p:cNvPr id="9220" name="Picture 4" descr="Graph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33099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28938" y="2994025"/>
            <a:ext cx="1857375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668838" y="2994025"/>
            <a:ext cx="1857375" cy="14287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772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Sample variations on binary trees with five nodes:</a:t>
            </a:r>
          </a:p>
        </p:txBody>
      </p:sp>
      <p:pic>
        <p:nvPicPr>
          <p:cNvPr id="10244" name="Picture 5" descr="C:\Users\dwharder\Desktop\b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46085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78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</a:t>
            </a:r>
            <a:r>
              <a:rPr lang="en-US" altLang="en-US" i="1" smtClean="0">
                <a:latin typeface="Arial" charset="0"/>
                <a:cs typeface="Arial" charset="0"/>
              </a:rPr>
              <a:t>full</a:t>
            </a:r>
            <a:r>
              <a:rPr lang="en-US" altLang="en-US" smtClean="0">
                <a:latin typeface="Arial" charset="0"/>
                <a:cs typeface="Arial" charset="0"/>
              </a:rPr>
              <a:t> node is a node where both the left and right sub-trees are non-empty 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z="1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endParaRPr lang="en-US" altLang="en-US" sz="11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Legend: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       full nodes            </a:t>
            </a:r>
            <a:r>
              <a:rPr lang="en-US" altLang="en-US" smtClean="0">
                <a:solidFill>
                  <a:schemeClr val="hlink"/>
                </a:solidFill>
                <a:latin typeface="Arial" charset="0"/>
                <a:cs typeface="Arial" charset="0"/>
              </a:rPr>
              <a:t>neither             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r>
              <a:rPr lang="en-US" alt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leaf nodes</a:t>
            </a:r>
          </a:p>
        </p:txBody>
      </p:sp>
      <p:pic>
        <p:nvPicPr>
          <p:cNvPr id="11268" name="Picture 5" descr="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84450"/>
            <a:ext cx="6767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2600325" y="513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4068763" y="5141913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011863" y="513715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153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</a:t>
            </a:r>
            <a:r>
              <a:rPr lang="en-US" altLang="en-US" i="1" dirty="0" smtClean="0">
                <a:latin typeface="Arial" charset="0"/>
                <a:cs typeface="Arial" charset="0"/>
              </a:rPr>
              <a:t>empty node</a:t>
            </a:r>
            <a:r>
              <a:rPr lang="en-US" altLang="en-US" dirty="0" smtClean="0">
                <a:latin typeface="Arial" charset="0"/>
                <a:cs typeface="Arial" charset="0"/>
              </a:rPr>
              <a:t> or a </a:t>
            </a:r>
            <a:r>
              <a:rPr lang="en-US" altLang="en-US" i="1" dirty="0" smtClean="0">
                <a:latin typeface="Arial" charset="0"/>
                <a:cs typeface="Arial" charset="0"/>
              </a:rPr>
              <a:t>null sub-tree</a:t>
            </a:r>
            <a:r>
              <a:rPr lang="en-US" altLang="en-US" dirty="0" smtClean="0">
                <a:latin typeface="Arial" charset="0"/>
                <a:cs typeface="Arial" charset="0"/>
              </a:rPr>
              <a:t>  is any location where a new leaf node could be appended</a:t>
            </a: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2" name="Picture 5" descr="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81275"/>
            <a:ext cx="6767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01172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9440</TotalTime>
  <Words>1919</Words>
  <Application>Microsoft Office PowerPoint</Application>
  <PresentationFormat>On-screen Show (4:3)</PresentationFormat>
  <Paragraphs>370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Consolas</vt:lpstr>
      <vt:lpstr>Courier New</vt:lpstr>
      <vt:lpstr>Symbol</vt:lpstr>
      <vt:lpstr>Times New Roman</vt:lpstr>
      <vt:lpstr>Custom Design</vt:lpstr>
      <vt:lpstr>Equation</vt:lpstr>
      <vt:lpstr>PowerPoint Presentation</vt:lpstr>
      <vt:lpstr>Outline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Binary Node Class</vt:lpstr>
      <vt:lpstr>Binary Node Class</vt:lpstr>
      <vt:lpstr>Binary Node Class</vt:lpstr>
      <vt:lpstr>Binary Node Class</vt:lpstr>
      <vt:lpstr>Size</vt:lpstr>
      <vt:lpstr>Height</vt:lpstr>
      <vt:lpstr>Clear</vt:lpstr>
      <vt:lpstr>Clear</vt:lpstr>
      <vt:lpstr>Run Times</vt:lpstr>
      <vt:lpstr>Run Times</vt:lpstr>
      <vt:lpstr>Application:  Ropes</vt:lpstr>
      <vt:lpstr>Application:  Ropes</vt:lpstr>
      <vt:lpstr>Application:  Ropes</vt:lpstr>
      <vt:lpstr>Application:  Ropes</vt:lpstr>
      <vt:lpstr>Application:  Ropes</vt:lpstr>
      <vt:lpstr>Application:  Ropes</vt:lpstr>
      <vt:lpstr>Application:  Ropes</vt:lpstr>
      <vt:lpstr>Application:  Expression Trees</vt:lpstr>
      <vt:lpstr>Application:  Expression Trees</vt:lpstr>
      <vt:lpstr>Application:  Expression Trees</vt:lpstr>
      <vt:lpstr>Application:  Expression Trees</vt:lpstr>
      <vt:lpstr>Summary</vt:lpstr>
      <vt:lpstr>Acknowledgements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468</cp:revision>
  <dcterms:created xsi:type="dcterms:W3CDTF">2009-09-11T23:00:44Z</dcterms:created>
  <dcterms:modified xsi:type="dcterms:W3CDTF">2024-09-26T18:48:12Z</dcterms:modified>
</cp:coreProperties>
</file>