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6"/>
  </p:notesMasterIdLst>
  <p:sldIdLst>
    <p:sldId id="256" r:id="rId2"/>
    <p:sldId id="619" r:id="rId3"/>
    <p:sldId id="620" r:id="rId4"/>
    <p:sldId id="621" r:id="rId5"/>
    <p:sldId id="622" r:id="rId6"/>
    <p:sldId id="623" r:id="rId7"/>
    <p:sldId id="624" r:id="rId8"/>
    <p:sldId id="625" r:id="rId9"/>
    <p:sldId id="626" r:id="rId10"/>
    <p:sldId id="627" r:id="rId11"/>
    <p:sldId id="628" r:id="rId12"/>
    <p:sldId id="629" r:id="rId13"/>
    <p:sldId id="630" r:id="rId14"/>
    <p:sldId id="631" r:id="rId15"/>
    <p:sldId id="632" r:id="rId16"/>
    <p:sldId id="633" r:id="rId17"/>
    <p:sldId id="634" r:id="rId18"/>
    <p:sldId id="635" r:id="rId19"/>
    <p:sldId id="636" r:id="rId20"/>
    <p:sldId id="637" r:id="rId21"/>
    <p:sldId id="638" r:id="rId22"/>
    <p:sldId id="639" r:id="rId23"/>
    <p:sldId id="640" r:id="rId24"/>
    <p:sldId id="641" r:id="rId25"/>
    <p:sldId id="642" r:id="rId26"/>
    <p:sldId id="643" r:id="rId27"/>
    <p:sldId id="644" r:id="rId28"/>
    <p:sldId id="645" r:id="rId29"/>
    <p:sldId id="646" r:id="rId30"/>
    <p:sldId id="647" r:id="rId31"/>
    <p:sldId id="648" r:id="rId32"/>
    <p:sldId id="649" r:id="rId33"/>
    <p:sldId id="650" r:id="rId34"/>
    <p:sldId id="373"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112" d="100"/>
          <a:sy n="112" d="100"/>
        </p:scale>
        <p:origin x="-1488" y="-7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1/27/2018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748785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3BAA6EA-0C8C-45D0-B79D-F5FC57C7E174}" type="slidenum">
              <a:rPr lang="en-CA" smtClean="0"/>
              <a:pPr>
                <a:defRPr/>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FCBDC59-8725-4D0A-B630-C358018B97A6}" type="slidenum">
              <a:rPr lang="en-CA" sz="1200">
                <a:latin typeface="+mn-lt"/>
                <a:cs typeface="+mn-cs"/>
              </a:rPr>
              <a:pPr algn="r" fontAlgn="auto">
                <a:spcBef>
                  <a:spcPts val="0"/>
                </a:spcBef>
                <a:spcAft>
                  <a:spcPts val="0"/>
                </a:spcAft>
                <a:defRPr/>
              </a:pPr>
              <a:t>12</a:t>
            </a:fld>
            <a:endParaRPr lang="en-CA" sz="1200">
              <a:latin typeface="+mn-lt"/>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324F0127-ED02-456E-970D-A483BD5AB96D}" type="slidenum">
              <a:rPr lang="en-CA" sz="1200">
                <a:latin typeface="+mn-lt"/>
                <a:cs typeface="+mn-cs"/>
              </a:rPr>
              <a:pPr algn="r" fontAlgn="auto">
                <a:spcBef>
                  <a:spcPts val="0"/>
                </a:spcBef>
                <a:spcAft>
                  <a:spcPts val="0"/>
                </a:spcAft>
                <a:defRPr/>
              </a:pPr>
              <a:t>13</a:t>
            </a:fld>
            <a:endParaRPr lang="en-CA" sz="1200">
              <a:latin typeface="+mn-lt"/>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851685B-CB5A-42D9-88AB-B9A847F55198}" type="slidenum">
              <a:rPr lang="en-CA" sz="1200">
                <a:latin typeface="+mn-lt"/>
                <a:cs typeface="+mn-cs"/>
              </a:rPr>
              <a:pPr algn="r" fontAlgn="auto">
                <a:spcBef>
                  <a:spcPts val="0"/>
                </a:spcBef>
                <a:spcAft>
                  <a:spcPts val="0"/>
                </a:spcAft>
                <a:defRPr/>
              </a:pPr>
              <a:t>14</a:t>
            </a:fld>
            <a:endParaRPr lang="en-CA" sz="1200">
              <a:latin typeface="+mn-lt"/>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65BF0C03-E569-4ED5-953F-1B6BCF1FF917}" type="slidenum">
              <a:rPr lang="en-CA" sz="1200">
                <a:latin typeface="+mn-lt"/>
                <a:cs typeface="+mn-cs"/>
              </a:rPr>
              <a:pPr algn="r" fontAlgn="auto">
                <a:spcBef>
                  <a:spcPts val="0"/>
                </a:spcBef>
                <a:spcAft>
                  <a:spcPts val="0"/>
                </a:spcAft>
                <a:defRPr/>
              </a:pPr>
              <a:t>15</a:t>
            </a:fld>
            <a:endParaRPr lang="en-CA" sz="1200">
              <a:latin typeface="+mn-lt"/>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845DD1CC-5A11-4077-B86D-F7BDD35D3A23}" type="slidenum">
              <a:rPr lang="en-CA" sz="1200">
                <a:latin typeface="+mn-lt"/>
                <a:cs typeface="+mn-cs"/>
              </a:rPr>
              <a:pPr algn="r" fontAlgn="auto">
                <a:spcBef>
                  <a:spcPts val="0"/>
                </a:spcBef>
                <a:spcAft>
                  <a:spcPts val="0"/>
                </a:spcAft>
                <a:defRPr/>
              </a:pPr>
              <a:t>16</a:t>
            </a:fld>
            <a:endParaRPr lang="en-CA" sz="1200">
              <a:latin typeface="+mn-lt"/>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B16B9F8-0B24-46FC-B68A-20BCAD0AB2C0}" type="slidenum">
              <a:rPr lang="en-CA" smtClean="0"/>
              <a:pPr>
                <a:defRPr/>
              </a:pPr>
              <a:t>17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70B6AB2-C21E-46CD-A6D9-4B60A9C68A9D}" type="slidenum">
              <a:rPr lang="en-CA" smtClean="0"/>
              <a:pPr>
                <a:defRPr/>
              </a:pPr>
              <a:t>18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45E2D48-BBAB-4D88-B1A2-26C5B880EF7C}" type="slidenum">
              <a:rPr lang="en-CA" smtClean="0"/>
              <a:pPr>
                <a:defRPr/>
              </a:pPr>
              <a:t>19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019766E-A604-4535-B88E-F0DBD698D3C4}" type="slidenum">
              <a:rPr lang="en-CA" smtClean="0"/>
              <a:pPr>
                <a:defRPr/>
              </a:pPr>
              <a:t>20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24ACD8C-C5B6-4F48-A779-66985719920E}"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5E846E4-3F5F-4C7A-B5EA-8A28B88F0F61}" type="slidenum">
              <a:rPr lang="en-CA" smtClean="0"/>
              <a:pPr>
                <a:defRPr/>
              </a:pPr>
              <a:t>21</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27A693C-3B20-43A7-92C5-596768A4E6BD}" type="slidenum">
              <a:rPr lang="en-CA" smtClean="0"/>
              <a:pPr>
                <a:defRPr/>
              </a:pPr>
              <a:t>22</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DCD6945-E7E3-4E51-A6B7-F44F9B7309E7}" type="slidenum">
              <a:rPr lang="en-CA" smtClean="0"/>
              <a:pPr>
                <a:defRPr/>
              </a:pPr>
              <a:t>23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63333F6-57B3-44D5-A3FB-EFDD6162BD83}" type="slidenum">
              <a:rPr lang="en-CA" smtClean="0"/>
              <a:pPr>
                <a:defRPr/>
              </a:pPr>
              <a:t>24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3820630-6554-4B3F-A576-4AB9FC61323F}" type="slidenum">
              <a:rPr lang="en-CA" smtClean="0"/>
              <a:pPr>
                <a:defRPr/>
              </a:pPr>
              <a:t>25</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56CD99F-B66F-4C7B-8B74-962E7661CE54}" type="slidenum">
              <a:rPr lang="en-CA" smtClean="0"/>
              <a:pPr>
                <a:defRPr/>
              </a:pPr>
              <a:t>26</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FCA435F-9B49-46FD-AADC-381616F9ABDF}" type="slidenum">
              <a:rPr lang="en-CA" smtClean="0"/>
              <a:pPr>
                <a:defRPr/>
              </a:pPr>
              <a:t>27</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1C4F53A-D5D0-42CC-8013-B81923AC79F1}" type="slidenum">
              <a:rPr lang="en-CA" smtClean="0"/>
              <a:pPr>
                <a:defRPr/>
              </a:pPr>
              <a:t>28</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8F37F3A-C4B0-45DA-ADBA-D8290AE0875C}" type="slidenum">
              <a:rPr lang="en-CA" smtClean="0"/>
              <a:pPr>
                <a:defRPr/>
              </a:pPr>
              <a:t>29</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EAA16CE-3855-4719-AA31-AC33C13E8B65}" type="slidenum">
              <a:rPr lang="en-CA" smtClean="0"/>
              <a:pPr>
                <a:defRPr/>
              </a:pPr>
              <a:t>30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65854A6-9E1A-421E-BBEE-0A60C8491AF1}"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9DE00A5-2B52-4A7C-8D5E-378F1F5EB20C}" type="slidenum">
              <a:rPr lang="en-CA" smtClean="0"/>
              <a:pPr>
                <a:defRPr/>
              </a:pPr>
              <a:t>31</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480EC9D-3FB5-46D1-BFAF-1993550A524D}" type="slidenum">
              <a:rPr lang="en-CA" smtClean="0"/>
              <a:pPr>
                <a:defRPr/>
              </a:pPr>
              <a:t>32</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91700BB-F618-44FD-A00B-8A99741B9BC6}" type="slidenum">
              <a:rPr lang="en-CA" smtClean="0"/>
              <a:pPr>
                <a:defRPr/>
              </a:pPr>
              <a:t>33</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34</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C4DBF39-AA02-468F-90EE-8E85906D718A}"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F25CEC1-F60E-487C-ADE1-7603EFFF5AF8}"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D897BABD-FA2E-491B-88DE-C05E5A4286B5}" type="slidenum">
              <a:rPr lang="en-CA" sz="1200">
                <a:latin typeface="+mn-lt"/>
                <a:cs typeface="+mn-cs"/>
              </a:rPr>
              <a:pPr algn="r" fontAlgn="auto">
                <a:spcBef>
                  <a:spcPts val="0"/>
                </a:spcBef>
                <a:spcAft>
                  <a:spcPts val="0"/>
                </a:spcAft>
                <a:defRPr/>
              </a:pPr>
              <a:t>6</a:t>
            </a:fld>
            <a:endParaRPr lang="en-CA" sz="1200">
              <a:latin typeface="+mn-lt"/>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3E5A8190-8710-4621-910E-84AADD66DFF3}" type="slidenum">
              <a:rPr lang="en-CA" sz="1200">
                <a:latin typeface="+mn-lt"/>
                <a:cs typeface="+mn-cs"/>
              </a:rPr>
              <a:pPr algn="r" fontAlgn="auto">
                <a:spcBef>
                  <a:spcPts val="0"/>
                </a:spcBef>
                <a:spcAft>
                  <a:spcPts val="0"/>
                </a:spcAft>
                <a:defRPr/>
              </a:pPr>
              <a:t>7</a:t>
            </a:fld>
            <a:endParaRPr lang="en-CA" sz="1200">
              <a:latin typeface="+mn-lt"/>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A6C641E-A0C3-494B-9F06-F5BDCFBC79B6}"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3B01932-300E-45F4-B981-D4C5E9979B11}"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Queues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Deques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latin typeface="Arial" charset="0"/>
                <a:cs typeface="Arial" charset="0"/>
              </a:rPr>
              <a:t>Accessing the Entries of a Deque</a:t>
            </a:r>
            <a:endParaRPr lang="en-CA" altLang="en-US" smtClean="0">
              <a:latin typeface="Arial" charset="0"/>
              <a:cs typeface="Arial" charset="0"/>
            </a:endParaRPr>
          </a:p>
        </p:txBody>
      </p:sp>
      <p:sp>
        <p:nvSpPr>
          <p:cNvPr id="13315" name="Content Placeholder 2"/>
          <p:cNvSpPr>
            <a:spLocks noGrp="1"/>
          </p:cNvSpPr>
          <p:nvPr>
            <p:ph idx="1"/>
          </p:nvPr>
        </p:nvSpPr>
        <p:spPr/>
        <p:txBody>
          <a:bodyPr/>
          <a:lstStyle/>
          <a:p>
            <a:pPr>
              <a:buFont typeface="Arial" charset="0"/>
              <a:buNone/>
            </a:pPr>
            <a:r>
              <a:rPr lang="en-CA" altLang="en-US" smtClean="0">
                <a:latin typeface="Arial" charset="0"/>
                <a:cs typeface="Arial" charset="0"/>
              </a:rPr>
              <a:t>	We will see three mechanisms for accessing entries in the deque:</a:t>
            </a:r>
          </a:p>
          <a:p>
            <a:pPr lvl="1"/>
            <a:r>
              <a:rPr lang="en-CA" altLang="en-US" smtClean="0">
                <a:latin typeface="Arial" charset="0"/>
                <a:cs typeface="Arial" charset="0"/>
              </a:rPr>
              <a:t>Two random access member functions</a:t>
            </a:r>
          </a:p>
          <a:p>
            <a:pPr lvl="2"/>
            <a:r>
              <a:rPr lang="en-CA" altLang="en-US" smtClean="0">
                <a:latin typeface="Arial" charset="0"/>
                <a:cs typeface="Arial" charset="0"/>
              </a:rPr>
              <a:t>An overloaded indexing operator		</a:t>
            </a:r>
            <a:r>
              <a:rPr lang="en-CA" altLang="en-US" smtClean="0">
                <a:latin typeface="Consolas" pitchFamily="49" charset="0"/>
                <a:cs typeface="Consolas" pitchFamily="49" charset="0"/>
              </a:rPr>
              <a:t>ideque[10]</a:t>
            </a:r>
          </a:p>
          <a:p>
            <a:pPr lvl="2"/>
            <a:r>
              <a:rPr lang="en-CA" altLang="en-US" smtClean="0">
                <a:latin typeface="Arial" charset="0"/>
                <a:cs typeface="Arial" charset="0"/>
              </a:rPr>
              <a:t>The at() member function; and		</a:t>
            </a:r>
            <a:r>
              <a:rPr lang="en-CA" altLang="en-US" smtClean="0">
                <a:latin typeface="Consolas" pitchFamily="49" charset="0"/>
                <a:cs typeface="Consolas" pitchFamily="49" charset="0"/>
              </a:rPr>
              <a:t>ideque.at( 10 );</a:t>
            </a:r>
          </a:p>
          <a:p>
            <a:pPr lvl="1"/>
            <a:r>
              <a:rPr lang="en-CA" altLang="en-US" smtClean="0">
                <a:latin typeface="Arial" charset="0"/>
                <a:cs typeface="Arial" charset="0"/>
              </a:rPr>
              <a:t>The iterator design pattern</a:t>
            </a: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The difference between indexing and using the function </a:t>
            </a:r>
            <a:r>
              <a:rPr lang="en-CA" altLang="en-US" smtClean="0">
                <a:latin typeface="Consolas" pitchFamily="49" charset="0"/>
                <a:cs typeface="Consolas" pitchFamily="49" charset="0"/>
              </a:rPr>
              <a:t>at( int )</a:t>
            </a:r>
            <a:r>
              <a:rPr lang="en-CA" altLang="en-US" smtClean="0">
                <a:latin typeface="Arial" charset="0"/>
                <a:cs typeface="Arial" charset="0"/>
              </a:rPr>
              <a:t> is that the second will throw an </a:t>
            </a:r>
            <a:r>
              <a:rPr lang="en-CA" altLang="en-US" smtClean="0">
                <a:latin typeface="Consolas" pitchFamily="49" charset="0"/>
                <a:cs typeface="Consolas" pitchFamily="49" charset="0"/>
              </a:rPr>
              <a:t>out_of_range</a:t>
            </a:r>
            <a:r>
              <a:rPr lang="en-CA" altLang="en-US" smtClean="0">
                <a:latin typeface="Arial" charset="0"/>
                <a:cs typeface="Arial" charset="0"/>
              </a:rPr>
              <a:t> exception if it accesses an entry outside the range of the deque</a:t>
            </a:r>
          </a:p>
          <a:p>
            <a:pPr>
              <a:buFont typeface="Arial" charset="0"/>
              <a:buNone/>
            </a:pPr>
            <a:endParaRPr lang="en-CA" altLang="en-US" smtClean="0">
              <a:latin typeface="Arial" charset="0"/>
              <a:cs typeface="Arial" charset="0"/>
            </a:endParaRPr>
          </a:p>
        </p:txBody>
      </p:sp>
      <p:sp>
        <p:nvSpPr>
          <p:cNvPr id="13316"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273320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latin typeface="Consolas" pitchFamily="49" charset="0"/>
                <a:cs typeface="Arial" charset="0"/>
              </a:rPr>
              <a:t>T &amp;deque::operator[]( int )</a:t>
            </a:r>
            <a:br>
              <a:rPr lang="en-US" altLang="en-US" smtClean="0">
                <a:latin typeface="Consolas" pitchFamily="49" charset="0"/>
                <a:cs typeface="Arial" charset="0"/>
              </a:rPr>
            </a:br>
            <a:r>
              <a:rPr lang="en-US" altLang="en-US" smtClean="0">
                <a:latin typeface="Consolas" pitchFamily="49" charset="0"/>
                <a:cs typeface="Arial" charset="0"/>
              </a:rPr>
              <a:t>T &amp;deque::at( int )</a:t>
            </a:r>
          </a:p>
        </p:txBody>
      </p:sp>
      <p:sp>
        <p:nvSpPr>
          <p:cNvPr id="14339" name="Rectangle 3"/>
          <p:cNvSpPr>
            <a:spLocks noGrp="1" noChangeArrowheads="1"/>
          </p:cNvSpPr>
          <p:nvPr>
            <p:ph type="body" idx="1"/>
          </p:nvPr>
        </p:nvSpPr>
        <p:spPr>
          <a:xfrm>
            <a:off x="457200" y="1600200"/>
            <a:ext cx="8435975" cy="4525963"/>
          </a:xfrm>
        </p:spPr>
        <p:txBody>
          <a:bodyPr/>
          <a:lstStyle/>
          <a:p>
            <a:pPr>
              <a:buFontTx/>
              <a:buNone/>
              <a:defRPr/>
            </a:pPr>
            <a:r>
              <a:rPr lang="en-US" sz="1100" b="1" dirty="0" smtClean="0">
                <a:latin typeface="Courier New" pitchFamily="49" charset="0"/>
                <a:cs typeface="Arial" charset="0"/>
              </a:rPr>
              <a:t>#include &lt;</a:t>
            </a:r>
            <a:r>
              <a:rPr lang="en-US" sz="1100" b="1" dirty="0" err="1" smtClean="0">
                <a:latin typeface="Courier New" pitchFamily="49" charset="0"/>
                <a:cs typeface="Arial" charset="0"/>
              </a:rPr>
              <a:t>iostream</a:t>
            </a:r>
            <a:r>
              <a:rPr lang="en-US" sz="1100" b="1" dirty="0" smtClean="0">
                <a:latin typeface="Courier New" pitchFamily="49" charset="0"/>
                <a:cs typeface="Arial" charset="0"/>
              </a:rPr>
              <a:t>&gt;</a:t>
            </a:r>
          </a:p>
          <a:p>
            <a:pPr>
              <a:buFontTx/>
              <a:buNone/>
              <a:defRPr/>
            </a:pPr>
            <a:r>
              <a:rPr lang="en-US" sz="1100" b="1" dirty="0" smtClean="0">
                <a:latin typeface="Courier New" pitchFamily="49" charset="0"/>
                <a:cs typeface="Arial" charset="0"/>
              </a:rPr>
              <a:t>#include &lt;</a:t>
            </a:r>
            <a:r>
              <a:rPr lang="en-US" sz="1100" b="1" dirty="0" err="1" smtClean="0">
                <a:latin typeface="Courier New" pitchFamily="49" charset="0"/>
                <a:cs typeface="Arial" charset="0"/>
              </a:rPr>
              <a:t>deque</a:t>
            </a:r>
            <a:r>
              <a:rPr lang="en-US" sz="1100" b="1" dirty="0" smtClean="0">
                <a:latin typeface="Courier New" pitchFamily="49" charset="0"/>
                <a:cs typeface="Arial" charset="0"/>
              </a:rPr>
              <a:t>&gt;</a:t>
            </a:r>
          </a:p>
          <a:p>
            <a:pPr>
              <a:buFontTx/>
              <a:buNone/>
              <a:defRPr/>
            </a:pPr>
            <a:r>
              <a:rPr lang="en-US" sz="1100" b="1" dirty="0" smtClean="0">
                <a:latin typeface="Courier New" pitchFamily="49" charset="0"/>
                <a:cs typeface="Arial" charset="0"/>
              </a:rPr>
              <a:t>using namespace std;</a:t>
            </a:r>
          </a:p>
          <a:p>
            <a:pPr>
              <a:buFontTx/>
              <a:buNone/>
              <a:defRPr/>
            </a:pPr>
            <a:endParaRPr lang="en-US" sz="1100" b="1" dirty="0" smtClean="0">
              <a:latin typeface="Courier New" pitchFamily="49" charset="0"/>
              <a:cs typeface="Arial" charset="0"/>
            </a:endParaRPr>
          </a:p>
          <a:p>
            <a:pPr>
              <a:buFontTx/>
              <a:buNone/>
              <a:defRPr/>
            </a:pPr>
            <a:r>
              <a:rPr lang="en-US" sz="1100" b="1" dirty="0" err="1" smtClean="0">
                <a:latin typeface="Courier New" pitchFamily="49" charset="0"/>
                <a:cs typeface="Arial" charset="0"/>
              </a:rPr>
              <a:t>int</a:t>
            </a:r>
            <a:r>
              <a:rPr lang="en-US" sz="1100" b="1" dirty="0" smtClean="0">
                <a:latin typeface="Courier New" pitchFamily="49" charset="0"/>
                <a:cs typeface="Arial" charset="0"/>
              </a:rPr>
              <a:t> main() {</a:t>
            </a:r>
          </a:p>
          <a:p>
            <a:pPr>
              <a:buFontTx/>
              <a:buNone/>
              <a:defRPr/>
            </a:pPr>
            <a:r>
              <a:rPr lang="en-US" sz="1100" b="1" dirty="0" smtClean="0">
                <a:latin typeface="Courier New" pitchFamily="49" charset="0"/>
                <a:cs typeface="Arial" charset="0"/>
              </a:rPr>
              <a:t>    </a:t>
            </a:r>
            <a:r>
              <a:rPr lang="en-US" sz="1100" b="1" dirty="0" err="1" smtClean="0">
                <a:latin typeface="Courier New" pitchFamily="49" charset="0"/>
                <a:cs typeface="Arial" charset="0"/>
              </a:rPr>
              <a:t>deque</a:t>
            </a:r>
            <a:r>
              <a:rPr lang="en-US" sz="1100" b="1" dirty="0" smtClean="0">
                <a:latin typeface="Courier New" pitchFamily="49" charset="0"/>
                <a:cs typeface="Arial" charset="0"/>
              </a:rPr>
              <a:t>&lt;</a:t>
            </a:r>
            <a:r>
              <a:rPr lang="en-US" sz="1100" b="1" dirty="0" err="1" smtClean="0">
                <a:latin typeface="Courier New" pitchFamily="49" charset="0"/>
                <a:cs typeface="Arial" charset="0"/>
              </a:rPr>
              <a:t>int</a:t>
            </a:r>
            <a:r>
              <a:rPr lang="en-US" sz="1100" b="1" dirty="0" smtClean="0">
                <a:latin typeface="Courier New" pitchFamily="49" charset="0"/>
                <a:cs typeface="Arial" charset="0"/>
              </a:rPr>
              <a:t>&gt; </a:t>
            </a:r>
            <a:r>
              <a:rPr lang="en-US" sz="1100" b="1" dirty="0" err="1" smtClean="0">
                <a:latin typeface="Courier New" pitchFamily="49" charset="0"/>
                <a:cs typeface="Arial" charset="0"/>
              </a:rPr>
              <a:t>ideque</a:t>
            </a:r>
            <a:r>
              <a:rPr lang="en-US" sz="1100" b="1" dirty="0" smtClean="0">
                <a:latin typeface="Courier New" pitchFamily="49" charset="0"/>
                <a:cs typeface="Arial" charset="0"/>
              </a:rPr>
              <a:t>;</a:t>
            </a:r>
          </a:p>
          <a:p>
            <a:pPr>
              <a:buFontTx/>
              <a:buNone/>
              <a:defRPr/>
            </a:pPr>
            <a:r>
              <a:rPr lang="en-US" sz="1100" b="1" dirty="0" smtClean="0">
                <a:latin typeface="Courier New" pitchFamily="49" charset="0"/>
                <a:cs typeface="Arial" charset="0"/>
              </a:rPr>
              <a:t>    </a:t>
            </a:r>
            <a:r>
              <a:rPr lang="en-US" sz="1100" b="1" dirty="0" err="1" smtClean="0">
                <a:latin typeface="Courier New" pitchFamily="49" charset="0"/>
                <a:cs typeface="Arial" charset="0"/>
              </a:rPr>
              <a:t>ideque.push_front</a:t>
            </a:r>
            <a:r>
              <a:rPr lang="en-US" sz="1100" b="1" dirty="0" smtClean="0">
                <a:latin typeface="Courier New" pitchFamily="49" charset="0"/>
                <a:cs typeface="Arial" charset="0"/>
              </a:rPr>
              <a:t>( 5 );   </a:t>
            </a:r>
            <a:r>
              <a:rPr lang="en-US" sz="1100" b="1" dirty="0" err="1" smtClean="0">
                <a:latin typeface="Courier New" pitchFamily="49" charset="0"/>
                <a:cs typeface="Arial" charset="0"/>
              </a:rPr>
              <a:t>ideque.push_back</a:t>
            </a:r>
            <a:r>
              <a:rPr lang="en-US" sz="1100" b="1" dirty="0" smtClean="0">
                <a:latin typeface="Courier New" pitchFamily="49" charset="0"/>
                <a:cs typeface="Arial" charset="0"/>
              </a:rPr>
              <a:t>( 4 );</a:t>
            </a:r>
          </a:p>
          <a:p>
            <a:pPr>
              <a:buFontTx/>
              <a:buNone/>
              <a:defRPr/>
            </a:pPr>
            <a:r>
              <a:rPr lang="en-US" sz="1100" b="1" dirty="0" smtClean="0">
                <a:latin typeface="Courier New" pitchFamily="49" charset="0"/>
                <a:cs typeface="Arial" charset="0"/>
              </a:rPr>
              <a:t>    </a:t>
            </a:r>
            <a:r>
              <a:rPr lang="en-US" sz="1100" b="1" dirty="0" err="1" smtClean="0">
                <a:latin typeface="Courier New" pitchFamily="49" charset="0"/>
                <a:cs typeface="Arial" charset="0"/>
              </a:rPr>
              <a:t>ideque.push_front</a:t>
            </a:r>
            <a:r>
              <a:rPr lang="en-US" sz="1100" b="1" dirty="0" smtClean="0">
                <a:latin typeface="Courier New" pitchFamily="49" charset="0"/>
                <a:cs typeface="Arial" charset="0"/>
              </a:rPr>
              <a:t>( 3 );   </a:t>
            </a:r>
            <a:r>
              <a:rPr lang="en-US" sz="1100" b="1" dirty="0" err="1" smtClean="0">
                <a:latin typeface="Courier New" pitchFamily="49" charset="0"/>
                <a:cs typeface="Arial" charset="0"/>
              </a:rPr>
              <a:t>ideque.push_back</a:t>
            </a:r>
            <a:r>
              <a:rPr lang="en-US" sz="1100" b="1" dirty="0" smtClean="0">
                <a:latin typeface="Courier New" pitchFamily="49" charset="0"/>
                <a:cs typeface="Arial" charset="0"/>
              </a:rPr>
              <a:t>( 6 );  //   5 3 4 6</a:t>
            </a:r>
          </a:p>
          <a:p>
            <a:pPr>
              <a:defRPr/>
            </a:pPr>
            <a:endParaRPr lang="en-US" sz="1100" b="1" dirty="0" smtClean="0">
              <a:latin typeface="Courier New" pitchFamily="49" charset="0"/>
              <a:cs typeface="Arial" charset="0"/>
            </a:endParaRPr>
          </a:p>
          <a:p>
            <a:pPr>
              <a:buFontTx/>
              <a:buNone/>
              <a:defRPr/>
            </a:pPr>
            <a:r>
              <a:rPr lang="en-US" sz="1100" b="1" dirty="0" smtClean="0">
                <a:latin typeface="Courier New" pitchFamily="49" charset="0"/>
                <a:cs typeface="Arial" charset="0"/>
              </a:rPr>
              <a:t>    for ( </a:t>
            </a:r>
            <a:r>
              <a:rPr lang="en-US" sz="1100" b="1" dirty="0" err="1" smtClean="0">
                <a:latin typeface="Courier New" pitchFamily="49" charset="0"/>
                <a:cs typeface="Arial" charset="0"/>
              </a:rPr>
              <a:t>int</a:t>
            </a:r>
            <a:r>
              <a:rPr lang="en-US" sz="1100" b="1" dirty="0" smtClean="0">
                <a:latin typeface="Courier New" pitchFamily="49" charset="0"/>
                <a:cs typeface="Arial" charset="0"/>
              </a:rPr>
              <a:t> </a:t>
            </a:r>
            <a:r>
              <a:rPr lang="en-US" sz="1100" b="1" dirty="0" err="1" smtClean="0">
                <a:latin typeface="Courier New" pitchFamily="49" charset="0"/>
                <a:cs typeface="Arial" charset="0"/>
              </a:rPr>
              <a:t>i</a:t>
            </a:r>
            <a:r>
              <a:rPr lang="en-US" sz="1100" b="1" dirty="0" smtClean="0">
                <a:latin typeface="Courier New" pitchFamily="49" charset="0"/>
                <a:cs typeface="Arial" charset="0"/>
              </a:rPr>
              <a:t> = 0; </a:t>
            </a:r>
            <a:r>
              <a:rPr lang="en-US" sz="1100" b="1" dirty="0" err="1" smtClean="0">
                <a:latin typeface="Courier New" pitchFamily="49" charset="0"/>
                <a:cs typeface="Arial" charset="0"/>
              </a:rPr>
              <a:t>i</a:t>
            </a:r>
            <a:r>
              <a:rPr lang="en-US" sz="1100" b="1" dirty="0" smtClean="0">
                <a:latin typeface="Courier New" pitchFamily="49" charset="0"/>
                <a:cs typeface="Arial" charset="0"/>
              </a:rPr>
              <a:t> &lt;= </a:t>
            </a:r>
            <a:r>
              <a:rPr lang="en-US" sz="1100" b="1" dirty="0" err="1" smtClean="0">
                <a:latin typeface="Courier New" pitchFamily="49" charset="0"/>
                <a:cs typeface="Arial" charset="0"/>
              </a:rPr>
              <a:t>ideque.size</a:t>
            </a:r>
            <a:r>
              <a:rPr lang="en-US" sz="1100" b="1" dirty="0" smtClean="0">
                <a:latin typeface="Courier New" pitchFamily="49" charset="0"/>
                <a:cs typeface="Arial" charset="0"/>
              </a:rPr>
              <a:t>(); ++</a:t>
            </a:r>
            <a:r>
              <a:rPr lang="en-US" sz="1100" b="1" dirty="0" err="1" smtClean="0">
                <a:latin typeface="Courier New" pitchFamily="49" charset="0"/>
                <a:cs typeface="Arial" charset="0"/>
              </a:rPr>
              <a:t>i</a:t>
            </a:r>
            <a:r>
              <a:rPr lang="en-US" sz="1100" b="1" dirty="0" smtClean="0">
                <a:latin typeface="Courier New" pitchFamily="49" charset="0"/>
                <a:cs typeface="Arial" charset="0"/>
              </a:rPr>
              <a:t> ) {</a:t>
            </a:r>
          </a:p>
          <a:p>
            <a:pPr>
              <a:buFontTx/>
              <a:buNone/>
              <a:defRPr/>
            </a:pPr>
            <a:r>
              <a:rPr lang="en-US" sz="1100" b="1" dirty="0" smtClean="0">
                <a:latin typeface="Courier New" pitchFamily="49" charset="0"/>
                <a:cs typeface="Arial" charset="0"/>
              </a:rPr>
              <a:t>        </a:t>
            </a:r>
            <a:r>
              <a:rPr lang="en-US" sz="1100" b="1" dirty="0" err="1" smtClean="0">
                <a:latin typeface="Courier New" pitchFamily="49" charset="0"/>
                <a:cs typeface="Arial" charset="0"/>
              </a:rPr>
              <a:t>cout</a:t>
            </a:r>
            <a:r>
              <a:rPr lang="en-US" sz="1100" b="1" dirty="0" smtClean="0">
                <a:latin typeface="Courier New" pitchFamily="49" charset="0"/>
                <a:cs typeface="Arial" charset="0"/>
              </a:rPr>
              <a:t> &lt;&lt; </a:t>
            </a:r>
            <a:r>
              <a:rPr lang="en-US" sz="1100" b="1" dirty="0" err="1" smtClean="0">
                <a:latin typeface="Courier New" pitchFamily="49" charset="0"/>
                <a:cs typeface="Arial" charset="0"/>
              </a:rPr>
              <a:t>ideque</a:t>
            </a:r>
            <a:r>
              <a:rPr lang="en-US" sz="1100" b="1" dirty="0" smtClean="0">
                <a:latin typeface="Courier New" pitchFamily="49" charset="0"/>
                <a:cs typeface="Arial" charset="0"/>
              </a:rPr>
              <a:t>[</a:t>
            </a:r>
            <a:r>
              <a:rPr lang="en-US" sz="1100" b="1" dirty="0" err="1" smtClean="0">
                <a:latin typeface="Courier New" pitchFamily="49" charset="0"/>
                <a:cs typeface="Arial" charset="0"/>
              </a:rPr>
              <a:t>i</a:t>
            </a:r>
            <a:r>
              <a:rPr lang="en-US" sz="1100" b="1" dirty="0" smtClean="0">
                <a:latin typeface="Courier New" pitchFamily="49" charset="0"/>
                <a:cs typeface="Arial" charset="0"/>
              </a:rPr>
              <a:t>] &lt;&lt; " " &lt;&lt; </a:t>
            </a:r>
            <a:r>
              <a:rPr lang="en-US" sz="1100" b="1" dirty="0" err="1" smtClean="0">
                <a:latin typeface="Courier New" pitchFamily="49" charset="0"/>
                <a:cs typeface="Arial" charset="0"/>
              </a:rPr>
              <a:t>ideque.at</a:t>
            </a:r>
            <a:r>
              <a:rPr lang="en-US" sz="1100" b="1" dirty="0" smtClean="0">
                <a:latin typeface="Courier New" pitchFamily="49" charset="0"/>
                <a:cs typeface="Arial" charset="0"/>
              </a:rPr>
              <a:t>( </a:t>
            </a:r>
            <a:r>
              <a:rPr lang="en-US" sz="1100" b="1" dirty="0" err="1" smtClean="0">
                <a:latin typeface="Courier New" pitchFamily="49" charset="0"/>
                <a:cs typeface="Arial" charset="0"/>
              </a:rPr>
              <a:t>i</a:t>
            </a:r>
            <a:r>
              <a:rPr lang="en-US" sz="1100" b="1" dirty="0" smtClean="0">
                <a:latin typeface="Courier New" pitchFamily="49" charset="0"/>
                <a:cs typeface="Arial" charset="0"/>
              </a:rPr>
              <a:t> ) &lt;&lt; "  ";</a:t>
            </a:r>
          </a:p>
          <a:p>
            <a:pPr>
              <a:buFontTx/>
              <a:buNone/>
              <a:defRPr/>
            </a:pPr>
            <a:r>
              <a:rPr lang="en-US" sz="1100" b="1" dirty="0" smtClean="0">
                <a:latin typeface="Courier New" pitchFamily="49" charset="0"/>
                <a:cs typeface="Arial" charset="0"/>
              </a:rPr>
              <a:t>    }</a:t>
            </a:r>
          </a:p>
          <a:p>
            <a:pPr>
              <a:buFontTx/>
              <a:buNone/>
              <a:defRPr/>
            </a:pPr>
            <a:endParaRPr lang="en-US" sz="1100" b="1" dirty="0" smtClean="0">
              <a:latin typeface="Courier New" pitchFamily="49" charset="0"/>
              <a:cs typeface="Arial" charset="0"/>
            </a:endParaRPr>
          </a:p>
          <a:p>
            <a:pPr>
              <a:buFontTx/>
              <a:buNone/>
              <a:defRPr/>
            </a:pPr>
            <a:r>
              <a:rPr lang="en-US" sz="1100" b="1" dirty="0" smtClean="0">
                <a:latin typeface="Courier New" pitchFamily="49" charset="0"/>
                <a:cs typeface="Arial" charset="0"/>
              </a:rPr>
              <a:t>    </a:t>
            </a:r>
            <a:r>
              <a:rPr lang="en-US" sz="1100" b="1" dirty="0" err="1" smtClean="0">
                <a:latin typeface="Courier New" pitchFamily="49" charset="0"/>
                <a:cs typeface="Arial" charset="0"/>
              </a:rPr>
              <a:t>cout</a:t>
            </a:r>
            <a:r>
              <a:rPr lang="en-US" sz="1100" b="1" dirty="0" smtClean="0">
                <a:latin typeface="Courier New" pitchFamily="49" charset="0"/>
                <a:cs typeface="Arial" charset="0"/>
              </a:rPr>
              <a:t> &lt;&lt; </a:t>
            </a:r>
            <a:r>
              <a:rPr lang="en-US" sz="1100" b="1" dirty="0" err="1" smtClean="0">
                <a:latin typeface="Courier New" pitchFamily="49" charset="0"/>
                <a:cs typeface="Arial" charset="0"/>
              </a:rPr>
              <a:t>endl</a:t>
            </a:r>
            <a:r>
              <a:rPr lang="en-US" sz="1100" b="1" dirty="0" smtClean="0">
                <a:latin typeface="Courier New" pitchFamily="49" charset="0"/>
                <a:cs typeface="Arial" charset="0"/>
              </a:rPr>
              <a:t>;</a:t>
            </a:r>
          </a:p>
          <a:p>
            <a:pPr>
              <a:buFontTx/>
              <a:buNone/>
              <a:defRPr/>
            </a:pPr>
            <a:r>
              <a:rPr lang="en-US" sz="1100" b="1" dirty="0" smtClean="0">
                <a:latin typeface="Courier New" pitchFamily="49" charset="0"/>
                <a:cs typeface="Arial" charset="0"/>
              </a:rPr>
              <a:t>    return 0;</a:t>
            </a:r>
          </a:p>
          <a:p>
            <a:pPr>
              <a:buFontTx/>
              <a:buNone/>
              <a:defRPr/>
            </a:pPr>
            <a:r>
              <a:rPr lang="en-US" sz="1100" b="1" dirty="0" smtClean="0">
                <a:latin typeface="Courier New" pitchFamily="49" charset="0"/>
                <a:cs typeface="Arial" charset="0"/>
              </a:rPr>
              <a:t>}</a:t>
            </a:r>
          </a:p>
          <a:p>
            <a:pPr>
              <a:buFontTx/>
              <a:buNone/>
              <a:defRPr/>
            </a:pPr>
            <a:endParaRPr lang="en-US" sz="1100" b="1" dirty="0" smtClean="0">
              <a:solidFill>
                <a:schemeClr val="accent2"/>
              </a:solidFill>
              <a:latin typeface="Courier New" pitchFamily="49" charset="0"/>
              <a:cs typeface="Arial" charset="0"/>
            </a:endParaRPr>
          </a:p>
          <a:p>
            <a:pPr>
              <a:buFontTx/>
              <a:buNone/>
              <a:defRPr/>
            </a:pPr>
            <a:r>
              <a:rPr lang="en-US" sz="1600" b="1" dirty="0" smtClean="0">
                <a:solidFill>
                  <a:schemeClr val="tx1">
                    <a:lumMod val="50000"/>
                    <a:lumOff val="50000"/>
                  </a:schemeClr>
                </a:solidFill>
                <a:latin typeface="Courier New" pitchFamily="49" charset="0"/>
                <a:cs typeface="Arial" charset="0"/>
              </a:rPr>
              <a:t>{eceunix:1} </a:t>
            </a:r>
            <a:r>
              <a:rPr lang="en-US" sz="1600" b="1" dirty="0" smtClean="0">
                <a:solidFill>
                  <a:srgbClr val="00B0F0"/>
                </a:solidFill>
                <a:latin typeface="Courier New" pitchFamily="49" charset="0"/>
                <a:cs typeface="Arial" charset="0"/>
              </a:rPr>
              <a:t>./</a:t>
            </a:r>
            <a:r>
              <a:rPr lang="en-US" sz="1600" b="1" dirty="0" err="1" smtClean="0">
                <a:solidFill>
                  <a:srgbClr val="00B0F0"/>
                </a:solidFill>
                <a:latin typeface="Courier New" pitchFamily="49" charset="0"/>
                <a:cs typeface="Arial" charset="0"/>
              </a:rPr>
              <a:t>a.out</a:t>
            </a:r>
            <a:r>
              <a:rPr lang="en-US" sz="1600" b="1" dirty="0" smtClean="0">
                <a:solidFill>
                  <a:srgbClr val="00B0F0"/>
                </a:solidFill>
                <a:latin typeface="Courier New" pitchFamily="49" charset="0"/>
                <a:cs typeface="Arial" charset="0"/>
              </a:rPr>
              <a:t> # output</a:t>
            </a:r>
          </a:p>
          <a:p>
            <a:pPr>
              <a:buFontTx/>
              <a:buNone/>
              <a:defRPr/>
            </a:pPr>
            <a:r>
              <a:rPr lang="en-US" sz="1600" b="1" dirty="0" smtClean="0">
                <a:solidFill>
                  <a:srgbClr val="00B0F0"/>
                </a:solidFill>
                <a:latin typeface="Courier New" pitchFamily="49" charset="0"/>
                <a:cs typeface="Arial" charset="0"/>
              </a:rPr>
              <a:t>5 5  3 3  4 4  6 6  0</a:t>
            </a:r>
          </a:p>
          <a:p>
            <a:pPr>
              <a:buFontTx/>
              <a:buNone/>
              <a:defRPr/>
            </a:pPr>
            <a:r>
              <a:rPr lang="en-CA" sz="1600" b="1" dirty="0" smtClean="0">
                <a:solidFill>
                  <a:srgbClr val="FF0000"/>
                </a:solidFill>
                <a:latin typeface="Courier New" pitchFamily="49" charset="0"/>
                <a:cs typeface="Arial" charset="0"/>
              </a:rPr>
              <a:t>terminate called after throwing an instance of 'std::</a:t>
            </a:r>
            <a:r>
              <a:rPr lang="en-CA" sz="1600" b="1" dirty="0" err="1" smtClean="0">
                <a:solidFill>
                  <a:srgbClr val="FF0000"/>
                </a:solidFill>
                <a:latin typeface="Courier New" pitchFamily="49" charset="0"/>
                <a:cs typeface="Arial" charset="0"/>
              </a:rPr>
              <a:t>out_of_range</a:t>
            </a:r>
            <a:r>
              <a:rPr lang="en-CA" sz="1600" b="1" dirty="0" smtClean="0">
                <a:solidFill>
                  <a:srgbClr val="FF0000"/>
                </a:solidFill>
                <a:latin typeface="Courier New" pitchFamily="49" charset="0"/>
                <a:cs typeface="Arial" charset="0"/>
              </a:rPr>
              <a:t>'</a:t>
            </a:r>
          </a:p>
          <a:p>
            <a:pPr>
              <a:buFontTx/>
              <a:buNone/>
              <a:defRPr/>
            </a:pPr>
            <a:r>
              <a:rPr lang="en-CA" sz="1600" b="1" dirty="0" smtClean="0">
                <a:solidFill>
                  <a:srgbClr val="FF0000"/>
                </a:solidFill>
                <a:latin typeface="Courier New" pitchFamily="49" charset="0"/>
                <a:cs typeface="Arial" charset="0"/>
              </a:rPr>
              <a:t>  what():  </a:t>
            </a:r>
            <a:r>
              <a:rPr lang="en-CA" sz="1600" b="1" dirty="0" err="1" smtClean="0">
                <a:solidFill>
                  <a:srgbClr val="FF0000"/>
                </a:solidFill>
                <a:latin typeface="Courier New" pitchFamily="49" charset="0"/>
                <a:cs typeface="Arial" charset="0"/>
              </a:rPr>
              <a:t>deque</a:t>
            </a:r>
            <a:r>
              <a:rPr lang="en-CA" sz="1600" b="1" dirty="0" smtClean="0">
                <a:solidFill>
                  <a:srgbClr val="FF0000"/>
                </a:solidFill>
                <a:latin typeface="Courier New" pitchFamily="49" charset="0"/>
                <a:cs typeface="Arial" charset="0"/>
              </a:rPr>
              <a:t>::_</a:t>
            </a:r>
            <a:r>
              <a:rPr lang="en-CA" sz="1600" b="1" dirty="0" err="1" smtClean="0">
                <a:solidFill>
                  <a:srgbClr val="FF0000"/>
                </a:solidFill>
                <a:latin typeface="Courier New" pitchFamily="49" charset="0"/>
                <a:cs typeface="Arial" charset="0"/>
              </a:rPr>
              <a:t>M_range_check</a:t>
            </a:r>
            <a:endParaRPr lang="en-CA" sz="1600" b="1" dirty="0" smtClean="0">
              <a:solidFill>
                <a:srgbClr val="FF0000"/>
              </a:solidFill>
              <a:latin typeface="Courier New" pitchFamily="49" charset="0"/>
              <a:cs typeface="Arial" charset="0"/>
            </a:endParaRPr>
          </a:p>
          <a:p>
            <a:pPr>
              <a:buFontTx/>
              <a:buNone/>
              <a:defRPr/>
            </a:pPr>
            <a:r>
              <a:rPr lang="en-CA" sz="1600" b="1" dirty="0" smtClean="0">
                <a:solidFill>
                  <a:srgbClr val="FF0000"/>
                </a:solidFill>
                <a:latin typeface="Courier New" pitchFamily="49" charset="0"/>
                <a:cs typeface="Arial" charset="0"/>
              </a:rPr>
              <a:t>Abort</a:t>
            </a:r>
          </a:p>
        </p:txBody>
      </p:sp>
      <p:sp>
        <p:nvSpPr>
          <p:cNvPr id="14340"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120394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en-US" altLang="en-US" smtClean="0">
                <a:latin typeface="Arial" charset="0"/>
                <a:cs typeface="Arial" charset="0"/>
              </a:rPr>
              <a:t>Stepping Through Deques</a:t>
            </a:r>
          </a:p>
        </p:txBody>
      </p:sp>
      <p:sp>
        <p:nvSpPr>
          <p:cNvPr id="15363" name="Rectangle 3"/>
          <p:cNvSpPr>
            <a:spLocks noGrp="1" noChangeArrowheads="1"/>
          </p:cNvSpPr>
          <p:nvPr>
            <p:ph type="body" idx="4294967295"/>
          </p:nvPr>
        </p:nvSpPr>
        <p:spPr/>
        <p:txBody>
          <a:bodyPr/>
          <a:lstStyle/>
          <a:p>
            <a:pPr>
              <a:buFont typeface="Arial" charset="0"/>
              <a:buNone/>
            </a:pPr>
            <a:r>
              <a:rPr lang="en-US" altLang="en-US" dirty="0" smtClean="0">
                <a:latin typeface="Arial" charset="0"/>
                <a:cs typeface="Arial" charset="0"/>
              </a:rPr>
              <a:t>	From Project 1, you should be familiar with this technique of stepping through a </a:t>
            </a:r>
            <a:r>
              <a:rPr lang="en-US" altLang="en-US" dirty="0" smtClean="0">
                <a:latin typeface="Consolas" pitchFamily="49" charset="0"/>
                <a:cs typeface="Arial" charset="0"/>
              </a:rPr>
              <a:t>Single_list</a:t>
            </a:r>
            <a:r>
              <a:rPr lang="en-US" altLang="en-US" dirty="0" smtClean="0">
                <a:latin typeface="Arial" charset="0"/>
                <a:cs typeface="Arial" charset="0"/>
              </a:rPr>
              <a:t>:</a:t>
            </a:r>
          </a:p>
          <a:p>
            <a:pPr>
              <a:buFont typeface="Arial" charset="0"/>
              <a:buNone/>
            </a:pPr>
            <a:r>
              <a:rPr lang="en-US" altLang="en-US" sz="1400" dirty="0" smtClean="0">
                <a:latin typeface="Consolas" pitchFamily="49" charset="0"/>
                <a:cs typeface="Arial" charset="0"/>
              </a:rPr>
              <a:t/>
            </a:r>
            <a:br>
              <a:rPr lang="en-US" altLang="en-US" sz="1400" dirty="0" smtClean="0">
                <a:latin typeface="Consolas" pitchFamily="49" charset="0"/>
                <a:cs typeface="Arial" charset="0"/>
              </a:rPr>
            </a:br>
            <a:r>
              <a:rPr lang="en-US" altLang="en-US" sz="1400" dirty="0" smtClean="0">
                <a:latin typeface="Consolas" pitchFamily="49" charset="0"/>
                <a:cs typeface="Arial" charset="0"/>
              </a:rPr>
              <a:t>Single_list&lt;int&gt; list;</a:t>
            </a:r>
          </a:p>
          <a:p>
            <a:pPr>
              <a:buFont typeface="Arial" charset="0"/>
              <a:buNone/>
            </a:pPr>
            <a:endParaRPr lang="en-US" altLang="en-US" sz="1400" dirty="0" smtClean="0">
              <a:latin typeface="Consolas" pitchFamily="49" charset="0"/>
              <a:cs typeface="Arial" charset="0"/>
            </a:endParaRPr>
          </a:p>
          <a:p>
            <a:pPr>
              <a:buFont typeface="Arial" charset="0"/>
              <a:buNone/>
            </a:pPr>
            <a:r>
              <a:rPr lang="en-US" altLang="en-US" sz="1400" dirty="0" smtClean="0">
                <a:latin typeface="Consolas" pitchFamily="49" charset="0"/>
                <a:cs typeface="Arial" charset="0"/>
              </a:rPr>
              <a:t>	for ( int i = 0; i &lt; 10; ++i ) { </a:t>
            </a:r>
            <a:r>
              <a:rPr lang="en-US" altLang="en-US" sz="1400" dirty="0" err="1" smtClean="0">
                <a:latin typeface="Consolas" pitchFamily="49" charset="0"/>
                <a:cs typeface="Arial" charset="0"/>
              </a:rPr>
              <a:t>list.push_front</a:t>
            </a:r>
            <a:r>
              <a:rPr lang="en-US" altLang="en-US" sz="1400" dirty="0" smtClean="0">
                <a:latin typeface="Consolas" pitchFamily="49" charset="0"/>
                <a:cs typeface="Arial" charset="0"/>
              </a:rPr>
              <a:t>( i ); }</a:t>
            </a:r>
          </a:p>
          <a:p>
            <a:pPr>
              <a:buFont typeface="Arial" charset="0"/>
              <a:buNone/>
            </a:pPr>
            <a:endParaRPr lang="en-US" altLang="en-US" sz="1400" dirty="0" smtClean="0">
              <a:latin typeface="Consolas" pitchFamily="49" charset="0"/>
              <a:cs typeface="Arial" charset="0"/>
            </a:endParaRPr>
          </a:p>
          <a:p>
            <a:pPr>
              <a:buFont typeface="Arial" charset="0"/>
              <a:buNone/>
            </a:pPr>
            <a:r>
              <a:rPr lang="en-US" altLang="en-US" sz="1400" dirty="0" smtClean="0">
                <a:latin typeface="Consolas" pitchFamily="49" charset="0"/>
                <a:cs typeface="Arial" charset="0"/>
              </a:rPr>
              <a:t>	for ( Single_node&lt;int&gt; *ptr = </a:t>
            </a:r>
            <a:r>
              <a:rPr lang="en-US" altLang="en-US" sz="1400" dirty="0" err="1" smtClean="0">
                <a:latin typeface="Consolas" pitchFamily="49" charset="0"/>
                <a:cs typeface="Arial" charset="0"/>
              </a:rPr>
              <a:t>list.head</a:t>
            </a:r>
            <a:r>
              <a:rPr lang="en-US" altLang="en-US" sz="1400" dirty="0" smtClean="0">
                <a:latin typeface="Consolas" pitchFamily="49" charset="0"/>
                <a:cs typeface="Arial" charset="0"/>
              </a:rPr>
              <a:t>(); ptr != 0; ptr = ptr-&gt;next() ) {</a:t>
            </a:r>
          </a:p>
          <a:p>
            <a:pPr>
              <a:buFont typeface="Arial" charset="0"/>
              <a:buNone/>
            </a:pPr>
            <a:r>
              <a:rPr lang="en-US" altLang="en-US" sz="1400" dirty="0" smtClean="0">
                <a:latin typeface="Consolas" pitchFamily="49" charset="0"/>
                <a:cs typeface="Arial" charset="0"/>
              </a:rPr>
              <a:t>	    cout &lt;&lt; ptr-</a:t>
            </a:r>
            <a:r>
              <a:rPr lang="en-US" altLang="en-US" sz="1400" dirty="0" smtClean="0">
                <a:latin typeface="Consolas" pitchFamily="49" charset="0"/>
                <a:cs typeface="Arial" charset="0"/>
              </a:rPr>
              <a:t>&gt;value();</a:t>
            </a:r>
            <a:endParaRPr lang="en-US" altLang="en-US" sz="1400" dirty="0" smtClean="0">
              <a:latin typeface="Consolas" pitchFamily="49" charset="0"/>
              <a:cs typeface="Arial" charset="0"/>
            </a:endParaRPr>
          </a:p>
          <a:p>
            <a:pPr>
              <a:buFont typeface="Arial" charset="0"/>
              <a:buNone/>
            </a:pPr>
            <a:r>
              <a:rPr lang="en-US" altLang="en-US" sz="1400" dirty="0" smtClean="0">
                <a:latin typeface="Consolas" pitchFamily="49" charset="0"/>
                <a:cs typeface="Arial" charset="0"/>
              </a:rPr>
              <a:t>	}</a:t>
            </a:r>
          </a:p>
          <a:p>
            <a:pPr>
              <a:buFont typeface="Arial" charset="0"/>
              <a:buNone/>
            </a:pPr>
            <a:endParaRPr lang="en-US" altLang="en-US" sz="1400" dirty="0" smtClean="0">
              <a:latin typeface="Consolas" pitchFamily="49" charset="0"/>
              <a:cs typeface="Arial" charset="0"/>
            </a:endParaRPr>
          </a:p>
        </p:txBody>
      </p:sp>
      <p:sp>
        <p:nvSpPr>
          <p:cNvPr id="15364"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3704610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r>
              <a:rPr lang="en-US" altLang="en-US" smtClean="0">
                <a:latin typeface="Arial" charset="0"/>
                <a:cs typeface="Arial" charset="0"/>
              </a:rPr>
              <a:t>Stepping Through Deques</a:t>
            </a:r>
          </a:p>
        </p:txBody>
      </p:sp>
      <p:sp>
        <p:nvSpPr>
          <p:cNvPr id="16387" name="Rectangle 3"/>
          <p:cNvSpPr>
            <a:spLocks noGrp="1" noChangeArrowheads="1"/>
          </p:cNvSpPr>
          <p:nvPr>
            <p:ph type="body" idx="4294967295"/>
          </p:nvPr>
        </p:nvSpPr>
        <p:spPr/>
        <p:txBody>
          <a:bodyPr/>
          <a:lstStyle/>
          <a:p>
            <a:pPr>
              <a:buFont typeface="Arial" charset="0"/>
              <a:buNone/>
            </a:pPr>
            <a:r>
              <a:rPr lang="en-US" altLang="en-US" smtClean="0">
                <a:latin typeface="Arial" charset="0"/>
                <a:cs typeface="Arial" charset="0"/>
              </a:rPr>
              <a:t>	There are serious problems with this approach:</a:t>
            </a:r>
          </a:p>
          <a:p>
            <a:pPr lvl="1"/>
            <a:r>
              <a:rPr lang="en-US" altLang="en-US" smtClean="0">
                <a:latin typeface="Arial" charset="0"/>
                <a:cs typeface="Arial" charset="0"/>
              </a:rPr>
              <a:t>It exposes the underlying structure</a:t>
            </a:r>
          </a:p>
          <a:p>
            <a:pPr lvl="1"/>
            <a:r>
              <a:rPr lang="en-US" altLang="en-US" smtClean="0">
                <a:latin typeface="Arial" charset="0"/>
                <a:cs typeface="Arial" charset="0"/>
              </a:rPr>
              <a:t>It is impossible to change the implementation once users have access to the structure</a:t>
            </a:r>
          </a:p>
          <a:p>
            <a:pPr lvl="1"/>
            <a:r>
              <a:rPr lang="en-US" altLang="en-US" smtClean="0">
                <a:latin typeface="Arial" charset="0"/>
                <a:cs typeface="Arial" charset="0"/>
              </a:rPr>
              <a:t>The implementation will change from class to class</a:t>
            </a:r>
          </a:p>
          <a:p>
            <a:pPr lvl="2"/>
            <a:r>
              <a:rPr lang="en-US" altLang="en-US" smtClean="0">
                <a:latin typeface="Consolas" pitchFamily="49" charset="0"/>
                <a:cs typeface="Arial" charset="0"/>
              </a:rPr>
              <a:t>Single_list</a:t>
            </a:r>
            <a:r>
              <a:rPr lang="en-US" altLang="en-US" smtClean="0">
                <a:latin typeface="Arial" charset="0"/>
                <a:cs typeface="Arial" charset="0"/>
              </a:rPr>
              <a:t> requires </a:t>
            </a:r>
            <a:r>
              <a:rPr lang="en-US" altLang="en-US" smtClean="0">
                <a:latin typeface="Consolas" pitchFamily="49" charset="0"/>
                <a:cs typeface="Arial" charset="0"/>
              </a:rPr>
              <a:t>Single_node</a:t>
            </a:r>
          </a:p>
          <a:p>
            <a:pPr lvl="2"/>
            <a:r>
              <a:rPr lang="en-US" altLang="en-US" smtClean="0">
                <a:latin typeface="Consolas" pitchFamily="49" charset="0"/>
                <a:cs typeface="Arial" charset="0"/>
              </a:rPr>
              <a:t>Double_list</a:t>
            </a:r>
            <a:r>
              <a:rPr lang="en-US" altLang="en-US" smtClean="0">
                <a:latin typeface="Arial" charset="0"/>
                <a:cs typeface="Arial" charset="0"/>
              </a:rPr>
              <a:t> requires </a:t>
            </a:r>
            <a:r>
              <a:rPr lang="en-US" altLang="en-US" smtClean="0">
                <a:latin typeface="Consolas" pitchFamily="49" charset="0"/>
                <a:cs typeface="Arial" charset="0"/>
              </a:rPr>
              <a:t>Double_node</a:t>
            </a:r>
            <a:r>
              <a:rPr lang="en-US" altLang="en-US" smtClean="0">
                <a:latin typeface="Arial" charset="0"/>
                <a:cs typeface="Arial" charset="0"/>
              </a:rPr>
              <a:t> </a:t>
            </a:r>
          </a:p>
          <a:p>
            <a:pPr lvl="1"/>
            <a:r>
              <a:rPr lang="en-US" altLang="en-US" smtClean="0">
                <a:latin typeface="Arial" charset="0"/>
                <a:cs typeface="Arial" charset="0"/>
              </a:rPr>
              <a:t>An array-based data structure does not have a direct analogy to the concept of either </a:t>
            </a:r>
            <a:r>
              <a:rPr lang="en-US" altLang="en-US" smtClean="0">
                <a:latin typeface="Consolas" pitchFamily="49" charset="0"/>
                <a:cs typeface="Arial" charset="0"/>
              </a:rPr>
              <a:t>head()</a:t>
            </a:r>
            <a:r>
              <a:rPr lang="en-US" altLang="en-US" smtClean="0">
                <a:latin typeface="Arial" charset="0"/>
                <a:cs typeface="Arial" charset="0"/>
              </a:rPr>
              <a:t> or </a:t>
            </a:r>
            <a:r>
              <a:rPr lang="en-US" altLang="en-US" smtClean="0">
                <a:latin typeface="Consolas" pitchFamily="49" charset="0"/>
                <a:cs typeface="Arial" charset="0"/>
              </a:rPr>
              <a:t>next()</a:t>
            </a:r>
            <a:endParaRPr lang="en-US" altLang="en-US" sz="2000" smtClean="0">
              <a:latin typeface="Consolas" pitchFamily="49" charset="0"/>
              <a:cs typeface="Arial" charset="0"/>
            </a:endParaRPr>
          </a:p>
        </p:txBody>
      </p:sp>
      <p:sp>
        <p:nvSpPr>
          <p:cNvPr id="16388"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1815868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altLang="en-US" smtClean="0">
                <a:latin typeface="Arial" charset="0"/>
                <a:cs typeface="Arial" charset="0"/>
              </a:rPr>
              <a:t>Stepping Through Deques</a:t>
            </a:r>
          </a:p>
        </p:txBody>
      </p:sp>
      <p:sp>
        <p:nvSpPr>
          <p:cNvPr id="17411" name="Rectangle 3"/>
          <p:cNvSpPr>
            <a:spLocks noGrp="1" noChangeArrowheads="1"/>
          </p:cNvSpPr>
          <p:nvPr>
            <p:ph type="body" idx="4294967295"/>
          </p:nvPr>
        </p:nvSpPr>
        <p:spPr/>
        <p:txBody>
          <a:bodyPr/>
          <a:lstStyle/>
          <a:p>
            <a:pPr>
              <a:buFont typeface="Arial" charset="0"/>
              <a:buNone/>
            </a:pPr>
            <a:r>
              <a:rPr lang="en-US" altLang="en-US" dirty="0" smtClean="0">
                <a:latin typeface="Arial" charset="0"/>
                <a:cs typeface="Arial" charset="0"/>
              </a:rPr>
              <a:t>	More critically, what happens with the following code?</a:t>
            </a:r>
          </a:p>
          <a:p>
            <a:pPr>
              <a:buFont typeface="Arial" charset="0"/>
              <a:buNone/>
            </a:pPr>
            <a:endParaRPr lang="en-US" altLang="en-US" sz="2400" dirty="0" smtClean="0">
              <a:latin typeface="Arial" charset="0"/>
              <a:cs typeface="Arial" charset="0"/>
            </a:endParaRPr>
          </a:p>
          <a:p>
            <a:pPr>
              <a:buFont typeface="Arial" charset="0"/>
              <a:buNone/>
            </a:pPr>
            <a:r>
              <a:rPr lang="en-US" altLang="en-US" sz="1600" dirty="0" smtClean="0">
                <a:latin typeface="Consolas" pitchFamily="49" charset="0"/>
                <a:cs typeface="Arial" charset="0"/>
              </a:rPr>
              <a:t>		Single_list&lt;int&gt; list;</a:t>
            </a:r>
          </a:p>
          <a:p>
            <a:pPr>
              <a:buFont typeface="Arial" charset="0"/>
              <a:buNone/>
            </a:pPr>
            <a:r>
              <a:rPr lang="en-US" altLang="en-US" sz="1600" dirty="0" smtClean="0">
                <a:latin typeface="Consolas" pitchFamily="49" charset="0"/>
                <a:cs typeface="Arial" charset="0"/>
              </a:rPr>
              <a:t>		for ( int i = 0; i &lt; 10; ++i ) { </a:t>
            </a:r>
            <a:r>
              <a:rPr lang="en-US" altLang="en-US" sz="1600" dirty="0" err="1" smtClean="0">
                <a:latin typeface="Consolas" pitchFamily="49" charset="0"/>
                <a:cs typeface="Arial" charset="0"/>
              </a:rPr>
              <a:t>list.push_front</a:t>
            </a:r>
            <a:r>
              <a:rPr lang="en-US" altLang="en-US" sz="1600" dirty="0" smtClean="0">
                <a:latin typeface="Consolas" pitchFamily="49" charset="0"/>
                <a:cs typeface="Arial" charset="0"/>
              </a:rPr>
              <a:t>( i ); }</a:t>
            </a:r>
          </a:p>
          <a:p>
            <a:pPr>
              <a:buFont typeface="Arial" charset="0"/>
              <a:buNone/>
            </a:pPr>
            <a:endParaRPr lang="en-US" altLang="en-US" sz="1600" dirty="0" smtClean="0">
              <a:latin typeface="Consolas" pitchFamily="49" charset="0"/>
              <a:cs typeface="Arial" charset="0"/>
            </a:endParaRPr>
          </a:p>
          <a:p>
            <a:pPr>
              <a:buFont typeface="Arial" charset="0"/>
              <a:buNone/>
            </a:pPr>
            <a:r>
              <a:rPr lang="en-US" altLang="en-US" sz="1600" dirty="0" smtClean="0">
                <a:latin typeface="Consolas" pitchFamily="49" charset="0"/>
                <a:cs typeface="Arial" charset="0"/>
              </a:rPr>
              <a:t>		Single_node&lt;int&gt; *ptr = </a:t>
            </a:r>
            <a:r>
              <a:rPr lang="en-US" altLang="en-US" sz="1600" dirty="0" err="1" smtClean="0">
                <a:latin typeface="Consolas" pitchFamily="49" charset="0"/>
                <a:cs typeface="Arial" charset="0"/>
              </a:rPr>
              <a:t>list.head</a:t>
            </a:r>
            <a:r>
              <a:rPr lang="en-US" altLang="en-US" sz="1600" dirty="0" smtClean="0">
                <a:latin typeface="Consolas" pitchFamily="49" charset="0"/>
                <a:cs typeface="Arial" charset="0"/>
              </a:rPr>
              <a:t>();</a:t>
            </a:r>
          </a:p>
          <a:p>
            <a:pPr>
              <a:buFont typeface="Arial" charset="0"/>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list.pop_front</a:t>
            </a:r>
            <a:r>
              <a:rPr lang="en-US" altLang="en-US" sz="1600" dirty="0" smtClean="0">
                <a:latin typeface="Consolas" pitchFamily="49" charset="0"/>
                <a:cs typeface="Arial" charset="0"/>
              </a:rPr>
              <a:t>();</a:t>
            </a:r>
          </a:p>
          <a:p>
            <a:pPr>
              <a:buFont typeface="Arial" charset="0"/>
              <a:buNone/>
            </a:pPr>
            <a:r>
              <a:rPr lang="en-US" altLang="en-US" sz="1600" dirty="0" smtClean="0">
                <a:latin typeface="Consolas" pitchFamily="49" charset="0"/>
                <a:cs typeface="Arial" charset="0"/>
              </a:rPr>
              <a:t>		cout &lt;&lt; ptr-</a:t>
            </a:r>
            <a:r>
              <a:rPr lang="en-US" altLang="en-US" sz="1600" dirty="0" smtClean="0">
                <a:latin typeface="Consolas" pitchFamily="49" charset="0"/>
                <a:cs typeface="Arial" charset="0"/>
              </a:rPr>
              <a:t>&gt;value() </a:t>
            </a:r>
            <a:r>
              <a:rPr lang="en-US" altLang="en-US" sz="1600" dirty="0" smtClean="0">
                <a:latin typeface="Consolas" pitchFamily="49" charset="0"/>
                <a:cs typeface="Arial" charset="0"/>
              </a:rPr>
              <a:t>&lt;&lt; endl;                 // ??</a:t>
            </a:r>
          </a:p>
        </p:txBody>
      </p:sp>
      <p:sp>
        <p:nvSpPr>
          <p:cNvPr id="17412"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2262130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altLang="en-US" smtClean="0">
                <a:latin typeface="Arial" charset="0"/>
                <a:cs typeface="Arial" charset="0"/>
              </a:rPr>
              <a:t>Stepping Through Deques</a:t>
            </a:r>
          </a:p>
        </p:txBody>
      </p:sp>
      <p:sp>
        <p:nvSpPr>
          <p:cNvPr id="18435" name="Rectangle 3"/>
          <p:cNvSpPr>
            <a:spLocks noGrp="1" noChangeArrowheads="1"/>
          </p:cNvSpPr>
          <p:nvPr>
            <p:ph type="body" idx="4294967295"/>
          </p:nvPr>
        </p:nvSpPr>
        <p:spPr/>
        <p:txBody>
          <a:bodyPr/>
          <a:lstStyle/>
          <a:p>
            <a:pPr>
              <a:buFont typeface="Arial" charset="0"/>
              <a:buNone/>
            </a:pPr>
            <a:r>
              <a:rPr lang="en-US" altLang="en-US" smtClean="0">
                <a:latin typeface="Arial" charset="0"/>
                <a:cs typeface="Arial" charset="0"/>
              </a:rPr>
              <a:t>	Or how about…</a:t>
            </a:r>
          </a:p>
          <a:p>
            <a:pPr>
              <a:buFont typeface="Arial" charset="0"/>
              <a:buNone/>
            </a:pPr>
            <a:endParaRPr lang="en-US" altLang="en-US" sz="2400" smtClean="0">
              <a:latin typeface="Arial" charset="0"/>
              <a:cs typeface="Arial" charset="0"/>
            </a:endParaRPr>
          </a:p>
          <a:p>
            <a:pPr>
              <a:buFont typeface="Arial" charset="0"/>
              <a:buNone/>
            </a:pPr>
            <a:r>
              <a:rPr lang="en-US" altLang="en-US" sz="1600" smtClean="0">
                <a:latin typeface="Consolas" pitchFamily="49" charset="0"/>
                <a:cs typeface="Arial" charset="0"/>
              </a:rPr>
              <a:t>		Single_list&lt;int&gt; list;</a:t>
            </a:r>
          </a:p>
          <a:p>
            <a:pPr>
              <a:buFont typeface="Arial" charset="0"/>
              <a:buNone/>
            </a:pPr>
            <a:r>
              <a:rPr lang="en-US" altLang="en-US" sz="1600" smtClean="0">
                <a:latin typeface="Consolas" pitchFamily="49" charset="0"/>
                <a:cs typeface="Arial" charset="0"/>
              </a:rPr>
              <a:t>		for ( int i = 0; i &lt; 10; ++i ) { list.push_front( i ); }</a:t>
            </a:r>
          </a:p>
          <a:p>
            <a:pPr>
              <a:buFont typeface="Arial" charset="0"/>
              <a:buNone/>
            </a:pPr>
            <a:endParaRPr lang="en-US" altLang="en-US" sz="1600" smtClean="0">
              <a:latin typeface="Consolas" pitchFamily="49" charset="0"/>
              <a:cs typeface="Arial" charset="0"/>
            </a:endParaRPr>
          </a:p>
          <a:p>
            <a:pPr>
              <a:buFont typeface="Arial" charset="0"/>
              <a:buNone/>
            </a:pPr>
            <a:r>
              <a:rPr lang="en-US" altLang="en-US" sz="1600" smtClean="0">
                <a:latin typeface="Consolas" pitchFamily="49" charset="0"/>
                <a:cs typeface="Arial" charset="0"/>
              </a:rPr>
              <a:t>		delete list.head();                              // ?!	</a:t>
            </a:r>
          </a:p>
        </p:txBody>
      </p:sp>
      <p:sp>
        <p:nvSpPr>
          <p:cNvPr id="18436"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387991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en-US" altLang="en-US" smtClean="0">
                <a:latin typeface="Arial" charset="0"/>
                <a:cs typeface="Arial" charset="0"/>
              </a:rPr>
              <a:t>Iterators</a:t>
            </a:r>
          </a:p>
        </p:txBody>
      </p:sp>
      <p:sp>
        <p:nvSpPr>
          <p:cNvPr id="19459" name="Rectangle 3"/>
          <p:cNvSpPr>
            <a:spLocks noGrp="1" noChangeArrowheads="1"/>
          </p:cNvSpPr>
          <p:nvPr>
            <p:ph type="body" idx="4294967295"/>
          </p:nvPr>
        </p:nvSpPr>
        <p:spPr/>
        <p:txBody>
          <a:bodyPr/>
          <a:lstStyle/>
          <a:p>
            <a:pPr>
              <a:buFont typeface="Arial" charset="0"/>
              <a:buNone/>
            </a:pPr>
            <a:r>
              <a:rPr lang="en-US" altLang="en-US" smtClean="0">
                <a:latin typeface="Arial" charset="0"/>
                <a:cs typeface="Arial" charset="0"/>
              </a:rPr>
              <a:t>	Project 1 exposes the underlying data structure for evaluation purposes</a:t>
            </a:r>
          </a:p>
          <a:p>
            <a:pPr lvl="1"/>
            <a:r>
              <a:rPr lang="en-US" altLang="en-US" smtClean="0">
                <a:latin typeface="Arial" charset="0"/>
                <a:cs typeface="Arial" charset="0"/>
              </a:rPr>
              <a:t>This is, however, not good programming practice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C++ STL uses the concept of an iterator to solve this problem</a:t>
            </a:r>
          </a:p>
          <a:p>
            <a:pPr lvl="1"/>
            <a:r>
              <a:rPr lang="en-US" altLang="en-US" smtClean="0">
                <a:latin typeface="Arial" charset="0"/>
                <a:cs typeface="Arial" charset="0"/>
              </a:rPr>
              <a:t>The iterator is not unique to C++</a:t>
            </a:r>
          </a:p>
          <a:p>
            <a:pPr lvl="1"/>
            <a:r>
              <a:rPr lang="en-US" altLang="en-US" smtClean="0">
                <a:latin typeface="Arial" charset="0"/>
                <a:cs typeface="Arial" charset="0"/>
              </a:rPr>
              <a:t>It is an industry recognized approach to solving a particular problem</a:t>
            </a:r>
          </a:p>
          <a:p>
            <a:pPr lvl="1"/>
            <a:r>
              <a:rPr lang="en-US" altLang="en-US" smtClean="0">
                <a:latin typeface="Arial" charset="0"/>
                <a:cs typeface="Arial" charset="0"/>
              </a:rPr>
              <a:t>Such a solution is called a </a:t>
            </a:r>
            <a:r>
              <a:rPr lang="en-US" altLang="en-US" i="1" smtClean="0">
                <a:latin typeface="Arial" charset="0"/>
                <a:cs typeface="Arial" charset="0"/>
              </a:rPr>
              <a:t>design pattern</a:t>
            </a:r>
            <a:endParaRPr lang="en-US" altLang="en-US" smtClean="0">
              <a:latin typeface="Arial" charset="0"/>
              <a:cs typeface="Arial" charset="0"/>
            </a:endParaRPr>
          </a:p>
          <a:p>
            <a:pPr lvl="2"/>
            <a:r>
              <a:rPr lang="en-US" altLang="en-US" smtClean="0">
                <a:latin typeface="Arial" charset="0"/>
                <a:cs typeface="Arial" charset="0"/>
              </a:rPr>
              <a:t>Formalized in Gamma</a:t>
            </a:r>
            <a:r>
              <a:rPr lang="en-US" altLang="en-US" i="1" smtClean="0">
                <a:latin typeface="Arial" charset="0"/>
                <a:cs typeface="Arial" charset="0"/>
              </a:rPr>
              <a:t> et al. </a:t>
            </a:r>
            <a:r>
              <a:rPr lang="en-US" altLang="en-US" smtClean="0">
                <a:latin typeface="Arial" charset="0"/>
                <a:cs typeface="Arial" charset="0"/>
              </a:rPr>
              <a:t>work Design Patterns</a:t>
            </a:r>
          </a:p>
        </p:txBody>
      </p:sp>
      <p:sp>
        <p:nvSpPr>
          <p:cNvPr id="19460"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291918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atin typeface="Arial" charset="0"/>
                <a:cs typeface="Arial" charset="0"/>
              </a:rPr>
              <a:t>Standard Template Library</a:t>
            </a:r>
          </a:p>
        </p:txBody>
      </p:sp>
      <p:sp>
        <p:nvSpPr>
          <p:cNvPr id="204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Associated with each STL container class is an nested class termed an </a:t>
            </a:r>
            <a:r>
              <a:rPr lang="en-US" altLang="en-US" i="1" smtClean="0">
                <a:latin typeface="Arial" charset="0"/>
                <a:cs typeface="Arial" charset="0"/>
              </a:rPr>
              <a:t>iterator</a:t>
            </a:r>
            <a:r>
              <a:rPr lang="en-US" altLang="en-US" smtClean="0">
                <a:latin typeface="Arial" charset="0"/>
                <a:cs typeface="Arial" charset="0"/>
              </a:rPr>
              <a:t>:</a:t>
            </a:r>
          </a:p>
          <a:p>
            <a:pPr lvl="1">
              <a:buFontTx/>
              <a:buNone/>
            </a:pPr>
            <a:r>
              <a:rPr lang="en-US" altLang="en-US" sz="1600" b="1" smtClean="0">
                <a:latin typeface="Courier New" pitchFamily="49" charset="0"/>
                <a:cs typeface="Arial" charset="0"/>
              </a:rPr>
              <a:t>	deque&lt;int&gt; ideque;</a:t>
            </a:r>
          </a:p>
          <a:p>
            <a:pPr lvl="1">
              <a:buFontTx/>
              <a:buNone/>
            </a:pPr>
            <a:r>
              <a:rPr lang="en-US" altLang="en-US" sz="1600" b="1" smtClean="0">
                <a:latin typeface="Courier New" pitchFamily="49" charset="0"/>
                <a:cs typeface="Arial" charset="0"/>
              </a:rPr>
              <a:t>	deque&lt;int&gt;::iterator itr;</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iterator “refers” to one position within the deque</a:t>
            </a:r>
          </a:p>
          <a:p>
            <a:pPr lvl="1"/>
            <a:r>
              <a:rPr lang="en-US" altLang="en-US" smtClean="0">
                <a:latin typeface="Arial" charset="0"/>
                <a:cs typeface="Arial" charset="0"/>
              </a:rPr>
              <a:t>It is similar a pointer but is </a:t>
            </a:r>
            <a:r>
              <a:rPr lang="en-US" altLang="en-US" b="1" smtClean="0">
                <a:latin typeface="Arial" charset="0"/>
                <a:cs typeface="Arial" charset="0"/>
              </a:rPr>
              <a:t>independent</a:t>
            </a:r>
            <a:r>
              <a:rPr lang="en-US" altLang="en-US" smtClean="0">
                <a:latin typeface="Arial" charset="0"/>
                <a:cs typeface="Arial" charset="0"/>
              </a:rPr>
              <a:t> of implementation</a:t>
            </a:r>
            <a:endParaRPr lang="en-US" altLang="en-US" sz="1600" b="1" smtClean="0">
              <a:latin typeface="Courier New" pitchFamily="49" charset="0"/>
              <a:cs typeface="Arial" charset="0"/>
            </a:endParaRPr>
          </a:p>
        </p:txBody>
      </p:sp>
      <p:sp>
        <p:nvSpPr>
          <p:cNvPr id="20484"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4246427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Analogy</a:t>
            </a:r>
          </a:p>
        </p:txBody>
      </p:sp>
      <p:sp>
        <p:nvSpPr>
          <p:cNvPr id="215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 a filing system with an administrative assistant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Your concern is not how reports are filed (so long as it’s efficient), it is only necessary that you can give directions to the assistant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Of course, God help you if your assistant is sick...</a:t>
            </a:r>
          </a:p>
        </p:txBody>
      </p:sp>
      <p:sp>
        <p:nvSpPr>
          <p:cNvPr id="21508"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283025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latin typeface="Arial" charset="0"/>
                <a:cs typeface="Arial" charset="0"/>
              </a:rPr>
              <a:t>Analogy</a:t>
            </a:r>
          </a:p>
        </p:txBody>
      </p:sp>
      <p:sp>
        <p:nvSpPr>
          <p:cNvPr id="225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You can request that your assistant:</a:t>
            </a:r>
          </a:p>
          <a:p>
            <a:pPr lvl="1"/>
            <a:r>
              <a:rPr lang="en-US" altLang="en-US" smtClean="0">
                <a:latin typeface="Arial" charset="0"/>
                <a:cs typeface="Arial" charset="0"/>
              </a:rPr>
              <a:t>Starts with either the first or last file</a:t>
            </a:r>
          </a:p>
          <a:p>
            <a:pPr lvl="1"/>
            <a:r>
              <a:rPr lang="en-US" altLang="en-US" smtClean="0">
                <a:latin typeface="Arial" charset="0"/>
                <a:cs typeface="Arial" charset="0"/>
              </a:rPr>
              <a:t>You can request to see the file the assistant is currently holding</a:t>
            </a:r>
          </a:p>
          <a:p>
            <a:pPr lvl="1"/>
            <a:r>
              <a:rPr lang="en-US" altLang="en-US" smtClean="0">
                <a:latin typeface="Arial" charset="0"/>
                <a:cs typeface="Arial" charset="0"/>
              </a:rPr>
              <a:t>You can modify the file the assistant is currently holding</a:t>
            </a:r>
          </a:p>
          <a:p>
            <a:pPr lvl="1"/>
            <a:r>
              <a:rPr lang="en-US" altLang="en-US" smtClean="0">
                <a:latin typeface="Arial" charset="0"/>
                <a:cs typeface="Arial" charset="0"/>
              </a:rPr>
              <a:t>You can request that the assistant either:</a:t>
            </a:r>
          </a:p>
          <a:p>
            <a:pPr lvl="2"/>
            <a:r>
              <a:rPr lang="en-US" altLang="en-US" smtClean="0">
                <a:latin typeface="Arial" charset="0"/>
                <a:cs typeface="Arial" charset="0"/>
              </a:rPr>
              <a:t>Go to the next file, or</a:t>
            </a:r>
          </a:p>
          <a:p>
            <a:pPr lvl="2"/>
            <a:r>
              <a:rPr lang="en-US" altLang="en-US" smtClean="0">
                <a:latin typeface="Arial" charset="0"/>
                <a:cs typeface="Arial" charset="0"/>
              </a:rPr>
              <a:t>Go to the previous file</a:t>
            </a:r>
          </a:p>
        </p:txBody>
      </p:sp>
      <p:sp>
        <p:nvSpPr>
          <p:cNvPr id="22532"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336546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topic discusses the concept of a queue:</a:t>
            </a:r>
          </a:p>
          <a:p>
            <a:pPr lvl="1"/>
            <a:r>
              <a:rPr lang="en-US" altLang="en-US" smtClean="0">
                <a:latin typeface="Arial" charset="0"/>
                <a:cs typeface="Arial" charset="0"/>
              </a:rPr>
              <a:t>Description of an Abstract Deque</a:t>
            </a:r>
          </a:p>
          <a:p>
            <a:pPr lvl="1"/>
            <a:r>
              <a:rPr lang="en-US" altLang="en-US" smtClean="0">
                <a:latin typeface="Arial" charset="0"/>
                <a:cs typeface="Arial" charset="0"/>
              </a:rPr>
              <a:t>Applications</a:t>
            </a:r>
          </a:p>
          <a:p>
            <a:pPr lvl="1"/>
            <a:r>
              <a:rPr lang="en-US" altLang="en-US" smtClean="0">
                <a:latin typeface="Arial" charset="0"/>
                <a:cs typeface="Arial" charset="0"/>
              </a:rPr>
              <a:t>Implementations</a:t>
            </a:r>
          </a:p>
          <a:p>
            <a:pPr lvl="1"/>
            <a:r>
              <a:rPr lang="en-US" altLang="en-US" smtClean="0">
                <a:latin typeface="Arial" charset="0"/>
                <a:cs typeface="Arial" charset="0"/>
              </a:rPr>
              <a:t>The STL and Iterations</a:t>
            </a:r>
          </a:p>
        </p:txBody>
      </p:sp>
    </p:spTree>
    <p:extLst>
      <p:ext uri="{BB962C8B-B14F-4D97-AF65-F5344CB8AC3E}">
        <p14:creationId xmlns:p14="http://schemas.microsoft.com/office/powerpoint/2010/main" val="911500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latin typeface="Arial" charset="0"/>
                <a:cs typeface="Arial" charset="0"/>
              </a:rPr>
              <a:t>Iterators</a:t>
            </a: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C++, iterators </a:t>
            </a:r>
            <a:r>
              <a:rPr lang="en-US" altLang="en-US" b="1" dirty="0" smtClean="0">
                <a:latin typeface="Arial" charset="0"/>
                <a:cs typeface="Arial" charset="0"/>
              </a:rPr>
              <a:t>overloads</a:t>
            </a:r>
            <a:r>
              <a:rPr lang="en-US" altLang="en-US" dirty="0" smtClean="0">
                <a:latin typeface="Arial" charset="0"/>
                <a:cs typeface="Arial" charset="0"/>
              </a:rPr>
              <a:t> a number of operators:</a:t>
            </a:r>
          </a:p>
          <a:p>
            <a:pPr lvl="1"/>
            <a:r>
              <a:rPr lang="en-US" altLang="en-US" dirty="0" smtClean="0">
                <a:latin typeface="Arial" charset="0"/>
                <a:cs typeface="Arial" charset="0"/>
              </a:rPr>
              <a:t>The unary </a:t>
            </a:r>
            <a:r>
              <a:rPr lang="en-US" altLang="en-US" b="1" dirty="0" smtClean="0">
                <a:latin typeface="Courier New" pitchFamily="49" charset="0"/>
                <a:cs typeface="Arial" charset="0"/>
              </a:rPr>
              <a:t>*</a:t>
            </a:r>
            <a:r>
              <a:rPr lang="en-US" altLang="en-US" dirty="0" smtClean="0">
                <a:latin typeface="Arial" charset="0"/>
                <a:cs typeface="Arial" charset="0"/>
              </a:rPr>
              <a:t> operator returns a reference to the </a:t>
            </a:r>
            <a:r>
              <a:rPr lang="en-US" altLang="en-US" dirty="0" smtClean="0">
                <a:latin typeface="Arial" charset="0"/>
                <a:cs typeface="Arial" charset="0"/>
              </a:rPr>
              <a:t>value stored </a:t>
            </a:r>
            <a:r>
              <a:rPr lang="en-US" altLang="en-US" dirty="0" smtClean="0">
                <a:latin typeface="Arial" charset="0"/>
                <a:cs typeface="Arial" charset="0"/>
              </a:rPr>
              <a:t>at the location pointed to by the iterator</a:t>
            </a:r>
          </a:p>
          <a:p>
            <a:pPr lvl="1"/>
            <a:r>
              <a:rPr lang="en-US" altLang="en-US" dirty="0" smtClean="0">
                <a:latin typeface="Arial" charset="0"/>
                <a:cs typeface="Arial" charset="0"/>
              </a:rPr>
              <a:t>The </a:t>
            </a:r>
            <a:r>
              <a:rPr lang="en-US" altLang="en-US" b="1" dirty="0" smtClean="0">
                <a:latin typeface="Courier New" pitchFamily="49" charset="0"/>
                <a:cs typeface="Arial" charset="0"/>
              </a:rPr>
              <a:t>operator ++</a:t>
            </a:r>
            <a:r>
              <a:rPr lang="en-US" altLang="en-US" dirty="0" smtClean="0">
                <a:latin typeface="Arial" charset="0"/>
                <a:cs typeface="Arial" charset="0"/>
              </a:rPr>
              <a:t> updates the iterator to point to the next position</a:t>
            </a:r>
          </a:p>
          <a:p>
            <a:pPr lvl="1"/>
            <a:r>
              <a:rPr lang="en-US" altLang="en-US" dirty="0" smtClean="0">
                <a:latin typeface="Arial" charset="0"/>
                <a:cs typeface="Arial" charset="0"/>
              </a:rPr>
              <a:t>The </a:t>
            </a:r>
            <a:r>
              <a:rPr lang="en-US" altLang="en-US" b="1" dirty="0" smtClean="0">
                <a:latin typeface="Courier New" pitchFamily="49" charset="0"/>
                <a:cs typeface="Arial" charset="0"/>
              </a:rPr>
              <a:t>operator --</a:t>
            </a:r>
            <a:r>
              <a:rPr lang="en-US" altLang="en-US" dirty="0" smtClean="0">
                <a:latin typeface="Arial" charset="0"/>
                <a:cs typeface="Arial" charset="0"/>
              </a:rPr>
              <a:t> updates the iterator to point to the previous location</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Note:  these look like, but are not, pointers...</a:t>
            </a:r>
          </a:p>
        </p:txBody>
      </p:sp>
      <p:sp>
        <p:nvSpPr>
          <p:cNvPr id="23556"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1539673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latin typeface="Arial" charset="0"/>
                <a:cs typeface="Arial" charset="0"/>
              </a:rPr>
              <a:t>Iterators</a:t>
            </a:r>
          </a:p>
        </p:txBody>
      </p:sp>
      <p:sp>
        <p:nvSpPr>
          <p:cNvPr id="2457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request an iterator on a specific instance of a deque by calling the member function </a:t>
            </a:r>
            <a:r>
              <a:rPr lang="en-US" altLang="en-US" b="1" smtClean="0">
                <a:latin typeface="Courier New" pitchFamily="49" charset="0"/>
                <a:cs typeface="Arial" charset="0"/>
              </a:rPr>
              <a:t>begin()</a:t>
            </a:r>
            <a:r>
              <a:rPr lang="en-US" altLang="en-US" smtClean="0">
                <a:latin typeface="Arial" charset="0"/>
                <a:cs typeface="Arial" charset="0"/>
              </a:rPr>
              <a:t>:</a:t>
            </a:r>
            <a:endParaRPr lang="en-US" altLang="en-US" sz="1800" b="1" smtClean="0">
              <a:latin typeface="Courier New" pitchFamily="49" charset="0"/>
              <a:cs typeface="Arial" charset="0"/>
            </a:endParaRPr>
          </a:p>
          <a:p>
            <a:pPr lvl="1">
              <a:buFontTx/>
              <a:buNone/>
            </a:pPr>
            <a:r>
              <a:rPr lang="en-US" altLang="en-US" smtClean="0">
                <a:latin typeface="Consolas" pitchFamily="49" charset="0"/>
                <a:cs typeface="Consolas" pitchFamily="49" charset="0"/>
              </a:rPr>
              <a:t>deque&lt;int&gt; ideque;</a:t>
            </a:r>
          </a:p>
          <a:p>
            <a:pPr lvl="1">
              <a:buFontTx/>
              <a:buNone/>
            </a:pPr>
            <a:r>
              <a:rPr lang="en-US" altLang="en-US" smtClean="0">
                <a:latin typeface="Consolas" pitchFamily="49" charset="0"/>
                <a:cs typeface="Consolas" pitchFamily="49" charset="0"/>
              </a:rPr>
              <a:t>ideque.push_front( 5 ); ideque.push_back( 4 );</a:t>
            </a:r>
          </a:p>
          <a:p>
            <a:pPr lvl="1">
              <a:buFontTx/>
              <a:buNone/>
            </a:pPr>
            <a:r>
              <a:rPr lang="en-US" altLang="en-US" smtClean="0">
                <a:latin typeface="Consolas" pitchFamily="49" charset="0"/>
                <a:cs typeface="Consolas" pitchFamily="49" charset="0"/>
              </a:rPr>
              <a:t>ideque.push_front( 3 ); ideque.push_back( 6 );</a:t>
            </a:r>
          </a:p>
          <a:p>
            <a:pPr lvl="1">
              <a:buFontTx/>
              <a:buNone/>
            </a:pPr>
            <a:r>
              <a:rPr lang="en-US" altLang="en-US" smtClean="0">
                <a:latin typeface="Consolas" pitchFamily="49" charset="0"/>
                <a:cs typeface="Consolas" pitchFamily="49" charset="0"/>
              </a:rPr>
              <a:t>// the deque is now 3 5 4 6</a:t>
            </a:r>
          </a:p>
          <a:p>
            <a:pPr lvl="1">
              <a:buFontTx/>
              <a:buNone/>
            </a:pPr>
            <a:endParaRPr lang="en-US" altLang="en-US" smtClean="0">
              <a:latin typeface="Consolas" pitchFamily="49" charset="0"/>
              <a:cs typeface="Consolas" pitchFamily="49" charset="0"/>
            </a:endParaRPr>
          </a:p>
          <a:p>
            <a:pPr lvl="1">
              <a:buFontTx/>
              <a:buNone/>
            </a:pPr>
            <a:r>
              <a:rPr lang="en-US" altLang="en-US" smtClean="0">
                <a:latin typeface="Consolas" pitchFamily="49" charset="0"/>
                <a:cs typeface="Consolas" pitchFamily="49" charset="0"/>
              </a:rPr>
              <a:t>deque&lt;int&gt;::iterator </a:t>
            </a:r>
            <a:r>
              <a:rPr lang="en-US" altLang="en-US" smtClean="0">
                <a:solidFill>
                  <a:srgbClr val="FF0000"/>
                </a:solidFill>
                <a:latin typeface="Consolas" pitchFamily="49" charset="0"/>
                <a:cs typeface="Consolas" pitchFamily="49" charset="0"/>
              </a:rPr>
              <a:t>itr</a:t>
            </a:r>
            <a:r>
              <a:rPr lang="en-US" altLang="en-US" smtClean="0">
                <a:latin typeface="Consolas" pitchFamily="49" charset="0"/>
                <a:cs typeface="Consolas" pitchFamily="49" charset="0"/>
              </a:rPr>
              <a:t> = </a:t>
            </a:r>
            <a:r>
              <a:rPr lang="en-US" altLang="en-US" smtClean="0">
                <a:solidFill>
                  <a:srgbClr val="FF0000"/>
                </a:solidFill>
                <a:latin typeface="Consolas" pitchFamily="49" charset="0"/>
                <a:cs typeface="Consolas" pitchFamily="49" charset="0"/>
              </a:rPr>
              <a:t>ideque.begin()</a:t>
            </a:r>
            <a:r>
              <a:rPr lang="en-US" altLang="en-US" smtClean="0">
                <a:latin typeface="Consolas" pitchFamily="49" charset="0"/>
                <a:cs typeface="Consolas" pitchFamily="49" charset="0"/>
              </a:rPr>
              <a:t>;</a:t>
            </a:r>
          </a:p>
        </p:txBody>
      </p:sp>
      <p:pic>
        <p:nvPicPr>
          <p:cNvPr id="24580" name="Picture 5"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4581525"/>
            <a:ext cx="273367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1269809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latin typeface="Arial" charset="0"/>
                <a:cs typeface="Arial" charset="0"/>
              </a:rPr>
              <a:t>Iterators</a:t>
            </a:r>
          </a:p>
        </p:txBody>
      </p:sp>
      <p:sp>
        <p:nvSpPr>
          <p:cNvPr id="2560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access the </a:t>
            </a:r>
            <a:r>
              <a:rPr lang="en-US" altLang="en-US" dirty="0" smtClean="0">
                <a:latin typeface="Arial" charset="0"/>
                <a:cs typeface="Arial" charset="0"/>
              </a:rPr>
              <a:t>value by </a:t>
            </a:r>
            <a:r>
              <a:rPr lang="en-US" altLang="en-US" dirty="0" smtClean="0">
                <a:latin typeface="Arial" charset="0"/>
                <a:cs typeface="Arial" charset="0"/>
              </a:rPr>
              <a:t>calling </a:t>
            </a:r>
            <a:r>
              <a:rPr lang="en-US" altLang="en-US" b="1" dirty="0" smtClean="0">
                <a:latin typeface="Courier New" pitchFamily="49" charset="0"/>
                <a:cs typeface="Arial" charset="0"/>
              </a:rPr>
              <a:t>*itr</a:t>
            </a:r>
            <a:r>
              <a:rPr lang="en-US" altLang="en-US" dirty="0" smtClean="0">
                <a:latin typeface="Arial" charset="0"/>
                <a:cs typeface="Arial" charset="0"/>
              </a:rPr>
              <a:t>:</a:t>
            </a:r>
          </a:p>
          <a:p>
            <a:pPr lvl="1">
              <a:buFontTx/>
              <a:buNone/>
            </a:pPr>
            <a:r>
              <a:rPr lang="en-US" altLang="en-US" b="1" dirty="0" smtClean="0">
                <a:latin typeface="Courier New" pitchFamily="49" charset="0"/>
                <a:cs typeface="Arial" charset="0"/>
              </a:rPr>
              <a:t>	cout &lt;&lt; </a:t>
            </a:r>
            <a:r>
              <a:rPr lang="en-US" altLang="en-US" b="1" dirty="0" smtClean="0">
                <a:solidFill>
                  <a:srgbClr val="FF0000"/>
                </a:solidFill>
                <a:latin typeface="Courier New" pitchFamily="49" charset="0"/>
                <a:cs typeface="Arial" charset="0"/>
              </a:rPr>
              <a:t>*itr</a:t>
            </a:r>
            <a:r>
              <a:rPr lang="en-US" altLang="en-US" b="1" dirty="0" smtClean="0">
                <a:latin typeface="Courier New" pitchFamily="49" charset="0"/>
                <a:cs typeface="Arial" charset="0"/>
              </a:rPr>
              <a:t> &lt;&lt; endl;      // prints </a:t>
            </a:r>
            <a:r>
              <a:rPr lang="en-US" altLang="en-US" b="1" dirty="0" smtClean="0">
                <a:solidFill>
                  <a:schemeClr val="accent2"/>
                </a:solidFill>
                <a:latin typeface="Courier New" pitchFamily="49" charset="0"/>
                <a:cs typeface="Arial" charset="0"/>
              </a:rPr>
              <a:t>3</a:t>
            </a:r>
          </a:p>
          <a:p>
            <a:pPr lvl="1">
              <a:buFontTx/>
              <a:buNone/>
            </a:pPr>
            <a:endParaRPr lang="en-US" altLang="en-US" b="1" dirty="0" smtClean="0">
              <a:solidFill>
                <a:schemeClr val="accent2"/>
              </a:solidFill>
              <a:latin typeface="Courier New" pitchFamily="49" charset="0"/>
              <a:cs typeface="Arial" charset="0"/>
            </a:endParaRPr>
          </a:p>
          <a:p>
            <a:pPr lvl="1">
              <a:buFontTx/>
              <a:buNone/>
            </a:pPr>
            <a:endParaRPr lang="en-US" altLang="en-US" b="1" dirty="0" smtClean="0">
              <a:latin typeface="Courier New" pitchFamily="49" charset="0"/>
              <a:cs typeface="Arial" charset="0"/>
            </a:endParaRPr>
          </a:p>
          <a:p>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Similarly, we can modify the </a:t>
            </a:r>
            <a:r>
              <a:rPr lang="en-US" altLang="en-US" dirty="0" smtClean="0">
                <a:latin typeface="Arial" charset="0"/>
                <a:cs typeface="Arial" charset="0"/>
              </a:rPr>
              <a:t>value by </a:t>
            </a:r>
            <a:r>
              <a:rPr lang="en-US" altLang="en-US" dirty="0" smtClean="0">
                <a:latin typeface="Arial" charset="0"/>
                <a:cs typeface="Arial" charset="0"/>
              </a:rPr>
              <a:t>assigning to </a:t>
            </a:r>
            <a:r>
              <a:rPr lang="en-US" altLang="en-US" b="1" dirty="0" smtClean="0">
                <a:latin typeface="Courier New" pitchFamily="49" charset="0"/>
                <a:cs typeface="Arial" charset="0"/>
              </a:rPr>
              <a:t>*itr</a:t>
            </a:r>
            <a:r>
              <a:rPr lang="en-US" altLang="en-US" dirty="0" smtClean="0">
                <a:latin typeface="Arial" charset="0"/>
                <a:cs typeface="Arial" charset="0"/>
              </a:rPr>
              <a:t>:</a:t>
            </a:r>
          </a:p>
          <a:p>
            <a:pPr lvl="1">
              <a:buFontTx/>
              <a:buNone/>
            </a:pPr>
            <a:r>
              <a:rPr lang="en-US" altLang="en-US" b="1" dirty="0" smtClean="0">
                <a:solidFill>
                  <a:srgbClr val="FF0000"/>
                </a:solidFill>
                <a:latin typeface="Courier New" pitchFamily="49" charset="0"/>
                <a:cs typeface="Arial" charset="0"/>
              </a:rPr>
              <a:t>	*itr</a:t>
            </a:r>
            <a:r>
              <a:rPr lang="en-US" altLang="en-US" b="1" dirty="0" smtClean="0">
                <a:latin typeface="Courier New" pitchFamily="49" charset="0"/>
                <a:cs typeface="Arial" charset="0"/>
              </a:rPr>
              <a:t> = 11;</a:t>
            </a:r>
          </a:p>
          <a:p>
            <a:pPr lvl="1">
              <a:buFontTx/>
              <a:buNone/>
            </a:pPr>
            <a:endParaRPr lang="en-US" altLang="en-US" b="1" dirty="0" smtClean="0">
              <a:latin typeface="Courier New" pitchFamily="49" charset="0"/>
              <a:cs typeface="Arial" charset="0"/>
            </a:endParaRPr>
          </a:p>
          <a:p>
            <a:pPr lvl="1">
              <a:buFontTx/>
              <a:buNone/>
            </a:pPr>
            <a:endParaRPr lang="en-US" altLang="en-US" b="1" dirty="0" smtClean="0">
              <a:latin typeface="Courier New" pitchFamily="49" charset="0"/>
              <a:cs typeface="Arial" charset="0"/>
            </a:endParaRPr>
          </a:p>
          <a:p>
            <a:pPr lvl="1">
              <a:buFontTx/>
              <a:buNone/>
            </a:pPr>
            <a:r>
              <a:rPr lang="en-US" altLang="en-US" b="1" dirty="0" smtClean="0">
                <a:latin typeface="Courier New" pitchFamily="49" charset="0"/>
                <a:cs typeface="Arial" charset="0"/>
              </a:rPr>
              <a:t>	cout &lt;&lt; *itr &lt;&lt; " == " &lt;&lt; </a:t>
            </a:r>
            <a:r>
              <a:rPr lang="en-US" altLang="en-US" b="1" dirty="0" err="1" smtClean="0">
                <a:latin typeface="Courier New" pitchFamily="49" charset="0"/>
                <a:cs typeface="Arial" charset="0"/>
              </a:rPr>
              <a:t>ideque.front</a:t>
            </a:r>
            <a:r>
              <a:rPr lang="en-US" altLang="en-US" b="1" dirty="0" smtClean="0">
                <a:latin typeface="Courier New" pitchFamily="49" charset="0"/>
                <a:cs typeface="Arial" charset="0"/>
              </a:rPr>
              <a:t>() &lt;&lt; endl;</a:t>
            </a:r>
          </a:p>
          <a:p>
            <a:pPr lvl="1">
              <a:buFontTx/>
              <a:buNone/>
            </a:pPr>
            <a:r>
              <a:rPr lang="en-US" altLang="en-US" b="1" dirty="0" smtClean="0">
                <a:latin typeface="Courier New" pitchFamily="49" charset="0"/>
                <a:cs typeface="Arial" charset="0"/>
              </a:rPr>
              <a:t>             // prints </a:t>
            </a:r>
            <a:r>
              <a:rPr lang="en-US" altLang="en-US" b="1" dirty="0" smtClean="0">
                <a:solidFill>
                  <a:srgbClr val="00B0F0"/>
                </a:solidFill>
                <a:latin typeface="Courier New" pitchFamily="49" charset="0"/>
                <a:cs typeface="Arial" charset="0"/>
              </a:rPr>
              <a:t>11 == 11</a:t>
            </a:r>
          </a:p>
        </p:txBody>
      </p:sp>
      <p:pic>
        <p:nvPicPr>
          <p:cNvPr id="25604" name="Picture 5"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354263"/>
            <a:ext cx="27336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descr="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4950" y="3716338"/>
            <a:ext cx="27336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2994784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latin typeface="Arial" charset="0"/>
                <a:cs typeface="Arial" charset="0"/>
              </a:rPr>
              <a:t>Iterators</a:t>
            </a:r>
          </a:p>
        </p:txBody>
      </p:sp>
      <p:sp>
        <p:nvSpPr>
          <p:cNvPr id="2662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update the iterator to refer to the next </a:t>
            </a:r>
            <a:r>
              <a:rPr lang="en-US" altLang="en-US" dirty="0" smtClean="0">
                <a:latin typeface="Arial" charset="0"/>
                <a:cs typeface="Arial" charset="0"/>
              </a:rPr>
              <a:t>value by </a:t>
            </a:r>
            <a:r>
              <a:rPr lang="en-US" altLang="en-US" dirty="0" smtClean="0">
                <a:latin typeface="Arial" charset="0"/>
                <a:cs typeface="Arial" charset="0"/>
              </a:rPr>
              <a:t>calling </a:t>
            </a:r>
            <a:r>
              <a:rPr lang="en-US" altLang="en-US" b="1" dirty="0" smtClean="0">
                <a:latin typeface="Courier New" pitchFamily="49" charset="0"/>
                <a:cs typeface="Arial" charset="0"/>
              </a:rPr>
              <a:t>++itr</a:t>
            </a:r>
            <a:r>
              <a:rPr lang="en-US" altLang="en-US" dirty="0" smtClean="0">
                <a:latin typeface="Arial" charset="0"/>
                <a:cs typeface="Arial" charset="0"/>
              </a:rPr>
              <a:t>:</a:t>
            </a:r>
          </a:p>
          <a:p>
            <a:pPr lvl="1">
              <a:buFontTx/>
              <a:buNone/>
            </a:pPr>
            <a:endParaRPr lang="en-US" altLang="en-US" b="1" dirty="0" smtClean="0">
              <a:latin typeface="Courier New" pitchFamily="49" charset="0"/>
              <a:cs typeface="Arial" charset="0"/>
            </a:endParaRPr>
          </a:p>
          <a:p>
            <a:pPr lvl="1">
              <a:buFontTx/>
              <a:buNone/>
            </a:pPr>
            <a:endParaRPr lang="en-US" altLang="en-US" b="1" dirty="0" smtClean="0">
              <a:solidFill>
                <a:srgbClr val="FF0000"/>
              </a:solidFill>
              <a:latin typeface="Courier New" pitchFamily="49" charset="0"/>
              <a:cs typeface="Arial" charset="0"/>
            </a:endParaRPr>
          </a:p>
          <a:p>
            <a:pPr lvl="1">
              <a:buFontTx/>
              <a:buNone/>
            </a:pPr>
            <a:endParaRPr lang="en-US" altLang="en-US" b="1" dirty="0" smtClean="0">
              <a:solidFill>
                <a:srgbClr val="FF0000"/>
              </a:solidFill>
              <a:latin typeface="Courier New" pitchFamily="49" charset="0"/>
              <a:cs typeface="Arial" charset="0"/>
            </a:endParaRPr>
          </a:p>
          <a:p>
            <a:pPr lvl="1">
              <a:buFontTx/>
              <a:buNone/>
            </a:pPr>
            <a:r>
              <a:rPr lang="en-US" altLang="en-US" b="1" dirty="0" smtClean="0">
                <a:solidFill>
                  <a:srgbClr val="FF0000"/>
                </a:solidFill>
                <a:latin typeface="Courier New" pitchFamily="49" charset="0"/>
                <a:cs typeface="Arial" charset="0"/>
              </a:rPr>
              <a:t>++itr</a:t>
            </a:r>
            <a:r>
              <a:rPr lang="en-US" altLang="en-US" b="1" dirty="0" smtClean="0">
                <a:latin typeface="Courier New" pitchFamily="49" charset="0"/>
                <a:cs typeface="Arial" charset="0"/>
              </a:rPr>
              <a:t>;</a:t>
            </a:r>
          </a:p>
          <a:p>
            <a:pPr lvl="1">
              <a:buFontTx/>
              <a:buNone/>
            </a:pPr>
            <a:endParaRPr lang="en-US" altLang="en-US" b="1" dirty="0" smtClean="0">
              <a:latin typeface="Courier New" pitchFamily="49" charset="0"/>
              <a:cs typeface="Arial" charset="0"/>
            </a:endParaRPr>
          </a:p>
          <a:p>
            <a:pPr lvl="1">
              <a:buFontTx/>
              <a:buNone/>
            </a:pPr>
            <a:endParaRPr lang="en-US" altLang="en-US" b="1" dirty="0" smtClean="0">
              <a:latin typeface="Courier New" pitchFamily="49" charset="0"/>
              <a:cs typeface="Arial" charset="0"/>
            </a:endParaRPr>
          </a:p>
          <a:p>
            <a:pPr lvl="1">
              <a:buFontTx/>
              <a:buNone/>
            </a:pPr>
            <a:endParaRPr lang="en-US" altLang="en-US" b="1" dirty="0" smtClean="0">
              <a:latin typeface="Courier New" pitchFamily="49" charset="0"/>
              <a:cs typeface="Arial" charset="0"/>
            </a:endParaRPr>
          </a:p>
          <a:p>
            <a:pPr lvl="1">
              <a:buFontTx/>
              <a:buNone/>
            </a:pPr>
            <a:endParaRPr lang="en-US" altLang="en-US" b="1" dirty="0" smtClean="0">
              <a:latin typeface="Courier New" pitchFamily="49" charset="0"/>
              <a:cs typeface="Arial" charset="0"/>
            </a:endParaRPr>
          </a:p>
          <a:p>
            <a:pPr lvl="1">
              <a:buFontTx/>
              <a:buNone/>
            </a:pPr>
            <a:r>
              <a:rPr lang="en-US" altLang="en-US" b="1" dirty="0" smtClean="0">
                <a:latin typeface="Courier New" pitchFamily="49" charset="0"/>
                <a:cs typeface="Arial" charset="0"/>
              </a:rPr>
              <a:t>cout &lt;&lt; </a:t>
            </a:r>
            <a:r>
              <a:rPr lang="en-US" altLang="en-US" b="1" dirty="0" smtClean="0">
                <a:solidFill>
                  <a:srgbClr val="FF0000"/>
                </a:solidFill>
                <a:latin typeface="Courier New" pitchFamily="49" charset="0"/>
                <a:cs typeface="Arial" charset="0"/>
              </a:rPr>
              <a:t>*itr</a:t>
            </a:r>
            <a:r>
              <a:rPr lang="en-US" altLang="en-US" b="1" dirty="0" smtClean="0">
                <a:latin typeface="Courier New" pitchFamily="49" charset="0"/>
                <a:cs typeface="Arial" charset="0"/>
              </a:rPr>
              <a:t> &lt;&lt; endl;      // prints 5</a:t>
            </a:r>
          </a:p>
        </p:txBody>
      </p:sp>
      <p:pic>
        <p:nvPicPr>
          <p:cNvPr id="26628" name="Picture 6"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950" y="3284538"/>
            <a:ext cx="27336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4950" y="1989138"/>
            <a:ext cx="27336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5"/>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3853996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997200"/>
            <a:ext cx="55467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p:txBody>
          <a:bodyPr/>
          <a:lstStyle/>
          <a:p>
            <a:r>
              <a:rPr lang="en-US" altLang="en-US" smtClean="0">
                <a:latin typeface="Arial" charset="0"/>
                <a:cs typeface="Arial" charset="0"/>
              </a:rPr>
              <a:t>Iterators</a:t>
            </a:r>
          </a:p>
        </p:txBody>
      </p:sp>
      <p:sp>
        <p:nvSpPr>
          <p:cNvPr id="27652"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iterators returned by </a:t>
            </a:r>
            <a:r>
              <a:rPr lang="en-US" altLang="en-US" b="1" dirty="0" smtClean="0">
                <a:solidFill>
                  <a:schemeClr val="hlink"/>
                </a:solidFill>
                <a:latin typeface="Courier New" pitchFamily="49" charset="0"/>
                <a:cs typeface="Arial" charset="0"/>
              </a:rPr>
              <a:t>begin()</a:t>
            </a:r>
            <a:r>
              <a:rPr lang="en-US" altLang="en-US" dirty="0" smtClean="0">
                <a:latin typeface="Arial" charset="0"/>
                <a:cs typeface="Arial" charset="0"/>
              </a:rPr>
              <a:t> and </a:t>
            </a:r>
            <a:r>
              <a:rPr lang="en-US" altLang="en-US" b="1" dirty="0" smtClean="0">
                <a:solidFill>
                  <a:schemeClr val="hlink"/>
                </a:solidFill>
                <a:latin typeface="Courier New" pitchFamily="49" charset="0"/>
                <a:cs typeface="Arial" charset="0"/>
              </a:rPr>
              <a:t>end()</a:t>
            </a:r>
            <a:r>
              <a:rPr lang="en-US" altLang="en-US" dirty="0" smtClean="0">
                <a:latin typeface="Arial" charset="0"/>
                <a:cs typeface="Arial" charset="0"/>
              </a:rPr>
              <a:t> refer to:</a:t>
            </a:r>
          </a:p>
          <a:p>
            <a:pPr lvl="1"/>
            <a:r>
              <a:rPr lang="en-US" altLang="en-US" dirty="0" smtClean="0">
                <a:latin typeface="Arial" charset="0"/>
                <a:cs typeface="Arial" charset="0"/>
              </a:rPr>
              <a:t>The first position (head) in the deque, and</a:t>
            </a:r>
          </a:p>
          <a:p>
            <a:pPr lvl="1"/>
            <a:r>
              <a:rPr lang="en-US" altLang="en-US" dirty="0" smtClean="0">
                <a:latin typeface="Arial" charset="0"/>
                <a:cs typeface="Arial" charset="0"/>
              </a:rPr>
              <a:t>The position </a:t>
            </a:r>
            <a:r>
              <a:rPr lang="en-US" altLang="en-US" b="1" dirty="0" smtClean="0">
                <a:latin typeface="Arial" charset="0"/>
                <a:cs typeface="Arial" charset="0"/>
              </a:rPr>
              <a:t>after</a:t>
            </a:r>
            <a:r>
              <a:rPr lang="en-US" altLang="en-US" dirty="0" smtClean="0">
                <a:latin typeface="Arial" charset="0"/>
                <a:cs typeface="Arial" charset="0"/>
              </a:rPr>
              <a:t> the last </a:t>
            </a:r>
            <a:r>
              <a:rPr lang="en-US" altLang="en-US" dirty="0" smtClean="0">
                <a:latin typeface="Arial" charset="0"/>
                <a:cs typeface="Arial" charset="0"/>
              </a:rPr>
              <a:t>value </a:t>
            </a:r>
            <a:r>
              <a:rPr lang="en-US" altLang="en-US" dirty="0" smtClean="0">
                <a:latin typeface="Arial" charset="0"/>
                <a:cs typeface="Arial" charset="0"/>
              </a:rPr>
              <a:t>in </a:t>
            </a:r>
            <a:r>
              <a:rPr lang="en-US" altLang="en-US" dirty="0" smtClean="0">
                <a:latin typeface="Arial" charset="0"/>
                <a:cs typeface="Arial" charset="0"/>
              </a:rPr>
              <a:t>the deque,</a:t>
            </a:r>
          </a:p>
          <a:p>
            <a:pPr>
              <a:buFontTx/>
              <a:buNone/>
            </a:pPr>
            <a:r>
              <a:rPr lang="en-US" altLang="en-US" dirty="0" smtClean="0">
                <a:latin typeface="Arial" charset="0"/>
                <a:cs typeface="Arial" charset="0"/>
              </a:rPr>
              <a:t>	respectively:</a:t>
            </a:r>
          </a:p>
        </p:txBody>
      </p:sp>
      <p:sp>
        <p:nvSpPr>
          <p:cNvPr id="27653" name="TextBox 4"/>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2801201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997200"/>
            <a:ext cx="554513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p:txBody>
          <a:bodyPr/>
          <a:lstStyle/>
          <a:p>
            <a:r>
              <a:rPr lang="en-US" altLang="en-US" smtClean="0">
                <a:latin typeface="Arial" charset="0"/>
                <a:cs typeface="Arial" charset="0"/>
              </a:rPr>
              <a:t>Iterators</a:t>
            </a:r>
          </a:p>
        </p:txBody>
      </p:sp>
      <p:sp>
        <p:nvSpPr>
          <p:cNvPr id="2867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a:t>
            </a:r>
            <a:r>
              <a:rPr lang="en-US" altLang="en-US" i="1" smtClean="0">
                <a:latin typeface="Arial" charset="0"/>
                <a:cs typeface="Arial" charset="0"/>
              </a:rPr>
              <a:t>reverse</a:t>
            </a:r>
            <a:r>
              <a:rPr lang="en-US" altLang="en-US" smtClean="0">
                <a:latin typeface="Arial" charset="0"/>
                <a:cs typeface="Arial" charset="0"/>
              </a:rPr>
              <a:t> iterators returned by </a:t>
            </a:r>
            <a:r>
              <a:rPr lang="en-US" altLang="en-US" b="1" smtClean="0">
                <a:solidFill>
                  <a:schemeClr val="hlink"/>
                </a:solidFill>
                <a:latin typeface="Courier New" pitchFamily="49" charset="0"/>
                <a:cs typeface="Arial" charset="0"/>
              </a:rPr>
              <a:t>rbegin()</a:t>
            </a:r>
            <a:r>
              <a:rPr lang="en-US" altLang="en-US" smtClean="0">
                <a:latin typeface="Arial" charset="0"/>
                <a:cs typeface="Arial" charset="0"/>
              </a:rPr>
              <a:t> and </a:t>
            </a:r>
            <a:r>
              <a:rPr lang="en-US" altLang="en-US" b="1" smtClean="0">
                <a:solidFill>
                  <a:schemeClr val="hlink"/>
                </a:solidFill>
                <a:latin typeface="Courier New" pitchFamily="49" charset="0"/>
                <a:cs typeface="Arial" charset="0"/>
              </a:rPr>
              <a:t>rend()</a:t>
            </a:r>
            <a:r>
              <a:rPr lang="en-US" altLang="en-US" smtClean="0">
                <a:latin typeface="Arial" charset="0"/>
                <a:cs typeface="Arial" charset="0"/>
              </a:rPr>
              <a:t> refer to:</a:t>
            </a:r>
          </a:p>
          <a:p>
            <a:pPr lvl="1"/>
            <a:r>
              <a:rPr lang="en-US" altLang="en-US" smtClean="0">
                <a:latin typeface="Arial" charset="0"/>
                <a:cs typeface="Arial" charset="0"/>
              </a:rPr>
              <a:t>the last position (tail) in the deque, and</a:t>
            </a:r>
          </a:p>
          <a:p>
            <a:pPr lvl="1"/>
            <a:r>
              <a:rPr lang="en-US" altLang="en-US" smtClean="0">
                <a:latin typeface="Arial" charset="0"/>
                <a:cs typeface="Arial" charset="0"/>
              </a:rPr>
              <a:t>the position </a:t>
            </a:r>
            <a:r>
              <a:rPr lang="en-US" altLang="en-US" b="1" smtClean="0">
                <a:latin typeface="Arial" charset="0"/>
                <a:cs typeface="Arial" charset="0"/>
              </a:rPr>
              <a:t>before</a:t>
            </a:r>
            <a:r>
              <a:rPr lang="en-US" altLang="en-US" smtClean="0">
                <a:latin typeface="Arial" charset="0"/>
                <a:cs typeface="Arial" charset="0"/>
              </a:rPr>
              <a:t> the first location in the deque,</a:t>
            </a:r>
          </a:p>
          <a:p>
            <a:pPr>
              <a:buFontTx/>
              <a:buNone/>
            </a:pPr>
            <a:r>
              <a:rPr lang="en-US" altLang="en-US" smtClean="0">
                <a:latin typeface="Arial" charset="0"/>
                <a:cs typeface="Arial" charset="0"/>
              </a:rPr>
              <a:t>	respectively:</a:t>
            </a:r>
          </a:p>
        </p:txBody>
      </p:sp>
      <p:sp>
        <p:nvSpPr>
          <p:cNvPr id="28677" name="TextBox 4"/>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3489422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latin typeface="Arial" charset="0"/>
                <a:cs typeface="Arial" charset="0"/>
              </a:rPr>
              <a:t>Iterators</a:t>
            </a:r>
          </a:p>
        </p:txBody>
      </p:sp>
      <p:sp>
        <p:nvSpPr>
          <p:cNvPr id="296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If a deque is empty then the beginning and ending iterators are equal:</a:t>
            </a:r>
          </a:p>
          <a:p>
            <a:pPr>
              <a:buFontTx/>
              <a:buNone/>
            </a:pPr>
            <a:r>
              <a:rPr lang="en-US" altLang="en-US" sz="1200" b="1" smtClean="0">
                <a:latin typeface="Courier New" pitchFamily="49" charset="0"/>
                <a:cs typeface="Arial" charset="0"/>
              </a:rPr>
              <a:t>		#include &lt;iostream&gt;</a:t>
            </a:r>
          </a:p>
          <a:p>
            <a:pPr>
              <a:buFontTx/>
              <a:buNone/>
            </a:pPr>
            <a:r>
              <a:rPr lang="en-US" altLang="en-US" sz="1200" b="1" smtClean="0">
                <a:latin typeface="Courier New" pitchFamily="49" charset="0"/>
                <a:cs typeface="Arial" charset="0"/>
              </a:rPr>
              <a:t>		#include &lt;deque&gt;</a:t>
            </a:r>
          </a:p>
          <a:p>
            <a:pPr>
              <a:buFontTx/>
              <a:buNone/>
            </a:pPr>
            <a:r>
              <a:rPr lang="en-US" altLang="en-US" sz="1200" b="1" smtClean="0">
                <a:latin typeface="Courier New" pitchFamily="49" charset="0"/>
                <a:cs typeface="Arial" charset="0"/>
              </a:rPr>
              <a:t>		using namespace std;</a:t>
            </a:r>
          </a:p>
          <a:p>
            <a:pPr>
              <a:buFontTx/>
              <a:buNone/>
            </a:pPr>
            <a:endParaRPr lang="en-US" altLang="en-US" sz="1200" b="1" smtClean="0">
              <a:latin typeface="Courier New" pitchFamily="49" charset="0"/>
              <a:cs typeface="Arial" charset="0"/>
            </a:endParaRPr>
          </a:p>
          <a:p>
            <a:pPr>
              <a:buFontTx/>
              <a:buNone/>
            </a:pPr>
            <a:r>
              <a:rPr lang="en-US" altLang="en-US" sz="1200" b="1" smtClean="0">
                <a:latin typeface="Courier New" pitchFamily="49" charset="0"/>
                <a:cs typeface="Arial" charset="0"/>
              </a:rPr>
              <a:t>		int main() {</a:t>
            </a:r>
          </a:p>
          <a:p>
            <a:pPr>
              <a:buFontTx/>
              <a:buNone/>
            </a:pPr>
            <a:r>
              <a:rPr lang="en-US" altLang="en-US" sz="1200" b="1" smtClean="0">
                <a:latin typeface="Courier New" pitchFamily="49" charset="0"/>
                <a:cs typeface="Arial" charset="0"/>
              </a:rPr>
              <a:t>		        deque&lt;int&gt; ideque;</a:t>
            </a:r>
          </a:p>
          <a:p>
            <a:pPr>
              <a:buFontTx/>
              <a:buNone/>
            </a:pPr>
            <a:endParaRPr lang="en-US" altLang="en-US" sz="1200" b="1" smtClean="0">
              <a:latin typeface="Courier New" pitchFamily="49" charset="0"/>
              <a:cs typeface="Arial" charset="0"/>
            </a:endParaRPr>
          </a:p>
          <a:p>
            <a:pPr>
              <a:buFontTx/>
              <a:buNone/>
            </a:pPr>
            <a:r>
              <a:rPr lang="en-US" altLang="en-US" sz="1200" b="1" smtClean="0">
                <a:latin typeface="Courier New" pitchFamily="49" charset="0"/>
                <a:cs typeface="Arial" charset="0"/>
              </a:rPr>
              <a:t>		        cout &lt;&lt; (  ideque.begin() == ideque.end()  ) &lt;&lt; " "</a:t>
            </a:r>
          </a:p>
          <a:p>
            <a:pPr>
              <a:buFontTx/>
              <a:buNone/>
            </a:pPr>
            <a:r>
              <a:rPr lang="en-US" altLang="en-US" sz="1200" b="1" smtClean="0">
                <a:latin typeface="Courier New" pitchFamily="49" charset="0"/>
                <a:cs typeface="Arial" charset="0"/>
              </a:rPr>
              <a:t>		             &lt;&lt; ( ideque.rbegin() == ideque.rend() ) &lt;&lt; endl;</a:t>
            </a:r>
          </a:p>
          <a:p>
            <a:pPr>
              <a:buFontTx/>
              <a:buNone/>
            </a:pPr>
            <a:endParaRPr lang="en-US" altLang="en-US" sz="1200" b="1" smtClean="0">
              <a:latin typeface="Courier New" pitchFamily="49" charset="0"/>
              <a:cs typeface="Arial" charset="0"/>
            </a:endParaRPr>
          </a:p>
          <a:p>
            <a:pPr>
              <a:buFontTx/>
              <a:buNone/>
            </a:pPr>
            <a:r>
              <a:rPr lang="en-US" altLang="en-US" sz="1200" b="1" smtClean="0">
                <a:latin typeface="Courier New" pitchFamily="49" charset="0"/>
                <a:cs typeface="Arial" charset="0"/>
              </a:rPr>
              <a:t>		        return 0;</a:t>
            </a:r>
          </a:p>
          <a:p>
            <a:pPr>
              <a:buFontTx/>
              <a:buNone/>
            </a:pPr>
            <a:r>
              <a:rPr lang="en-US" altLang="en-US" sz="1200" b="1" smtClean="0">
                <a:latin typeface="Courier New" pitchFamily="49" charset="0"/>
                <a:cs typeface="Arial" charset="0"/>
              </a:rPr>
              <a:t>		}</a:t>
            </a:r>
          </a:p>
          <a:p>
            <a:pPr>
              <a:buFontTx/>
              <a:buNone/>
            </a:pPr>
            <a:r>
              <a:rPr lang="en-US" altLang="en-US" sz="1600" b="1" smtClean="0">
                <a:solidFill>
                  <a:schemeClr val="bg2"/>
                </a:solidFill>
                <a:latin typeface="Courier New" pitchFamily="49" charset="0"/>
                <a:cs typeface="Arial" charset="0"/>
              </a:rPr>
              <a:t>				{eceunix:1}</a:t>
            </a:r>
            <a:r>
              <a:rPr lang="en-US" altLang="en-US" sz="1600" b="1" smtClean="0">
                <a:solidFill>
                  <a:schemeClr val="hlink"/>
                </a:solidFill>
                <a:latin typeface="Courier New" pitchFamily="49" charset="0"/>
                <a:cs typeface="Arial" charset="0"/>
              </a:rPr>
              <a:t> </a:t>
            </a:r>
            <a:r>
              <a:rPr lang="en-US" altLang="en-US" sz="1600" b="1" smtClean="0">
                <a:latin typeface="Courier New" pitchFamily="49" charset="0"/>
                <a:cs typeface="Arial" charset="0"/>
              </a:rPr>
              <a:t>./a.out # output</a:t>
            </a:r>
          </a:p>
          <a:p>
            <a:pPr>
              <a:buFontTx/>
              <a:buNone/>
            </a:pPr>
            <a:r>
              <a:rPr lang="en-US" altLang="en-US" sz="1600" b="1" smtClean="0">
                <a:latin typeface="Courier New" pitchFamily="49" charset="0"/>
                <a:cs typeface="Arial" charset="0"/>
              </a:rPr>
              <a:t>				1 1</a:t>
            </a:r>
          </a:p>
          <a:p>
            <a:pPr>
              <a:buFontTx/>
              <a:buNone/>
            </a:pPr>
            <a:r>
              <a:rPr lang="en-US" altLang="en-US" sz="1600" b="1" smtClean="0">
                <a:solidFill>
                  <a:schemeClr val="bg2"/>
                </a:solidFill>
                <a:latin typeface="Courier New" pitchFamily="49" charset="0"/>
                <a:cs typeface="Arial" charset="0"/>
              </a:rPr>
              <a:t>				{eceunix:2}</a:t>
            </a:r>
          </a:p>
        </p:txBody>
      </p:sp>
      <p:sp>
        <p:nvSpPr>
          <p:cNvPr id="29700"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2272048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latin typeface="Arial" charset="0"/>
                <a:cs typeface="Arial" charset="0"/>
              </a:rPr>
              <a:t>Iterators</a:t>
            </a:r>
          </a:p>
        </p:txBody>
      </p:sp>
      <p:sp>
        <p:nvSpPr>
          <p:cNvPr id="307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Because we can have multiple iterators referring to </a:t>
            </a:r>
            <a:r>
              <a:rPr lang="en-US" altLang="en-US" dirty="0" smtClean="0">
                <a:latin typeface="Arial" charset="0"/>
                <a:cs typeface="Arial" charset="0"/>
              </a:rPr>
              <a:t>values within </a:t>
            </a:r>
            <a:r>
              <a:rPr lang="en-US" altLang="en-US" dirty="0" smtClean="0">
                <a:latin typeface="Arial" charset="0"/>
                <a:cs typeface="Arial" charset="0"/>
              </a:rPr>
              <a:t>the same deque, it makes sense that we can use the comparison operator </a:t>
            </a:r>
            <a:r>
              <a:rPr lang="en-US" altLang="en-US" dirty="0" smtClean="0">
                <a:latin typeface="Consolas" pitchFamily="49" charset="0"/>
                <a:cs typeface="Consolas" pitchFamily="49" charset="0"/>
              </a:rPr>
              <a:t>==</a:t>
            </a:r>
            <a:r>
              <a:rPr lang="en-US" altLang="en-US" dirty="0" smtClean="0">
                <a:latin typeface="Arial" charset="0"/>
                <a:cs typeface="Arial" charset="0"/>
              </a:rPr>
              <a:t> and </a:t>
            </a:r>
            <a:r>
              <a:rPr lang="en-US" altLang="en-US" dirty="0" smtClean="0">
                <a:latin typeface="Consolas" pitchFamily="49" charset="0"/>
                <a:cs typeface="Consolas" pitchFamily="49" charset="0"/>
              </a:rPr>
              <a:t>!=</a:t>
            </a:r>
          </a:p>
        </p:txBody>
      </p:sp>
      <p:sp>
        <p:nvSpPr>
          <p:cNvPr id="30724"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2363674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Iterators</a:t>
            </a:r>
          </a:p>
        </p:txBody>
      </p:sp>
      <p:sp>
        <p:nvSpPr>
          <p:cNvPr id="31747" name="Rectangle 3"/>
          <p:cNvSpPr>
            <a:spLocks noGrp="1" noChangeArrowheads="1"/>
          </p:cNvSpPr>
          <p:nvPr>
            <p:ph type="body" idx="1"/>
          </p:nvPr>
        </p:nvSpPr>
        <p:spPr>
          <a:xfrm>
            <a:off x="457200" y="1600200"/>
            <a:ext cx="8578850" cy="4525963"/>
          </a:xfrm>
        </p:spPr>
        <p:txBody>
          <a:bodyPr/>
          <a:lstStyle/>
          <a:p>
            <a:pPr>
              <a:buFont typeface="Arial" charset="0"/>
              <a:buNone/>
            </a:pPr>
            <a:r>
              <a:rPr lang="en-US" altLang="en-US" smtClean="0">
                <a:latin typeface="Arial" charset="0"/>
                <a:cs typeface="Arial" charset="0"/>
              </a:rPr>
              <a:t>	This code gives some suggestion as to why </a:t>
            </a:r>
            <a:r>
              <a:rPr lang="en-US" altLang="en-US" b="1" smtClean="0">
                <a:latin typeface="Courier New" pitchFamily="49" charset="0"/>
                <a:cs typeface="Arial" charset="0"/>
              </a:rPr>
              <a:t>end() </a:t>
            </a:r>
            <a:r>
              <a:rPr lang="en-US" altLang="en-US" smtClean="0">
                <a:latin typeface="Arial" charset="0"/>
                <a:cs typeface="Arial" charset="0"/>
              </a:rPr>
              <a:t>refers to the position after the last location in the deque:</a:t>
            </a:r>
          </a:p>
          <a:p>
            <a:pPr>
              <a:buFontTx/>
              <a:buNone/>
            </a:pPr>
            <a:endParaRPr lang="en-US" altLang="en-US" sz="1400" b="1" smtClean="0">
              <a:latin typeface="Courier New" pitchFamily="49" charset="0"/>
              <a:cs typeface="Arial" charset="0"/>
            </a:endParaRPr>
          </a:p>
          <a:p>
            <a:pPr>
              <a:buFontTx/>
              <a:buNone/>
            </a:pPr>
            <a:r>
              <a:rPr lang="en-US" altLang="en-US" sz="1300" smtClean="0">
                <a:latin typeface="Consolas" pitchFamily="49" charset="0"/>
                <a:cs typeface="Consolas" pitchFamily="49" charset="0"/>
              </a:rPr>
              <a:t>		for ( int i = 0; </a:t>
            </a:r>
            <a:r>
              <a:rPr lang="en-US" altLang="en-US" sz="1300" smtClean="0">
                <a:solidFill>
                  <a:srgbClr val="FF0000"/>
                </a:solidFill>
                <a:latin typeface="Consolas" pitchFamily="49" charset="0"/>
                <a:cs typeface="Consolas" pitchFamily="49" charset="0"/>
              </a:rPr>
              <a:t>i != ideque.size();</a:t>
            </a:r>
            <a:r>
              <a:rPr lang="en-US" altLang="en-US" sz="1300" smtClean="0">
                <a:latin typeface="Consolas" pitchFamily="49" charset="0"/>
                <a:cs typeface="Consolas" pitchFamily="49" charset="0"/>
              </a:rPr>
              <a:t> </a:t>
            </a:r>
            <a:r>
              <a:rPr lang="en-US" altLang="en-US" sz="1300" smtClean="0">
                <a:solidFill>
                  <a:srgbClr val="3333CC"/>
                </a:solidFill>
                <a:latin typeface="Consolas" pitchFamily="49" charset="0"/>
                <a:cs typeface="Consolas" pitchFamily="49" charset="0"/>
              </a:rPr>
              <a:t>++i</a:t>
            </a:r>
            <a:r>
              <a:rPr lang="en-US" altLang="en-US" sz="1300" smtClean="0">
                <a:latin typeface="Consolas" pitchFamily="49" charset="0"/>
                <a:cs typeface="Consolas" pitchFamily="49" charset="0"/>
              </a:rPr>
              <a:t> ) {</a:t>
            </a:r>
          </a:p>
          <a:p>
            <a:pPr>
              <a:buFontTx/>
              <a:buNone/>
            </a:pPr>
            <a:r>
              <a:rPr lang="en-US" altLang="en-US" sz="1300" smtClean="0">
                <a:latin typeface="Consolas" pitchFamily="49" charset="0"/>
                <a:cs typeface="Consolas" pitchFamily="49" charset="0"/>
              </a:rPr>
              <a:t>		    cout &lt;&lt; ideque[i] &lt;&lt; end;</a:t>
            </a:r>
          </a:p>
          <a:p>
            <a:pPr>
              <a:buFontTx/>
              <a:buNone/>
            </a:pPr>
            <a:r>
              <a:rPr lang="en-US" altLang="en-US" sz="1300" smtClean="0">
                <a:latin typeface="Consolas" pitchFamily="49" charset="0"/>
                <a:cs typeface="Consolas" pitchFamily="49" charset="0"/>
              </a:rPr>
              <a:t>		}</a:t>
            </a:r>
          </a:p>
          <a:p>
            <a:pPr>
              <a:buFontTx/>
              <a:buNone/>
            </a:pPr>
            <a:endParaRPr lang="en-US" altLang="en-US" sz="1300" smtClean="0">
              <a:latin typeface="Consolas" pitchFamily="49" charset="0"/>
              <a:cs typeface="Consolas" pitchFamily="49" charset="0"/>
            </a:endParaRPr>
          </a:p>
          <a:p>
            <a:pPr>
              <a:buFontTx/>
              <a:buNone/>
            </a:pPr>
            <a:r>
              <a:rPr lang="en-US" altLang="en-US" sz="1300" smtClean="0">
                <a:latin typeface="Consolas" pitchFamily="49" charset="0"/>
                <a:cs typeface="Consolas" pitchFamily="49" charset="0"/>
              </a:rPr>
              <a:t>for ( deque&lt;int&gt;::iterator itr = ideque.begin(); </a:t>
            </a:r>
            <a:r>
              <a:rPr lang="en-US" altLang="en-US" sz="1300" smtClean="0">
                <a:solidFill>
                  <a:srgbClr val="FF0000"/>
                </a:solidFill>
                <a:latin typeface="Consolas" pitchFamily="49" charset="0"/>
                <a:cs typeface="Consolas" pitchFamily="49" charset="0"/>
              </a:rPr>
              <a:t>itr != ideque.end();</a:t>
            </a:r>
            <a:r>
              <a:rPr lang="en-US" altLang="en-US" sz="1300" smtClean="0">
                <a:latin typeface="Consolas" pitchFamily="49" charset="0"/>
                <a:cs typeface="Consolas" pitchFamily="49" charset="0"/>
              </a:rPr>
              <a:t> </a:t>
            </a:r>
            <a:r>
              <a:rPr lang="en-US" altLang="en-US" sz="1300" smtClean="0">
                <a:solidFill>
                  <a:srgbClr val="3333CC"/>
                </a:solidFill>
                <a:latin typeface="Consolas" pitchFamily="49" charset="0"/>
                <a:cs typeface="Consolas" pitchFamily="49" charset="0"/>
              </a:rPr>
              <a:t>++itr</a:t>
            </a:r>
            <a:r>
              <a:rPr lang="en-US" altLang="en-US" sz="1300" smtClean="0">
                <a:latin typeface="Consolas" pitchFamily="49" charset="0"/>
                <a:cs typeface="Consolas" pitchFamily="49" charset="0"/>
              </a:rPr>
              <a:t> ) {</a:t>
            </a:r>
          </a:p>
          <a:p>
            <a:pPr>
              <a:buFontTx/>
              <a:buNone/>
            </a:pPr>
            <a:r>
              <a:rPr lang="en-US" altLang="en-US" sz="1300" smtClean="0">
                <a:latin typeface="Consolas" pitchFamily="49" charset="0"/>
                <a:cs typeface="Consolas" pitchFamily="49" charset="0"/>
              </a:rPr>
              <a:t>    cout &lt;&lt; *itr &lt;&lt; end;</a:t>
            </a:r>
          </a:p>
          <a:p>
            <a:pPr>
              <a:buFontTx/>
              <a:buNone/>
            </a:pPr>
            <a:r>
              <a:rPr lang="en-US" altLang="en-US" sz="1300" smtClean="0">
                <a:latin typeface="Consolas" pitchFamily="49" charset="0"/>
                <a:cs typeface="Consolas" pitchFamily="49" charset="0"/>
              </a:rPr>
              <a:t>}</a:t>
            </a:r>
          </a:p>
          <a:p>
            <a:pPr>
              <a:buFontTx/>
              <a:buNone/>
            </a:pPr>
            <a:endParaRPr lang="en-US" altLang="en-US" sz="1300" smtClean="0">
              <a:latin typeface="Consolas" pitchFamily="49" charset="0"/>
              <a:cs typeface="Consolas" pitchFamily="49" charset="0"/>
            </a:endParaRPr>
          </a:p>
        </p:txBody>
      </p:sp>
      <p:sp>
        <p:nvSpPr>
          <p:cNvPr id="31748"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1053109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latin typeface="Arial" charset="0"/>
                <a:cs typeface="Arial" charset="0"/>
              </a:rPr>
              <a:t>Iterators</a:t>
            </a:r>
          </a:p>
        </p:txBody>
      </p:sp>
      <p:sp>
        <p:nvSpPr>
          <p:cNvPr id="327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Note:  modifying something beyond the last location of the deque results in undefined behaviour</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Do not use</a:t>
            </a:r>
          </a:p>
          <a:p>
            <a:pPr>
              <a:buFontTx/>
              <a:buNone/>
            </a:pPr>
            <a:r>
              <a:rPr lang="en-US" altLang="en-US" sz="1800" smtClean="0">
                <a:latin typeface="Consolas" pitchFamily="49" charset="0"/>
                <a:cs typeface="Consolas" pitchFamily="49" charset="0"/>
              </a:rPr>
              <a:t>		deque&lt;int&gt;::iterator itr = ideque.end();</a:t>
            </a:r>
          </a:p>
          <a:p>
            <a:pPr>
              <a:buFontTx/>
              <a:buNone/>
            </a:pPr>
            <a:r>
              <a:rPr lang="en-US" altLang="en-US" sz="1800" smtClean="0">
                <a:latin typeface="Consolas" pitchFamily="49" charset="0"/>
                <a:cs typeface="Consolas" pitchFamily="49" charset="0"/>
              </a:rPr>
              <a:t>		*itr = 3;                            // wrong</a:t>
            </a:r>
          </a:p>
          <a:p>
            <a:pPr>
              <a:buFont typeface="Arial" charset="0"/>
              <a:buNone/>
            </a:pPr>
            <a:endParaRPr lang="en-US" altLang="en-US" sz="1800" smtClean="0">
              <a:latin typeface="Arial" charset="0"/>
              <a:cs typeface="Arial" charset="0"/>
            </a:endParaRPr>
          </a:p>
          <a:p>
            <a:pPr>
              <a:buFont typeface="Arial" charset="0"/>
              <a:buNone/>
            </a:pPr>
            <a:r>
              <a:rPr lang="en-US" altLang="en-US" sz="1800" smtClean="0">
                <a:latin typeface="Arial" charset="0"/>
                <a:cs typeface="Arial" charset="0"/>
              </a:rPr>
              <a:t>	You should use the correct member functions:</a:t>
            </a:r>
          </a:p>
          <a:p>
            <a:pPr>
              <a:buFontTx/>
              <a:buNone/>
            </a:pPr>
            <a:r>
              <a:rPr lang="en-US" altLang="en-US" sz="1800" smtClean="0">
                <a:latin typeface="Consolas" pitchFamily="49" charset="0"/>
                <a:cs typeface="Consolas" pitchFamily="49" charset="0"/>
              </a:rPr>
              <a:t>		ideque.push_back( 3 );               // right</a:t>
            </a:r>
          </a:p>
        </p:txBody>
      </p:sp>
      <p:sp>
        <p:nvSpPr>
          <p:cNvPr id="32772"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2892282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latin typeface="Arial" charset="0"/>
                <a:cs typeface="Arial" charset="0"/>
              </a:rPr>
              <a:t>Abstract Deque</a:t>
            </a:r>
          </a:p>
        </p:txBody>
      </p:sp>
      <p:sp>
        <p:nvSpPr>
          <p:cNvPr id="614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An Abstract Deque (Deque ADT) is an abstract data structure which emphasizes specific operations:</a:t>
            </a:r>
          </a:p>
          <a:p>
            <a:pPr lvl="1"/>
            <a:r>
              <a:rPr lang="en-US" altLang="en-US" smtClean="0">
                <a:latin typeface="Arial" charset="0"/>
                <a:cs typeface="Arial" charset="0"/>
              </a:rPr>
              <a:t>Uses a explicit linear ordering</a:t>
            </a:r>
          </a:p>
          <a:p>
            <a:pPr lvl="1"/>
            <a:r>
              <a:rPr lang="en-US" altLang="en-US" smtClean="0">
                <a:latin typeface="Arial" charset="0"/>
                <a:cs typeface="Arial" charset="0"/>
              </a:rPr>
              <a:t>Insertions and removals are performed individually</a:t>
            </a:r>
          </a:p>
          <a:p>
            <a:pPr lvl="1"/>
            <a:r>
              <a:rPr lang="en-US" altLang="en-US" smtClean="0">
                <a:latin typeface="Arial" charset="0"/>
                <a:cs typeface="Arial" charset="0"/>
              </a:rPr>
              <a:t>Allows insertions at both the front and back of the deque</a:t>
            </a:r>
          </a:p>
        </p:txBody>
      </p:sp>
      <p:pic>
        <p:nvPicPr>
          <p:cNvPr id="6148" name="Picture 5" descr="C:\Users\dwharder\Desktop\de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3929063"/>
            <a:ext cx="5572125"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4"/>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3.4.1</a:t>
            </a:r>
          </a:p>
        </p:txBody>
      </p:sp>
    </p:spTree>
    <p:extLst>
      <p:ext uri="{BB962C8B-B14F-4D97-AF65-F5344CB8AC3E}">
        <p14:creationId xmlns:p14="http://schemas.microsoft.com/office/powerpoint/2010/main" val="226882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latin typeface="Arial" charset="0"/>
                <a:cs typeface="Arial" charset="0"/>
              </a:rPr>
              <a:t>Iterators</a:t>
            </a:r>
          </a:p>
        </p:txBody>
      </p:sp>
      <p:sp>
        <p:nvSpPr>
          <p:cNvPr id="33795" name="Rectangle 3"/>
          <p:cNvSpPr>
            <a:spLocks noGrp="1" noChangeArrowheads="1"/>
          </p:cNvSpPr>
          <p:nvPr>
            <p:ph type="body" idx="1"/>
          </p:nvPr>
        </p:nvSpPr>
        <p:spPr/>
        <p:txBody>
          <a:bodyPr/>
          <a:lstStyle/>
          <a:p>
            <a:pPr>
              <a:buFontTx/>
              <a:buNone/>
            </a:pPr>
            <a:r>
              <a:rPr lang="en-US" altLang="en-US" sz="900" b="1" smtClean="0">
                <a:latin typeface="Courier New" pitchFamily="49" charset="0"/>
                <a:cs typeface="Arial" charset="0"/>
              </a:rPr>
              <a:t>#include &lt;iostream&gt;</a:t>
            </a:r>
          </a:p>
          <a:p>
            <a:pPr>
              <a:buFontTx/>
              <a:buNone/>
            </a:pPr>
            <a:r>
              <a:rPr lang="en-US" altLang="en-US" sz="900" b="1" smtClean="0">
                <a:latin typeface="Courier New" pitchFamily="49" charset="0"/>
                <a:cs typeface="Arial" charset="0"/>
              </a:rPr>
              <a:t>#include &lt;deque&gt;</a:t>
            </a:r>
          </a:p>
          <a:p>
            <a:pPr>
              <a:buFontTx/>
              <a:buNone/>
            </a:pPr>
            <a:r>
              <a:rPr lang="en-US" altLang="en-US" sz="900" b="1" smtClean="0">
                <a:latin typeface="Courier New" pitchFamily="49" charset="0"/>
                <a:cs typeface="Arial" charset="0"/>
              </a:rPr>
              <a:t>using namespace std;</a:t>
            </a:r>
          </a:p>
          <a:p>
            <a:pPr>
              <a:buFontTx/>
              <a:buNone/>
            </a:pPr>
            <a:endParaRPr lang="en-US" altLang="en-US" sz="900" b="1" smtClean="0">
              <a:latin typeface="Courier New" pitchFamily="49" charset="0"/>
              <a:cs typeface="Arial" charset="0"/>
            </a:endParaRPr>
          </a:p>
          <a:p>
            <a:pPr>
              <a:buFontTx/>
              <a:buNone/>
            </a:pPr>
            <a:r>
              <a:rPr lang="en-US" altLang="en-US" sz="900" b="1" smtClean="0">
                <a:latin typeface="Courier New" pitchFamily="49" charset="0"/>
                <a:cs typeface="Arial" charset="0"/>
              </a:rPr>
              <a:t>int main() {</a:t>
            </a:r>
          </a:p>
          <a:p>
            <a:pPr>
              <a:buFontTx/>
              <a:buNone/>
            </a:pPr>
            <a:r>
              <a:rPr lang="en-US" altLang="en-US" sz="900" b="1" smtClean="0">
                <a:latin typeface="Courier New" pitchFamily="49" charset="0"/>
                <a:cs typeface="Arial" charset="0"/>
              </a:rPr>
              <a:t>	deque&lt;int&gt; ideque;</a:t>
            </a:r>
          </a:p>
          <a:p>
            <a:pPr>
              <a:buFontTx/>
              <a:buNone/>
            </a:pPr>
            <a:r>
              <a:rPr lang="en-US" altLang="en-US" sz="900" b="1" smtClean="0">
                <a:latin typeface="Courier New" pitchFamily="49" charset="0"/>
                <a:cs typeface="Arial" charset="0"/>
              </a:rPr>
              <a:t>	ideque.push_front( 5 );  ideque.push_back( 4 );</a:t>
            </a:r>
          </a:p>
          <a:p>
            <a:pPr>
              <a:buFontTx/>
              <a:buNone/>
            </a:pPr>
            <a:r>
              <a:rPr lang="en-US" altLang="en-US" sz="900" b="1" smtClean="0">
                <a:latin typeface="Courier New" pitchFamily="49" charset="0"/>
                <a:cs typeface="Arial" charset="0"/>
              </a:rPr>
              <a:t>	ideque.push_front( 3 );  ideque.push_back( 6 );     // 3 5 4 6</a:t>
            </a:r>
          </a:p>
          <a:p>
            <a:pPr>
              <a:buFontTx/>
              <a:buNone/>
            </a:pPr>
            <a:endParaRPr lang="en-US" altLang="en-US" sz="800" b="1" smtClean="0">
              <a:latin typeface="Courier New" pitchFamily="49" charset="0"/>
              <a:cs typeface="Arial" charset="0"/>
            </a:endParaRPr>
          </a:p>
          <a:p>
            <a:pPr>
              <a:buFontTx/>
              <a:buNone/>
            </a:pPr>
            <a:r>
              <a:rPr lang="en-US" altLang="en-US" sz="1400" b="1" smtClean="0">
                <a:latin typeface="Courier New" pitchFamily="49" charset="0"/>
                <a:cs typeface="Arial" charset="0"/>
              </a:rPr>
              <a:t>	deque&lt;int&gt;::iterator </a:t>
            </a:r>
            <a:r>
              <a:rPr lang="en-US" altLang="en-US" sz="1400" b="1" smtClean="0">
                <a:solidFill>
                  <a:srgbClr val="FF0000"/>
                </a:solidFill>
                <a:latin typeface="Courier New" pitchFamily="49" charset="0"/>
                <a:cs typeface="Arial" charset="0"/>
              </a:rPr>
              <a:t>itr</a:t>
            </a:r>
            <a:r>
              <a:rPr lang="en-US" altLang="en-US" sz="1400" b="1" smtClean="0">
                <a:latin typeface="Courier New" pitchFamily="49" charset="0"/>
                <a:cs typeface="Arial" charset="0"/>
              </a:rPr>
              <a:t> = </a:t>
            </a:r>
            <a:r>
              <a:rPr lang="en-US" altLang="en-US" sz="1400" b="1" smtClean="0">
                <a:solidFill>
                  <a:srgbClr val="FF0000"/>
                </a:solidFill>
                <a:latin typeface="Courier New" pitchFamily="49" charset="0"/>
                <a:cs typeface="Arial" charset="0"/>
              </a:rPr>
              <a:t>ideque.begin()</a:t>
            </a:r>
            <a:r>
              <a:rPr lang="en-US" altLang="en-US" sz="1400" b="1" smtClean="0">
                <a:latin typeface="Courier New" pitchFamily="49" charset="0"/>
                <a:cs typeface="Arial" charset="0"/>
              </a:rPr>
              <a:t>;</a:t>
            </a:r>
          </a:p>
          <a:p>
            <a:pPr>
              <a:buFontTx/>
              <a:buNone/>
            </a:pPr>
            <a:r>
              <a:rPr lang="en-US" altLang="en-US" sz="1400" b="1" smtClean="0">
                <a:latin typeface="Courier New" pitchFamily="49" charset="0"/>
                <a:cs typeface="Arial" charset="0"/>
              </a:rPr>
              <a:t>	cout &lt;&lt; *</a:t>
            </a:r>
            <a:r>
              <a:rPr lang="en-US" altLang="en-US" sz="1400" b="1" smtClean="0">
                <a:solidFill>
                  <a:srgbClr val="FF0000"/>
                </a:solidFill>
                <a:latin typeface="Courier New" pitchFamily="49" charset="0"/>
                <a:cs typeface="Arial" charset="0"/>
              </a:rPr>
              <a:t>itr</a:t>
            </a:r>
            <a:r>
              <a:rPr lang="en-US" altLang="en-US" sz="1400" b="1" smtClean="0">
                <a:latin typeface="Courier New" pitchFamily="49" charset="0"/>
                <a:cs typeface="Arial" charset="0"/>
              </a:rPr>
              <a:t> &lt;&lt; endl;</a:t>
            </a:r>
          </a:p>
          <a:p>
            <a:pPr>
              <a:buFontTx/>
              <a:buNone/>
            </a:pPr>
            <a:r>
              <a:rPr lang="en-US" altLang="en-US" sz="1400" b="1" smtClean="0">
                <a:latin typeface="Courier New" pitchFamily="49" charset="0"/>
                <a:cs typeface="Arial" charset="0"/>
              </a:rPr>
              <a:t>	++</a:t>
            </a:r>
            <a:r>
              <a:rPr lang="en-US" altLang="en-US" sz="1400" b="1" smtClean="0">
                <a:solidFill>
                  <a:srgbClr val="FF0000"/>
                </a:solidFill>
                <a:latin typeface="Courier New" pitchFamily="49" charset="0"/>
                <a:cs typeface="Arial" charset="0"/>
              </a:rPr>
              <a:t>itr</a:t>
            </a:r>
            <a:r>
              <a:rPr lang="en-US" altLang="en-US" sz="1400" b="1" smtClean="0">
                <a:latin typeface="Courier New" pitchFamily="49" charset="0"/>
                <a:cs typeface="Arial" charset="0"/>
              </a:rPr>
              <a:t>;</a:t>
            </a:r>
          </a:p>
          <a:p>
            <a:pPr>
              <a:buFontTx/>
              <a:buNone/>
            </a:pPr>
            <a:r>
              <a:rPr lang="en-US" altLang="en-US" sz="1400" b="1" smtClean="0">
                <a:latin typeface="Courier New" pitchFamily="49" charset="0"/>
                <a:cs typeface="Arial" charset="0"/>
              </a:rPr>
              <a:t>	cout &lt;&lt; *</a:t>
            </a:r>
            <a:r>
              <a:rPr lang="en-US" altLang="en-US" sz="1400" b="1" smtClean="0">
                <a:solidFill>
                  <a:srgbClr val="FF0000"/>
                </a:solidFill>
                <a:latin typeface="Courier New" pitchFamily="49" charset="0"/>
                <a:cs typeface="Arial" charset="0"/>
              </a:rPr>
              <a:t>itr</a:t>
            </a:r>
            <a:r>
              <a:rPr lang="en-US" altLang="en-US" sz="1400" b="1" smtClean="0">
                <a:latin typeface="Courier New" pitchFamily="49" charset="0"/>
                <a:cs typeface="Arial" charset="0"/>
              </a:rPr>
              <a:t> &lt;&lt; endl;</a:t>
            </a:r>
          </a:p>
          <a:p>
            <a:pPr>
              <a:buFontTx/>
              <a:buNone/>
            </a:pPr>
            <a:endParaRPr lang="en-US" altLang="en-US" sz="1400" b="1" smtClean="0">
              <a:latin typeface="Courier New" pitchFamily="49" charset="0"/>
              <a:cs typeface="Arial" charset="0"/>
            </a:endParaRPr>
          </a:p>
          <a:p>
            <a:pPr>
              <a:buFontTx/>
              <a:buNone/>
            </a:pPr>
            <a:r>
              <a:rPr lang="en-US" altLang="en-US" sz="1400" b="1" smtClean="0">
                <a:latin typeface="Courier New" pitchFamily="49" charset="0"/>
                <a:cs typeface="Arial" charset="0"/>
              </a:rPr>
              <a:t>	while ( </a:t>
            </a:r>
            <a:r>
              <a:rPr lang="en-US" altLang="en-US" sz="1400" b="1" smtClean="0">
                <a:solidFill>
                  <a:srgbClr val="FF0000"/>
                </a:solidFill>
                <a:latin typeface="Courier New" pitchFamily="49" charset="0"/>
                <a:cs typeface="Arial" charset="0"/>
              </a:rPr>
              <a:t>itr</a:t>
            </a:r>
            <a:r>
              <a:rPr lang="en-US" altLang="en-US" sz="1400" b="1" smtClean="0">
                <a:latin typeface="Courier New" pitchFamily="49" charset="0"/>
                <a:cs typeface="Arial" charset="0"/>
              </a:rPr>
              <a:t> != </a:t>
            </a:r>
            <a:r>
              <a:rPr lang="en-US" altLang="en-US" sz="1400" b="1" smtClean="0">
                <a:solidFill>
                  <a:srgbClr val="FF0000"/>
                </a:solidFill>
                <a:latin typeface="Courier New" pitchFamily="49" charset="0"/>
                <a:cs typeface="Arial" charset="0"/>
              </a:rPr>
              <a:t>ideque.end()</a:t>
            </a:r>
            <a:r>
              <a:rPr lang="en-US" altLang="en-US" sz="1400" b="1" smtClean="0">
                <a:latin typeface="Courier New" pitchFamily="49" charset="0"/>
                <a:cs typeface="Arial" charset="0"/>
              </a:rPr>
              <a:t> ) {</a:t>
            </a:r>
          </a:p>
          <a:p>
            <a:pPr>
              <a:buFontTx/>
              <a:buNone/>
            </a:pPr>
            <a:r>
              <a:rPr lang="en-US" altLang="en-US" sz="1400" b="1" smtClean="0">
                <a:latin typeface="Courier New" pitchFamily="49" charset="0"/>
                <a:cs typeface="Arial" charset="0"/>
              </a:rPr>
              <a:t>	    cout &lt;&lt; *</a:t>
            </a:r>
            <a:r>
              <a:rPr lang="en-US" altLang="en-US" sz="1400" b="1" smtClean="0">
                <a:solidFill>
                  <a:srgbClr val="FF0000"/>
                </a:solidFill>
                <a:latin typeface="Courier New" pitchFamily="49" charset="0"/>
                <a:cs typeface="Arial" charset="0"/>
              </a:rPr>
              <a:t>itr</a:t>
            </a:r>
            <a:r>
              <a:rPr lang="en-US" altLang="en-US" sz="1400" b="1" smtClean="0">
                <a:latin typeface="Courier New" pitchFamily="49" charset="0"/>
                <a:cs typeface="Arial" charset="0"/>
              </a:rPr>
              <a:t> &lt;&lt; " ";</a:t>
            </a:r>
          </a:p>
          <a:p>
            <a:pPr>
              <a:buFontTx/>
              <a:buNone/>
            </a:pPr>
            <a:r>
              <a:rPr lang="en-US" altLang="en-US" sz="1400" b="1" smtClean="0">
                <a:latin typeface="Courier New" pitchFamily="49" charset="0"/>
                <a:cs typeface="Arial" charset="0"/>
              </a:rPr>
              <a:t>	    ++</a:t>
            </a:r>
            <a:r>
              <a:rPr lang="en-US" altLang="en-US" sz="1400" b="1" smtClean="0">
                <a:solidFill>
                  <a:srgbClr val="FF0000"/>
                </a:solidFill>
                <a:latin typeface="Courier New" pitchFamily="49" charset="0"/>
                <a:cs typeface="Arial" charset="0"/>
              </a:rPr>
              <a:t>itr</a:t>
            </a:r>
            <a:r>
              <a:rPr lang="en-US" altLang="en-US" sz="1400" b="1" smtClean="0">
                <a:latin typeface="Courier New" pitchFamily="49" charset="0"/>
                <a:cs typeface="Arial" charset="0"/>
              </a:rPr>
              <a:t>;</a:t>
            </a:r>
          </a:p>
          <a:p>
            <a:pPr>
              <a:buFontTx/>
              <a:buNone/>
            </a:pPr>
            <a:r>
              <a:rPr lang="en-US" altLang="en-US" sz="1400" b="1" smtClean="0">
                <a:latin typeface="Courier New" pitchFamily="49" charset="0"/>
                <a:cs typeface="Arial" charset="0"/>
              </a:rPr>
              <a:t>	}</a:t>
            </a:r>
          </a:p>
          <a:p>
            <a:pPr>
              <a:buFontTx/>
              <a:buNone/>
            </a:pPr>
            <a:endParaRPr lang="en-US" altLang="en-US" sz="1400" b="1" smtClean="0">
              <a:latin typeface="Courier New" pitchFamily="49" charset="0"/>
              <a:cs typeface="Arial" charset="0"/>
            </a:endParaRPr>
          </a:p>
          <a:p>
            <a:pPr>
              <a:buFontTx/>
              <a:buNone/>
            </a:pPr>
            <a:r>
              <a:rPr lang="en-US" altLang="en-US" sz="1400" b="1" smtClean="0">
                <a:latin typeface="Courier New" pitchFamily="49" charset="0"/>
                <a:cs typeface="Arial" charset="0"/>
              </a:rPr>
              <a:t>	cout &lt;&lt; endl;</a:t>
            </a:r>
          </a:p>
          <a:p>
            <a:pPr>
              <a:buFontTx/>
              <a:buNone/>
            </a:pPr>
            <a:endParaRPr lang="en-US" altLang="en-US" sz="1600" b="1" smtClean="0">
              <a:latin typeface="Courier New" pitchFamily="49" charset="0"/>
              <a:cs typeface="Arial" charset="0"/>
            </a:endParaRPr>
          </a:p>
          <a:p>
            <a:pPr>
              <a:buFontTx/>
              <a:buNone/>
            </a:pPr>
            <a:r>
              <a:rPr lang="en-US" altLang="en-US" sz="900" b="1" smtClean="0">
                <a:latin typeface="Courier New" pitchFamily="49" charset="0"/>
                <a:cs typeface="Arial" charset="0"/>
              </a:rPr>
              <a:t>	return 0;</a:t>
            </a:r>
          </a:p>
          <a:p>
            <a:pPr>
              <a:buFontTx/>
              <a:buNone/>
            </a:pPr>
            <a:r>
              <a:rPr lang="en-US" altLang="en-US" sz="900" b="1" smtClean="0">
                <a:latin typeface="Courier New" pitchFamily="49" charset="0"/>
                <a:cs typeface="Arial" charset="0"/>
              </a:rPr>
              <a:t>}</a:t>
            </a:r>
          </a:p>
          <a:p>
            <a:pPr>
              <a:buFontTx/>
              <a:buNone/>
            </a:pPr>
            <a:endParaRPr lang="en-US" altLang="en-US" sz="1000" b="1" smtClean="0">
              <a:latin typeface="Courier New" pitchFamily="49" charset="0"/>
              <a:cs typeface="Arial" charset="0"/>
            </a:endParaRPr>
          </a:p>
        </p:txBody>
      </p:sp>
      <p:sp>
        <p:nvSpPr>
          <p:cNvPr id="33796" name="TextBox 3"/>
          <p:cNvSpPr txBox="1">
            <a:spLocks noChangeArrowheads="1"/>
          </p:cNvSpPr>
          <p:nvPr/>
        </p:nvSpPr>
        <p:spPr bwMode="auto">
          <a:xfrm>
            <a:off x="4211638" y="4868863"/>
            <a:ext cx="40449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a:solidFill>
                  <a:schemeClr val="bg2"/>
                </a:solidFill>
                <a:latin typeface="Courier New" pitchFamily="49" charset="0"/>
              </a:rPr>
              <a:t>{eceunix:1}</a:t>
            </a:r>
            <a:r>
              <a:rPr lang="en-US" altLang="en-US" b="1">
                <a:solidFill>
                  <a:schemeClr val="hlink"/>
                </a:solidFill>
                <a:latin typeface="Courier New" pitchFamily="49" charset="0"/>
              </a:rPr>
              <a:t> </a:t>
            </a:r>
            <a:r>
              <a:rPr lang="en-US" altLang="en-US" b="1">
                <a:solidFill>
                  <a:srgbClr val="00B0F0"/>
                </a:solidFill>
                <a:latin typeface="Courier New" pitchFamily="49" charset="0"/>
              </a:rPr>
              <a:t>./a.out # output</a:t>
            </a:r>
          </a:p>
          <a:p>
            <a:pPr eaLnBrk="1" hangingPunct="1"/>
            <a:r>
              <a:rPr lang="en-US" altLang="en-US" b="1">
                <a:solidFill>
                  <a:srgbClr val="00B0F0"/>
                </a:solidFill>
                <a:latin typeface="Courier New" pitchFamily="49" charset="0"/>
              </a:rPr>
              <a:t>3</a:t>
            </a:r>
          </a:p>
          <a:p>
            <a:pPr eaLnBrk="1" hangingPunct="1"/>
            <a:r>
              <a:rPr lang="en-US" altLang="en-US" b="1">
                <a:solidFill>
                  <a:srgbClr val="00B0F0"/>
                </a:solidFill>
                <a:latin typeface="Courier New" pitchFamily="49" charset="0"/>
              </a:rPr>
              <a:t>5</a:t>
            </a:r>
          </a:p>
          <a:p>
            <a:pPr eaLnBrk="1" hangingPunct="1"/>
            <a:r>
              <a:rPr lang="en-US" altLang="en-US" b="1">
                <a:solidFill>
                  <a:srgbClr val="00B0F0"/>
                </a:solidFill>
                <a:latin typeface="Courier New" pitchFamily="49" charset="0"/>
              </a:rPr>
              <a:t>5 4 6</a:t>
            </a:r>
          </a:p>
          <a:p>
            <a:pPr eaLnBrk="1" hangingPunct="1"/>
            <a:r>
              <a:rPr lang="en-US" altLang="en-US" b="1">
                <a:solidFill>
                  <a:schemeClr val="bg2"/>
                </a:solidFill>
                <a:latin typeface="Courier New" pitchFamily="49" charset="0"/>
              </a:rPr>
              <a:t>{eceunix:2}</a:t>
            </a:r>
          </a:p>
          <a:p>
            <a:pPr eaLnBrk="1" hangingPunct="1"/>
            <a:endParaRPr lang="en-CA" altLang="en-US"/>
          </a:p>
        </p:txBody>
      </p:sp>
      <p:sp>
        <p:nvSpPr>
          <p:cNvPr id="33797" name="TextBox 4"/>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1578571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latin typeface="Arial" charset="0"/>
                <a:cs typeface="Arial" charset="0"/>
              </a:rPr>
              <a:t>Why Iterators?</a:t>
            </a:r>
          </a:p>
        </p:txBody>
      </p:sp>
      <p:sp>
        <p:nvSpPr>
          <p:cNvPr id="348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Now that you understand what an iterator does, lets examine why this is standard software-engineering solution; they</a:t>
            </a:r>
          </a:p>
          <a:p>
            <a:pPr lvl="1"/>
            <a:r>
              <a:rPr lang="en-US" altLang="en-US" smtClean="0">
                <a:latin typeface="Arial" charset="0"/>
                <a:cs typeface="Arial" charset="0"/>
              </a:rPr>
              <a:t>Do not expose the underlying structure, </a:t>
            </a:r>
          </a:p>
          <a:p>
            <a:pPr lvl="1"/>
            <a:r>
              <a:rPr lang="en-US" altLang="en-US" smtClean="0">
                <a:latin typeface="Arial" charset="0"/>
                <a:cs typeface="Arial" charset="0"/>
              </a:rPr>
              <a:t>Require </a:t>
            </a:r>
            <a:r>
              <a:rPr lang="en-US" altLang="en-US" b="1" smtClean="0">
                <a:latin typeface="Symbol" pitchFamily="18" charset="2"/>
                <a:cs typeface="Arial" charset="0"/>
              </a:rPr>
              <a:t>Q</a:t>
            </a:r>
            <a:r>
              <a:rPr lang="en-US" altLang="en-US" smtClean="0">
                <a:latin typeface="Times New Roman" pitchFamily="18" charset="0"/>
                <a:cs typeface="Arial" charset="0"/>
              </a:rPr>
              <a:t>(1)</a:t>
            </a:r>
            <a:r>
              <a:rPr lang="en-US" altLang="en-US" smtClean="0">
                <a:latin typeface="Arial" charset="0"/>
                <a:cs typeface="Arial" charset="0"/>
              </a:rPr>
              <a:t> additional memory,</a:t>
            </a:r>
          </a:p>
          <a:p>
            <a:pPr lvl="1"/>
            <a:r>
              <a:rPr lang="en-US" altLang="en-US" smtClean="0">
                <a:latin typeface="Arial" charset="0"/>
                <a:cs typeface="Arial" charset="0"/>
              </a:rPr>
              <a:t>Provide a common interface which can be used regardless of whether or not it’s a vector, a deque, or any other data structure</a:t>
            </a:r>
          </a:p>
          <a:p>
            <a:pPr lvl="1"/>
            <a:r>
              <a:rPr lang="en-US" altLang="en-US" smtClean="0">
                <a:latin typeface="Arial" charset="0"/>
                <a:cs typeface="Arial" charset="0"/>
              </a:rPr>
              <a:t>Do not change, even if the underlying implementation does</a:t>
            </a:r>
          </a:p>
        </p:txBody>
      </p:sp>
      <p:sp>
        <p:nvSpPr>
          <p:cNvPr id="34820"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3.4.5</a:t>
            </a:r>
          </a:p>
        </p:txBody>
      </p:sp>
    </p:spTree>
    <p:extLst>
      <p:ext uri="{BB962C8B-B14F-4D97-AF65-F5344CB8AC3E}">
        <p14:creationId xmlns:p14="http://schemas.microsoft.com/office/powerpoint/2010/main" val="3732400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358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topic, we have introduced the more general deque abstract data structure</a:t>
            </a:r>
          </a:p>
          <a:p>
            <a:pPr lvl="1"/>
            <a:r>
              <a:rPr lang="en-US" altLang="en-US" smtClean="0">
                <a:latin typeface="Arial" charset="0"/>
                <a:cs typeface="Arial" charset="0"/>
              </a:rPr>
              <a:t>Allows insertions and deletions from both ends of the deque</a:t>
            </a:r>
          </a:p>
          <a:p>
            <a:pPr lvl="1"/>
            <a:r>
              <a:rPr lang="en-US" altLang="en-US" smtClean="0">
                <a:latin typeface="Arial" charset="0"/>
                <a:cs typeface="Arial" charset="0"/>
              </a:rPr>
              <a:t>Internally may be represented by either a doubly-linked list or a two-ended array</a:t>
            </a:r>
          </a:p>
          <a:p>
            <a:pPr lvl="1"/>
            <a:endParaRPr lang="en-US" altLang="en-US" smtClean="0">
              <a:latin typeface="Arial" charset="0"/>
              <a:cs typeface="Arial" charset="0"/>
            </a:endParaRPr>
          </a:p>
          <a:p>
            <a:pPr>
              <a:buFont typeface="Arial" charset="0"/>
              <a:buNone/>
            </a:pPr>
            <a:r>
              <a:rPr lang="en-US" altLang="en-US" smtClean="0">
                <a:latin typeface="Arial" charset="0"/>
                <a:cs typeface="Arial" charset="0"/>
              </a:rPr>
              <a:t>	More important, we looked at the STL and the design pattern of an iterator</a:t>
            </a:r>
          </a:p>
        </p:txBody>
      </p:sp>
    </p:spTree>
    <p:extLst>
      <p:ext uri="{BB962C8B-B14F-4D97-AF65-F5344CB8AC3E}">
        <p14:creationId xmlns:p14="http://schemas.microsoft.com/office/powerpoint/2010/main" val="1862951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latin typeface="Arial" charset="0"/>
                <a:cs typeface="Arial" charset="0"/>
              </a:rPr>
              <a:t>References</a:t>
            </a:r>
          </a:p>
        </p:txBody>
      </p:sp>
      <p:sp>
        <p:nvSpPr>
          <p:cNvPr id="36867" name="Rectangle 3"/>
          <p:cNvSpPr>
            <a:spLocks noGrp="1" noChangeArrowheads="1"/>
          </p:cNvSpPr>
          <p:nvPr>
            <p:ph type="body" idx="1"/>
          </p:nvPr>
        </p:nvSpPr>
        <p:spPr/>
        <p:txBody>
          <a:bodyPr/>
          <a:lstStyle/>
          <a:p>
            <a:pPr marL="533400" indent="-533400">
              <a:buFontTx/>
              <a:buNone/>
            </a:pPr>
            <a:r>
              <a:rPr lang="en-US" altLang="en-US" sz="1800" smtClean="0">
                <a:latin typeface="Arial" charset="0"/>
                <a:cs typeface="Arial" charset="0"/>
              </a:rPr>
              <a:t>[1]	Donald E. Knuth, </a:t>
            </a:r>
            <a:r>
              <a:rPr lang="en-US" altLang="en-US" sz="1800" i="1" smtClean="0">
                <a:latin typeface="Arial" charset="0"/>
                <a:cs typeface="Arial" charset="0"/>
              </a:rPr>
              <a:t>The Art of Computer Programming, Volume 1:  Fundamental Algorithms</a:t>
            </a:r>
            <a:r>
              <a:rPr lang="en-US" altLang="en-US" sz="1800" smtClean="0">
                <a:latin typeface="Arial" charset="0"/>
                <a:cs typeface="Arial" charset="0"/>
              </a:rPr>
              <a:t>, 3</a:t>
            </a:r>
            <a:r>
              <a:rPr lang="en-US" altLang="en-US" sz="1800" baseline="30000" smtClean="0">
                <a:latin typeface="Arial" charset="0"/>
                <a:cs typeface="Arial" charset="0"/>
              </a:rPr>
              <a:t>rd</a:t>
            </a:r>
            <a:r>
              <a:rPr lang="en-US" altLang="en-US" sz="1800" smtClean="0">
                <a:latin typeface="Arial" charset="0"/>
                <a:cs typeface="Arial" charset="0"/>
              </a:rPr>
              <a:t> Ed., Addison Wesley, 1997, §2.2.1, p.238.</a:t>
            </a:r>
          </a:p>
          <a:p>
            <a:pPr marL="533400" indent="-533400">
              <a:buFontTx/>
              <a:buNone/>
            </a:pPr>
            <a:r>
              <a:rPr lang="en-US" altLang="en-US" sz="1800" smtClean="0">
                <a:latin typeface="Arial" charset="0"/>
                <a:cs typeface="Arial" charset="0"/>
              </a:rPr>
              <a:t>[2]	Weiss, Data Structures and Algorithm Analysis in C++, 3</a:t>
            </a:r>
            <a:r>
              <a:rPr lang="en-US" altLang="en-US" sz="1800" baseline="30000" smtClean="0">
                <a:latin typeface="Arial" charset="0"/>
                <a:cs typeface="Arial" charset="0"/>
              </a:rPr>
              <a:t>rd</a:t>
            </a:r>
            <a:r>
              <a:rPr lang="en-US" altLang="en-US" sz="1800" smtClean="0">
                <a:latin typeface="Arial" charset="0"/>
                <a:cs typeface="Arial" charset="0"/>
              </a:rPr>
              <a:t> Ed., Addison Wesley, §3.3.1, p.75.</a:t>
            </a:r>
          </a:p>
          <a:p>
            <a:pPr marL="533400" indent="-533400"/>
            <a:endParaRPr lang="en-US" altLang="en-US" sz="1800" smtClean="0">
              <a:latin typeface="Arial" charset="0"/>
              <a:cs typeface="Arial" charset="0"/>
            </a:endParaRPr>
          </a:p>
          <a:p>
            <a:pPr marL="533400" indent="-533400">
              <a:buFontTx/>
              <a:buNone/>
            </a:pPr>
            <a:endParaRPr lang="en-US" altLang="en-US" sz="1800" smtClean="0">
              <a:latin typeface="Arial" charset="0"/>
              <a:cs typeface="Arial" charset="0"/>
            </a:endParaRPr>
          </a:p>
        </p:txBody>
      </p:sp>
    </p:spTree>
    <p:extLst>
      <p:ext uri="{BB962C8B-B14F-4D97-AF65-F5344CB8AC3E}">
        <p14:creationId xmlns:p14="http://schemas.microsoft.com/office/powerpoint/2010/main" val="1471909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pPr>
            <a:r>
              <a:rPr lang="en-US" sz="1400" dirty="0" smtClean="0">
                <a:latin typeface="Arial" charset="0"/>
                <a:cs typeface="Arial" charset="0"/>
              </a:rPr>
              <a:t>	Donald E. Knuth, </a:t>
            </a:r>
            <a:r>
              <a:rPr lang="en-US" sz="1400" i="1" dirty="0" smtClean="0">
                <a:latin typeface="Arial" charset="0"/>
                <a:cs typeface="Arial" charset="0"/>
              </a:rPr>
              <a:t>The Art of Computer Programming, Volume 1:  Fundamental Algorithms</a:t>
            </a:r>
            <a:r>
              <a:rPr lang="en-US" sz="1400" dirty="0" smtClean="0">
                <a:latin typeface="Arial" charset="0"/>
                <a:cs typeface="Arial" charset="0"/>
              </a:rPr>
              <a:t>, 3</a:t>
            </a:r>
            <a:r>
              <a:rPr lang="en-US" sz="1400" baseline="30000" dirty="0" smtClean="0">
                <a:latin typeface="Arial" charset="0"/>
                <a:cs typeface="Arial" charset="0"/>
              </a:rPr>
              <a:t>rd</a:t>
            </a:r>
            <a:r>
              <a:rPr lang="en-US" sz="1400" dirty="0" smtClean="0">
                <a:latin typeface="Arial" charset="0"/>
                <a:cs typeface="Arial" charset="0"/>
              </a:rPr>
              <a:t> Ed., Addison Wesley, 1997, §2.2.1, p.238.</a:t>
            </a:r>
          </a:p>
          <a:p>
            <a:pPr marL="533400" indent="-533400">
              <a:buFontTx/>
              <a:buNone/>
            </a:pPr>
            <a:endParaRPr lang="en-US" sz="1400" dirty="0" smtClean="0">
              <a:latin typeface="Arial" charset="0"/>
              <a:cs typeface="Arial" charset="0"/>
            </a:endParaRPr>
          </a:p>
          <a:p>
            <a:pPr marL="533400" indent="-533400">
              <a:buFontTx/>
              <a:buNone/>
            </a:pPr>
            <a:r>
              <a:rPr lang="en-US" sz="1400" dirty="0" smtClean="0">
                <a:latin typeface="Arial" charset="0"/>
                <a:cs typeface="Arial" charset="0"/>
              </a:rPr>
              <a:t>	</a:t>
            </a:r>
            <a:r>
              <a:rPr lang="en-US" sz="1400" dirty="0" err="1" smtClean="0">
                <a:latin typeface="Arial" charset="0"/>
                <a:cs typeface="Arial" charset="0"/>
              </a:rPr>
              <a:t>Cormen</a:t>
            </a:r>
            <a:r>
              <a:rPr lang="en-US" sz="1400" dirty="0" smtClean="0">
                <a:latin typeface="Arial" charset="0"/>
                <a:cs typeface="Arial" charset="0"/>
              </a:rPr>
              <a:t>, </a:t>
            </a:r>
            <a:r>
              <a:rPr lang="en-US" sz="1400" dirty="0" err="1" smtClean="0">
                <a:latin typeface="Arial" charset="0"/>
                <a:cs typeface="Arial" charset="0"/>
              </a:rPr>
              <a:t>Leiserson</a:t>
            </a:r>
            <a:r>
              <a:rPr lang="en-US" sz="1400" dirty="0" smtClean="0">
                <a:latin typeface="Arial" charset="0"/>
                <a:cs typeface="Arial" charset="0"/>
              </a:rPr>
              <a:t>, and </a:t>
            </a:r>
            <a:r>
              <a:rPr lang="en-US" sz="1400" dirty="0" err="1" smtClean="0">
                <a:latin typeface="Arial" charset="0"/>
                <a:cs typeface="Arial" charset="0"/>
              </a:rPr>
              <a:t>Rivest</a:t>
            </a:r>
            <a:r>
              <a:rPr lang="en-US" sz="1400" dirty="0" smtClean="0">
                <a:latin typeface="Arial" charset="0"/>
                <a:cs typeface="Arial" charset="0"/>
              </a:rPr>
              <a:t>, </a:t>
            </a:r>
            <a:r>
              <a:rPr lang="en-US" sz="1400" i="1" dirty="0" smtClean="0">
                <a:latin typeface="Arial" charset="0"/>
                <a:cs typeface="Arial" charset="0"/>
              </a:rPr>
              <a:t>Introduction to Algorithms</a:t>
            </a:r>
            <a:r>
              <a:rPr lang="en-US" sz="1400" dirty="0" smtClean="0">
                <a:latin typeface="Arial" charset="0"/>
                <a:cs typeface="Arial" charset="0"/>
              </a:rPr>
              <a:t>, McGraw Hill, 1990, §11.1, p.200.</a:t>
            </a:r>
          </a:p>
          <a:p>
            <a:pPr marL="533400" indent="-533400">
              <a:buFontTx/>
              <a:buNone/>
            </a:pPr>
            <a:endParaRPr lang="en-US" sz="1400" dirty="0" smtClean="0">
              <a:latin typeface="Arial" charset="0"/>
              <a:cs typeface="Arial" charset="0"/>
            </a:endParaRPr>
          </a:p>
          <a:p>
            <a:pPr marL="533400" indent="-533400">
              <a:buFontTx/>
              <a:buNone/>
            </a:pPr>
            <a:r>
              <a:rPr lang="en-US" sz="1400" dirty="0" smtClean="0">
                <a:latin typeface="Arial" charset="0"/>
                <a:cs typeface="Arial" charset="0"/>
              </a:rPr>
              <a:t>	Weiss, Data Structures and Algorithm Analysis in C++, 3</a:t>
            </a:r>
            <a:r>
              <a:rPr lang="en-US" sz="1400" baseline="30000" dirty="0" smtClean="0">
                <a:latin typeface="Arial" charset="0"/>
                <a:cs typeface="Arial" charset="0"/>
              </a:rPr>
              <a:t>rd</a:t>
            </a:r>
            <a:r>
              <a:rPr lang="en-US" sz="1400" dirty="0" smtClean="0">
                <a:latin typeface="Arial" charset="0"/>
                <a:cs typeface="Arial" charset="0"/>
              </a:rPr>
              <a:t> Ed., Addison Wesley, §3.3.1, p.75.</a:t>
            </a:r>
          </a:p>
          <a:p>
            <a:pPr marL="533400" indent="-533400">
              <a:buFontTx/>
              <a:buNone/>
            </a:pPr>
            <a:endParaRPr lang="en-US" sz="1400" dirty="0" smtClean="0">
              <a:latin typeface="Arial" charset="0"/>
              <a:cs typeface="Arial" charset="0"/>
            </a:endParaRPr>
          </a:p>
          <a:p>
            <a:pPr marL="533400" indent="-533400">
              <a:buNone/>
            </a:pPr>
            <a:r>
              <a:rPr lang="en-US" sz="1400" dirty="0" smtClean="0">
                <a:latin typeface="Arial" charset="0"/>
                <a:cs typeface="Arial" charset="0"/>
              </a:rPr>
              <a:t>	</a:t>
            </a:r>
            <a:r>
              <a:rPr lang="en-US" sz="1400" dirty="0" err="1" smtClean="0">
                <a:latin typeface="Arial" charset="0"/>
                <a:cs typeface="Arial" charset="0"/>
              </a:rPr>
              <a:t>Koffman</a:t>
            </a:r>
            <a:r>
              <a:rPr lang="en-US" sz="1400" dirty="0" smtClean="0">
                <a:latin typeface="Arial" charset="0"/>
                <a:cs typeface="Arial" charset="0"/>
              </a:rPr>
              <a:t> and Wolfgang, “Objects, Abstraction, Data </a:t>
            </a:r>
            <a:r>
              <a:rPr lang="en-US" sz="1400" dirty="0" err="1" smtClean="0">
                <a:latin typeface="Arial" charset="0"/>
                <a:cs typeface="Arial" charset="0"/>
              </a:rPr>
              <a:t>Strucutes</a:t>
            </a:r>
            <a:r>
              <a:rPr lang="en-US" sz="1400" dirty="0" smtClean="0">
                <a:latin typeface="Arial" charset="0"/>
                <a:cs typeface="Arial" charset="0"/>
              </a:rPr>
              <a:t> and Design using C++”, John Wiley &amp; Sons, Inc., Ch. 6.</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http://en.wikipedia.org/wiki/Double-ended_queue</a:t>
            </a:r>
            <a:endParaRPr lang="en-US" sz="1400" dirty="0" smtClean="0">
              <a:latin typeface="Arial" charset="0"/>
              <a:cs typeface="Arial" charset="0"/>
            </a:endParaRP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latin typeface="Arial" charset="0"/>
                <a:cs typeface="Arial" charset="0"/>
              </a:rPr>
              <a:t>Abstract Deque</a:t>
            </a:r>
          </a:p>
        </p:txBody>
      </p:sp>
      <p:sp>
        <p:nvSpPr>
          <p:cNvPr id="71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operations will be called</a:t>
            </a:r>
          </a:p>
          <a:p>
            <a:pPr algn="ctr">
              <a:buFont typeface="Arial" charset="0"/>
              <a:buNone/>
            </a:pPr>
            <a:r>
              <a:rPr lang="en-US" altLang="en-US" smtClean="0">
                <a:latin typeface="Consolas" pitchFamily="49" charset="0"/>
                <a:cs typeface="Arial" charset="0"/>
              </a:rPr>
              <a:t>front     back</a:t>
            </a:r>
          </a:p>
          <a:p>
            <a:pPr algn="ctr">
              <a:buFont typeface="Arial" charset="0"/>
              <a:buNone/>
            </a:pPr>
            <a:r>
              <a:rPr lang="en-US" altLang="en-US" smtClean="0">
                <a:latin typeface="Consolas" pitchFamily="49" charset="0"/>
                <a:cs typeface="Arial" charset="0"/>
              </a:rPr>
              <a:t>push_front     push_back</a:t>
            </a:r>
          </a:p>
          <a:p>
            <a:pPr algn="ctr">
              <a:buFont typeface="Arial" charset="0"/>
              <a:buNone/>
            </a:pPr>
            <a:r>
              <a:rPr lang="en-US" altLang="en-US" smtClean="0">
                <a:latin typeface="Consolas" pitchFamily="49" charset="0"/>
                <a:cs typeface="Arial" charset="0"/>
              </a:rPr>
              <a:t>pop_front     pop_back</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There are four errors associated with this abstract data type:</a:t>
            </a:r>
          </a:p>
          <a:p>
            <a:pPr lvl="1"/>
            <a:r>
              <a:rPr lang="en-US" altLang="en-US" smtClean="0">
                <a:latin typeface="Arial" charset="0"/>
                <a:cs typeface="Arial" charset="0"/>
              </a:rPr>
              <a:t>It is an undefined operation to access or pop from an empty deque</a:t>
            </a:r>
          </a:p>
        </p:txBody>
      </p:sp>
      <p:sp>
        <p:nvSpPr>
          <p:cNvPr id="7172"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3.4.1</a:t>
            </a:r>
          </a:p>
        </p:txBody>
      </p:sp>
    </p:spTree>
    <p:extLst>
      <p:ext uri="{BB962C8B-B14F-4D97-AF65-F5344CB8AC3E}">
        <p14:creationId xmlns:p14="http://schemas.microsoft.com/office/powerpoint/2010/main" val="2964598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latin typeface="Arial" charset="0"/>
                <a:cs typeface="Arial" charset="0"/>
              </a:rPr>
              <a:t>Applications</a:t>
            </a:r>
          </a:p>
        </p:txBody>
      </p:sp>
      <p:sp>
        <p:nvSpPr>
          <p:cNvPr id="81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Useful as a general-purpose tool:</a:t>
            </a:r>
          </a:p>
          <a:p>
            <a:pPr lvl="1"/>
            <a:r>
              <a:rPr lang="en-US" altLang="en-US" smtClean="0">
                <a:latin typeface="Arial" charset="0"/>
                <a:cs typeface="Arial" charset="0"/>
              </a:rPr>
              <a:t>Can be used as either a queue or a stack</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Problem solving:</a:t>
            </a:r>
          </a:p>
          <a:p>
            <a:pPr lvl="1"/>
            <a:r>
              <a:rPr lang="en-US" altLang="en-US" smtClean="0">
                <a:latin typeface="Arial" charset="0"/>
                <a:cs typeface="Arial" charset="0"/>
              </a:rPr>
              <a:t>Consider solving a maze by adding or removing a constructed path at the front</a:t>
            </a:r>
          </a:p>
          <a:p>
            <a:pPr lvl="1"/>
            <a:r>
              <a:rPr lang="en-US" altLang="en-US" smtClean="0">
                <a:latin typeface="Arial" charset="0"/>
                <a:cs typeface="Arial" charset="0"/>
              </a:rPr>
              <a:t>Once the solution is found, iterate from the back for the solution</a:t>
            </a:r>
          </a:p>
        </p:txBody>
      </p:sp>
      <p:sp>
        <p:nvSpPr>
          <p:cNvPr id="8196"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3.4.2</a:t>
            </a:r>
          </a:p>
        </p:txBody>
      </p:sp>
    </p:spTree>
    <p:extLst>
      <p:ext uri="{BB962C8B-B14F-4D97-AF65-F5344CB8AC3E}">
        <p14:creationId xmlns:p14="http://schemas.microsoft.com/office/powerpoint/2010/main" val="47900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r>
              <a:rPr lang="en-US" altLang="en-US" smtClean="0">
                <a:latin typeface="Arial" charset="0"/>
                <a:cs typeface="Arial" charset="0"/>
              </a:rPr>
              <a:t>Implementations</a:t>
            </a:r>
          </a:p>
        </p:txBody>
      </p:sp>
      <p:sp>
        <p:nvSpPr>
          <p:cNvPr id="9219" name="Rectangle 3"/>
          <p:cNvSpPr>
            <a:spLocks noGrp="1" noChangeArrowheads="1"/>
          </p:cNvSpPr>
          <p:nvPr>
            <p:ph type="body" idx="4294967295"/>
          </p:nvPr>
        </p:nvSpPr>
        <p:spPr/>
        <p:txBody>
          <a:bodyPr/>
          <a:lstStyle/>
          <a:p>
            <a:pPr>
              <a:buFont typeface="Arial" charset="0"/>
              <a:buNone/>
            </a:pPr>
            <a:r>
              <a:rPr lang="en-US" altLang="en-US" smtClean="0">
                <a:latin typeface="Arial" charset="0"/>
                <a:cs typeface="Arial" charset="0"/>
              </a:rPr>
              <a:t>	The implementations are clear:</a:t>
            </a:r>
          </a:p>
          <a:p>
            <a:pPr lvl="1"/>
            <a:r>
              <a:rPr lang="en-US" altLang="en-US" smtClean="0">
                <a:latin typeface="Arial" charset="0"/>
                <a:cs typeface="Arial" charset="0"/>
              </a:rPr>
              <a:t>We must use either a doubly linked list or a circular array</a:t>
            </a:r>
          </a:p>
        </p:txBody>
      </p:sp>
      <p:sp>
        <p:nvSpPr>
          <p:cNvPr id="9220"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3.4.3</a:t>
            </a:r>
          </a:p>
        </p:txBody>
      </p:sp>
    </p:spTree>
    <p:extLst>
      <p:ext uri="{BB962C8B-B14F-4D97-AF65-F5344CB8AC3E}">
        <p14:creationId xmlns:p14="http://schemas.microsoft.com/office/powerpoint/2010/main" val="2903131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r>
              <a:rPr lang="en-US" altLang="en-US" smtClean="0">
                <a:latin typeface="Arial" charset="0"/>
                <a:cs typeface="Arial" charset="0"/>
              </a:rPr>
              <a:t>Standard Template Library</a:t>
            </a:r>
          </a:p>
        </p:txBody>
      </p:sp>
      <p:sp>
        <p:nvSpPr>
          <p:cNvPr id="10243" name="Rectangle 3"/>
          <p:cNvSpPr>
            <a:spLocks noGrp="1" noChangeArrowheads="1"/>
          </p:cNvSpPr>
          <p:nvPr>
            <p:ph type="body" idx="4294967295"/>
          </p:nvPr>
        </p:nvSpPr>
        <p:spPr/>
        <p:txBody>
          <a:bodyPr/>
          <a:lstStyle/>
          <a:p>
            <a:pPr>
              <a:buFont typeface="Arial" charset="0"/>
              <a:buNone/>
            </a:pPr>
            <a:r>
              <a:rPr lang="en-US" altLang="en-US" smtClean="0">
                <a:latin typeface="Arial" charset="0"/>
                <a:cs typeface="Arial" charset="0"/>
              </a:rPr>
              <a:t>	The C++ Standard Template Library (STL) has an implementation of the </a:t>
            </a:r>
            <a:r>
              <a:rPr lang="en-US" altLang="en-US" smtClean="0">
                <a:latin typeface="Consolas" pitchFamily="49" charset="0"/>
                <a:cs typeface="Arial" charset="0"/>
              </a:rPr>
              <a:t>deque</a:t>
            </a:r>
            <a:r>
              <a:rPr lang="en-US" altLang="en-US" sz="1800" smtClean="0">
                <a:latin typeface="Arial" charset="0"/>
                <a:cs typeface="Arial" charset="0"/>
              </a:rPr>
              <a:t> </a:t>
            </a:r>
            <a:r>
              <a:rPr lang="en-US" altLang="en-US" smtClean="0">
                <a:latin typeface="Arial" charset="0"/>
                <a:cs typeface="Arial" charset="0"/>
              </a:rPr>
              <a:t>data structure</a:t>
            </a:r>
          </a:p>
          <a:p>
            <a:pPr lvl="1"/>
            <a:r>
              <a:rPr lang="en-US" altLang="en-US" smtClean="0">
                <a:latin typeface="Arial" charset="0"/>
                <a:cs typeface="Arial" charset="0"/>
              </a:rPr>
              <a:t>The STL stack and queue are wrappers around this structure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implementation is not specified, but the constraints are given which must be satisfied by any implementation</a:t>
            </a:r>
          </a:p>
          <a:p>
            <a:endParaRPr lang="en-US" altLang="en-US" smtClean="0">
              <a:latin typeface="Arial" charset="0"/>
              <a:cs typeface="Arial" charset="0"/>
            </a:endParaRPr>
          </a:p>
        </p:txBody>
      </p:sp>
      <p:pic>
        <p:nvPicPr>
          <p:cNvPr id="10244" name="Picture 4" descr="C:\Users\dwharder\Desktop\deq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3860800"/>
            <a:ext cx="460057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4"/>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a:t>3.4.4</a:t>
            </a:r>
          </a:p>
        </p:txBody>
      </p:sp>
    </p:spTree>
    <p:extLst>
      <p:ext uri="{BB962C8B-B14F-4D97-AF65-F5344CB8AC3E}">
        <p14:creationId xmlns:p14="http://schemas.microsoft.com/office/powerpoint/2010/main" val="34211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latin typeface="Arial" charset="0"/>
                <a:cs typeface="Arial" charset="0"/>
              </a:rPr>
              <a:t>Standard Template Library</a:t>
            </a:r>
          </a:p>
        </p:txBody>
      </p:sp>
      <p:sp>
        <p:nvSpPr>
          <p:cNvPr id="112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STL comes with a deque data structure:</a:t>
            </a:r>
          </a:p>
          <a:p>
            <a:pPr lvl="1">
              <a:buFontTx/>
              <a:buNone/>
            </a:pPr>
            <a:r>
              <a:rPr lang="en-US" altLang="en-US" b="1" smtClean="0">
                <a:latin typeface="Courier New" pitchFamily="49" charset="0"/>
                <a:cs typeface="Arial" charset="0"/>
              </a:rPr>
              <a:t>    deque&lt;T&gt;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signatures use stack terminology:</a:t>
            </a:r>
          </a:p>
          <a:p>
            <a:pPr>
              <a:buFontTx/>
              <a:buNone/>
            </a:pPr>
            <a:endParaRPr lang="en-US" altLang="en-US" sz="1800" b="1" smtClean="0">
              <a:latin typeface="Courier New" pitchFamily="49" charset="0"/>
              <a:cs typeface="Arial" charset="0"/>
            </a:endParaRPr>
          </a:p>
          <a:p>
            <a:pPr>
              <a:buFontTx/>
              <a:buNone/>
            </a:pPr>
            <a:r>
              <a:rPr lang="en-US" altLang="en-US" sz="1800" smtClean="0">
                <a:latin typeface="Consolas" pitchFamily="49" charset="0"/>
                <a:cs typeface="Arial" charset="0"/>
              </a:rPr>
              <a:t>		T &amp;front();</a:t>
            </a:r>
          </a:p>
          <a:p>
            <a:pPr>
              <a:buFontTx/>
              <a:buNone/>
            </a:pPr>
            <a:r>
              <a:rPr lang="en-US" altLang="en-US" sz="1800" smtClean="0">
                <a:latin typeface="Consolas" pitchFamily="49" charset="0"/>
                <a:cs typeface="Arial" charset="0"/>
              </a:rPr>
              <a:t>		void push_front(T const &amp;);</a:t>
            </a:r>
          </a:p>
          <a:p>
            <a:pPr>
              <a:buFontTx/>
              <a:buNone/>
            </a:pPr>
            <a:r>
              <a:rPr lang="en-US" altLang="en-US" sz="1800" smtClean="0">
                <a:latin typeface="Consolas" pitchFamily="49" charset="0"/>
                <a:cs typeface="Arial" charset="0"/>
              </a:rPr>
              <a:t>		void pop_front();</a:t>
            </a:r>
          </a:p>
          <a:p>
            <a:pPr>
              <a:buFontTx/>
              <a:buNone/>
            </a:pPr>
            <a:r>
              <a:rPr lang="en-US" altLang="en-US" sz="1800" smtClean="0">
                <a:latin typeface="Consolas" pitchFamily="49" charset="0"/>
                <a:cs typeface="Arial" charset="0"/>
              </a:rPr>
              <a:t>		T &amp;back();</a:t>
            </a:r>
          </a:p>
          <a:p>
            <a:pPr>
              <a:buFontTx/>
              <a:buNone/>
            </a:pPr>
            <a:r>
              <a:rPr lang="en-US" altLang="en-US" sz="1800" smtClean="0">
                <a:latin typeface="Consolas" pitchFamily="49" charset="0"/>
                <a:cs typeface="Arial" charset="0"/>
              </a:rPr>
              <a:t>		void push_back(T const &amp;);</a:t>
            </a:r>
          </a:p>
          <a:p>
            <a:pPr>
              <a:buFontTx/>
              <a:buNone/>
            </a:pPr>
            <a:r>
              <a:rPr lang="en-US" altLang="en-US" sz="1800" smtClean="0">
                <a:latin typeface="Consolas" pitchFamily="49" charset="0"/>
                <a:cs typeface="Arial" charset="0"/>
              </a:rPr>
              <a:t>	 	void pop_back();</a:t>
            </a:r>
          </a:p>
          <a:p>
            <a:pPr>
              <a:buFontTx/>
              <a:buNone/>
            </a:pPr>
            <a:r>
              <a:rPr lang="en-US" altLang="en-US" sz="1800" smtClean="0">
                <a:latin typeface="Consolas" pitchFamily="49" charset="0"/>
                <a:cs typeface="Arial" charset="0"/>
              </a:rPr>
              <a:t>		</a:t>
            </a:r>
          </a:p>
        </p:txBody>
      </p:sp>
      <p:sp>
        <p:nvSpPr>
          <p:cNvPr id="11268" name="TextBox 3"/>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3.4.4</a:t>
            </a:r>
          </a:p>
        </p:txBody>
      </p:sp>
    </p:spTree>
    <p:extLst>
      <p:ext uri="{BB962C8B-B14F-4D97-AF65-F5344CB8AC3E}">
        <p14:creationId xmlns:p14="http://schemas.microsoft.com/office/powerpoint/2010/main" val="421922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latin typeface="Arial" charset="0"/>
                <a:cs typeface="Arial" charset="0"/>
              </a:rPr>
              <a:t>Standard Template Library</a:t>
            </a:r>
          </a:p>
        </p:txBody>
      </p:sp>
      <p:sp>
        <p:nvSpPr>
          <p:cNvPr id="12291" name="Rectangle 3"/>
          <p:cNvSpPr>
            <a:spLocks noGrp="1" noChangeArrowheads="1"/>
          </p:cNvSpPr>
          <p:nvPr>
            <p:ph type="body" idx="1"/>
          </p:nvPr>
        </p:nvSpPr>
        <p:spPr/>
        <p:txBody>
          <a:bodyPr/>
          <a:lstStyle/>
          <a:p>
            <a:pPr>
              <a:buFontTx/>
              <a:buNone/>
            </a:pPr>
            <a:r>
              <a:rPr lang="en-US" altLang="en-US" sz="1300" smtClean="0">
                <a:latin typeface="Consolas" pitchFamily="49" charset="0"/>
                <a:cs typeface="Arial" charset="0"/>
              </a:rPr>
              <a:t>#include &lt;iostream&gt;</a:t>
            </a:r>
          </a:p>
          <a:p>
            <a:pPr>
              <a:buFontTx/>
              <a:buNone/>
            </a:pPr>
            <a:r>
              <a:rPr lang="en-US" altLang="en-US" sz="1300" smtClean="0">
                <a:latin typeface="Consolas" pitchFamily="49" charset="0"/>
                <a:cs typeface="Arial" charset="0"/>
              </a:rPr>
              <a:t>#include &lt;deque&gt;</a:t>
            </a:r>
          </a:p>
          <a:p>
            <a:pPr>
              <a:buFontTx/>
              <a:buNone/>
            </a:pPr>
            <a:r>
              <a:rPr lang="en-US" altLang="en-US" sz="1300" smtClean="0">
                <a:latin typeface="Consolas" pitchFamily="49" charset="0"/>
                <a:cs typeface="Arial" charset="0"/>
              </a:rPr>
              <a:t>using namespace std;</a:t>
            </a:r>
          </a:p>
          <a:p>
            <a:pPr>
              <a:buFontTx/>
              <a:buNone/>
            </a:pPr>
            <a:r>
              <a:rPr lang="en-US" altLang="en-US" sz="1300" smtClean="0">
                <a:latin typeface="Consolas" pitchFamily="49" charset="0"/>
                <a:cs typeface="Arial" charset="0"/>
              </a:rPr>
              <a:t>int main() {</a:t>
            </a:r>
          </a:p>
          <a:p>
            <a:pPr>
              <a:buFontTx/>
              <a:buNone/>
            </a:pPr>
            <a:r>
              <a:rPr lang="en-US" altLang="en-US" sz="1300" smtClean="0">
                <a:latin typeface="Consolas" pitchFamily="49" charset="0"/>
                <a:cs typeface="Arial" charset="0"/>
              </a:rPr>
              <a:t>    deque&lt;int&gt; ideque;</a:t>
            </a:r>
          </a:p>
          <a:p>
            <a:pPr>
              <a:buFontTx/>
              <a:buNone/>
            </a:pPr>
            <a:endParaRPr lang="en-US" altLang="en-US" sz="1300" smtClean="0">
              <a:latin typeface="Consolas" pitchFamily="49" charset="0"/>
              <a:cs typeface="Arial" charset="0"/>
            </a:endParaRPr>
          </a:p>
          <a:p>
            <a:pPr>
              <a:buFontTx/>
              <a:buNone/>
            </a:pPr>
            <a:r>
              <a:rPr lang="en-US" altLang="en-US" sz="1300" smtClean="0">
                <a:latin typeface="Consolas" pitchFamily="49" charset="0"/>
                <a:cs typeface="Arial" charset="0"/>
              </a:rPr>
              <a:t>    ideque.push_front( 5 );</a:t>
            </a:r>
          </a:p>
          <a:p>
            <a:pPr>
              <a:buFontTx/>
              <a:buNone/>
            </a:pPr>
            <a:r>
              <a:rPr lang="en-US" altLang="en-US" sz="1300" smtClean="0">
                <a:latin typeface="Consolas" pitchFamily="49" charset="0"/>
                <a:cs typeface="Arial" charset="0"/>
              </a:rPr>
              <a:t>    ideque.push_back( 4 );</a:t>
            </a:r>
          </a:p>
          <a:p>
            <a:pPr>
              <a:buFontTx/>
              <a:buNone/>
            </a:pPr>
            <a:r>
              <a:rPr lang="en-US" altLang="en-US" sz="1300" smtClean="0">
                <a:latin typeface="Consolas" pitchFamily="49" charset="0"/>
                <a:cs typeface="Arial" charset="0"/>
              </a:rPr>
              <a:t>    ideque.push_front( 3 );</a:t>
            </a:r>
          </a:p>
          <a:p>
            <a:pPr>
              <a:buFontTx/>
              <a:buNone/>
            </a:pPr>
            <a:r>
              <a:rPr lang="en-US" altLang="en-US" sz="1300" smtClean="0">
                <a:latin typeface="Consolas" pitchFamily="49" charset="0"/>
                <a:cs typeface="Arial" charset="0"/>
              </a:rPr>
              <a:t>    ideque.push_back( 6 );       // 3 5 4 6</a:t>
            </a:r>
          </a:p>
          <a:p>
            <a:pPr>
              <a:buFontTx/>
              <a:buNone/>
            </a:pPr>
            <a:endParaRPr lang="en-US" altLang="en-US" sz="1300" smtClean="0">
              <a:latin typeface="Consolas" pitchFamily="49" charset="0"/>
              <a:cs typeface="Arial" charset="0"/>
            </a:endParaRPr>
          </a:p>
          <a:p>
            <a:pPr>
              <a:buFontTx/>
              <a:buNone/>
            </a:pPr>
            <a:r>
              <a:rPr lang="en-US" altLang="en-US" sz="1300" smtClean="0">
                <a:latin typeface="Consolas" pitchFamily="49" charset="0"/>
                <a:cs typeface="Arial" charset="0"/>
              </a:rPr>
              <a:t>    cout &lt;&lt; "Is the deque empty?  " &lt;&lt; ideque.empty() &lt;&lt; endl;</a:t>
            </a:r>
          </a:p>
          <a:p>
            <a:pPr>
              <a:buFontTx/>
              <a:buNone/>
            </a:pPr>
            <a:r>
              <a:rPr lang="en-US" altLang="en-US" sz="1300" smtClean="0">
                <a:latin typeface="Consolas" pitchFamily="49" charset="0"/>
                <a:cs typeface="Arial" charset="0"/>
              </a:rPr>
              <a:t>    cout &lt;&lt; "Size of deque:  " &lt;&lt; ideque.size() &lt;&lt; endl;</a:t>
            </a:r>
          </a:p>
          <a:p>
            <a:pPr>
              <a:buFontTx/>
              <a:buNone/>
            </a:pPr>
            <a:r>
              <a:rPr lang="en-US" altLang="en-US" sz="1300" smtClean="0">
                <a:latin typeface="Consolas" pitchFamily="49" charset="0"/>
                <a:cs typeface="Arial" charset="0"/>
              </a:rPr>
              <a:t>    for ( int i = 0; i &lt; 4; ++i ) {</a:t>
            </a:r>
          </a:p>
          <a:p>
            <a:pPr>
              <a:buFontTx/>
              <a:buNone/>
            </a:pPr>
            <a:r>
              <a:rPr lang="en-US" altLang="en-US" sz="1300" smtClean="0">
                <a:latin typeface="Consolas" pitchFamily="49" charset="0"/>
                <a:cs typeface="Arial" charset="0"/>
              </a:rPr>
              <a:t>        cout &lt;&lt; "Back of the deque:  " &lt;&lt; ideque.back() &lt;&lt; endl;</a:t>
            </a:r>
          </a:p>
          <a:p>
            <a:pPr>
              <a:buFontTx/>
              <a:buNone/>
            </a:pPr>
            <a:r>
              <a:rPr lang="en-US" altLang="en-US" sz="1300" smtClean="0">
                <a:latin typeface="Consolas" pitchFamily="49" charset="0"/>
                <a:cs typeface="Arial" charset="0"/>
              </a:rPr>
              <a:t>        ideque.pop_back();</a:t>
            </a:r>
          </a:p>
          <a:p>
            <a:pPr>
              <a:buFontTx/>
              <a:buNone/>
            </a:pPr>
            <a:r>
              <a:rPr lang="en-US" altLang="en-US" sz="1300" smtClean="0">
                <a:latin typeface="Consolas" pitchFamily="49" charset="0"/>
                <a:cs typeface="Arial" charset="0"/>
              </a:rPr>
              <a:t>    }</a:t>
            </a:r>
          </a:p>
          <a:p>
            <a:pPr>
              <a:buFontTx/>
              <a:buNone/>
            </a:pPr>
            <a:r>
              <a:rPr lang="en-US" altLang="en-US" sz="1300" smtClean="0">
                <a:latin typeface="Consolas" pitchFamily="49" charset="0"/>
                <a:cs typeface="Arial" charset="0"/>
              </a:rPr>
              <a:t>    cout &lt;&lt; "Is the deque empty?  " &lt;&lt; ideque.empty() &lt;&lt; endl;</a:t>
            </a:r>
          </a:p>
          <a:p>
            <a:pPr>
              <a:buFontTx/>
              <a:buNone/>
            </a:pPr>
            <a:endParaRPr lang="en-US" altLang="en-US" sz="1300" smtClean="0">
              <a:latin typeface="Consolas" pitchFamily="49" charset="0"/>
              <a:cs typeface="Arial" charset="0"/>
            </a:endParaRPr>
          </a:p>
          <a:p>
            <a:pPr>
              <a:buFontTx/>
              <a:buNone/>
            </a:pPr>
            <a:r>
              <a:rPr lang="en-US" altLang="en-US" sz="1300" smtClean="0">
                <a:latin typeface="Consolas" pitchFamily="49" charset="0"/>
                <a:cs typeface="Arial" charset="0"/>
              </a:rPr>
              <a:t>    return 0;</a:t>
            </a:r>
          </a:p>
          <a:p>
            <a:pPr>
              <a:buFontTx/>
              <a:buNone/>
            </a:pPr>
            <a:r>
              <a:rPr lang="en-US" altLang="en-US" sz="1300" smtClean="0">
                <a:latin typeface="Consolas" pitchFamily="49" charset="0"/>
                <a:cs typeface="Arial" charset="0"/>
              </a:rPr>
              <a:t>}</a:t>
            </a:r>
          </a:p>
        </p:txBody>
      </p:sp>
      <p:sp>
        <p:nvSpPr>
          <p:cNvPr id="12292" name="TextBox 3"/>
          <p:cNvSpPr txBox="1">
            <a:spLocks noChangeArrowheads="1"/>
          </p:cNvSpPr>
          <p:nvPr/>
        </p:nvSpPr>
        <p:spPr bwMode="auto">
          <a:xfrm>
            <a:off x="4859338" y="1268413"/>
            <a:ext cx="42132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a:solidFill>
                  <a:schemeClr val="bg2"/>
                </a:solidFill>
                <a:latin typeface="Consolas" pitchFamily="49" charset="0"/>
              </a:rPr>
              <a:t>{eceunix:1}</a:t>
            </a:r>
            <a:r>
              <a:rPr lang="en-US" altLang="en-US" sz="1600">
                <a:latin typeface="Consolas" pitchFamily="49" charset="0"/>
              </a:rPr>
              <a:t> g++ deque_example.cpp</a:t>
            </a:r>
          </a:p>
          <a:p>
            <a:pPr eaLnBrk="1" hangingPunct="1"/>
            <a:r>
              <a:rPr lang="en-US" altLang="en-US" sz="1600">
                <a:solidFill>
                  <a:schemeClr val="bg2"/>
                </a:solidFill>
                <a:latin typeface="Consolas" pitchFamily="49" charset="0"/>
              </a:rPr>
              <a:t>{eceunix:2}</a:t>
            </a:r>
            <a:r>
              <a:rPr lang="en-US" altLang="en-US" sz="1600">
                <a:latin typeface="Consolas" pitchFamily="49" charset="0"/>
              </a:rPr>
              <a:t> ./a.out </a:t>
            </a:r>
          </a:p>
          <a:p>
            <a:pPr eaLnBrk="1" hangingPunct="1"/>
            <a:r>
              <a:rPr lang="en-US" altLang="en-US" sz="1600">
                <a:latin typeface="Consolas" pitchFamily="49" charset="0"/>
              </a:rPr>
              <a:t>Is the deque empty?  0</a:t>
            </a:r>
          </a:p>
          <a:p>
            <a:pPr eaLnBrk="1" hangingPunct="1"/>
            <a:r>
              <a:rPr lang="en-US" altLang="en-US" sz="1600">
                <a:latin typeface="Consolas" pitchFamily="49" charset="0"/>
              </a:rPr>
              <a:t>Size of deque:  4</a:t>
            </a:r>
          </a:p>
          <a:p>
            <a:pPr eaLnBrk="1" hangingPunct="1"/>
            <a:r>
              <a:rPr lang="en-US" altLang="en-US" sz="1600">
                <a:latin typeface="Consolas" pitchFamily="49" charset="0"/>
              </a:rPr>
              <a:t>Back of the deque:  6</a:t>
            </a:r>
          </a:p>
          <a:p>
            <a:pPr eaLnBrk="1" hangingPunct="1"/>
            <a:r>
              <a:rPr lang="en-US" altLang="en-US" sz="1600">
                <a:latin typeface="Consolas" pitchFamily="49" charset="0"/>
              </a:rPr>
              <a:t>Back of the deque:  4</a:t>
            </a:r>
          </a:p>
          <a:p>
            <a:pPr eaLnBrk="1" hangingPunct="1"/>
            <a:r>
              <a:rPr lang="en-US" altLang="en-US" sz="1600">
                <a:latin typeface="Consolas" pitchFamily="49" charset="0"/>
              </a:rPr>
              <a:t>Back of the deque:  5</a:t>
            </a:r>
          </a:p>
          <a:p>
            <a:pPr eaLnBrk="1" hangingPunct="1"/>
            <a:r>
              <a:rPr lang="en-US" altLang="en-US" sz="1600">
                <a:latin typeface="Consolas" pitchFamily="49" charset="0"/>
              </a:rPr>
              <a:t>Back of the deque:  3</a:t>
            </a:r>
          </a:p>
          <a:p>
            <a:pPr eaLnBrk="1" hangingPunct="1"/>
            <a:r>
              <a:rPr lang="en-US" altLang="en-US" sz="1600">
                <a:latin typeface="Consolas" pitchFamily="49" charset="0"/>
              </a:rPr>
              <a:t>Is the deque empty?  1</a:t>
            </a:r>
          </a:p>
          <a:p>
            <a:pPr eaLnBrk="1" hangingPunct="1"/>
            <a:r>
              <a:rPr lang="en-US" altLang="en-US" sz="1600">
                <a:solidFill>
                  <a:schemeClr val="bg2"/>
                </a:solidFill>
                <a:latin typeface="Consolas" pitchFamily="49" charset="0"/>
              </a:rPr>
              <a:t>{eceunix:3}</a:t>
            </a:r>
          </a:p>
        </p:txBody>
      </p:sp>
      <p:sp>
        <p:nvSpPr>
          <p:cNvPr id="12293" name="TextBox 4"/>
          <p:cNvSpPr txBox="1">
            <a:spLocks noChangeArrowheads="1"/>
          </p:cNvSpPr>
          <p:nvPr/>
        </p:nvSpPr>
        <p:spPr bwMode="auto">
          <a:xfrm>
            <a:off x="179388" y="684436"/>
            <a:ext cx="69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a:t>3.4.4</a:t>
            </a:r>
          </a:p>
        </p:txBody>
      </p:sp>
    </p:spTree>
    <p:extLst>
      <p:ext uri="{BB962C8B-B14F-4D97-AF65-F5344CB8AC3E}">
        <p14:creationId xmlns:p14="http://schemas.microsoft.com/office/powerpoint/2010/main" val="365012053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19664</TotalTime>
  <Words>480</Words>
  <Application>Microsoft Office PowerPoint</Application>
  <PresentationFormat>On-screen Show (4:3)</PresentationFormat>
  <Paragraphs>378</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Custom Design</vt:lpstr>
      <vt:lpstr>PowerPoint Presentation</vt:lpstr>
      <vt:lpstr>Outline</vt:lpstr>
      <vt:lpstr>Abstract Deque</vt:lpstr>
      <vt:lpstr>Abstract Deque</vt:lpstr>
      <vt:lpstr>Applications</vt:lpstr>
      <vt:lpstr>Implementations</vt:lpstr>
      <vt:lpstr>Standard Template Library</vt:lpstr>
      <vt:lpstr>Standard Template Library</vt:lpstr>
      <vt:lpstr>Standard Template Library</vt:lpstr>
      <vt:lpstr>Accessing the Entries of a Deque</vt:lpstr>
      <vt:lpstr>T &amp;deque::operator[]( int ) T &amp;deque::at( int )</vt:lpstr>
      <vt:lpstr>Stepping Through Deques</vt:lpstr>
      <vt:lpstr>Stepping Through Deques</vt:lpstr>
      <vt:lpstr>Stepping Through Deques</vt:lpstr>
      <vt:lpstr>Stepping Through Deques</vt:lpstr>
      <vt:lpstr>Iterators</vt:lpstr>
      <vt:lpstr>Standard Template Library</vt:lpstr>
      <vt:lpstr>Analogy</vt:lpstr>
      <vt:lpstr>Analogy</vt:lpstr>
      <vt:lpstr>Iterators</vt:lpstr>
      <vt:lpstr>Iterators</vt:lpstr>
      <vt:lpstr>Iterators</vt:lpstr>
      <vt:lpstr>Iterators</vt:lpstr>
      <vt:lpstr>Iterators</vt:lpstr>
      <vt:lpstr>Iterators</vt:lpstr>
      <vt:lpstr>Iterators</vt:lpstr>
      <vt:lpstr>Iterators</vt:lpstr>
      <vt:lpstr>Iterators</vt:lpstr>
      <vt:lpstr>Iterators</vt:lpstr>
      <vt:lpstr>Iterators</vt:lpstr>
      <vt:lpstr>Why Iterators?</vt:lpstr>
      <vt:lpstr>Summary</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1294</cp:revision>
  <dcterms:created xsi:type="dcterms:W3CDTF">2009-09-11T23:00:44Z</dcterms:created>
  <dcterms:modified xsi:type="dcterms:W3CDTF">2018-01-27T14:34:00Z</dcterms:modified>
</cp:coreProperties>
</file>