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0" r:id="rId1"/>
  </p:sldMasterIdLst>
  <p:notesMasterIdLst>
    <p:notesMasterId r:id="rId51"/>
  </p:notesMasterIdLst>
  <p:sldIdLst>
    <p:sldId id="256" r:id="rId2"/>
    <p:sldId id="571" r:id="rId3"/>
    <p:sldId id="572" r:id="rId4"/>
    <p:sldId id="573" r:id="rId5"/>
    <p:sldId id="574" r:id="rId6"/>
    <p:sldId id="576" r:id="rId7"/>
    <p:sldId id="577" r:id="rId8"/>
    <p:sldId id="578" r:id="rId9"/>
    <p:sldId id="579" r:id="rId10"/>
    <p:sldId id="580" r:id="rId11"/>
    <p:sldId id="581" r:id="rId12"/>
    <p:sldId id="582" r:id="rId13"/>
    <p:sldId id="583" r:id="rId14"/>
    <p:sldId id="584" r:id="rId15"/>
    <p:sldId id="585" r:id="rId16"/>
    <p:sldId id="586" r:id="rId17"/>
    <p:sldId id="587" r:id="rId18"/>
    <p:sldId id="588" r:id="rId19"/>
    <p:sldId id="589" r:id="rId20"/>
    <p:sldId id="590" r:id="rId21"/>
    <p:sldId id="591" r:id="rId22"/>
    <p:sldId id="592" r:id="rId23"/>
    <p:sldId id="593" r:id="rId24"/>
    <p:sldId id="594" r:id="rId25"/>
    <p:sldId id="595" r:id="rId26"/>
    <p:sldId id="596" r:id="rId27"/>
    <p:sldId id="597" r:id="rId28"/>
    <p:sldId id="598" r:id="rId29"/>
    <p:sldId id="599" r:id="rId30"/>
    <p:sldId id="600" r:id="rId31"/>
    <p:sldId id="601" r:id="rId32"/>
    <p:sldId id="602" r:id="rId33"/>
    <p:sldId id="603" r:id="rId34"/>
    <p:sldId id="604" r:id="rId35"/>
    <p:sldId id="605" r:id="rId36"/>
    <p:sldId id="606" r:id="rId37"/>
    <p:sldId id="607" r:id="rId38"/>
    <p:sldId id="608" r:id="rId39"/>
    <p:sldId id="609" r:id="rId40"/>
    <p:sldId id="610" r:id="rId41"/>
    <p:sldId id="611" r:id="rId42"/>
    <p:sldId id="612" r:id="rId43"/>
    <p:sldId id="613" r:id="rId44"/>
    <p:sldId id="614" r:id="rId45"/>
    <p:sldId id="615" r:id="rId46"/>
    <p:sldId id="616" r:id="rId47"/>
    <p:sldId id="617" r:id="rId48"/>
    <p:sldId id="618" r:id="rId49"/>
    <p:sldId id="373" r:id="rId50"/>
  </p:sldIdLst>
  <p:sldSz cx="9144000" cy="6858000" type="screen4x3"/>
  <p:notesSz cx="6858000" cy="9144000"/>
  <p:embeddedFontLst>
    <p:embeddedFont>
      <p:font typeface="Calibri" panose="020F0502020204030204" pitchFamily="34" charset="0"/>
      <p:regular r:id="rId52"/>
      <p:bold r:id="rId53"/>
      <p:italic r:id="rId54"/>
      <p:boldItalic r:id="rId55"/>
    </p:embeddedFont>
    <p:embeddedFont>
      <p:font typeface="ＭＳ Ｐゴシック" panose="020B0600070205080204" pitchFamily="34" charset="-128"/>
      <p:regular r:id="rId56"/>
    </p:embeddedFont>
    <p:embeddedFont>
      <p:font typeface="Consolas" panose="020B0609020204030204" pitchFamily="49" charset="0"/>
      <p:regular r:id="rId57"/>
      <p:bold r:id="rId58"/>
      <p:italic r:id="rId59"/>
      <p:boldItalic r:id="rId60"/>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93" autoAdjust="0"/>
    <p:restoredTop sz="94660"/>
  </p:normalViewPr>
  <p:slideViewPr>
    <p:cSldViewPr>
      <p:cViewPr varScale="1">
        <p:scale>
          <a:sx n="112" d="100"/>
          <a:sy n="112" d="100"/>
        </p:scale>
        <p:origin x="-1488" y="-78"/>
      </p:cViewPr>
      <p:guideLst>
        <p:guide orient="horz" pos="2160"/>
        <p:guide pos="2880"/>
      </p:guideLst>
    </p:cSldViewPr>
  </p:slideViewPr>
  <p:notesTextViewPr>
    <p:cViewPr>
      <p:scale>
        <a:sx n="100" d="100"/>
        <a:sy n="100" d="100"/>
      </p:scale>
      <p:origin x="0" y="0"/>
    </p:cViewPr>
  </p:notesTextViewPr>
  <p:notesViewPr>
    <p:cSldViewPr>
      <p:cViewPr varScale="1">
        <p:scale>
          <a:sx n="92" d="100"/>
          <a:sy n="92" d="100"/>
        </p:scale>
        <p:origin x="-3768"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2/11/2014</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2103673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71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E6226FB-55D5-4CAA-90EF-D8DC53E1A20F}" type="slidenum">
              <a:rPr lang="en-CA" smtClean="0"/>
              <a:pPr fontAlgn="base">
                <a:spcBef>
                  <a:spcPct val="0"/>
                </a:spcBef>
                <a:spcAft>
                  <a:spcPct val="0"/>
                </a:spcAft>
                <a:defRPr/>
              </a:pPr>
              <a:t>1</a:t>
            </a:fld>
            <a:endParaRPr lang="en-CA"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36AEF900-8693-4E4A-A76C-0C20F50264AD}" type="slidenum">
              <a:rPr lang="en-CA" smtClean="0"/>
              <a:pPr>
                <a:defRPr/>
              </a:pPr>
              <a:t>10</a:t>
            </a:fld>
            <a:endParaRPr lang="en-C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2BD412FC-52F9-43E8-B0B0-2AA65CE16CBE}" type="slidenum">
              <a:rPr lang="en-CA" smtClean="0"/>
              <a:pPr>
                <a:defRPr/>
              </a:pPr>
              <a:t>11</a:t>
            </a:fld>
            <a:endParaRPr lang="en-CA"/>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03151618-BF5D-4650-99CE-DD156868AC4B}" type="slidenum">
              <a:rPr lang="en-CA" smtClean="0"/>
              <a:pPr>
                <a:defRPr/>
              </a:pPr>
              <a:t>12</a:t>
            </a:fld>
            <a:endParaRPr lang="en-CA"/>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2FB7C7B2-072C-4034-8FDB-00225D0F01E7}" type="slidenum">
              <a:rPr lang="en-CA" sz="1200">
                <a:latin typeface="+mn-lt"/>
                <a:cs typeface="+mn-cs"/>
              </a:rPr>
              <a:pPr algn="r" fontAlgn="auto">
                <a:spcBef>
                  <a:spcPts val="0"/>
                </a:spcBef>
                <a:spcAft>
                  <a:spcPts val="0"/>
                </a:spcAft>
                <a:defRPr/>
              </a:pPr>
              <a:t>13</a:t>
            </a:fld>
            <a:endParaRPr lang="en-CA" sz="1200">
              <a:latin typeface="+mn-lt"/>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F73C58A0-B3F3-47E3-AEC4-0C0A3C8DFB8D}" type="slidenum">
              <a:rPr lang="en-CA" smtClean="0"/>
              <a:pPr>
                <a:defRPr/>
              </a:pPr>
              <a:t>14</a:t>
            </a:fld>
            <a:endParaRPr lang="en-CA"/>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592AF9D9-6071-43FB-8651-ADDBE8787FAC}" type="slidenum">
              <a:rPr lang="en-CA" smtClean="0"/>
              <a:pPr>
                <a:defRPr/>
              </a:pPr>
              <a:t>15</a:t>
            </a:fld>
            <a:endParaRPr lang="en-C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5A817495-8E87-40C1-807C-3ACF8F8146EF}" type="slidenum">
              <a:rPr lang="en-CA" sz="1200">
                <a:latin typeface="+mn-lt"/>
                <a:cs typeface="+mn-cs"/>
              </a:rPr>
              <a:pPr algn="r" fontAlgn="auto">
                <a:spcBef>
                  <a:spcPts val="0"/>
                </a:spcBef>
                <a:spcAft>
                  <a:spcPts val="0"/>
                </a:spcAft>
                <a:defRPr/>
              </a:pPr>
              <a:t>16</a:t>
            </a:fld>
            <a:endParaRPr lang="en-CA" sz="1200">
              <a:latin typeface="+mn-lt"/>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40DB451A-1EC9-4FFF-BC83-07B37297D629}" type="slidenum">
              <a:rPr lang="en-CA" smtClean="0"/>
              <a:pPr>
                <a:defRPr/>
              </a:pPr>
              <a:t>17</a:t>
            </a:fld>
            <a:endParaRPr lang="en-C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25E6FE2C-8A11-4321-B164-CD2CFC3F90C0}" type="slidenum">
              <a:rPr lang="en-CA" sz="1200">
                <a:latin typeface="+mn-lt"/>
                <a:cs typeface="+mn-cs"/>
              </a:rPr>
              <a:pPr algn="r" fontAlgn="auto">
                <a:spcBef>
                  <a:spcPts val="0"/>
                </a:spcBef>
                <a:spcAft>
                  <a:spcPts val="0"/>
                </a:spcAft>
                <a:defRPr/>
              </a:pPr>
              <a:t>18</a:t>
            </a:fld>
            <a:endParaRPr lang="en-CA" sz="1200">
              <a:latin typeface="+mn-lt"/>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0E271929-850B-44AD-AC04-FB8D6F8E223E}" type="slidenum">
              <a:rPr lang="en-CA" smtClean="0"/>
              <a:pPr>
                <a:defRPr/>
              </a:pPr>
              <a:t>19</a:t>
            </a:fld>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43740B89-AABC-4197-87E0-486A99694D73}" type="slidenum">
              <a:rPr lang="en-CA" smtClean="0"/>
              <a:pPr>
                <a:defRPr/>
              </a:pPr>
              <a:t>2</a:t>
            </a:fld>
            <a:endParaRPr lang="en-CA"/>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E5D46124-34A1-47B6-BA27-932CCFA22115}" type="slidenum">
              <a:rPr lang="en-CA" sz="1200">
                <a:latin typeface="+mn-lt"/>
                <a:cs typeface="+mn-cs"/>
              </a:rPr>
              <a:pPr algn="r" fontAlgn="auto">
                <a:spcBef>
                  <a:spcPts val="0"/>
                </a:spcBef>
                <a:spcAft>
                  <a:spcPts val="0"/>
                </a:spcAft>
                <a:defRPr/>
              </a:pPr>
              <a:t>20</a:t>
            </a:fld>
            <a:endParaRPr lang="en-CA" sz="1200">
              <a:latin typeface="+mn-lt"/>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432C2259-97D8-44E0-AD7A-293977B6D100}" type="slidenum">
              <a:rPr lang="en-CA" smtClean="0"/>
              <a:pPr>
                <a:defRPr/>
              </a:pPr>
              <a:t>21</a:t>
            </a:fld>
            <a:endParaRPr lang="en-CA"/>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27748E14-177A-44E4-8A06-237AB958F644}" type="slidenum">
              <a:rPr lang="en-CA" smtClean="0"/>
              <a:pPr>
                <a:defRPr/>
              </a:pPr>
              <a:t>22</a:t>
            </a:fld>
            <a:endParaRPr lang="en-CA"/>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1DA7A3B7-0248-4EF9-8E3F-B1539A231F0D}" type="slidenum">
              <a:rPr lang="en-CA" sz="1200">
                <a:latin typeface="+mn-lt"/>
                <a:cs typeface="+mn-cs"/>
              </a:rPr>
              <a:pPr algn="r" fontAlgn="auto">
                <a:spcBef>
                  <a:spcPts val="0"/>
                </a:spcBef>
                <a:spcAft>
                  <a:spcPts val="0"/>
                </a:spcAft>
                <a:defRPr/>
              </a:pPr>
              <a:t>23</a:t>
            </a:fld>
            <a:endParaRPr lang="en-CA" sz="1200">
              <a:latin typeface="+mn-lt"/>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7A01797A-F08B-4EF6-93B7-D0F4141126BA}" type="slidenum">
              <a:rPr lang="en-CA" sz="1200">
                <a:latin typeface="+mn-lt"/>
                <a:cs typeface="+mn-cs"/>
              </a:rPr>
              <a:pPr algn="r" fontAlgn="auto">
                <a:spcBef>
                  <a:spcPts val="0"/>
                </a:spcBef>
                <a:spcAft>
                  <a:spcPts val="0"/>
                </a:spcAft>
                <a:defRPr/>
              </a:pPr>
              <a:t>24</a:t>
            </a:fld>
            <a:endParaRPr lang="en-CA" sz="1200">
              <a:latin typeface="+mn-lt"/>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85EEDA86-0996-4C1A-8A62-F222566B9E21}" type="slidenum">
              <a:rPr lang="en-CA" sz="1200">
                <a:latin typeface="+mn-lt"/>
                <a:cs typeface="+mn-cs"/>
              </a:rPr>
              <a:pPr algn="r" fontAlgn="auto">
                <a:spcBef>
                  <a:spcPts val="0"/>
                </a:spcBef>
                <a:spcAft>
                  <a:spcPts val="0"/>
                </a:spcAft>
                <a:defRPr/>
              </a:pPr>
              <a:t>25</a:t>
            </a:fld>
            <a:endParaRPr lang="en-CA" sz="1200">
              <a:latin typeface="+mn-lt"/>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59214868-7AC5-433A-933B-FDFC2667BCB7}" type="slidenum">
              <a:rPr lang="en-CA" sz="1200">
                <a:latin typeface="+mn-lt"/>
                <a:cs typeface="+mn-cs"/>
              </a:rPr>
              <a:pPr algn="r" fontAlgn="auto">
                <a:spcBef>
                  <a:spcPts val="0"/>
                </a:spcBef>
                <a:spcAft>
                  <a:spcPts val="0"/>
                </a:spcAft>
                <a:defRPr/>
              </a:pPr>
              <a:t>26</a:t>
            </a:fld>
            <a:endParaRPr lang="en-CA" sz="1200">
              <a:latin typeface="+mn-lt"/>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6E370926-9336-47E1-AAD7-A2DBCC47A20A}" type="slidenum">
              <a:rPr lang="en-CA" smtClean="0"/>
              <a:pPr>
                <a:defRPr/>
              </a:pPr>
              <a:t>27</a:t>
            </a:fld>
            <a:endParaRPr lang="en-CA"/>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E103D88B-E664-4431-A5A3-3F091FE8B1C4}" type="slidenum">
              <a:rPr lang="en-CA" smtClean="0"/>
              <a:pPr>
                <a:defRPr/>
              </a:pPr>
              <a:t>28</a:t>
            </a:fld>
            <a:endParaRPr lang="en-CA"/>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A6F80C6A-2D28-456C-87F1-7B0D48A49EE7}" type="slidenum">
              <a:rPr lang="en-CA" sz="1200">
                <a:latin typeface="+mn-lt"/>
                <a:cs typeface="+mn-cs"/>
              </a:rPr>
              <a:pPr algn="r" fontAlgn="auto">
                <a:spcBef>
                  <a:spcPts val="0"/>
                </a:spcBef>
                <a:spcAft>
                  <a:spcPts val="0"/>
                </a:spcAft>
                <a:defRPr/>
              </a:pPr>
              <a:t>29</a:t>
            </a:fld>
            <a:endParaRPr lang="en-CA" sz="1200">
              <a:latin typeface="+mn-lt"/>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3343240C-B342-4B28-85EE-B78319355379}" type="slidenum">
              <a:rPr lang="en-CA" smtClean="0"/>
              <a:pPr>
                <a:defRPr/>
              </a:pPr>
              <a:t>3</a:t>
            </a:fld>
            <a:endParaRPr lang="en-CA"/>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3FD2E647-2F9B-43A7-90CA-74DABFB5D837}" type="slidenum">
              <a:rPr lang="en-CA" sz="1200">
                <a:latin typeface="+mn-lt"/>
                <a:cs typeface="+mn-cs"/>
              </a:rPr>
              <a:pPr algn="r" fontAlgn="auto">
                <a:spcBef>
                  <a:spcPts val="0"/>
                </a:spcBef>
                <a:spcAft>
                  <a:spcPts val="0"/>
                </a:spcAft>
                <a:defRPr/>
              </a:pPr>
              <a:t>30</a:t>
            </a:fld>
            <a:endParaRPr lang="en-CA" sz="1200">
              <a:latin typeface="+mn-lt"/>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0B03E1EF-AB5F-495F-9CBA-DAF367F2556E}" type="slidenum">
              <a:rPr lang="en-CA" smtClean="0"/>
              <a:pPr>
                <a:defRPr/>
              </a:pPr>
              <a:t>31</a:t>
            </a:fld>
            <a:endParaRPr lang="en-CA"/>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6CF371FF-EE5F-48CC-999A-0C022AB61609}" type="slidenum">
              <a:rPr lang="en-CA" smtClean="0"/>
              <a:pPr>
                <a:defRPr/>
              </a:pPr>
              <a:t>32</a:t>
            </a:fld>
            <a:endParaRPr lang="en-CA"/>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76B01D44-AE37-40EF-AFA1-512CDE3216A0}" type="slidenum">
              <a:rPr lang="en-CA" smtClean="0"/>
              <a:pPr>
                <a:defRPr/>
              </a:pPr>
              <a:t>33</a:t>
            </a:fld>
            <a:endParaRPr lang="en-CA"/>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AAF3BC18-1F4C-442E-ADE5-4148D1A17413}" type="slidenum">
              <a:rPr lang="en-CA" smtClean="0"/>
              <a:pPr>
                <a:defRPr/>
              </a:pPr>
              <a:t>34</a:t>
            </a:fld>
            <a:endParaRPr lang="en-CA"/>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8A06759B-4EA2-496A-A8EB-2F48A9A73EB5}" type="slidenum">
              <a:rPr lang="en-CA" smtClean="0"/>
              <a:pPr>
                <a:defRPr/>
              </a:pPr>
              <a:t>35</a:t>
            </a:fld>
            <a:endParaRPr lang="en-CA"/>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B07B8C96-1892-498E-80B4-6E4385FA1D4E}" type="slidenum">
              <a:rPr lang="en-CA" smtClean="0"/>
              <a:pPr>
                <a:defRPr/>
              </a:pPr>
              <a:t>36</a:t>
            </a:fld>
            <a:endParaRPr lang="en-CA"/>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F45C2A19-FF12-40FD-9762-9C1FC4B2A0FD}" type="slidenum">
              <a:rPr lang="en-CA" smtClean="0"/>
              <a:pPr>
                <a:defRPr/>
              </a:pPr>
              <a:t>37</a:t>
            </a:fld>
            <a:endParaRPr lang="en-CA"/>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5C92FED8-1DE3-42C8-9128-4EA778AC9EB7}" type="slidenum">
              <a:rPr lang="en-CA" smtClean="0"/>
              <a:pPr>
                <a:defRPr/>
              </a:pPr>
              <a:t>38</a:t>
            </a:fld>
            <a:endParaRPr lang="en-CA"/>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293AD224-4E6C-4504-B020-C09D1DC06405}" type="slidenum">
              <a:rPr lang="en-CA" smtClean="0"/>
              <a:pPr>
                <a:defRPr/>
              </a:pPr>
              <a:t>39</a:t>
            </a:fld>
            <a:endParaRPr lang="en-C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83B92F02-4D47-43FE-9B63-7C0A7BFACBA0}" type="slidenum">
              <a:rPr lang="en-CA" smtClean="0"/>
              <a:pPr>
                <a:defRPr/>
              </a:pPr>
              <a:t>4</a:t>
            </a:fld>
            <a:endParaRPr lang="en-CA"/>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6A32D1AD-969E-45D0-B91E-91F064F7E1ED}" type="slidenum">
              <a:rPr lang="en-CA" smtClean="0"/>
              <a:pPr>
                <a:defRPr/>
              </a:pPr>
              <a:t>40</a:t>
            </a:fld>
            <a:endParaRPr lang="en-CA"/>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3F17E99C-C94B-4471-8813-6799A5395CED}" type="slidenum">
              <a:rPr lang="en-CA" smtClean="0"/>
              <a:pPr>
                <a:defRPr/>
              </a:pPr>
              <a:t>41</a:t>
            </a:fld>
            <a:endParaRPr lang="en-CA"/>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04513C6D-F488-4572-B832-A9E23D9C1D65}" type="slidenum">
              <a:rPr lang="en-CA" smtClean="0"/>
              <a:pPr>
                <a:defRPr/>
              </a:pPr>
              <a:t>42</a:t>
            </a:fld>
            <a:endParaRPr lang="en-CA"/>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E9B08827-C9DB-47B9-B070-6B1282F03FA6}" type="slidenum">
              <a:rPr lang="en-CA" smtClean="0"/>
              <a:pPr>
                <a:defRPr/>
              </a:pPr>
              <a:t>43</a:t>
            </a:fld>
            <a:endParaRPr lang="en-CA"/>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91784632-458B-4375-B34B-72E88CF0D72D}" type="slidenum">
              <a:rPr lang="en-CA" smtClean="0"/>
              <a:pPr>
                <a:defRPr/>
              </a:pPr>
              <a:t>44</a:t>
            </a:fld>
            <a:endParaRPr lang="en-CA"/>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C90DBFE3-EF0D-4C33-B22C-24A547F74ED0}" type="slidenum">
              <a:rPr lang="en-CA" smtClean="0"/>
              <a:pPr>
                <a:defRPr/>
              </a:pPr>
              <a:t>45</a:t>
            </a:fld>
            <a:endParaRPr lang="en-CA"/>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8ED74A92-22D1-47AF-BEF5-30BAD72C43C9}" type="slidenum">
              <a:rPr lang="en-CA" smtClean="0"/>
              <a:pPr>
                <a:defRPr/>
              </a:pPr>
              <a:t>46</a:t>
            </a:fld>
            <a:endParaRPr lang="en-CA"/>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F19E0798-91C1-4D59-A6DE-C13005280667}" type="slidenum">
              <a:rPr lang="en-CA" smtClean="0"/>
              <a:pPr>
                <a:defRPr/>
              </a:pPr>
              <a:t>47</a:t>
            </a:fld>
            <a:endParaRPr lang="en-CA"/>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B6866196-D9AA-4A05-9165-B753ADA825F7}" type="slidenum">
              <a:rPr lang="en-CA" smtClean="0"/>
              <a:pPr>
                <a:defRPr/>
              </a:pPr>
              <a:t>48</a:t>
            </a:fld>
            <a:endParaRPr lang="en-CA"/>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C9719500-C45E-434A-BC8A-8FFFDCB8ACC3}" type="slidenum">
              <a:rPr lang="en-CA" smtClean="0"/>
              <a:pPr>
                <a:defRPr/>
              </a:pPr>
              <a:t>49</a:t>
            </a:fld>
            <a:endParaRPr lang="en-C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589D87F0-2E64-4B03-AD26-0C0657290A46}" type="slidenum">
              <a:rPr lang="en-CA" smtClean="0"/>
              <a:pPr>
                <a:defRPr/>
              </a:pPr>
              <a:t>5</a:t>
            </a:fld>
            <a:endParaRPr lang="en-C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8607079B-8668-4B40-AF04-6FBA8CE0DECF}" type="slidenum">
              <a:rPr lang="en-CA" smtClean="0"/>
              <a:pPr>
                <a:defRPr/>
              </a:pPr>
              <a:t>6</a:t>
            </a:fld>
            <a:endParaRPr lang="en-C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FE8E9FE7-DD8B-47C7-AD06-EF7103C7955B}" type="slidenum">
              <a:rPr lang="en-CA" smtClean="0"/>
              <a:pPr>
                <a:defRPr/>
              </a:pPr>
              <a:t>7</a:t>
            </a:fld>
            <a:endParaRPr lang="en-C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4A397331-744E-4BBC-BFDF-10F8F3E8114D}" type="slidenum">
              <a:rPr lang="en-CA" smtClean="0"/>
              <a:pPr>
                <a:defRPr/>
              </a:pPr>
              <a:t>8</a:t>
            </a:fld>
            <a:endParaRPr lang="en-C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B1BACF65-4FAA-4CB9-81A1-731546C2DBF0}" type="slidenum">
              <a:rPr lang="en-CA" smtClean="0"/>
              <a:pPr>
                <a:defRPr/>
              </a:pPr>
              <a:t>9</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dirty="0">
                <a:solidFill>
                  <a:schemeClr val="bg1"/>
                </a:solidFill>
                <a:latin typeface="Arial" pitchFamily="34" charset="0"/>
                <a:cs typeface="Arial" pitchFamily="34" charset="0"/>
              </a:rPr>
              <a:t>ECE 250 </a:t>
            </a:r>
            <a:r>
              <a:rPr lang="en-US" sz="2000" i="1" dirty="0">
                <a:solidFill>
                  <a:schemeClr val="bg1"/>
                </a:solidFill>
                <a:latin typeface="Arial" pitchFamily="34" charset="0"/>
                <a:cs typeface="Arial" pitchFamily="34" charset="0"/>
              </a:rPr>
              <a:t>Algorithms and Data Structures</a:t>
            </a:r>
          </a:p>
        </p:txBody>
      </p:sp>
      <p:sp>
        <p:nvSpPr>
          <p:cNvPr id="7" name="Text Box 14"/>
          <p:cNvSpPr txBox="1">
            <a:spLocks noChangeArrowheads="1"/>
          </p:cNvSpPr>
          <p:nvPr userDrawn="1"/>
        </p:nvSpPr>
        <p:spPr bwMode="auto">
          <a:xfrm>
            <a:off x="5472113" y="4365625"/>
            <a:ext cx="3671887" cy="2270125"/>
          </a:xfrm>
          <a:prstGeom prst="rect">
            <a:avLst/>
          </a:prstGeom>
          <a:noFill/>
          <a:ln w="9525">
            <a:noFill/>
            <a:miter lim="800000"/>
            <a:headEnd/>
            <a:tailEnd/>
          </a:ln>
          <a:effectLst>
            <a:outerShdw blurRad="50800" dist="25400" dir="2700000" algn="tl" rotWithShape="0">
              <a:prstClr val="black"/>
            </a:outerShdw>
          </a:effectLst>
        </p:spPr>
        <p:txBody>
          <a:bodyPr>
            <a:spAutoFit/>
          </a:bodyPr>
          <a:lstStyle/>
          <a:p>
            <a:pPr defTabSz="457200">
              <a:spcBef>
                <a:spcPct val="20000"/>
              </a:spcBef>
              <a:defRPr/>
            </a:pPr>
            <a:r>
              <a:rPr lang="en-US" sz="1200" b="1" kern="0" dirty="0">
                <a:solidFill>
                  <a:srgbClr val="FFFFFF"/>
                </a:solidFill>
                <a:latin typeface="Arial" pitchFamily="34" charset="0"/>
                <a:ea typeface="ＭＳ Ｐゴシック" charset="-128"/>
                <a:cs typeface="Arial" pitchFamily="34" charset="0"/>
              </a:rPr>
              <a:t>Douglas Wilhelm Harder, </a:t>
            </a:r>
            <a:r>
              <a:rPr lang="en-US" sz="1200" b="1" kern="0" dirty="0" err="1">
                <a:solidFill>
                  <a:srgbClr val="FFFFFF"/>
                </a:solidFill>
                <a:latin typeface="Arial" pitchFamily="34" charset="0"/>
                <a:ea typeface="ＭＳ Ｐゴシック" charset="-128"/>
                <a:cs typeface="Arial" pitchFamily="34" charset="0"/>
              </a:rPr>
              <a:t>M.Math</a:t>
            </a:r>
            <a:r>
              <a:rPr lang="en-US" sz="1200" b="1" kern="0" dirty="0">
                <a:solidFill>
                  <a:srgbClr val="FFFFFF"/>
                </a:solidFill>
                <a:latin typeface="Arial" pitchFamily="34" charset="0"/>
                <a:ea typeface="ＭＳ Ｐゴシック" charset="-128"/>
                <a:cs typeface="Arial" pitchFamily="34" charset="0"/>
              </a:rPr>
              <a:t>. LEL</a:t>
            </a: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Department of Electrical and Computer Engineering</a:t>
            </a: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University of Waterloo</a:t>
            </a: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Waterloo, Ontario, Canada</a:t>
            </a:r>
          </a:p>
          <a:p>
            <a:pPr defTabSz="457200">
              <a:spcBef>
                <a:spcPct val="20000"/>
              </a:spcBef>
              <a:defRPr/>
            </a:pPr>
            <a:endParaRPr lang="en-US" sz="1100" kern="0" dirty="0">
              <a:solidFill>
                <a:srgbClr val="FFFFFF"/>
              </a:solidFill>
              <a:latin typeface="Arial" pitchFamily="34" charset="0"/>
              <a:ea typeface="ＭＳ Ｐゴシック" charset="-128"/>
              <a:cs typeface="Arial" pitchFamily="34" charset="0"/>
            </a:endParaRP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ece.uwaterloo.ca</a:t>
            </a: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dwharder@alumni.uwaterloo.ca</a:t>
            </a:r>
          </a:p>
          <a:p>
            <a:pPr defTabSz="457200">
              <a:spcBef>
                <a:spcPct val="20000"/>
              </a:spcBef>
              <a:defRPr/>
            </a:pPr>
            <a:endParaRPr lang="en-CA" sz="900" dirty="0">
              <a:solidFill>
                <a:srgbClr val="FFFFFF"/>
              </a:solidFill>
              <a:latin typeface="Arial"/>
              <a:ea typeface="ＭＳ Ｐゴシック" charset="-128"/>
            </a:endParaRPr>
          </a:p>
          <a:p>
            <a:pPr defTabSz="457200">
              <a:spcBef>
                <a:spcPct val="20000"/>
              </a:spcBef>
              <a:defRPr/>
            </a:pPr>
            <a:r>
              <a:rPr lang="en-CA" sz="900" dirty="0">
                <a:solidFill>
                  <a:srgbClr val="FFFFFF"/>
                </a:solidFill>
                <a:latin typeface="Arial"/>
                <a:ea typeface="ＭＳ Ｐゴシック" charset="-128"/>
              </a:rPr>
              <a:t>© 2006-2013 by Douglas Wilhelm Harder.  Some rights reserved.</a:t>
            </a:r>
            <a:endParaRPr lang="en-US" sz="900" kern="0" dirty="0">
              <a:solidFill>
                <a:srgbClr val="FFFFFF"/>
              </a:solidFill>
              <a:latin typeface="Arial" pitchFamily="34" charset="0"/>
              <a:ea typeface="ＭＳ Ｐゴシック" charset="-128"/>
              <a:cs typeface="Arial" pitchFamily="34" charset="0"/>
            </a:endParaRPr>
          </a:p>
          <a:p>
            <a:pPr defTabSz="457200">
              <a:spcBef>
                <a:spcPct val="20000"/>
              </a:spcBef>
              <a:defRPr/>
            </a:pPr>
            <a:endParaRPr lang="en-CA" sz="2400" dirty="0">
              <a:solidFill>
                <a:srgbClr val="FFFFFF"/>
              </a:solidFill>
              <a:latin typeface="Arial"/>
              <a:ea typeface="ＭＳ Ｐゴシック" charset="-128"/>
            </a:endParaRPr>
          </a:p>
        </p:txBody>
      </p:sp>
      <p:pic>
        <p:nvPicPr>
          <p:cNvPr id="5" name="Picture 2" descr="C:\Users\dwharder\Desktop\cc.png"/>
          <p:cNvPicPr>
            <a:picLocks noChangeAspect="1" noChangeArrowheads="1"/>
          </p:cNvPicPr>
          <p:nvPr userDrawn="1"/>
        </p:nvPicPr>
        <p:blipFill>
          <a:blip r:embed="rId3" cstate="print"/>
          <a:srcRect/>
          <a:stretch>
            <a:fillRect/>
          </a:stretch>
        </p:blipFill>
        <p:spPr bwMode="auto">
          <a:xfrm>
            <a:off x="8297863" y="6373813"/>
            <a:ext cx="679450" cy="330200"/>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493125" y="387350"/>
            <a:ext cx="400050" cy="304800"/>
          </a:xfrm>
          <a:prstGeom prst="rect">
            <a:avLst/>
          </a:prstGeom>
          <a:noFill/>
        </p:spPr>
        <p:txBody>
          <a:bodyPr wrap="none">
            <a:spAutoFit/>
          </a:bodyPr>
          <a:lstStyle/>
          <a:p>
            <a:pPr algn="r">
              <a:defRPr/>
            </a:pPr>
            <a:fld id="{CB04C21C-B0BC-4588-B282-CC300FAFEEC9}" type="slidenum">
              <a:rPr lang="en-CA" sz="1400">
                <a:solidFill>
                  <a:schemeClr val="tx1">
                    <a:lumMod val="50000"/>
                    <a:lumOff val="50000"/>
                  </a:schemeClr>
                </a:solidFill>
              </a:rPr>
              <a:pPr algn="r">
                <a:defRPr/>
              </a:pPr>
              <a:t>‹#›</a:t>
            </a:fld>
            <a:endParaRPr lang="en-CA" sz="1400">
              <a:solidFill>
                <a:schemeClr val="tx1">
                  <a:lumMod val="50000"/>
                  <a:lumOff val="50000"/>
                </a:schemeClr>
              </a:solidFill>
            </a:endParaRPr>
          </a:p>
        </p:txBody>
      </p:sp>
      <p:sp>
        <p:nvSpPr>
          <p:cNvPr id="7" name="Footer Placeholder 4"/>
          <p:cNvSpPr txBox="1">
            <a:spLocks/>
          </p:cNvSpPr>
          <p:nvPr userDrawn="1"/>
        </p:nvSpPr>
        <p:spPr>
          <a:xfrm>
            <a:off x="2916238" y="111125"/>
            <a:ext cx="5832475" cy="365125"/>
          </a:xfrm>
          <a:prstGeom prst="rect">
            <a:avLst/>
          </a:prstGeom>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Queues</a:t>
            </a:r>
            <a:endParaRPr kumimoji="0" lang="en-CA" sz="16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a:defRPr sz="2000"/>
            </a:lvl1pPr>
            <a:lvl2pPr>
              <a:defRPr sz="1800"/>
            </a:lvl2pPr>
            <a:lvl3pPr>
              <a:defRPr sz="16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CA"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CA"/>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dt="0"/>
  <p:txStyles>
    <p:titleStyle>
      <a:lvl1pPr algn="ctr" rtl="0" eaLnBrk="0" fontAlgn="base" hangingPunct="0">
        <a:spcBef>
          <a:spcPct val="0"/>
        </a:spcBef>
        <a:spcAft>
          <a:spcPct val="0"/>
        </a:spcAft>
        <a:defRPr sz="2800"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14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755650" y="2558504"/>
            <a:ext cx="7199313" cy="769441"/>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4400" dirty="0" smtClean="0">
                <a:solidFill>
                  <a:schemeClr val="bg1"/>
                </a:solidFill>
                <a:latin typeface="Arial" pitchFamily="34" charset="0"/>
                <a:cs typeface="Arial" pitchFamily="34" charset="0"/>
              </a:rPr>
              <a:t>Queues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smtClean="0">
                <a:latin typeface="Arial" charset="0"/>
                <a:cs typeface="Arial" charset="0"/>
              </a:rPr>
              <a:t>Linked-List Implementation</a:t>
            </a:r>
          </a:p>
        </p:txBody>
      </p:sp>
      <p:sp>
        <p:nvSpPr>
          <p:cNvPr id="14339" name="Rectangle 3"/>
          <p:cNvSpPr>
            <a:spLocks noGrp="1" noChangeArrowheads="1"/>
          </p:cNvSpPr>
          <p:nvPr>
            <p:ph type="body" idx="1"/>
          </p:nvPr>
        </p:nvSpPr>
        <p:spPr/>
        <p:txBody>
          <a:bodyPr/>
          <a:lstStyle/>
          <a:p>
            <a:pPr>
              <a:buFont typeface="Arial" charset="0"/>
              <a:buNone/>
            </a:pPr>
            <a:r>
              <a:rPr lang="en-US" smtClean="0">
                <a:latin typeface="Arial" charset="0"/>
                <a:cs typeface="Arial" charset="0"/>
              </a:rPr>
              <a:t>	Removal is only possible at the front with </a:t>
            </a:r>
            <a:r>
              <a:rPr lang="en-CA" b="1" smtClean="0">
                <a:solidFill>
                  <a:srgbClr val="000000"/>
                </a:solidFill>
                <a:latin typeface="Symbol" pitchFamily="18" charset="2"/>
                <a:cs typeface="Times New Roman" pitchFamily="18" charset="0"/>
              </a:rPr>
              <a:t>Q</a:t>
            </a:r>
            <a:r>
              <a:rPr lang="en-CA" smtClean="0">
                <a:solidFill>
                  <a:srgbClr val="000000"/>
                </a:solidFill>
                <a:latin typeface="Times New Roman" pitchFamily="18" charset="0"/>
                <a:cs typeface="Times New Roman" pitchFamily="18" charset="0"/>
              </a:rPr>
              <a:t>(1)</a:t>
            </a:r>
            <a:r>
              <a:rPr lang="en-US" smtClean="0">
                <a:latin typeface="Arial" charset="0"/>
                <a:cs typeface="Arial" charset="0"/>
              </a:rPr>
              <a:t> run time</a:t>
            </a:r>
            <a:endParaRPr lang="en-CA" smtClean="0">
              <a:solidFill>
                <a:srgbClr val="000000"/>
              </a:solidFill>
              <a:latin typeface="Times New Roman" pitchFamily="18" charset="0"/>
              <a:cs typeface="Times New Roman" pitchFamily="18" charset="0"/>
            </a:endParaRPr>
          </a:p>
          <a:p>
            <a:endParaRPr lang="en-CA" smtClean="0">
              <a:solidFill>
                <a:srgbClr val="000000"/>
              </a:solidFill>
              <a:latin typeface="Times New Roman" pitchFamily="18" charset="0"/>
              <a:cs typeface="Times New Roman" pitchFamily="18" charset="0"/>
            </a:endParaRPr>
          </a:p>
          <a:p>
            <a:endParaRPr lang="en-CA" smtClean="0">
              <a:solidFill>
                <a:srgbClr val="000000"/>
              </a:solidFill>
              <a:latin typeface="Times New Roman" pitchFamily="18" charset="0"/>
              <a:cs typeface="Times New Roman" pitchFamily="18" charset="0"/>
            </a:endParaRPr>
          </a:p>
          <a:p>
            <a:endParaRPr lang="en-CA" smtClean="0">
              <a:solidFill>
                <a:srgbClr val="000000"/>
              </a:solidFill>
              <a:latin typeface="Times New Roman" pitchFamily="18" charset="0"/>
              <a:cs typeface="Times New Roman" pitchFamily="18" charset="0"/>
            </a:endParaRPr>
          </a:p>
          <a:p>
            <a:endParaRPr lang="en-CA" smtClean="0">
              <a:solidFill>
                <a:srgbClr val="000000"/>
              </a:solidFill>
              <a:latin typeface="Times New Roman" pitchFamily="18" charset="0"/>
              <a:cs typeface="Times New Roman" pitchFamily="18" charset="0"/>
            </a:endParaRPr>
          </a:p>
          <a:p>
            <a:endParaRPr lang="en-CA" smtClean="0">
              <a:solidFill>
                <a:srgbClr val="000000"/>
              </a:solidFill>
              <a:latin typeface="Times New Roman" pitchFamily="18" charset="0"/>
              <a:cs typeface="Times New Roman" pitchFamily="18" charset="0"/>
            </a:endParaRPr>
          </a:p>
          <a:p>
            <a:endParaRPr lang="en-CA" smtClean="0">
              <a:solidFill>
                <a:srgbClr val="000000"/>
              </a:solidFill>
              <a:latin typeface="Times New Roman" pitchFamily="18" charset="0"/>
              <a:cs typeface="Times New Roman" pitchFamily="18" charset="0"/>
            </a:endParaRPr>
          </a:p>
          <a:p>
            <a:pPr>
              <a:buFont typeface="Arial" charset="0"/>
              <a:buNone/>
            </a:pPr>
            <a:endParaRPr lang="en-US" smtClean="0">
              <a:latin typeface="Arial" charset="0"/>
              <a:cs typeface="Arial" charset="0"/>
            </a:endParaRPr>
          </a:p>
          <a:p>
            <a:pPr>
              <a:buFont typeface="Arial" charset="0"/>
              <a:buNone/>
            </a:pPr>
            <a:r>
              <a:rPr lang="en-US" smtClean="0">
                <a:latin typeface="Arial" charset="0"/>
                <a:cs typeface="Arial" charset="0"/>
              </a:rPr>
              <a:t>	The desired behaviour of an Abstract Queue may be reproduced by performing insertions at the back</a:t>
            </a:r>
            <a:endParaRPr lang="en-CA" smtClean="0">
              <a:solidFill>
                <a:srgbClr val="000000"/>
              </a:solidFill>
              <a:latin typeface="Times New Roman" pitchFamily="18" charset="0"/>
              <a:cs typeface="Times New Roman" pitchFamily="18" charset="0"/>
            </a:endParaRPr>
          </a:p>
          <a:p>
            <a:endParaRPr lang="en-US" smtClean="0">
              <a:latin typeface="Arial" charset="0"/>
              <a:cs typeface="Arial" charset="0"/>
            </a:endParaRPr>
          </a:p>
        </p:txBody>
      </p:sp>
      <p:graphicFrame>
        <p:nvGraphicFramePr>
          <p:cNvPr id="12351" name="Group 63"/>
          <p:cNvGraphicFramePr>
            <a:graphicFrameLocks noGrp="1"/>
          </p:cNvGraphicFramePr>
          <p:nvPr/>
        </p:nvGraphicFramePr>
        <p:xfrm>
          <a:off x="2586038" y="2881313"/>
          <a:ext cx="4125912" cy="1484313"/>
        </p:xfrm>
        <a:graphic>
          <a:graphicData uri="http://schemas.openxmlformats.org/drawingml/2006/table">
            <a:tbl>
              <a:tblPr/>
              <a:tblGrid>
                <a:gridCol w="1374775"/>
                <a:gridCol w="1376362"/>
                <a:gridCol w="1374775"/>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CA" sz="1800" b="1" i="0" u="none" strike="noStrike" cap="none" normalizeH="0" baseline="0" dirty="0" smtClean="0">
                        <a:ln>
                          <a:noFill/>
                        </a:ln>
                        <a:solidFill>
                          <a:srgbClr val="FFFFFF"/>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smtClean="0">
                          <a:ln>
                            <a:noFill/>
                          </a:ln>
                          <a:solidFill>
                            <a:srgbClr val="FFFFFF"/>
                          </a:solidFill>
                          <a:effectLst/>
                          <a:latin typeface="Calibri" pitchFamily="34" charset="0"/>
                          <a:cs typeface="Arial" charset="0"/>
                        </a:rPr>
                        <a:t>Front/</a:t>
                      </a:r>
                      <a:r>
                        <a:rPr kumimoji="0" lang="en-CA" sz="1800" b="1" i="0" u="none" strike="noStrike" cap="none" normalizeH="0" baseline="0" smtClean="0">
                          <a:ln>
                            <a:noFill/>
                          </a:ln>
                          <a:solidFill>
                            <a:srgbClr val="FFFFFF"/>
                          </a:solidFill>
                          <a:effectLst/>
                          <a:latin typeface="Times New Roman" pitchFamily="18" charset="0"/>
                          <a:cs typeface="Times New Roman" pitchFamily="18" charset="0"/>
                        </a:rPr>
                        <a:t>1</a:t>
                      </a:r>
                      <a:r>
                        <a:rPr kumimoji="0" lang="en-CA" sz="1800" b="1" i="0" u="none" strike="noStrike" cap="none" normalizeH="0" baseline="30000" smtClean="0">
                          <a:ln>
                            <a:noFill/>
                          </a:ln>
                          <a:solidFill>
                            <a:srgbClr val="FFFFFF"/>
                          </a:solidFill>
                          <a:effectLst/>
                          <a:latin typeface="Calibri" pitchFamily="34" charset="0"/>
                          <a:cs typeface="Arial" charset="0"/>
                        </a:rPr>
                        <a:t>st</a:t>
                      </a:r>
                      <a:r>
                        <a:rPr kumimoji="0" lang="en-CA" sz="1800" b="1" i="0" u="none" strike="noStrike" cap="none" normalizeH="0" baseline="0" smtClean="0">
                          <a:ln>
                            <a:noFill/>
                          </a:ln>
                          <a:solidFill>
                            <a:srgbClr val="FFFFFF"/>
                          </a:solidFill>
                          <a:effectLst/>
                          <a:latin typeface="Calibri" pitchFamily="34" charset="0"/>
                          <a:cs typeface="Arial" charset="0"/>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smtClean="0">
                          <a:ln>
                            <a:noFill/>
                          </a:ln>
                          <a:solidFill>
                            <a:srgbClr val="FFFFFF"/>
                          </a:solidFill>
                          <a:effectLst/>
                          <a:latin typeface="Calibri" pitchFamily="34" charset="0"/>
                          <a:cs typeface="Arial" charset="0"/>
                        </a:rPr>
                        <a:t>Back/</a:t>
                      </a:r>
                      <a:r>
                        <a:rPr kumimoji="0" lang="en-CA" sz="1800" b="1" i="1" u="none" strike="noStrike" cap="none" normalizeH="0" baseline="0" smtClean="0">
                          <a:ln>
                            <a:noFill/>
                          </a:ln>
                          <a:solidFill>
                            <a:srgbClr val="FFFFFF"/>
                          </a:solidFill>
                          <a:effectLst/>
                          <a:latin typeface="Times New Roman" pitchFamily="18" charset="0"/>
                          <a:cs typeface="Times New Roman" pitchFamily="18" charset="0"/>
                        </a:rPr>
                        <a:t>n</a:t>
                      </a:r>
                      <a:r>
                        <a:rPr kumimoji="0" lang="en-CA" sz="1800" b="1" i="0" u="none" strike="noStrike" cap="none" normalizeH="0" baseline="30000" smtClean="0">
                          <a:ln>
                            <a:noFill/>
                          </a:ln>
                          <a:solidFill>
                            <a:srgbClr val="FFFFFF"/>
                          </a:solidFill>
                          <a:effectLst/>
                          <a:latin typeface="Calibri" pitchFamily="34" charset="0"/>
                          <a:cs typeface="Arial" charset="0"/>
                        </a:rPr>
                        <a:t>th</a:t>
                      </a:r>
                      <a:endParaRPr kumimoji="0" lang="en-CA" sz="1800" b="1" i="0" u="none" strike="noStrike" cap="none" normalizeH="0" baseline="0" smtClean="0">
                        <a:ln>
                          <a:noFill/>
                        </a:ln>
                        <a:solidFill>
                          <a:srgbClr val="FFFFFF"/>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69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dirty="0" smtClean="0">
                          <a:ln>
                            <a:noFill/>
                          </a:ln>
                          <a:solidFill>
                            <a:srgbClr val="FFFFFF"/>
                          </a:solidFill>
                          <a:effectLst/>
                          <a:latin typeface="Calibri" pitchFamily="34" charset="0"/>
                          <a:cs typeface="Arial" charset="0"/>
                        </a:rPr>
                        <a:t>Find</a:t>
                      </a:r>
                      <a:endParaRPr kumimoji="0" lang="en-CA" sz="1800" b="1" i="0" u="none" strike="noStrike" cap="none" normalizeH="0" baseline="30000" dirty="0" smtClean="0">
                        <a:ln>
                          <a:noFill/>
                        </a:ln>
                        <a:solidFill>
                          <a:srgbClr val="FFFFFF"/>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smtClean="0">
                          <a:ln>
                            <a:noFill/>
                          </a:ln>
                          <a:solidFill>
                            <a:srgbClr val="000000"/>
                          </a:solidFill>
                          <a:effectLst/>
                          <a:latin typeface="Symbol" pitchFamily="18" charset="2"/>
                          <a:cs typeface="Times New Roman" pitchFamily="18" charset="0"/>
                        </a:rPr>
                        <a:t>Q</a:t>
                      </a:r>
                      <a:r>
                        <a:rPr kumimoji="0" lang="en-CA" sz="1800" b="0" i="0" u="none" strike="noStrike" cap="none" normalizeH="0" baseline="0" smtClean="0">
                          <a:ln>
                            <a:noFill/>
                          </a:ln>
                          <a:solidFill>
                            <a:srgbClr val="000000"/>
                          </a:solidFill>
                          <a:effectLst/>
                          <a:latin typeface="Times New Roman" pitchFamily="18" charset="0"/>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smtClean="0">
                          <a:ln>
                            <a:noFill/>
                          </a:ln>
                          <a:solidFill>
                            <a:srgbClr val="000000"/>
                          </a:solidFill>
                          <a:effectLst/>
                          <a:latin typeface="Symbol" pitchFamily="18" charset="2"/>
                          <a:cs typeface="Times New Roman" pitchFamily="18" charset="0"/>
                        </a:rPr>
                        <a:t>Q</a:t>
                      </a:r>
                      <a:r>
                        <a:rPr kumimoji="0" lang="en-CA" sz="1800" b="0" i="0" u="none" strike="noStrike" cap="none" normalizeH="0" baseline="0" smtClean="0">
                          <a:ln>
                            <a:noFill/>
                          </a:ln>
                          <a:solidFill>
                            <a:srgbClr val="000000"/>
                          </a:solidFill>
                          <a:effectLst/>
                          <a:latin typeface="Times New Roman" pitchFamily="18" charset="0"/>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smtClean="0">
                          <a:ln>
                            <a:noFill/>
                          </a:ln>
                          <a:solidFill>
                            <a:srgbClr val="FFFFFF"/>
                          </a:solidFill>
                          <a:effectLst/>
                          <a:latin typeface="Calibri" pitchFamily="34" charset="0"/>
                          <a:cs typeface="Arial" charset="0"/>
                        </a:rPr>
                        <a:t>Insert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smtClean="0">
                          <a:ln>
                            <a:noFill/>
                          </a:ln>
                          <a:solidFill>
                            <a:srgbClr val="000000"/>
                          </a:solidFill>
                          <a:effectLst/>
                          <a:latin typeface="Symbol" pitchFamily="18" charset="2"/>
                          <a:cs typeface="Times New Roman" pitchFamily="18" charset="0"/>
                        </a:rPr>
                        <a:t>Q</a:t>
                      </a:r>
                      <a:r>
                        <a:rPr kumimoji="0" lang="en-CA" sz="1800" b="0" i="0" u="none" strike="noStrike" cap="none" normalizeH="0" baseline="0" smtClean="0">
                          <a:ln>
                            <a:noFill/>
                          </a:ln>
                          <a:solidFill>
                            <a:srgbClr val="000000"/>
                          </a:solidFill>
                          <a:effectLst/>
                          <a:latin typeface="Times New Roman" pitchFamily="18" charset="0"/>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smtClean="0">
                          <a:ln>
                            <a:noFill/>
                          </a:ln>
                          <a:solidFill>
                            <a:srgbClr val="000000"/>
                          </a:solidFill>
                          <a:effectLst/>
                          <a:latin typeface="Symbol" pitchFamily="18" charset="2"/>
                          <a:cs typeface="Times New Roman" pitchFamily="18" charset="0"/>
                        </a:rPr>
                        <a:t>Q</a:t>
                      </a:r>
                      <a:r>
                        <a:rPr kumimoji="0" lang="en-CA" sz="1800" b="0" i="0" u="none" strike="noStrike" cap="none" normalizeH="0" baseline="0" smtClean="0">
                          <a:ln>
                            <a:noFill/>
                          </a:ln>
                          <a:solidFill>
                            <a:srgbClr val="000000"/>
                          </a:solidFill>
                          <a:effectLst/>
                          <a:latin typeface="Times New Roman" pitchFamily="18" charset="0"/>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dirty="0" smtClean="0">
                          <a:ln>
                            <a:noFill/>
                          </a:ln>
                          <a:solidFill>
                            <a:srgbClr val="FFFFFF"/>
                          </a:solidFill>
                          <a:effectLst/>
                          <a:latin typeface="Calibri" pitchFamily="34" charset="0"/>
                          <a:cs typeface="Arial" charset="0"/>
                        </a:rPr>
                        <a:t>Erase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smtClean="0">
                          <a:ln>
                            <a:noFill/>
                          </a:ln>
                          <a:solidFill>
                            <a:srgbClr val="000000"/>
                          </a:solidFill>
                          <a:effectLst/>
                          <a:latin typeface="Symbol" pitchFamily="18" charset="2"/>
                          <a:cs typeface="Times New Roman" pitchFamily="18" charset="0"/>
                        </a:rPr>
                        <a:t>Q</a:t>
                      </a:r>
                      <a:r>
                        <a:rPr kumimoji="0" lang="en-CA" sz="1800" b="0" i="0" u="none" strike="noStrike" cap="none" normalizeH="0" baseline="0" smtClean="0">
                          <a:ln>
                            <a:noFill/>
                          </a:ln>
                          <a:solidFill>
                            <a:srgbClr val="000000"/>
                          </a:solidFill>
                          <a:effectLst/>
                          <a:latin typeface="Times New Roman" pitchFamily="18" charset="0"/>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dirty="0" smtClean="0">
                          <a:ln>
                            <a:noFill/>
                          </a:ln>
                          <a:solidFill>
                            <a:srgbClr val="000000"/>
                          </a:solidFill>
                          <a:effectLst/>
                          <a:latin typeface="Symbol" pitchFamily="18" charset="2"/>
                          <a:cs typeface="Times New Roman" pitchFamily="18" charset="0"/>
                        </a:rPr>
                        <a:t>Q</a:t>
                      </a:r>
                      <a:r>
                        <a:rPr kumimoji="0" lang="en-CA" sz="1800" b="0" i="0" u="none" strike="noStrike" cap="none" normalizeH="0" baseline="0" dirty="0" smtClean="0">
                          <a:ln>
                            <a:noFill/>
                          </a:ln>
                          <a:solidFill>
                            <a:srgbClr val="000000"/>
                          </a:solidFill>
                          <a:effectLst/>
                          <a:latin typeface="Times New Roman" pitchFamily="18" charset="0"/>
                          <a:cs typeface="Times New Roman" pitchFamily="18" charset="0"/>
                        </a:rPr>
                        <a:t>(</a:t>
                      </a:r>
                      <a:r>
                        <a:rPr kumimoji="0" lang="en-CA" sz="1800" b="0" i="1" u="none" strike="noStrike" cap="none" normalizeH="0" baseline="0" dirty="0" smtClean="0">
                          <a:ln>
                            <a:noFill/>
                          </a:ln>
                          <a:solidFill>
                            <a:srgbClr val="000000"/>
                          </a:solidFill>
                          <a:effectLst/>
                          <a:latin typeface="Times New Roman" pitchFamily="18" charset="0"/>
                          <a:cs typeface="Times New Roman" pitchFamily="18" charset="0"/>
                        </a:rPr>
                        <a:t>n</a:t>
                      </a:r>
                      <a:r>
                        <a:rPr kumimoji="0" lang="en-CA" sz="1800" b="0" i="0" u="none" strike="noStrike" cap="none" normalizeH="0" baseline="0" dirty="0" smtClean="0">
                          <a:ln>
                            <a:noFill/>
                          </a:ln>
                          <a:solidFill>
                            <a:srgbClr val="000000"/>
                          </a:solidFill>
                          <a:effectLst/>
                          <a:latin typeface="Times New Roman" pitchFamily="18" charset="0"/>
                          <a:cs typeface="Times New Roman" pitchFamily="18"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pic>
        <p:nvPicPr>
          <p:cNvPr id="14362" name="Picture 5" descr="C:\Users\dwharder\Desktop\l2.png"/>
          <p:cNvPicPr>
            <a:picLocks noChangeAspect="1" noChangeArrowheads="1"/>
          </p:cNvPicPr>
          <p:nvPr/>
        </p:nvPicPr>
        <p:blipFill>
          <a:blip r:embed="rId3" cstate="print"/>
          <a:srcRect/>
          <a:stretch>
            <a:fillRect/>
          </a:stretch>
        </p:blipFill>
        <p:spPr bwMode="auto">
          <a:xfrm>
            <a:off x="1951038" y="2276475"/>
            <a:ext cx="5357812" cy="573088"/>
          </a:xfrm>
          <a:prstGeom prst="rect">
            <a:avLst/>
          </a:prstGeom>
          <a:noFill/>
          <a:ln w="9525">
            <a:noFill/>
            <a:miter lim="800000"/>
            <a:headEnd/>
            <a:tailEnd/>
          </a:ln>
        </p:spPr>
      </p:pic>
      <p:sp>
        <p:nvSpPr>
          <p:cNvPr id="14363" name="TextBox 5"/>
          <p:cNvSpPr txBox="1">
            <a:spLocks noChangeArrowheads="1"/>
          </p:cNvSpPr>
          <p:nvPr/>
        </p:nvSpPr>
        <p:spPr bwMode="auto">
          <a:xfrm>
            <a:off x="179388" y="756444"/>
            <a:ext cx="890587" cy="368300"/>
          </a:xfrm>
          <a:prstGeom prst="rect">
            <a:avLst/>
          </a:prstGeom>
          <a:noFill/>
          <a:ln w="9525">
            <a:noFill/>
            <a:miter lim="800000"/>
            <a:headEnd/>
            <a:tailEnd/>
          </a:ln>
        </p:spPr>
        <p:txBody>
          <a:bodyPr wrap="none">
            <a:spAutoFit/>
          </a:bodyPr>
          <a:lstStyle/>
          <a:p>
            <a:r>
              <a:rPr lang="en-CA"/>
              <a:t>3.3.3.1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smtClean="0">
                <a:latin typeface="Consolas" pitchFamily="49" charset="0"/>
                <a:cs typeface="Arial" charset="0"/>
              </a:rPr>
              <a:t>Single_list</a:t>
            </a:r>
            <a:r>
              <a:rPr lang="en-US" smtClean="0">
                <a:latin typeface="Arial" charset="0"/>
                <a:cs typeface="Arial" charset="0"/>
              </a:rPr>
              <a:t> Definition</a:t>
            </a:r>
          </a:p>
        </p:txBody>
      </p:sp>
      <p:sp>
        <p:nvSpPr>
          <p:cNvPr id="15363" name="Rectangle 3"/>
          <p:cNvSpPr>
            <a:spLocks noGrp="1" noChangeArrowheads="1"/>
          </p:cNvSpPr>
          <p:nvPr>
            <p:ph type="body" idx="1"/>
          </p:nvPr>
        </p:nvSpPr>
        <p:spPr/>
        <p:txBody>
          <a:bodyPr/>
          <a:lstStyle/>
          <a:p>
            <a:pPr>
              <a:buFont typeface="Arial" charset="0"/>
              <a:buNone/>
            </a:pPr>
            <a:r>
              <a:rPr lang="en-US" dirty="0" smtClean="0">
                <a:latin typeface="Arial" charset="0"/>
                <a:cs typeface="Arial" charset="0"/>
              </a:rPr>
              <a:t>	The definition of single list class from Project 1 is: </a:t>
            </a:r>
            <a:r>
              <a:rPr lang="en-US" sz="1600" dirty="0" smtClean="0">
                <a:latin typeface="Arial" charset="0"/>
                <a:cs typeface="Arial" charset="0"/>
              </a:rPr>
              <a:t> </a:t>
            </a:r>
          </a:p>
          <a:p>
            <a:pPr>
              <a:buFontTx/>
              <a:buNone/>
            </a:pPr>
            <a:r>
              <a:rPr lang="en-US" sz="1400" dirty="0" smtClean="0">
                <a:latin typeface="Consolas" pitchFamily="49" charset="0"/>
                <a:cs typeface="Arial" charset="0"/>
              </a:rPr>
              <a:t>		template &lt;typename Type&gt;</a:t>
            </a:r>
          </a:p>
          <a:p>
            <a:pPr>
              <a:buFontTx/>
              <a:buNone/>
            </a:pPr>
            <a:r>
              <a:rPr lang="en-US" sz="1400" dirty="0" smtClean="0">
                <a:latin typeface="Consolas" pitchFamily="49" charset="0"/>
                <a:cs typeface="Arial" charset="0"/>
              </a:rPr>
              <a:t>		class </a:t>
            </a:r>
            <a:r>
              <a:rPr lang="en-US" sz="1400" dirty="0" err="1" smtClean="0">
                <a:latin typeface="Consolas" pitchFamily="49" charset="0"/>
                <a:cs typeface="Arial" charset="0"/>
              </a:rPr>
              <a:t>Single_list</a:t>
            </a:r>
            <a:r>
              <a:rPr lang="en-US" sz="1400" dirty="0" smtClean="0">
                <a:latin typeface="Consolas" pitchFamily="49" charset="0"/>
                <a:cs typeface="Arial" charset="0"/>
              </a:rPr>
              <a:t> {</a:t>
            </a:r>
          </a:p>
          <a:p>
            <a:pPr>
              <a:buFontTx/>
              <a:buNone/>
            </a:pPr>
            <a:r>
              <a:rPr lang="en-US" sz="1400" dirty="0" smtClean="0">
                <a:latin typeface="Consolas" pitchFamily="49" charset="0"/>
                <a:cs typeface="Arial" charset="0"/>
              </a:rPr>
              <a:t>			public:</a:t>
            </a:r>
          </a:p>
          <a:p>
            <a:pPr>
              <a:buFontTx/>
              <a:buNone/>
            </a:pPr>
            <a:r>
              <a:rPr lang="en-US" sz="1400" dirty="0" smtClean="0">
                <a:latin typeface="Consolas" pitchFamily="49" charset="0"/>
                <a:cs typeface="Arial" charset="0"/>
              </a:rPr>
              <a:t>				</a:t>
            </a:r>
            <a:r>
              <a:rPr lang="en-US" sz="1400" dirty="0" err="1" smtClean="0">
                <a:latin typeface="Consolas" pitchFamily="49" charset="0"/>
                <a:cs typeface="Arial" charset="0"/>
              </a:rPr>
              <a:t>int</a:t>
            </a:r>
            <a:r>
              <a:rPr lang="en-US" sz="1400" dirty="0" smtClean="0">
                <a:latin typeface="Consolas" pitchFamily="49" charset="0"/>
                <a:cs typeface="Arial" charset="0"/>
              </a:rPr>
              <a:t> size() </a:t>
            </a:r>
            <a:r>
              <a:rPr lang="en-US" sz="1400" dirty="0" err="1" smtClean="0">
                <a:latin typeface="Consolas" pitchFamily="49" charset="0"/>
                <a:cs typeface="Arial" charset="0"/>
              </a:rPr>
              <a:t>const</a:t>
            </a:r>
            <a:r>
              <a:rPr lang="en-US" sz="1400" dirty="0" smtClean="0">
                <a:latin typeface="Consolas" pitchFamily="49" charset="0"/>
                <a:cs typeface="Arial" charset="0"/>
              </a:rPr>
              <a:t>;</a:t>
            </a:r>
          </a:p>
          <a:p>
            <a:pPr>
              <a:buFontTx/>
              <a:buNone/>
            </a:pPr>
            <a:r>
              <a:rPr lang="en-US" sz="1400" dirty="0" smtClean="0">
                <a:latin typeface="Consolas" pitchFamily="49" charset="0"/>
                <a:cs typeface="Arial" charset="0"/>
              </a:rPr>
              <a:t>				</a:t>
            </a:r>
            <a:r>
              <a:rPr lang="en-US" sz="1400" dirty="0" err="1" smtClean="0">
                <a:latin typeface="Consolas" pitchFamily="49" charset="0"/>
                <a:cs typeface="Arial" charset="0"/>
              </a:rPr>
              <a:t>bool</a:t>
            </a:r>
            <a:r>
              <a:rPr lang="en-US" sz="1400" dirty="0" smtClean="0">
                <a:latin typeface="Consolas" pitchFamily="49" charset="0"/>
                <a:cs typeface="Arial" charset="0"/>
              </a:rPr>
              <a:t> empty() </a:t>
            </a:r>
            <a:r>
              <a:rPr lang="en-US" sz="1400" dirty="0" err="1" smtClean="0">
                <a:latin typeface="Consolas" pitchFamily="49" charset="0"/>
                <a:cs typeface="Arial" charset="0"/>
              </a:rPr>
              <a:t>const</a:t>
            </a:r>
            <a:r>
              <a:rPr lang="en-US" sz="1400" dirty="0" smtClean="0">
                <a:latin typeface="Consolas" pitchFamily="49" charset="0"/>
                <a:cs typeface="Arial" charset="0"/>
              </a:rPr>
              <a:t>;</a:t>
            </a:r>
          </a:p>
          <a:p>
            <a:pPr>
              <a:buFontTx/>
              <a:buNone/>
            </a:pPr>
            <a:r>
              <a:rPr lang="en-US" sz="1400" dirty="0" smtClean="0">
                <a:latin typeface="Consolas" pitchFamily="49" charset="0"/>
                <a:cs typeface="Arial" charset="0"/>
              </a:rPr>
              <a:t>				Type front() </a:t>
            </a:r>
            <a:r>
              <a:rPr lang="en-US" sz="1400" dirty="0" err="1" smtClean="0">
                <a:latin typeface="Consolas" pitchFamily="49" charset="0"/>
                <a:cs typeface="Arial" charset="0"/>
              </a:rPr>
              <a:t>const</a:t>
            </a:r>
            <a:r>
              <a:rPr lang="en-US" sz="1400" dirty="0" smtClean="0">
                <a:latin typeface="Consolas" pitchFamily="49" charset="0"/>
                <a:cs typeface="Arial" charset="0"/>
              </a:rPr>
              <a:t>;</a:t>
            </a:r>
          </a:p>
          <a:p>
            <a:pPr>
              <a:buFontTx/>
              <a:buNone/>
            </a:pPr>
            <a:r>
              <a:rPr lang="en-US" sz="1400" dirty="0" smtClean="0">
                <a:latin typeface="Consolas" pitchFamily="49" charset="0"/>
                <a:cs typeface="Arial" charset="0"/>
              </a:rPr>
              <a:t>				Type back() </a:t>
            </a:r>
            <a:r>
              <a:rPr lang="en-US" sz="1400" dirty="0" err="1" smtClean="0">
                <a:latin typeface="Consolas" pitchFamily="49" charset="0"/>
                <a:cs typeface="Arial" charset="0"/>
              </a:rPr>
              <a:t>const</a:t>
            </a:r>
            <a:r>
              <a:rPr lang="en-US" sz="1400" dirty="0" smtClean="0">
                <a:latin typeface="Consolas" pitchFamily="49" charset="0"/>
                <a:cs typeface="Arial" charset="0"/>
              </a:rPr>
              <a:t>;</a:t>
            </a:r>
          </a:p>
          <a:p>
            <a:pPr>
              <a:buFontTx/>
              <a:buNone/>
            </a:pPr>
            <a:r>
              <a:rPr lang="en-US" sz="1400" dirty="0" smtClean="0">
                <a:latin typeface="Consolas" pitchFamily="49" charset="0"/>
                <a:cs typeface="Arial" charset="0"/>
              </a:rPr>
              <a:t>				</a:t>
            </a:r>
            <a:r>
              <a:rPr lang="en-US" sz="1400" dirty="0" err="1" smtClean="0">
                <a:latin typeface="Consolas" pitchFamily="49" charset="0"/>
                <a:cs typeface="Arial" charset="0"/>
              </a:rPr>
              <a:t>Single_node</a:t>
            </a:r>
            <a:r>
              <a:rPr lang="en-US" sz="1400" dirty="0" smtClean="0">
                <a:latin typeface="Consolas" pitchFamily="49" charset="0"/>
                <a:cs typeface="Arial" charset="0"/>
              </a:rPr>
              <a:t>&lt;Type&gt; *head() </a:t>
            </a:r>
            <a:r>
              <a:rPr lang="en-US" sz="1400" dirty="0" err="1" smtClean="0">
                <a:latin typeface="Consolas" pitchFamily="49" charset="0"/>
                <a:cs typeface="Arial" charset="0"/>
              </a:rPr>
              <a:t>const</a:t>
            </a:r>
            <a:r>
              <a:rPr lang="en-US" sz="1400" dirty="0" smtClean="0">
                <a:latin typeface="Consolas" pitchFamily="49" charset="0"/>
                <a:cs typeface="Arial" charset="0"/>
              </a:rPr>
              <a:t>;</a:t>
            </a:r>
          </a:p>
          <a:p>
            <a:pPr>
              <a:buFontTx/>
              <a:buNone/>
            </a:pPr>
            <a:r>
              <a:rPr lang="en-US" sz="1400" dirty="0" smtClean="0">
                <a:latin typeface="Consolas" pitchFamily="49" charset="0"/>
                <a:cs typeface="Arial" charset="0"/>
              </a:rPr>
              <a:t>				</a:t>
            </a:r>
            <a:r>
              <a:rPr lang="en-US" sz="1400" dirty="0" err="1" smtClean="0">
                <a:latin typeface="Consolas" pitchFamily="49" charset="0"/>
                <a:cs typeface="Arial" charset="0"/>
              </a:rPr>
              <a:t>Single_node</a:t>
            </a:r>
            <a:r>
              <a:rPr lang="en-US" sz="1400" dirty="0" smtClean="0">
                <a:latin typeface="Consolas" pitchFamily="49" charset="0"/>
                <a:cs typeface="Arial" charset="0"/>
              </a:rPr>
              <a:t>&lt;Type&gt; *tail() </a:t>
            </a:r>
            <a:r>
              <a:rPr lang="en-US" sz="1400" dirty="0" err="1" smtClean="0">
                <a:latin typeface="Consolas" pitchFamily="49" charset="0"/>
                <a:cs typeface="Arial" charset="0"/>
              </a:rPr>
              <a:t>const</a:t>
            </a:r>
            <a:r>
              <a:rPr lang="en-US" sz="1400" dirty="0" smtClean="0">
                <a:latin typeface="Consolas" pitchFamily="49" charset="0"/>
                <a:cs typeface="Arial" charset="0"/>
              </a:rPr>
              <a:t>;</a:t>
            </a:r>
          </a:p>
          <a:p>
            <a:pPr>
              <a:buFontTx/>
              <a:buNone/>
            </a:pPr>
            <a:r>
              <a:rPr lang="en-US" sz="1400" dirty="0" smtClean="0">
                <a:latin typeface="Consolas" pitchFamily="49" charset="0"/>
                <a:cs typeface="Arial" charset="0"/>
              </a:rPr>
              <a:t>				</a:t>
            </a:r>
            <a:r>
              <a:rPr lang="en-US" sz="1400" dirty="0" err="1" smtClean="0">
                <a:latin typeface="Consolas" pitchFamily="49" charset="0"/>
                <a:cs typeface="Arial" charset="0"/>
              </a:rPr>
              <a:t>int</a:t>
            </a:r>
            <a:r>
              <a:rPr lang="en-US" sz="1400" dirty="0" smtClean="0">
                <a:latin typeface="Consolas" pitchFamily="49" charset="0"/>
                <a:cs typeface="Arial" charset="0"/>
              </a:rPr>
              <a:t> count( Type </a:t>
            </a:r>
            <a:r>
              <a:rPr lang="en-US" sz="1400" dirty="0" err="1" smtClean="0">
                <a:latin typeface="Consolas" pitchFamily="49" charset="0"/>
                <a:cs typeface="Arial" charset="0"/>
              </a:rPr>
              <a:t>const</a:t>
            </a:r>
            <a:r>
              <a:rPr lang="en-US" sz="1400" dirty="0" smtClean="0">
                <a:latin typeface="Consolas" pitchFamily="49" charset="0"/>
                <a:cs typeface="Arial" charset="0"/>
              </a:rPr>
              <a:t> &amp; ) </a:t>
            </a:r>
            <a:r>
              <a:rPr lang="en-US" sz="1400" dirty="0" err="1" smtClean="0">
                <a:latin typeface="Consolas" pitchFamily="49" charset="0"/>
                <a:cs typeface="Arial" charset="0"/>
              </a:rPr>
              <a:t>const</a:t>
            </a:r>
            <a:r>
              <a:rPr lang="en-US" sz="1400" dirty="0" smtClean="0">
                <a:latin typeface="Consolas" pitchFamily="49" charset="0"/>
                <a:cs typeface="Arial" charset="0"/>
              </a:rPr>
              <a:t>;</a:t>
            </a:r>
          </a:p>
          <a:p>
            <a:pPr>
              <a:buFontTx/>
              <a:buNone/>
            </a:pPr>
            <a:endParaRPr lang="en-US" sz="1400" dirty="0" smtClean="0">
              <a:latin typeface="Consolas" pitchFamily="49" charset="0"/>
              <a:cs typeface="Arial" charset="0"/>
            </a:endParaRPr>
          </a:p>
          <a:p>
            <a:pPr>
              <a:buFontTx/>
              <a:buNone/>
            </a:pPr>
            <a:r>
              <a:rPr lang="en-US" sz="1400" dirty="0" smtClean="0">
                <a:latin typeface="Consolas" pitchFamily="49" charset="0"/>
                <a:cs typeface="Arial" charset="0"/>
              </a:rPr>
              <a:t>				void </a:t>
            </a:r>
            <a:r>
              <a:rPr lang="en-US" sz="1400" dirty="0" err="1" smtClean="0">
                <a:latin typeface="Consolas" pitchFamily="49" charset="0"/>
                <a:cs typeface="Arial" charset="0"/>
              </a:rPr>
              <a:t>push_front</a:t>
            </a:r>
            <a:r>
              <a:rPr lang="en-US" sz="1400" dirty="0" smtClean="0">
                <a:latin typeface="Consolas" pitchFamily="49" charset="0"/>
                <a:cs typeface="Arial" charset="0"/>
              </a:rPr>
              <a:t>( Type </a:t>
            </a:r>
            <a:r>
              <a:rPr lang="en-US" sz="1400" dirty="0" err="1" smtClean="0">
                <a:latin typeface="Consolas" pitchFamily="49" charset="0"/>
                <a:cs typeface="Arial" charset="0"/>
              </a:rPr>
              <a:t>const</a:t>
            </a:r>
            <a:r>
              <a:rPr lang="en-US" sz="1400" dirty="0" smtClean="0">
                <a:latin typeface="Consolas" pitchFamily="49" charset="0"/>
                <a:cs typeface="Arial" charset="0"/>
              </a:rPr>
              <a:t> &amp; );</a:t>
            </a:r>
          </a:p>
          <a:p>
            <a:pPr>
              <a:buFontTx/>
              <a:buNone/>
            </a:pPr>
            <a:r>
              <a:rPr lang="en-US" sz="1400" dirty="0" smtClean="0">
                <a:latin typeface="Consolas" pitchFamily="49" charset="0"/>
                <a:cs typeface="Arial" charset="0"/>
              </a:rPr>
              <a:t>				void </a:t>
            </a:r>
            <a:r>
              <a:rPr lang="en-US" sz="1400" dirty="0" err="1" smtClean="0">
                <a:latin typeface="Consolas" pitchFamily="49" charset="0"/>
                <a:cs typeface="Arial" charset="0"/>
              </a:rPr>
              <a:t>push_back</a:t>
            </a:r>
            <a:r>
              <a:rPr lang="en-US" sz="1400" dirty="0" smtClean="0">
                <a:latin typeface="Consolas" pitchFamily="49" charset="0"/>
                <a:cs typeface="Arial" charset="0"/>
              </a:rPr>
              <a:t>( Type </a:t>
            </a:r>
            <a:r>
              <a:rPr lang="en-US" sz="1400" dirty="0" err="1" smtClean="0">
                <a:latin typeface="Consolas" pitchFamily="49" charset="0"/>
                <a:cs typeface="Arial" charset="0"/>
              </a:rPr>
              <a:t>const</a:t>
            </a:r>
            <a:r>
              <a:rPr lang="en-US" sz="1400" dirty="0" smtClean="0">
                <a:latin typeface="Consolas" pitchFamily="49" charset="0"/>
                <a:cs typeface="Arial" charset="0"/>
              </a:rPr>
              <a:t> &amp; );</a:t>
            </a:r>
          </a:p>
          <a:p>
            <a:pPr>
              <a:buFontTx/>
              <a:buNone/>
            </a:pPr>
            <a:r>
              <a:rPr lang="en-US" sz="1400" dirty="0" smtClean="0">
                <a:latin typeface="Consolas" pitchFamily="49" charset="0"/>
                <a:cs typeface="Arial" charset="0"/>
              </a:rPr>
              <a:t>				Type </a:t>
            </a:r>
            <a:r>
              <a:rPr lang="en-US" sz="1400" dirty="0" err="1" smtClean="0">
                <a:latin typeface="Consolas" pitchFamily="49" charset="0"/>
                <a:cs typeface="Arial" charset="0"/>
              </a:rPr>
              <a:t>pop_front</a:t>
            </a:r>
            <a:r>
              <a:rPr lang="en-US" sz="1400" dirty="0" smtClean="0">
                <a:latin typeface="Consolas" pitchFamily="49" charset="0"/>
                <a:cs typeface="Arial" charset="0"/>
              </a:rPr>
              <a:t>();</a:t>
            </a:r>
          </a:p>
          <a:p>
            <a:pPr>
              <a:buFontTx/>
              <a:buNone/>
            </a:pPr>
            <a:r>
              <a:rPr lang="en-US" sz="1400" dirty="0" smtClean="0">
                <a:latin typeface="Consolas" pitchFamily="49" charset="0"/>
                <a:cs typeface="Arial" charset="0"/>
              </a:rPr>
              <a:t>				</a:t>
            </a:r>
            <a:r>
              <a:rPr lang="en-US" sz="1400" dirty="0" err="1" smtClean="0">
                <a:latin typeface="Consolas" pitchFamily="49" charset="0"/>
                <a:cs typeface="Arial" charset="0"/>
              </a:rPr>
              <a:t>int</a:t>
            </a:r>
            <a:r>
              <a:rPr lang="en-US" sz="1400" dirty="0" smtClean="0">
                <a:latin typeface="Consolas" pitchFamily="49" charset="0"/>
                <a:cs typeface="Arial" charset="0"/>
              </a:rPr>
              <a:t> erase( Type </a:t>
            </a:r>
            <a:r>
              <a:rPr lang="en-US" sz="1400" dirty="0" err="1" smtClean="0">
                <a:latin typeface="Consolas" pitchFamily="49" charset="0"/>
                <a:cs typeface="Arial" charset="0"/>
              </a:rPr>
              <a:t>const</a:t>
            </a:r>
            <a:r>
              <a:rPr lang="en-US" sz="1400" dirty="0" smtClean="0">
                <a:latin typeface="Consolas" pitchFamily="49" charset="0"/>
                <a:cs typeface="Arial" charset="0"/>
              </a:rPr>
              <a:t> &amp; );</a:t>
            </a:r>
          </a:p>
          <a:p>
            <a:pPr>
              <a:buFontTx/>
              <a:buNone/>
            </a:pPr>
            <a:r>
              <a:rPr lang="en-US" sz="1400" dirty="0" smtClean="0">
                <a:latin typeface="Consolas" pitchFamily="49" charset="0"/>
                <a:cs typeface="Arial" charset="0"/>
              </a:rPr>
              <a:t>		};</a:t>
            </a:r>
          </a:p>
        </p:txBody>
      </p:sp>
      <p:sp>
        <p:nvSpPr>
          <p:cNvPr id="15364" name="TextBox 3"/>
          <p:cNvSpPr txBox="1">
            <a:spLocks noChangeArrowheads="1"/>
          </p:cNvSpPr>
          <p:nvPr/>
        </p:nvSpPr>
        <p:spPr bwMode="auto">
          <a:xfrm>
            <a:off x="179388" y="756444"/>
            <a:ext cx="890587" cy="368300"/>
          </a:xfrm>
          <a:prstGeom prst="rect">
            <a:avLst/>
          </a:prstGeom>
          <a:noFill/>
          <a:ln w="9525">
            <a:noFill/>
            <a:miter lim="800000"/>
            <a:headEnd/>
            <a:tailEnd/>
          </a:ln>
        </p:spPr>
        <p:txBody>
          <a:bodyPr wrap="none">
            <a:spAutoFit/>
          </a:bodyPr>
          <a:lstStyle/>
          <a:p>
            <a:r>
              <a:rPr lang="en-CA"/>
              <a:t>3.3.3.1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smtClean="0">
                <a:latin typeface="Arial" charset="0"/>
                <a:cs typeface="Arial" charset="0"/>
              </a:rPr>
              <a:t>Queue-as-List Class</a:t>
            </a:r>
          </a:p>
        </p:txBody>
      </p:sp>
      <p:sp>
        <p:nvSpPr>
          <p:cNvPr id="16387" name="Rectangle 3"/>
          <p:cNvSpPr>
            <a:spLocks noGrp="1" noChangeArrowheads="1"/>
          </p:cNvSpPr>
          <p:nvPr>
            <p:ph type="body" idx="1"/>
          </p:nvPr>
        </p:nvSpPr>
        <p:spPr/>
        <p:txBody>
          <a:bodyPr/>
          <a:lstStyle/>
          <a:p>
            <a:pPr>
              <a:buFont typeface="Arial" charset="0"/>
              <a:buNone/>
            </a:pPr>
            <a:r>
              <a:rPr lang="en-US" smtClean="0">
                <a:latin typeface="Arial" charset="0"/>
                <a:cs typeface="Arial" charset="0"/>
              </a:rPr>
              <a:t>	The queue class using a singly linked list has a single private member variable:  a singly linked list</a:t>
            </a:r>
            <a:endParaRPr lang="en-US" sz="1600" smtClean="0">
              <a:latin typeface="Arial" charset="0"/>
              <a:cs typeface="Arial" charset="0"/>
            </a:endParaRPr>
          </a:p>
        </p:txBody>
      </p:sp>
      <p:sp>
        <p:nvSpPr>
          <p:cNvPr id="16388" name="Rectangle 5"/>
          <p:cNvSpPr>
            <a:spLocks noChangeArrowheads="1"/>
          </p:cNvSpPr>
          <p:nvPr/>
        </p:nvSpPr>
        <p:spPr bwMode="auto">
          <a:xfrm>
            <a:off x="1981200" y="2276475"/>
            <a:ext cx="5327650" cy="2838450"/>
          </a:xfrm>
          <a:prstGeom prst="rect">
            <a:avLst/>
          </a:prstGeom>
          <a:noFill/>
          <a:ln w="9525">
            <a:noFill/>
            <a:miter lim="800000"/>
            <a:headEnd/>
            <a:tailEnd/>
          </a:ln>
        </p:spPr>
        <p:txBody>
          <a:bodyPr>
            <a:spAutoFit/>
          </a:bodyPr>
          <a:lstStyle/>
          <a:p>
            <a:r>
              <a:rPr lang="en-US" dirty="0">
                <a:latin typeface="Consolas" pitchFamily="49" charset="0"/>
              </a:rPr>
              <a:t>template &lt;typename Type&gt;</a:t>
            </a:r>
          </a:p>
          <a:p>
            <a:r>
              <a:rPr lang="en-US" dirty="0">
                <a:latin typeface="Consolas" pitchFamily="49" charset="0"/>
              </a:rPr>
              <a:t>class Queue{</a:t>
            </a:r>
          </a:p>
          <a:p>
            <a:r>
              <a:rPr lang="en-US" dirty="0">
                <a:latin typeface="Consolas" pitchFamily="49" charset="0"/>
              </a:rPr>
              <a:t>    private:</a:t>
            </a:r>
          </a:p>
          <a:p>
            <a:r>
              <a:rPr lang="en-US" dirty="0">
                <a:latin typeface="Consolas" pitchFamily="49" charset="0"/>
              </a:rPr>
              <a:t>        </a:t>
            </a:r>
            <a:r>
              <a:rPr lang="en-US" dirty="0" err="1">
                <a:latin typeface="Consolas" pitchFamily="49" charset="0"/>
              </a:rPr>
              <a:t>Single_list</a:t>
            </a:r>
            <a:r>
              <a:rPr lang="en-US" dirty="0">
                <a:latin typeface="Consolas" pitchFamily="49" charset="0"/>
              </a:rPr>
              <a:t>&lt;Type&gt; </a:t>
            </a:r>
            <a:r>
              <a:rPr lang="en-US" dirty="0">
                <a:solidFill>
                  <a:srgbClr val="FF0000"/>
                </a:solidFill>
                <a:latin typeface="Consolas" pitchFamily="49" charset="0"/>
              </a:rPr>
              <a:t>list</a:t>
            </a:r>
            <a:r>
              <a:rPr lang="en-US" dirty="0">
                <a:latin typeface="Consolas" pitchFamily="49" charset="0"/>
              </a:rPr>
              <a:t>;</a:t>
            </a:r>
          </a:p>
          <a:p>
            <a:r>
              <a:rPr lang="en-US" dirty="0">
                <a:latin typeface="Consolas" pitchFamily="49" charset="0"/>
              </a:rPr>
              <a:t>    public:</a:t>
            </a:r>
          </a:p>
          <a:p>
            <a:r>
              <a:rPr lang="en-US" dirty="0">
                <a:latin typeface="Consolas" pitchFamily="49" charset="0"/>
              </a:rPr>
              <a:t>        </a:t>
            </a:r>
            <a:r>
              <a:rPr lang="en-US" dirty="0" err="1">
                <a:solidFill>
                  <a:srgbClr val="FF33CC"/>
                </a:solidFill>
                <a:latin typeface="Consolas" pitchFamily="49" charset="0"/>
              </a:rPr>
              <a:t>bool</a:t>
            </a:r>
            <a:r>
              <a:rPr lang="en-US" dirty="0">
                <a:latin typeface="Consolas" pitchFamily="49" charset="0"/>
              </a:rPr>
              <a:t> </a:t>
            </a:r>
            <a:r>
              <a:rPr lang="en-US" dirty="0">
                <a:solidFill>
                  <a:srgbClr val="00B0F0"/>
                </a:solidFill>
                <a:latin typeface="Consolas" pitchFamily="49" charset="0"/>
              </a:rPr>
              <a:t>empty</a:t>
            </a:r>
            <a:r>
              <a:rPr lang="en-US" dirty="0">
                <a:latin typeface="Consolas" pitchFamily="49" charset="0"/>
              </a:rPr>
              <a:t>() </a:t>
            </a:r>
            <a:r>
              <a:rPr lang="en-US" dirty="0" err="1">
                <a:latin typeface="Consolas" pitchFamily="49" charset="0"/>
              </a:rPr>
              <a:t>const</a:t>
            </a:r>
            <a:r>
              <a:rPr lang="en-US" dirty="0">
                <a:latin typeface="Consolas" pitchFamily="49" charset="0"/>
              </a:rPr>
              <a:t>;</a:t>
            </a:r>
          </a:p>
          <a:p>
            <a:r>
              <a:rPr lang="en-US" dirty="0">
                <a:latin typeface="Consolas" pitchFamily="49" charset="0"/>
              </a:rPr>
              <a:t>        </a:t>
            </a:r>
            <a:r>
              <a:rPr lang="en-US" dirty="0">
                <a:solidFill>
                  <a:srgbClr val="FF33CC"/>
                </a:solidFill>
                <a:latin typeface="Consolas" pitchFamily="49" charset="0"/>
              </a:rPr>
              <a:t>Type</a:t>
            </a:r>
            <a:r>
              <a:rPr lang="en-US" dirty="0">
                <a:latin typeface="Consolas" pitchFamily="49" charset="0"/>
              </a:rPr>
              <a:t> </a:t>
            </a:r>
            <a:r>
              <a:rPr lang="en-US" dirty="0">
                <a:solidFill>
                  <a:srgbClr val="00B0F0"/>
                </a:solidFill>
                <a:latin typeface="Consolas" pitchFamily="49" charset="0"/>
              </a:rPr>
              <a:t>front</a:t>
            </a:r>
            <a:r>
              <a:rPr lang="en-US" dirty="0">
                <a:latin typeface="Consolas" pitchFamily="49" charset="0"/>
              </a:rPr>
              <a:t>() </a:t>
            </a:r>
            <a:r>
              <a:rPr lang="en-US" dirty="0" err="1">
                <a:latin typeface="Consolas" pitchFamily="49" charset="0"/>
              </a:rPr>
              <a:t>const</a:t>
            </a:r>
            <a:r>
              <a:rPr lang="en-US" dirty="0">
                <a:latin typeface="Consolas" pitchFamily="49" charset="0"/>
              </a:rPr>
              <a:t>;</a:t>
            </a:r>
          </a:p>
          <a:p>
            <a:r>
              <a:rPr lang="en-US" dirty="0">
                <a:latin typeface="Consolas" pitchFamily="49" charset="0"/>
              </a:rPr>
              <a:t>        </a:t>
            </a:r>
            <a:r>
              <a:rPr lang="en-US" dirty="0">
                <a:solidFill>
                  <a:srgbClr val="FF33CC"/>
                </a:solidFill>
                <a:latin typeface="Consolas" pitchFamily="49" charset="0"/>
              </a:rPr>
              <a:t>void</a:t>
            </a:r>
            <a:r>
              <a:rPr lang="en-US" dirty="0">
                <a:latin typeface="Consolas" pitchFamily="49" charset="0"/>
              </a:rPr>
              <a:t> </a:t>
            </a:r>
            <a:r>
              <a:rPr lang="en-US" dirty="0">
                <a:solidFill>
                  <a:srgbClr val="00B0F0"/>
                </a:solidFill>
                <a:latin typeface="Consolas" pitchFamily="49" charset="0"/>
              </a:rPr>
              <a:t>push</a:t>
            </a:r>
            <a:r>
              <a:rPr lang="en-US" dirty="0">
                <a:latin typeface="Consolas" pitchFamily="49" charset="0"/>
              </a:rPr>
              <a:t>( </a:t>
            </a:r>
            <a:r>
              <a:rPr lang="en-US" dirty="0" smtClean="0">
                <a:latin typeface="Consolas" pitchFamily="49" charset="0"/>
              </a:rPr>
              <a:t>Type </a:t>
            </a:r>
            <a:r>
              <a:rPr lang="en-US" dirty="0" err="1" smtClean="0">
                <a:latin typeface="Consolas" pitchFamily="49" charset="0"/>
              </a:rPr>
              <a:t>const</a:t>
            </a:r>
            <a:r>
              <a:rPr lang="en-US" dirty="0" smtClean="0">
                <a:latin typeface="Consolas" pitchFamily="49" charset="0"/>
              </a:rPr>
              <a:t> </a:t>
            </a:r>
            <a:r>
              <a:rPr lang="en-US" dirty="0">
                <a:latin typeface="Consolas" pitchFamily="49" charset="0"/>
              </a:rPr>
              <a:t>&amp; );</a:t>
            </a:r>
          </a:p>
          <a:p>
            <a:r>
              <a:rPr lang="en-US" dirty="0">
                <a:latin typeface="Consolas" pitchFamily="49" charset="0"/>
              </a:rPr>
              <a:t>        </a:t>
            </a:r>
            <a:r>
              <a:rPr lang="en-US" dirty="0">
                <a:solidFill>
                  <a:srgbClr val="FF33CC"/>
                </a:solidFill>
                <a:latin typeface="Consolas" pitchFamily="49" charset="0"/>
              </a:rPr>
              <a:t>Type</a:t>
            </a:r>
            <a:r>
              <a:rPr lang="en-US" dirty="0">
                <a:latin typeface="Consolas" pitchFamily="49" charset="0"/>
              </a:rPr>
              <a:t> </a:t>
            </a:r>
            <a:r>
              <a:rPr lang="en-US" dirty="0">
                <a:solidFill>
                  <a:srgbClr val="00B0F0"/>
                </a:solidFill>
                <a:latin typeface="Consolas" pitchFamily="49" charset="0"/>
              </a:rPr>
              <a:t>pop</a:t>
            </a:r>
            <a:r>
              <a:rPr lang="en-US" dirty="0">
                <a:latin typeface="Consolas" pitchFamily="49" charset="0"/>
              </a:rPr>
              <a:t>();</a:t>
            </a:r>
          </a:p>
          <a:p>
            <a:r>
              <a:rPr lang="en-US" dirty="0">
                <a:latin typeface="Consolas" pitchFamily="49" charset="0"/>
              </a:rPr>
              <a:t>};</a:t>
            </a:r>
          </a:p>
        </p:txBody>
      </p:sp>
      <p:sp>
        <p:nvSpPr>
          <p:cNvPr id="16389" name="TextBox 4"/>
          <p:cNvSpPr txBox="1">
            <a:spLocks noChangeArrowheads="1"/>
          </p:cNvSpPr>
          <p:nvPr/>
        </p:nvSpPr>
        <p:spPr bwMode="auto">
          <a:xfrm>
            <a:off x="179388" y="756444"/>
            <a:ext cx="890587" cy="368300"/>
          </a:xfrm>
          <a:prstGeom prst="rect">
            <a:avLst/>
          </a:prstGeom>
          <a:noFill/>
          <a:ln w="9525">
            <a:noFill/>
            <a:miter lim="800000"/>
            <a:headEnd/>
            <a:tailEnd/>
          </a:ln>
        </p:spPr>
        <p:txBody>
          <a:bodyPr wrap="none">
            <a:spAutoFit/>
          </a:bodyPr>
          <a:lstStyle/>
          <a:p>
            <a:r>
              <a:rPr lang="en-CA"/>
              <a:t>3.3.3.1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p:txBody>
          <a:bodyPr/>
          <a:lstStyle/>
          <a:p>
            <a:r>
              <a:rPr lang="en-US" smtClean="0">
                <a:latin typeface="Arial" charset="0"/>
                <a:cs typeface="Arial" charset="0"/>
              </a:rPr>
              <a:t>Queue-as-List Class</a:t>
            </a:r>
          </a:p>
        </p:txBody>
      </p:sp>
      <p:sp>
        <p:nvSpPr>
          <p:cNvPr id="17411" name="Rectangle 3"/>
          <p:cNvSpPr>
            <a:spLocks noGrp="1" noChangeArrowheads="1"/>
          </p:cNvSpPr>
          <p:nvPr>
            <p:ph type="body" idx="4294967295"/>
          </p:nvPr>
        </p:nvSpPr>
        <p:spPr/>
        <p:txBody>
          <a:bodyPr/>
          <a:lstStyle/>
          <a:p>
            <a:pPr>
              <a:buFont typeface="Arial" charset="0"/>
              <a:buNone/>
            </a:pPr>
            <a:r>
              <a:rPr lang="en-US" dirty="0" smtClean="0">
                <a:latin typeface="Arial" charset="0"/>
                <a:cs typeface="Arial" charset="0"/>
              </a:rPr>
              <a:t>	The implementation is similar to that of a Stack-as-List</a:t>
            </a:r>
            <a:endParaRPr lang="en-US" sz="1400" dirty="0" smtClean="0">
              <a:latin typeface="Consolas" pitchFamily="49" charset="0"/>
              <a:cs typeface="Arial" charset="0"/>
            </a:endParaRPr>
          </a:p>
          <a:p>
            <a:pPr>
              <a:buFontTx/>
              <a:buNone/>
            </a:pPr>
            <a:endParaRPr lang="en-US" sz="1200" dirty="0" smtClean="0">
              <a:latin typeface="Consolas" pitchFamily="49" charset="0"/>
              <a:cs typeface="Arial" charset="0"/>
            </a:endParaRPr>
          </a:p>
          <a:p>
            <a:pPr>
              <a:buFontTx/>
              <a:buNone/>
            </a:pPr>
            <a:r>
              <a:rPr lang="en-US" sz="1200" dirty="0" smtClean="0">
                <a:latin typeface="Consolas" pitchFamily="49" charset="0"/>
                <a:cs typeface="Arial" charset="0"/>
              </a:rPr>
              <a:t>		template &lt;typename Type&gt;</a:t>
            </a:r>
          </a:p>
          <a:p>
            <a:pPr>
              <a:buFontTx/>
              <a:buNone/>
            </a:pPr>
            <a:r>
              <a:rPr lang="en-US" sz="1200" dirty="0" smtClean="0">
                <a:solidFill>
                  <a:srgbClr val="FF33CC"/>
                </a:solidFill>
                <a:latin typeface="Consolas" pitchFamily="49" charset="0"/>
                <a:cs typeface="Arial" charset="0"/>
              </a:rPr>
              <a:t>		</a:t>
            </a:r>
            <a:r>
              <a:rPr lang="en-US" sz="1200" dirty="0" err="1" smtClean="0">
                <a:solidFill>
                  <a:srgbClr val="FF33CC"/>
                </a:solidFill>
                <a:latin typeface="Consolas" pitchFamily="49" charset="0"/>
                <a:cs typeface="Arial" charset="0"/>
              </a:rPr>
              <a:t>bool</a:t>
            </a:r>
            <a:r>
              <a:rPr lang="en-US" sz="1200" dirty="0" smtClean="0">
                <a:latin typeface="Consolas" pitchFamily="49" charset="0"/>
                <a:cs typeface="Arial" charset="0"/>
              </a:rPr>
              <a:t> Queue&lt;Type&gt;::</a:t>
            </a:r>
            <a:r>
              <a:rPr lang="en-US" sz="1200" dirty="0" smtClean="0">
                <a:solidFill>
                  <a:srgbClr val="663300"/>
                </a:solidFill>
                <a:latin typeface="Consolas" pitchFamily="49" charset="0"/>
                <a:cs typeface="Arial" charset="0"/>
              </a:rPr>
              <a:t>empty</a:t>
            </a:r>
            <a:r>
              <a:rPr lang="en-US" sz="1200" dirty="0" smtClean="0">
                <a:latin typeface="Consolas" pitchFamily="49" charset="0"/>
                <a:cs typeface="Arial" charset="0"/>
              </a:rPr>
              <a:t>() </a:t>
            </a:r>
            <a:r>
              <a:rPr lang="en-US" sz="1200" dirty="0" err="1" smtClean="0">
                <a:latin typeface="Consolas" pitchFamily="49" charset="0"/>
                <a:cs typeface="Arial" charset="0"/>
              </a:rPr>
              <a:t>const</a:t>
            </a:r>
            <a:r>
              <a:rPr lang="en-US" sz="1200" dirty="0" smtClean="0">
                <a:latin typeface="Consolas" pitchFamily="49" charset="0"/>
                <a:cs typeface="Arial" charset="0"/>
              </a:rPr>
              <a:t> {</a:t>
            </a:r>
          </a:p>
          <a:p>
            <a:pPr>
              <a:buFontTx/>
              <a:buNone/>
            </a:pPr>
            <a:r>
              <a:rPr lang="en-US" sz="1200" dirty="0" smtClean="0">
                <a:latin typeface="Consolas" pitchFamily="49" charset="0"/>
                <a:cs typeface="Arial" charset="0"/>
              </a:rPr>
              <a:t>		    return </a:t>
            </a:r>
            <a:r>
              <a:rPr lang="en-US" sz="1200" dirty="0" err="1" smtClean="0">
                <a:solidFill>
                  <a:srgbClr val="FF0000"/>
                </a:solidFill>
                <a:latin typeface="Consolas" pitchFamily="49" charset="0"/>
                <a:cs typeface="Arial" charset="0"/>
              </a:rPr>
              <a:t>list</a:t>
            </a:r>
            <a:r>
              <a:rPr lang="en-US" sz="1200" dirty="0" err="1" smtClean="0">
                <a:latin typeface="Consolas" pitchFamily="49" charset="0"/>
                <a:cs typeface="Arial" charset="0"/>
              </a:rPr>
              <a:t>.</a:t>
            </a:r>
            <a:r>
              <a:rPr lang="en-US" sz="1200" dirty="0" err="1" smtClean="0">
                <a:solidFill>
                  <a:srgbClr val="663300"/>
                </a:solidFill>
                <a:latin typeface="Consolas" pitchFamily="49" charset="0"/>
                <a:cs typeface="Arial" charset="0"/>
              </a:rPr>
              <a:t>empty</a:t>
            </a:r>
            <a:r>
              <a:rPr lang="en-US" sz="1200" dirty="0" smtClean="0">
                <a:latin typeface="Consolas" pitchFamily="49" charset="0"/>
                <a:cs typeface="Arial" charset="0"/>
              </a:rPr>
              <a:t>();</a:t>
            </a:r>
          </a:p>
          <a:p>
            <a:pPr>
              <a:buFontTx/>
              <a:buNone/>
            </a:pPr>
            <a:r>
              <a:rPr lang="en-US" sz="1200" dirty="0" smtClean="0">
                <a:latin typeface="Consolas" pitchFamily="49" charset="0"/>
                <a:cs typeface="Arial" charset="0"/>
              </a:rPr>
              <a:t>		}</a:t>
            </a:r>
          </a:p>
          <a:p>
            <a:pPr>
              <a:buFontTx/>
              <a:buNone/>
            </a:pPr>
            <a:endParaRPr lang="en-US" sz="1200" dirty="0" smtClean="0">
              <a:latin typeface="Consolas" pitchFamily="49" charset="0"/>
              <a:cs typeface="Arial" charset="0"/>
            </a:endParaRPr>
          </a:p>
          <a:p>
            <a:pPr>
              <a:buFontTx/>
              <a:buNone/>
            </a:pPr>
            <a:endParaRPr lang="en-US" sz="1200" dirty="0" smtClean="0">
              <a:latin typeface="Consolas" pitchFamily="49" charset="0"/>
              <a:cs typeface="Arial" charset="0"/>
            </a:endParaRPr>
          </a:p>
          <a:p>
            <a:pPr>
              <a:buFontTx/>
              <a:buNone/>
            </a:pPr>
            <a:endParaRPr lang="en-US" sz="1200" dirty="0" smtClean="0">
              <a:latin typeface="Consolas" pitchFamily="49" charset="0"/>
              <a:cs typeface="Arial" charset="0"/>
            </a:endParaRPr>
          </a:p>
          <a:p>
            <a:pPr>
              <a:buFontTx/>
              <a:buNone/>
            </a:pPr>
            <a:endParaRPr lang="en-US" sz="1200" dirty="0" smtClean="0">
              <a:latin typeface="Consolas" pitchFamily="49" charset="0"/>
              <a:cs typeface="Arial" charset="0"/>
            </a:endParaRPr>
          </a:p>
          <a:p>
            <a:pPr>
              <a:buFontTx/>
              <a:buNone/>
            </a:pPr>
            <a:r>
              <a:rPr lang="en-US" sz="1200" dirty="0" smtClean="0">
                <a:latin typeface="Consolas" pitchFamily="49" charset="0"/>
                <a:cs typeface="Arial" charset="0"/>
              </a:rPr>
              <a:t>	template &lt;typename Type&gt;</a:t>
            </a:r>
          </a:p>
          <a:p>
            <a:pPr>
              <a:buFontTx/>
              <a:buNone/>
            </a:pPr>
            <a:r>
              <a:rPr lang="en-US" sz="1200" dirty="0" smtClean="0">
                <a:solidFill>
                  <a:srgbClr val="FF33CC"/>
                </a:solidFill>
                <a:latin typeface="Consolas" pitchFamily="49" charset="0"/>
                <a:cs typeface="Arial" charset="0"/>
              </a:rPr>
              <a:t>	void</a:t>
            </a:r>
            <a:r>
              <a:rPr lang="en-US" sz="1200" dirty="0" smtClean="0">
                <a:latin typeface="Consolas" pitchFamily="49" charset="0"/>
                <a:cs typeface="Arial" charset="0"/>
              </a:rPr>
              <a:t> Queue&lt;Type&gt;::</a:t>
            </a:r>
            <a:r>
              <a:rPr lang="en-US" sz="1200" dirty="0" smtClean="0">
                <a:solidFill>
                  <a:srgbClr val="663300"/>
                </a:solidFill>
                <a:latin typeface="Consolas" pitchFamily="49" charset="0"/>
                <a:cs typeface="Arial" charset="0"/>
              </a:rPr>
              <a:t>push</a:t>
            </a:r>
            <a:r>
              <a:rPr lang="en-US" sz="1200" dirty="0" smtClean="0">
                <a:latin typeface="Consolas" pitchFamily="49" charset="0"/>
                <a:cs typeface="Arial" charset="0"/>
              </a:rPr>
              <a:t>( Type </a:t>
            </a:r>
            <a:r>
              <a:rPr lang="en-US" sz="1200" dirty="0" err="1" smtClean="0">
                <a:latin typeface="Consolas" pitchFamily="49" charset="0"/>
                <a:cs typeface="Arial" charset="0"/>
              </a:rPr>
              <a:t>const</a:t>
            </a:r>
            <a:r>
              <a:rPr lang="en-US" sz="1200" dirty="0" smtClean="0">
                <a:latin typeface="Consolas" pitchFamily="49" charset="0"/>
                <a:cs typeface="Arial" charset="0"/>
              </a:rPr>
              <a:t> &amp;</a:t>
            </a:r>
            <a:r>
              <a:rPr lang="en-US" sz="1200" dirty="0" err="1" smtClean="0">
                <a:solidFill>
                  <a:schemeClr val="accent2"/>
                </a:solidFill>
                <a:latin typeface="Consolas" pitchFamily="49" charset="0"/>
                <a:cs typeface="Arial" charset="0"/>
              </a:rPr>
              <a:t>obj</a:t>
            </a:r>
            <a:r>
              <a:rPr lang="en-US" sz="1200" dirty="0" smtClean="0">
                <a:latin typeface="Consolas" pitchFamily="49" charset="0"/>
                <a:cs typeface="Arial" charset="0"/>
              </a:rPr>
              <a:t> ) {</a:t>
            </a:r>
          </a:p>
          <a:p>
            <a:pPr>
              <a:buFontTx/>
              <a:buNone/>
            </a:pPr>
            <a:r>
              <a:rPr lang="en-US" sz="1200" dirty="0" smtClean="0">
                <a:latin typeface="Consolas" pitchFamily="49" charset="0"/>
                <a:cs typeface="Arial" charset="0"/>
              </a:rPr>
              <a:t>	    </a:t>
            </a:r>
            <a:r>
              <a:rPr lang="en-US" sz="1200" dirty="0" err="1" smtClean="0">
                <a:solidFill>
                  <a:srgbClr val="FF0000"/>
                </a:solidFill>
                <a:latin typeface="Consolas" pitchFamily="49" charset="0"/>
                <a:cs typeface="Arial" charset="0"/>
              </a:rPr>
              <a:t>list</a:t>
            </a:r>
            <a:r>
              <a:rPr lang="en-US" sz="1200" dirty="0" err="1" smtClean="0">
                <a:latin typeface="Consolas" pitchFamily="49" charset="0"/>
                <a:cs typeface="Arial" charset="0"/>
              </a:rPr>
              <a:t>.</a:t>
            </a:r>
            <a:r>
              <a:rPr lang="en-US" sz="1200" dirty="0" err="1" smtClean="0">
                <a:solidFill>
                  <a:srgbClr val="663300"/>
                </a:solidFill>
                <a:latin typeface="Consolas" pitchFamily="49" charset="0"/>
                <a:cs typeface="Arial" charset="0"/>
              </a:rPr>
              <a:t>push_back</a:t>
            </a:r>
            <a:r>
              <a:rPr lang="en-US" sz="1200" dirty="0" smtClean="0">
                <a:latin typeface="Consolas" pitchFamily="49" charset="0"/>
                <a:cs typeface="Arial" charset="0"/>
              </a:rPr>
              <a:t>( </a:t>
            </a:r>
            <a:r>
              <a:rPr lang="en-US" sz="1200" dirty="0" err="1" smtClean="0">
                <a:solidFill>
                  <a:schemeClr val="accent2"/>
                </a:solidFill>
                <a:latin typeface="Consolas" pitchFamily="49" charset="0"/>
                <a:cs typeface="Arial" charset="0"/>
              </a:rPr>
              <a:t>obj</a:t>
            </a:r>
            <a:r>
              <a:rPr lang="en-US" sz="1200" dirty="0" smtClean="0">
                <a:latin typeface="Consolas" pitchFamily="49" charset="0"/>
                <a:cs typeface="Arial" charset="0"/>
              </a:rPr>
              <a:t> );</a:t>
            </a:r>
          </a:p>
          <a:p>
            <a:pPr>
              <a:buFontTx/>
              <a:buNone/>
            </a:pPr>
            <a:r>
              <a:rPr lang="en-US" sz="1200" dirty="0" smtClean="0">
                <a:latin typeface="Consolas" pitchFamily="49" charset="0"/>
                <a:cs typeface="Arial" charset="0"/>
              </a:rPr>
              <a:t>	}</a:t>
            </a:r>
          </a:p>
          <a:p>
            <a:pPr>
              <a:buFontTx/>
              <a:buNone/>
            </a:pPr>
            <a:endParaRPr lang="en-US" sz="1200" dirty="0" smtClean="0">
              <a:latin typeface="Consolas" pitchFamily="49" charset="0"/>
              <a:cs typeface="Arial" charset="0"/>
            </a:endParaRPr>
          </a:p>
        </p:txBody>
      </p:sp>
      <p:sp>
        <p:nvSpPr>
          <p:cNvPr id="17412" name="Rectangle 3"/>
          <p:cNvSpPr txBox="1">
            <a:spLocks noChangeArrowheads="1"/>
          </p:cNvSpPr>
          <p:nvPr/>
        </p:nvSpPr>
        <p:spPr bwMode="auto">
          <a:xfrm>
            <a:off x="5218113" y="2214563"/>
            <a:ext cx="3568700" cy="1928812"/>
          </a:xfrm>
          <a:prstGeom prst="rect">
            <a:avLst/>
          </a:prstGeom>
          <a:noFill/>
          <a:ln w="9525">
            <a:noFill/>
            <a:miter lim="800000"/>
            <a:headEnd/>
            <a:tailEnd/>
          </a:ln>
        </p:spPr>
        <p:txBody>
          <a:bodyPr/>
          <a:lstStyle/>
          <a:p>
            <a:pPr marL="342900" indent="-342900" eaLnBrk="0" hangingPunct="0">
              <a:spcBef>
                <a:spcPct val="20000"/>
              </a:spcBef>
              <a:buFont typeface="Arial" charset="0"/>
              <a:buNone/>
            </a:pPr>
            <a:r>
              <a:rPr lang="en-US" sz="1200">
                <a:latin typeface="Consolas" pitchFamily="49" charset="0"/>
              </a:rPr>
              <a:t>template &lt;typename Type&gt;</a:t>
            </a:r>
          </a:p>
          <a:p>
            <a:pPr marL="342900" indent="-342900" eaLnBrk="0" hangingPunct="0">
              <a:spcBef>
                <a:spcPct val="20000"/>
              </a:spcBef>
            </a:pPr>
            <a:r>
              <a:rPr lang="en-US" sz="1200">
                <a:solidFill>
                  <a:srgbClr val="FF33CC"/>
                </a:solidFill>
                <a:latin typeface="Consolas" pitchFamily="49" charset="0"/>
              </a:rPr>
              <a:t>Type</a:t>
            </a:r>
            <a:r>
              <a:rPr lang="en-US" sz="1200">
                <a:latin typeface="Consolas" pitchFamily="49" charset="0"/>
              </a:rPr>
              <a:t> Queue&lt;Type&gt;::</a:t>
            </a:r>
            <a:r>
              <a:rPr lang="en-US" sz="1200">
                <a:solidFill>
                  <a:srgbClr val="663300"/>
                </a:solidFill>
                <a:latin typeface="Consolas" pitchFamily="49" charset="0"/>
              </a:rPr>
              <a:t>front</a:t>
            </a:r>
            <a:r>
              <a:rPr lang="en-US" sz="1200">
                <a:latin typeface="Consolas" pitchFamily="49" charset="0"/>
              </a:rPr>
              <a:t>() const {</a:t>
            </a:r>
          </a:p>
          <a:p>
            <a:pPr marL="342900" indent="-342900" eaLnBrk="0" hangingPunct="0">
              <a:spcBef>
                <a:spcPct val="20000"/>
              </a:spcBef>
            </a:pPr>
            <a:r>
              <a:rPr lang="en-US" sz="1200">
                <a:latin typeface="Consolas" pitchFamily="49" charset="0"/>
              </a:rPr>
              <a:t>    if ( empty() ) {</a:t>
            </a:r>
          </a:p>
          <a:p>
            <a:pPr marL="342900" indent="-342900" eaLnBrk="0" hangingPunct="0">
              <a:spcBef>
                <a:spcPct val="20000"/>
              </a:spcBef>
            </a:pPr>
            <a:r>
              <a:rPr lang="en-US" sz="1200">
                <a:latin typeface="Consolas" pitchFamily="49" charset="0"/>
              </a:rPr>
              <a:t>        throw underflow();</a:t>
            </a:r>
          </a:p>
          <a:p>
            <a:pPr marL="342900" indent="-342900" eaLnBrk="0" hangingPunct="0">
              <a:spcBef>
                <a:spcPct val="20000"/>
              </a:spcBef>
            </a:pPr>
            <a:r>
              <a:rPr lang="en-US" sz="1200">
                <a:latin typeface="Consolas" pitchFamily="49" charset="0"/>
              </a:rPr>
              <a:t>    }</a:t>
            </a:r>
          </a:p>
          <a:p>
            <a:pPr marL="342900" indent="-342900" eaLnBrk="0" hangingPunct="0">
              <a:spcBef>
                <a:spcPct val="20000"/>
              </a:spcBef>
            </a:pPr>
            <a:endParaRPr lang="en-US" sz="1200">
              <a:latin typeface="Consolas" pitchFamily="49" charset="0"/>
            </a:endParaRPr>
          </a:p>
          <a:p>
            <a:pPr marL="342900" indent="-342900" eaLnBrk="0" hangingPunct="0">
              <a:spcBef>
                <a:spcPct val="20000"/>
              </a:spcBef>
            </a:pPr>
            <a:r>
              <a:rPr lang="en-US" sz="1200">
                <a:latin typeface="Consolas" pitchFamily="49" charset="0"/>
              </a:rPr>
              <a:t>    return </a:t>
            </a:r>
            <a:r>
              <a:rPr lang="en-US" sz="1200">
                <a:solidFill>
                  <a:srgbClr val="FF0000"/>
                </a:solidFill>
                <a:latin typeface="Consolas" pitchFamily="49" charset="0"/>
              </a:rPr>
              <a:t>list</a:t>
            </a:r>
            <a:r>
              <a:rPr lang="en-US" sz="1200">
                <a:latin typeface="Consolas" pitchFamily="49" charset="0"/>
              </a:rPr>
              <a:t>.front();</a:t>
            </a:r>
          </a:p>
          <a:p>
            <a:pPr marL="342900" indent="-342900" eaLnBrk="0" hangingPunct="0">
              <a:spcBef>
                <a:spcPct val="20000"/>
              </a:spcBef>
            </a:pPr>
            <a:r>
              <a:rPr lang="en-US" sz="1200">
                <a:latin typeface="Consolas" pitchFamily="49" charset="0"/>
              </a:rPr>
              <a:t>}</a:t>
            </a:r>
          </a:p>
        </p:txBody>
      </p:sp>
      <p:sp>
        <p:nvSpPr>
          <p:cNvPr id="17413" name="Rectangle 3"/>
          <p:cNvSpPr>
            <a:spLocks noChangeArrowheads="1"/>
          </p:cNvSpPr>
          <p:nvPr/>
        </p:nvSpPr>
        <p:spPr bwMode="auto">
          <a:xfrm>
            <a:off x="5211763" y="4429125"/>
            <a:ext cx="3074987" cy="1941513"/>
          </a:xfrm>
          <a:prstGeom prst="rect">
            <a:avLst/>
          </a:prstGeom>
          <a:noFill/>
          <a:ln w="9525">
            <a:noFill/>
            <a:miter lim="800000"/>
            <a:headEnd/>
            <a:tailEnd/>
          </a:ln>
        </p:spPr>
        <p:txBody>
          <a:bodyPr/>
          <a:lstStyle/>
          <a:p>
            <a:pPr marL="342900" indent="-342900" eaLnBrk="0" hangingPunct="0">
              <a:spcBef>
                <a:spcPct val="20000"/>
              </a:spcBef>
            </a:pPr>
            <a:r>
              <a:rPr lang="en-US" sz="1200">
                <a:latin typeface="Consolas" pitchFamily="49" charset="0"/>
              </a:rPr>
              <a:t>template &lt;typename Type&gt;</a:t>
            </a:r>
          </a:p>
          <a:p>
            <a:pPr marL="342900" indent="-342900" eaLnBrk="0" hangingPunct="0">
              <a:spcBef>
                <a:spcPct val="20000"/>
              </a:spcBef>
            </a:pPr>
            <a:r>
              <a:rPr lang="en-US" sz="1200">
                <a:solidFill>
                  <a:srgbClr val="FF33CC"/>
                </a:solidFill>
                <a:latin typeface="Consolas" pitchFamily="49" charset="0"/>
              </a:rPr>
              <a:t>Type</a:t>
            </a:r>
            <a:r>
              <a:rPr lang="en-US" sz="1200">
                <a:latin typeface="Consolas" pitchFamily="49" charset="0"/>
              </a:rPr>
              <a:t> Queue&lt;Type&gt;::</a:t>
            </a:r>
            <a:r>
              <a:rPr lang="en-US" sz="1200">
                <a:solidFill>
                  <a:srgbClr val="663300"/>
                </a:solidFill>
                <a:latin typeface="Consolas" pitchFamily="49" charset="0"/>
              </a:rPr>
              <a:t>pop</a:t>
            </a:r>
            <a:r>
              <a:rPr lang="en-US" sz="1200">
                <a:latin typeface="Consolas" pitchFamily="49" charset="0"/>
              </a:rPr>
              <a:t>() {</a:t>
            </a:r>
          </a:p>
          <a:p>
            <a:pPr marL="342900" indent="-342900" eaLnBrk="0" hangingPunct="0">
              <a:spcBef>
                <a:spcPct val="20000"/>
              </a:spcBef>
            </a:pPr>
            <a:r>
              <a:rPr lang="en-US" sz="1200">
                <a:latin typeface="Consolas" pitchFamily="49" charset="0"/>
              </a:rPr>
              <a:t>    if ( empty() ) {</a:t>
            </a:r>
          </a:p>
          <a:p>
            <a:pPr marL="342900" indent="-342900" eaLnBrk="0" hangingPunct="0">
              <a:spcBef>
                <a:spcPct val="20000"/>
              </a:spcBef>
            </a:pPr>
            <a:r>
              <a:rPr lang="en-US" sz="1200">
                <a:latin typeface="Consolas" pitchFamily="49" charset="0"/>
              </a:rPr>
              <a:t>        throw underflow();</a:t>
            </a:r>
          </a:p>
          <a:p>
            <a:pPr marL="342900" indent="-342900" eaLnBrk="0" hangingPunct="0">
              <a:spcBef>
                <a:spcPct val="20000"/>
              </a:spcBef>
            </a:pPr>
            <a:r>
              <a:rPr lang="en-US" sz="1200">
                <a:latin typeface="Consolas" pitchFamily="49" charset="0"/>
              </a:rPr>
              <a:t>    }</a:t>
            </a:r>
          </a:p>
          <a:p>
            <a:pPr marL="342900" indent="-342900" eaLnBrk="0" hangingPunct="0">
              <a:spcBef>
                <a:spcPct val="20000"/>
              </a:spcBef>
            </a:pPr>
            <a:endParaRPr lang="en-US" sz="1200">
              <a:latin typeface="Consolas" pitchFamily="49" charset="0"/>
            </a:endParaRPr>
          </a:p>
          <a:p>
            <a:pPr marL="342900" indent="-342900" eaLnBrk="0" hangingPunct="0">
              <a:spcBef>
                <a:spcPct val="20000"/>
              </a:spcBef>
            </a:pPr>
            <a:r>
              <a:rPr lang="en-US" sz="1200">
                <a:latin typeface="Consolas" pitchFamily="49" charset="0"/>
              </a:rPr>
              <a:t>    return </a:t>
            </a:r>
            <a:r>
              <a:rPr lang="en-US" sz="1200">
                <a:solidFill>
                  <a:srgbClr val="FF0000"/>
                </a:solidFill>
                <a:latin typeface="Consolas" pitchFamily="49" charset="0"/>
              </a:rPr>
              <a:t>list</a:t>
            </a:r>
            <a:r>
              <a:rPr lang="en-US" sz="1200">
                <a:latin typeface="Consolas" pitchFamily="49" charset="0"/>
              </a:rPr>
              <a:t>.</a:t>
            </a:r>
            <a:r>
              <a:rPr lang="en-US" sz="1200">
                <a:solidFill>
                  <a:srgbClr val="800000"/>
                </a:solidFill>
                <a:latin typeface="Consolas" pitchFamily="49" charset="0"/>
              </a:rPr>
              <a:t>pop_front</a:t>
            </a:r>
            <a:r>
              <a:rPr lang="en-US" sz="1200">
                <a:latin typeface="Consolas" pitchFamily="49" charset="0"/>
              </a:rPr>
              <a:t>();</a:t>
            </a:r>
          </a:p>
          <a:p>
            <a:pPr marL="342900" indent="-342900" eaLnBrk="0" hangingPunct="0">
              <a:spcBef>
                <a:spcPct val="20000"/>
              </a:spcBef>
            </a:pPr>
            <a:r>
              <a:rPr lang="en-US" sz="1200">
                <a:latin typeface="Consolas" pitchFamily="49" charset="0"/>
              </a:rPr>
              <a:t>}</a:t>
            </a:r>
          </a:p>
        </p:txBody>
      </p:sp>
      <p:sp>
        <p:nvSpPr>
          <p:cNvPr id="17414" name="TextBox 5"/>
          <p:cNvSpPr txBox="1">
            <a:spLocks noChangeArrowheads="1"/>
          </p:cNvSpPr>
          <p:nvPr/>
        </p:nvSpPr>
        <p:spPr bwMode="auto">
          <a:xfrm>
            <a:off x="179388" y="756444"/>
            <a:ext cx="890587" cy="368300"/>
          </a:xfrm>
          <a:prstGeom prst="rect">
            <a:avLst/>
          </a:prstGeom>
          <a:noFill/>
          <a:ln w="9525">
            <a:noFill/>
            <a:miter lim="800000"/>
            <a:headEnd/>
            <a:tailEnd/>
          </a:ln>
        </p:spPr>
        <p:txBody>
          <a:bodyPr wrap="none">
            <a:spAutoFit/>
          </a:bodyPr>
          <a:lstStyle/>
          <a:p>
            <a:r>
              <a:rPr lang="en-CA"/>
              <a:t>3.3.3.1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smtClean="0">
                <a:latin typeface="Arial" charset="0"/>
                <a:cs typeface="Arial" charset="0"/>
              </a:rPr>
              <a:t>Array Implementation</a:t>
            </a:r>
          </a:p>
        </p:txBody>
      </p:sp>
      <p:sp>
        <p:nvSpPr>
          <p:cNvPr id="18435" name="Rectangle 3"/>
          <p:cNvSpPr>
            <a:spLocks noGrp="1" noChangeArrowheads="1"/>
          </p:cNvSpPr>
          <p:nvPr>
            <p:ph type="body" idx="1"/>
          </p:nvPr>
        </p:nvSpPr>
        <p:spPr/>
        <p:txBody>
          <a:bodyPr/>
          <a:lstStyle/>
          <a:p>
            <a:pPr>
              <a:buFont typeface="Arial" charset="0"/>
              <a:buNone/>
            </a:pPr>
            <a:r>
              <a:rPr lang="en-US" smtClean="0">
                <a:latin typeface="Arial" charset="0"/>
                <a:cs typeface="Arial" charset="0"/>
              </a:rPr>
              <a:t>	A one-ended array does not allow all operations to occur in </a:t>
            </a:r>
            <a:r>
              <a:rPr lang="en-CA" b="1" smtClean="0">
                <a:solidFill>
                  <a:srgbClr val="000000"/>
                </a:solidFill>
                <a:latin typeface="Symbol" pitchFamily="18" charset="2"/>
                <a:cs typeface="Times New Roman" pitchFamily="18" charset="0"/>
              </a:rPr>
              <a:t>Q</a:t>
            </a:r>
            <a:r>
              <a:rPr lang="en-CA" smtClean="0">
                <a:solidFill>
                  <a:srgbClr val="000000"/>
                </a:solidFill>
                <a:latin typeface="Times New Roman" pitchFamily="18" charset="0"/>
                <a:cs typeface="Times New Roman" pitchFamily="18" charset="0"/>
              </a:rPr>
              <a:t>(1)</a:t>
            </a:r>
            <a:r>
              <a:rPr lang="en-US" smtClean="0">
                <a:latin typeface="Arial" charset="0"/>
                <a:cs typeface="Arial" charset="0"/>
              </a:rPr>
              <a:t> time </a:t>
            </a:r>
          </a:p>
          <a:p>
            <a:endParaRPr lang="en-US" smtClean="0">
              <a:latin typeface="Arial" charset="0"/>
              <a:cs typeface="Arial" charset="0"/>
            </a:endParaRPr>
          </a:p>
          <a:p>
            <a:endParaRPr lang="en-US" smtClean="0">
              <a:latin typeface="Arial" charset="0"/>
              <a:cs typeface="Arial" charset="0"/>
            </a:endParaRPr>
          </a:p>
          <a:p>
            <a:endParaRPr lang="en-US" smtClean="0">
              <a:latin typeface="Arial" charset="0"/>
              <a:cs typeface="Arial" charset="0"/>
            </a:endParaRPr>
          </a:p>
          <a:p>
            <a:endParaRPr lang="en-US" smtClean="0">
              <a:latin typeface="Arial" charset="0"/>
              <a:cs typeface="Arial" charset="0"/>
            </a:endParaRPr>
          </a:p>
          <a:p>
            <a:endParaRPr lang="en-US" smtClean="0">
              <a:latin typeface="Arial" charset="0"/>
              <a:cs typeface="Arial" charset="0"/>
            </a:endParaRPr>
          </a:p>
          <a:p>
            <a:endParaRPr lang="en-US" smtClean="0">
              <a:latin typeface="Arial" charset="0"/>
              <a:cs typeface="Arial" charset="0"/>
            </a:endParaRPr>
          </a:p>
          <a:p>
            <a:pPr>
              <a:buFont typeface="Arial" charset="0"/>
              <a:buNone/>
            </a:pPr>
            <a:endParaRPr lang="en-US" smtClean="0">
              <a:latin typeface="Arial" charset="0"/>
              <a:cs typeface="Arial" charset="0"/>
            </a:endParaRPr>
          </a:p>
        </p:txBody>
      </p:sp>
      <p:graphicFrame>
        <p:nvGraphicFramePr>
          <p:cNvPr id="22640" name="Group 112"/>
          <p:cNvGraphicFramePr>
            <a:graphicFrameLocks noGrp="1"/>
          </p:cNvGraphicFramePr>
          <p:nvPr/>
        </p:nvGraphicFramePr>
        <p:xfrm>
          <a:off x="2586038" y="3384550"/>
          <a:ext cx="4125912" cy="1484313"/>
        </p:xfrm>
        <a:graphic>
          <a:graphicData uri="http://schemas.openxmlformats.org/drawingml/2006/table">
            <a:tbl>
              <a:tblPr/>
              <a:tblGrid>
                <a:gridCol w="1374775"/>
                <a:gridCol w="1376362"/>
                <a:gridCol w="1374775"/>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CA" sz="1800" b="1" i="0" u="none" strike="noStrike" cap="none" normalizeH="0" baseline="0" dirty="0" smtClean="0">
                        <a:ln>
                          <a:noFill/>
                        </a:ln>
                        <a:solidFill>
                          <a:srgbClr val="FFFFFF"/>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smtClean="0">
                          <a:ln>
                            <a:noFill/>
                          </a:ln>
                          <a:solidFill>
                            <a:srgbClr val="FFFFFF"/>
                          </a:solidFill>
                          <a:effectLst/>
                          <a:latin typeface="Calibri" pitchFamily="34" charset="0"/>
                          <a:cs typeface="Arial" charset="0"/>
                        </a:rPr>
                        <a:t>Front/</a:t>
                      </a:r>
                      <a:r>
                        <a:rPr kumimoji="0" lang="en-CA" sz="1800" b="1" i="0" u="none" strike="noStrike" cap="none" normalizeH="0" baseline="0" smtClean="0">
                          <a:ln>
                            <a:noFill/>
                          </a:ln>
                          <a:solidFill>
                            <a:srgbClr val="FFFFFF"/>
                          </a:solidFill>
                          <a:effectLst/>
                          <a:latin typeface="Times New Roman" pitchFamily="18" charset="0"/>
                          <a:cs typeface="Times New Roman" pitchFamily="18" charset="0"/>
                        </a:rPr>
                        <a:t>1</a:t>
                      </a:r>
                      <a:r>
                        <a:rPr kumimoji="0" lang="en-CA" sz="1800" b="1" i="0" u="none" strike="noStrike" cap="none" normalizeH="0" baseline="30000" smtClean="0">
                          <a:ln>
                            <a:noFill/>
                          </a:ln>
                          <a:solidFill>
                            <a:srgbClr val="FFFFFF"/>
                          </a:solidFill>
                          <a:effectLst/>
                          <a:latin typeface="Calibri" pitchFamily="34" charset="0"/>
                          <a:cs typeface="Arial" charset="0"/>
                        </a:rPr>
                        <a:t>st</a:t>
                      </a:r>
                      <a:r>
                        <a:rPr kumimoji="0" lang="en-CA" sz="1800" b="1" i="0" u="none" strike="noStrike" cap="none" normalizeH="0" baseline="0" smtClean="0">
                          <a:ln>
                            <a:noFill/>
                          </a:ln>
                          <a:solidFill>
                            <a:srgbClr val="FFFFFF"/>
                          </a:solidFill>
                          <a:effectLst/>
                          <a:latin typeface="Calibri" pitchFamily="34" charset="0"/>
                          <a:cs typeface="Arial" charset="0"/>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smtClean="0">
                          <a:ln>
                            <a:noFill/>
                          </a:ln>
                          <a:solidFill>
                            <a:srgbClr val="FFFFFF"/>
                          </a:solidFill>
                          <a:effectLst/>
                          <a:latin typeface="Calibri" pitchFamily="34" charset="0"/>
                          <a:cs typeface="Arial" charset="0"/>
                        </a:rPr>
                        <a:t>Back/</a:t>
                      </a:r>
                      <a:r>
                        <a:rPr kumimoji="0" lang="en-CA" sz="1800" b="1" i="1" u="none" strike="noStrike" cap="none" normalizeH="0" baseline="0" smtClean="0">
                          <a:ln>
                            <a:noFill/>
                          </a:ln>
                          <a:solidFill>
                            <a:srgbClr val="FFFFFF"/>
                          </a:solidFill>
                          <a:effectLst/>
                          <a:latin typeface="Times New Roman" pitchFamily="18" charset="0"/>
                          <a:cs typeface="Times New Roman" pitchFamily="18" charset="0"/>
                        </a:rPr>
                        <a:t>n</a:t>
                      </a:r>
                      <a:r>
                        <a:rPr kumimoji="0" lang="en-CA" sz="1800" b="1" i="0" u="none" strike="noStrike" cap="none" normalizeH="0" baseline="30000" smtClean="0">
                          <a:ln>
                            <a:noFill/>
                          </a:ln>
                          <a:solidFill>
                            <a:srgbClr val="FFFFFF"/>
                          </a:solidFill>
                          <a:effectLst/>
                          <a:latin typeface="Calibri" pitchFamily="34" charset="0"/>
                          <a:cs typeface="Arial" charset="0"/>
                        </a:rPr>
                        <a:t>th</a:t>
                      </a:r>
                      <a:endParaRPr kumimoji="0" lang="en-CA" sz="1800" b="1" i="0" u="none" strike="noStrike" cap="none" normalizeH="0" baseline="0" smtClean="0">
                        <a:ln>
                          <a:noFill/>
                        </a:ln>
                        <a:solidFill>
                          <a:srgbClr val="FFFFFF"/>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69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dirty="0" smtClean="0">
                          <a:ln>
                            <a:noFill/>
                          </a:ln>
                          <a:solidFill>
                            <a:srgbClr val="FFFFFF"/>
                          </a:solidFill>
                          <a:effectLst/>
                          <a:latin typeface="Calibri" pitchFamily="34" charset="0"/>
                          <a:cs typeface="Arial" charset="0"/>
                        </a:rPr>
                        <a:t>Find</a:t>
                      </a:r>
                      <a:endParaRPr kumimoji="0" lang="en-CA" sz="1800" b="1" i="0" u="none" strike="noStrike" cap="none" normalizeH="0" baseline="30000" dirty="0" smtClean="0">
                        <a:ln>
                          <a:noFill/>
                        </a:ln>
                        <a:solidFill>
                          <a:srgbClr val="FFFFFF"/>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smtClean="0">
                          <a:ln>
                            <a:noFill/>
                          </a:ln>
                          <a:solidFill>
                            <a:srgbClr val="000000"/>
                          </a:solidFill>
                          <a:effectLst/>
                          <a:latin typeface="Symbol" pitchFamily="18" charset="2"/>
                          <a:cs typeface="Times New Roman" pitchFamily="18" charset="0"/>
                        </a:rPr>
                        <a:t>Q</a:t>
                      </a:r>
                      <a:r>
                        <a:rPr kumimoji="0" lang="en-CA" sz="1800" b="0" i="0" u="none" strike="noStrike" cap="none" normalizeH="0" baseline="0" smtClean="0">
                          <a:ln>
                            <a:noFill/>
                          </a:ln>
                          <a:solidFill>
                            <a:srgbClr val="000000"/>
                          </a:solidFill>
                          <a:effectLst/>
                          <a:latin typeface="Times New Roman" pitchFamily="18" charset="0"/>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smtClean="0">
                          <a:ln>
                            <a:noFill/>
                          </a:ln>
                          <a:solidFill>
                            <a:srgbClr val="000000"/>
                          </a:solidFill>
                          <a:effectLst/>
                          <a:latin typeface="Symbol" pitchFamily="18" charset="2"/>
                          <a:cs typeface="Times New Roman" pitchFamily="18" charset="0"/>
                        </a:rPr>
                        <a:t>Q</a:t>
                      </a:r>
                      <a:r>
                        <a:rPr kumimoji="0" lang="en-CA" sz="1800" b="0" i="0" u="none" strike="noStrike" cap="none" normalizeH="0" baseline="0" smtClean="0">
                          <a:ln>
                            <a:noFill/>
                          </a:ln>
                          <a:solidFill>
                            <a:srgbClr val="000000"/>
                          </a:solidFill>
                          <a:effectLst/>
                          <a:latin typeface="Times New Roman" pitchFamily="18" charset="0"/>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dirty="0" smtClean="0">
                          <a:ln>
                            <a:noFill/>
                          </a:ln>
                          <a:solidFill>
                            <a:srgbClr val="FFFFFF"/>
                          </a:solidFill>
                          <a:effectLst/>
                          <a:latin typeface="Calibri" pitchFamily="34" charset="0"/>
                          <a:cs typeface="Arial" charset="0"/>
                        </a:rPr>
                        <a:t>Insert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smtClean="0">
                          <a:ln>
                            <a:noFill/>
                          </a:ln>
                          <a:solidFill>
                            <a:srgbClr val="000000"/>
                          </a:solidFill>
                          <a:effectLst/>
                          <a:latin typeface="Symbol" pitchFamily="18" charset="2"/>
                          <a:cs typeface="Times New Roman" pitchFamily="18" charset="0"/>
                        </a:rPr>
                        <a:t>Q</a:t>
                      </a:r>
                      <a:r>
                        <a:rPr kumimoji="0" lang="en-CA" sz="1800" b="0" i="0" u="none" strike="noStrike" cap="none" normalizeH="0" baseline="0" smtClean="0">
                          <a:ln>
                            <a:noFill/>
                          </a:ln>
                          <a:solidFill>
                            <a:srgbClr val="000000"/>
                          </a:solidFill>
                          <a:effectLst/>
                          <a:latin typeface="Times New Roman" pitchFamily="18" charset="0"/>
                          <a:cs typeface="Times New Roman" pitchFamily="18" charset="0"/>
                        </a:rPr>
                        <a:t>(</a:t>
                      </a:r>
                      <a:r>
                        <a:rPr kumimoji="0" lang="en-CA" sz="1800" b="0" i="1" u="none" strike="noStrike" cap="none" normalizeH="0" baseline="0" smtClean="0">
                          <a:ln>
                            <a:noFill/>
                          </a:ln>
                          <a:solidFill>
                            <a:srgbClr val="000000"/>
                          </a:solidFill>
                          <a:effectLst/>
                          <a:latin typeface="Times New Roman" pitchFamily="18" charset="0"/>
                          <a:cs typeface="Times New Roman" pitchFamily="18" charset="0"/>
                        </a:rPr>
                        <a:t>n</a:t>
                      </a:r>
                      <a:r>
                        <a:rPr kumimoji="0" lang="en-CA" sz="1800" b="0" i="0" u="none" strike="noStrike" cap="none" normalizeH="0" baseline="0" smtClean="0">
                          <a:ln>
                            <a:noFill/>
                          </a:ln>
                          <a:solidFill>
                            <a:srgbClr val="000000"/>
                          </a:solidFill>
                          <a:effectLst/>
                          <a:latin typeface="Times New Roman" pitchFamily="18" charset="0"/>
                          <a:cs typeface="Times New Roman" pitchFamily="18"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smtClean="0">
                          <a:ln>
                            <a:noFill/>
                          </a:ln>
                          <a:solidFill>
                            <a:srgbClr val="000000"/>
                          </a:solidFill>
                          <a:effectLst/>
                          <a:latin typeface="Symbol" pitchFamily="18" charset="2"/>
                          <a:cs typeface="Times New Roman" pitchFamily="18" charset="0"/>
                        </a:rPr>
                        <a:t>Q</a:t>
                      </a:r>
                      <a:r>
                        <a:rPr kumimoji="0" lang="en-CA" sz="1800" b="0" i="0" u="none" strike="noStrike" cap="none" normalizeH="0" baseline="0" smtClean="0">
                          <a:ln>
                            <a:noFill/>
                          </a:ln>
                          <a:solidFill>
                            <a:srgbClr val="000000"/>
                          </a:solidFill>
                          <a:effectLst/>
                          <a:latin typeface="Times New Roman" pitchFamily="18" charset="0"/>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dirty="0" smtClean="0">
                          <a:ln>
                            <a:noFill/>
                          </a:ln>
                          <a:solidFill>
                            <a:srgbClr val="FFFFFF"/>
                          </a:solidFill>
                          <a:effectLst/>
                          <a:latin typeface="Calibri" pitchFamily="34" charset="0"/>
                          <a:cs typeface="Arial" charset="0"/>
                        </a:rPr>
                        <a:t>Erase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smtClean="0">
                          <a:ln>
                            <a:noFill/>
                          </a:ln>
                          <a:solidFill>
                            <a:srgbClr val="000000"/>
                          </a:solidFill>
                          <a:effectLst/>
                          <a:latin typeface="Symbol" pitchFamily="18" charset="2"/>
                          <a:cs typeface="Times New Roman" pitchFamily="18" charset="0"/>
                        </a:rPr>
                        <a:t>Q</a:t>
                      </a:r>
                      <a:r>
                        <a:rPr kumimoji="0" lang="en-CA" sz="1800" b="0" i="0" u="none" strike="noStrike" cap="none" normalizeH="0" baseline="0" smtClean="0">
                          <a:ln>
                            <a:noFill/>
                          </a:ln>
                          <a:solidFill>
                            <a:srgbClr val="000000"/>
                          </a:solidFill>
                          <a:effectLst/>
                          <a:latin typeface="Times New Roman" pitchFamily="18" charset="0"/>
                          <a:cs typeface="Times New Roman" pitchFamily="18" charset="0"/>
                        </a:rPr>
                        <a:t>(</a:t>
                      </a:r>
                      <a:r>
                        <a:rPr kumimoji="0" lang="en-CA" sz="1800" b="0" i="1" u="none" strike="noStrike" cap="none" normalizeH="0" baseline="0" smtClean="0">
                          <a:ln>
                            <a:noFill/>
                          </a:ln>
                          <a:solidFill>
                            <a:srgbClr val="000000"/>
                          </a:solidFill>
                          <a:effectLst/>
                          <a:latin typeface="Times New Roman" pitchFamily="18" charset="0"/>
                          <a:cs typeface="Times New Roman" pitchFamily="18" charset="0"/>
                        </a:rPr>
                        <a:t>n</a:t>
                      </a:r>
                      <a:r>
                        <a:rPr kumimoji="0" lang="en-CA" sz="1800" b="0" i="0" u="none" strike="noStrike" cap="none" normalizeH="0" baseline="0" smtClean="0">
                          <a:ln>
                            <a:noFill/>
                          </a:ln>
                          <a:solidFill>
                            <a:srgbClr val="000000"/>
                          </a:solidFill>
                          <a:effectLst/>
                          <a:latin typeface="Times New Roman" pitchFamily="18" charset="0"/>
                          <a:cs typeface="Times New Roman" pitchFamily="18"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smtClean="0">
                          <a:ln>
                            <a:noFill/>
                          </a:ln>
                          <a:solidFill>
                            <a:srgbClr val="000000"/>
                          </a:solidFill>
                          <a:effectLst/>
                          <a:latin typeface="Symbol" pitchFamily="18" charset="2"/>
                          <a:cs typeface="Times New Roman" pitchFamily="18" charset="0"/>
                        </a:rPr>
                        <a:t>Q</a:t>
                      </a:r>
                      <a:r>
                        <a:rPr kumimoji="0" lang="en-CA" sz="1800" b="0" i="0" u="none" strike="noStrike" cap="none" normalizeH="0" baseline="0" smtClean="0">
                          <a:ln>
                            <a:noFill/>
                          </a:ln>
                          <a:solidFill>
                            <a:srgbClr val="000000"/>
                          </a:solidFill>
                          <a:effectLst/>
                          <a:latin typeface="Times New Roman" pitchFamily="18" charset="0"/>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pic>
        <p:nvPicPr>
          <p:cNvPr id="18458" name="Picture 9" descr="x1"/>
          <p:cNvPicPr>
            <a:picLocks noChangeAspect="1" noChangeArrowheads="1"/>
          </p:cNvPicPr>
          <p:nvPr/>
        </p:nvPicPr>
        <p:blipFill>
          <a:blip r:embed="rId3" cstate="print"/>
          <a:srcRect/>
          <a:stretch>
            <a:fillRect/>
          </a:stretch>
        </p:blipFill>
        <p:spPr bwMode="auto">
          <a:xfrm>
            <a:off x="2611438" y="2565400"/>
            <a:ext cx="4090987" cy="546100"/>
          </a:xfrm>
          <a:prstGeom prst="rect">
            <a:avLst/>
          </a:prstGeom>
          <a:noFill/>
          <a:ln w="9525">
            <a:noFill/>
            <a:miter lim="800000"/>
            <a:headEnd/>
            <a:tailEnd/>
          </a:ln>
        </p:spPr>
      </p:pic>
      <p:sp>
        <p:nvSpPr>
          <p:cNvPr id="18459" name="TextBox 5"/>
          <p:cNvSpPr txBox="1">
            <a:spLocks noChangeArrowheads="1"/>
          </p:cNvSpPr>
          <p:nvPr/>
        </p:nvSpPr>
        <p:spPr bwMode="auto">
          <a:xfrm>
            <a:off x="179388" y="756444"/>
            <a:ext cx="890587" cy="368300"/>
          </a:xfrm>
          <a:prstGeom prst="rect">
            <a:avLst/>
          </a:prstGeom>
          <a:noFill/>
          <a:ln w="9525">
            <a:noFill/>
            <a:miter lim="800000"/>
            <a:headEnd/>
            <a:tailEnd/>
          </a:ln>
        </p:spPr>
        <p:txBody>
          <a:bodyPr wrap="none">
            <a:spAutoFit/>
          </a:bodyPr>
          <a:lstStyle/>
          <a:p>
            <a:r>
              <a:rPr lang="en-CA"/>
              <a:t>3.3.3.2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8" descr="x2"/>
          <p:cNvPicPr>
            <a:picLocks noChangeAspect="1" noChangeArrowheads="1"/>
          </p:cNvPicPr>
          <p:nvPr/>
        </p:nvPicPr>
        <p:blipFill>
          <a:blip r:embed="rId3" cstate="print"/>
          <a:srcRect/>
          <a:stretch>
            <a:fillRect/>
          </a:stretch>
        </p:blipFill>
        <p:spPr bwMode="auto">
          <a:xfrm>
            <a:off x="1868488" y="2571750"/>
            <a:ext cx="5632450" cy="546100"/>
          </a:xfrm>
          <a:prstGeom prst="rect">
            <a:avLst/>
          </a:prstGeom>
          <a:noFill/>
          <a:ln w="9525">
            <a:noFill/>
            <a:miter lim="800000"/>
            <a:headEnd/>
            <a:tailEnd/>
          </a:ln>
        </p:spPr>
      </p:pic>
      <p:sp>
        <p:nvSpPr>
          <p:cNvPr id="19459" name="Rectangle 2"/>
          <p:cNvSpPr>
            <a:spLocks noGrp="1" noChangeArrowheads="1"/>
          </p:cNvSpPr>
          <p:nvPr>
            <p:ph type="title"/>
          </p:nvPr>
        </p:nvSpPr>
        <p:spPr/>
        <p:txBody>
          <a:bodyPr/>
          <a:lstStyle/>
          <a:p>
            <a:r>
              <a:rPr lang="en-US" smtClean="0">
                <a:latin typeface="Arial" charset="0"/>
                <a:cs typeface="Arial" charset="0"/>
              </a:rPr>
              <a:t>Array Implementation</a:t>
            </a:r>
          </a:p>
        </p:txBody>
      </p:sp>
      <p:sp>
        <p:nvSpPr>
          <p:cNvPr id="19460" name="Rectangle 3"/>
          <p:cNvSpPr>
            <a:spLocks noGrp="1" noChangeArrowheads="1"/>
          </p:cNvSpPr>
          <p:nvPr>
            <p:ph type="body" idx="1"/>
          </p:nvPr>
        </p:nvSpPr>
        <p:spPr/>
        <p:txBody>
          <a:bodyPr/>
          <a:lstStyle/>
          <a:p>
            <a:pPr>
              <a:buFont typeface="Arial" charset="0"/>
              <a:buNone/>
            </a:pPr>
            <a:r>
              <a:rPr lang="en-US" smtClean="0">
                <a:latin typeface="Arial" charset="0"/>
                <a:cs typeface="Arial" charset="0"/>
              </a:rPr>
              <a:t>	Using a two-ended array, </a:t>
            </a:r>
            <a:r>
              <a:rPr lang="en-CA" b="1" smtClean="0">
                <a:solidFill>
                  <a:srgbClr val="000000"/>
                </a:solidFill>
                <a:latin typeface="Symbol" pitchFamily="18" charset="2"/>
                <a:cs typeface="Times New Roman" pitchFamily="18" charset="0"/>
              </a:rPr>
              <a:t>Q</a:t>
            </a:r>
            <a:r>
              <a:rPr lang="en-CA" smtClean="0">
                <a:solidFill>
                  <a:srgbClr val="000000"/>
                </a:solidFill>
                <a:latin typeface="Times New Roman" pitchFamily="18" charset="0"/>
                <a:cs typeface="Times New Roman" pitchFamily="18" charset="0"/>
              </a:rPr>
              <a:t>(1)</a:t>
            </a:r>
            <a:r>
              <a:rPr lang="en-US" smtClean="0">
                <a:latin typeface="Arial" charset="0"/>
                <a:cs typeface="Arial" charset="0"/>
              </a:rPr>
              <a:t> are possible by pushing at the back and popping from the front</a:t>
            </a:r>
          </a:p>
          <a:p>
            <a:endParaRPr lang="en-US" smtClean="0">
              <a:latin typeface="Arial" charset="0"/>
              <a:cs typeface="Arial" charset="0"/>
            </a:endParaRPr>
          </a:p>
          <a:p>
            <a:endParaRPr lang="en-US" smtClean="0">
              <a:latin typeface="Arial" charset="0"/>
              <a:cs typeface="Arial" charset="0"/>
            </a:endParaRPr>
          </a:p>
          <a:p>
            <a:endParaRPr lang="en-US" smtClean="0">
              <a:latin typeface="Arial" charset="0"/>
              <a:cs typeface="Arial" charset="0"/>
            </a:endParaRPr>
          </a:p>
          <a:p>
            <a:endParaRPr lang="en-US" smtClean="0">
              <a:latin typeface="Arial" charset="0"/>
              <a:cs typeface="Arial" charset="0"/>
            </a:endParaRPr>
          </a:p>
          <a:p>
            <a:endParaRPr lang="en-US" smtClean="0">
              <a:latin typeface="Arial" charset="0"/>
              <a:cs typeface="Arial" charset="0"/>
            </a:endParaRPr>
          </a:p>
          <a:p>
            <a:endParaRPr lang="en-US" smtClean="0">
              <a:latin typeface="Arial" charset="0"/>
              <a:cs typeface="Arial" charset="0"/>
            </a:endParaRPr>
          </a:p>
          <a:p>
            <a:pPr>
              <a:buFont typeface="Arial" charset="0"/>
              <a:buNone/>
            </a:pPr>
            <a:endParaRPr lang="en-US" smtClean="0">
              <a:latin typeface="Arial" charset="0"/>
              <a:cs typeface="Arial" charset="0"/>
            </a:endParaRPr>
          </a:p>
        </p:txBody>
      </p:sp>
      <p:graphicFrame>
        <p:nvGraphicFramePr>
          <p:cNvPr id="22640" name="Group 112"/>
          <p:cNvGraphicFramePr>
            <a:graphicFrameLocks noGrp="1"/>
          </p:cNvGraphicFramePr>
          <p:nvPr/>
        </p:nvGraphicFramePr>
        <p:xfrm>
          <a:off x="2586038" y="3384550"/>
          <a:ext cx="4125912" cy="1484313"/>
        </p:xfrm>
        <a:graphic>
          <a:graphicData uri="http://schemas.openxmlformats.org/drawingml/2006/table">
            <a:tbl>
              <a:tblPr/>
              <a:tblGrid>
                <a:gridCol w="1374775"/>
                <a:gridCol w="1376362"/>
                <a:gridCol w="1374775"/>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CA" sz="1800" b="1" i="0" u="none" strike="noStrike" cap="none" normalizeH="0" baseline="0" dirty="0" smtClean="0">
                        <a:ln>
                          <a:noFill/>
                        </a:ln>
                        <a:solidFill>
                          <a:srgbClr val="FFFFFF"/>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smtClean="0">
                          <a:ln>
                            <a:noFill/>
                          </a:ln>
                          <a:solidFill>
                            <a:srgbClr val="FFFFFF"/>
                          </a:solidFill>
                          <a:effectLst/>
                          <a:latin typeface="Calibri" pitchFamily="34" charset="0"/>
                          <a:cs typeface="Arial" charset="0"/>
                        </a:rPr>
                        <a:t>Front/</a:t>
                      </a:r>
                      <a:r>
                        <a:rPr kumimoji="0" lang="en-CA" sz="1800" b="1" i="0" u="none" strike="noStrike" cap="none" normalizeH="0" baseline="0" smtClean="0">
                          <a:ln>
                            <a:noFill/>
                          </a:ln>
                          <a:solidFill>
                            <a:srgbClr val="FFFFFF"/>
                          </a:solidFill>
                          <a:effectLst/>
                          <a:latin typeface="Times New Roman" pitchFamily="18" charset="0"/>
                          <a:cs typeface="Times New Roman" pitchFamily="18" charset="0"/>
                        </a:rPr>
                        <a:t>1</a:t>
                      </a:r>
                      <a:r>
                        <a:rPr kumimoji="0" lang="en-CA" sz="1800" b="1" i="0" u="none" strike="noStrike" cap="none" normalizeH="0" baseline="30000" smtClean="0">
                          <a:ln>
                            <a:noFill/>
                          </a:ln>
                          <a:solidFill>
                            <a:srgbClr val="FFFFFF"/>
                          </a:solidFill>
                          <a:effectLst/>
                          <a:latin typeface="Calibri" pitchFamily="34" charset="0"/>
                          <a:cs typeface="Arial" charset="0"/>
                        </a:rPr>
                        <a:t>st</a:t>
                      </a:r>
                      <a:r>
                        <a:rPr kumimoji="0" lang="en-CA" sz="1800" b="1" i="0" u="none" strike="noStrike" cap="none" normalizeH="0" baseline="0" smtClean="0">
                          <a:ln>
                            <a:noFill/>
                          </a:ln>
                          <a:solidFill>
                            <a:srgbClr val="FFFFFF"/>
                          </a:solidFill>
                          <a:effectLst/>
                          <a:latin typeface="Calibri" pitchFamily="34" charset="0"/>
                          <a:cs typeface="Arial" charset="0"/>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smtClean="0">
                          <a:ln>
                            <a:noFill/>
                          </a:ln>
                          <a:solidFill>
                            <a:srgbClr val="FFFFFF"/>
                          </a:solidFill>
                          <a:effectLst/>
                          <a:latin typeface="Calibri" pitchFamily="34" charset="0"/>
                          <a:cs typeface="Arial" charset="0"/>
                        </a:rPr>
                        <a:t>Back/</a:t>
                      </a:r>
                      <a:r>
                        <a:rPr kumimoji="0" lang="en-CA" sz="1800" b="1" i="1" u="none" strike="noStrike" cap="none" normalizeH="0" baseline="0" smtClean="0">
                          <a:ln>
                            <a:noFill/>
                          </a:ln>
                          <a:solidFill>
                            <a:srgbClr val="FFFFFF"/>
                          </a:solidFill>
                          <a:effectLst/>
                          <a:latin typeface="Times New Roman" pitchFamily="18" charset="0"/>
                          <a:cs typeface="Times New Roman" pitchFamily="18" charset="0"/>
                        </a:rPr>
                        <a:t>n</a:t>
                      </a:r>
                      <a:r>
                        <a:rPr kumimoji="0" lang="en-CA" sz="1800" b="1" i="0" u="none" strike="noStrike" cap="none" normalizeH="0" baseline="30000" smtClean="0">
                          <a:ln>
                            <a:noFill/>
                          </a:ln>
                          <a:solidFill>
                            <a:srgbClr val="FFFFFF"/>
                          </a:solidFill>
                          <a:effectLst/>
                          <a:latin typeface="Calibri" pitchFamily="34" charset="0"/>
                          <a:cs typeface="Arial" charset="0"/>
                        </a:rPr>
                        <a:t>th</a:t>
                      </a:r>
                      <a:endParaRPr kumimoji="0" lang="en-CA" sz="1800" b="1" i="0" u="none" strike="noStrike" cap="none" normalizeH="0" baseline="0" smtClean="0">
                        <a:ln>
                          <a:noFill/>
                        </a:ln>
                        <a:solidFill>
                          <a:srgbClr val="FFFFFF"/>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69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dirty="0" smtClean="0">
                          <a:ln>
                            <a:noFill/>
                          </a:ln>
                          <a:solidFill>
                            <a:srgbClr val="FFFFFF"/>
                          </a:solidFill>
                          <a:effectLst/>
                          <a:latin typeface="Calibri" pitchFamily="34" charset="0"/>
                          <a:cs typeface="Arial" charset="0"/>
                        </a:rPr>
                        <a:t>Find</a:t>
                      </a:r>
                      <a:endParaRPr kumimoji="0" lang="en-CA" sz="1800" b="1" i="0" u="none" strike="noStrike" cap="none" normalizeH="0" baseline="30000" dirty="0" smtClean="0">
                        <a:ln>
                          <a:noFill/>
                        </a:ln>
                        <a:solidFill>
                          <a:srgbClr val="FFFFFF"/>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dirty="0" smtClean="0">
                          <a:ln>
                            <a:noFill/>
                          </a:ln>
                          <a:solidFill>
                            <a:srgbClr val="000000"/>
                          </a:solidFill>
                          <a:effectLst/>
                          <a:latin typeface="Symbol" pitchFamily="18" charset="2"/>
                          <a:cs typeface="Times New Roman" pitchFamily="18" charset="0"/>
                        </a:rPr>
                        <a:t>Q</a:t>
                      </a:r>
                      <a:r>
                        <a:rPr kumimoji="0" lang="en-CA" sz="1800" b="0" i="0" u="none" strike="noStrike" cap="none" normalizeH="0" baseline="0" dirty="0" smtClean="0">
                          <a:ln>
                            <a:noFill/>
                          </a:ln>
                          <a:solidFill>
                            <a:srgbClr val="000000"/>
                          </a:solidFill>
                          <a:effectLst/>
                          <a:latin typeface="Times New Roman" pitchFamily="18" charset="0"/>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dirty="0" smtClean="0">
                          <a:ln>
                            <a:noFill/>
                          </a:ln>
                          <a:solidFill>
                            <a:srgbClr val="000000"/>
                          </a:solidFill>
                          <a:effectLst/>
                          <a:latin typeface="Symbol" pitchFamily="18" charset="2"/>
                          <a:cs typeface="Times New Roman" pitchFamily="18" charset="0"/>
                        </a:rPr>
                        <a:t>Q</a:t>
                      </a:r>
                      <a:r>
                        <a:rPr kumimoji="0" lang="en-CA" sz="1800" b="0" i="0" u="none" strike="noStrike" cap="none" normalizeH="0" baseline="0" dirty="0" smtClean="0">
                          <a:ln>
                            <a:noFill/>
                          </a:ln>
                          <a:solidFill>
                            <a:srgbClr val="000000"/>
                          </a:solidFill>
                          <a:effectLst/>
                          <a:latin typeface="Times New Roman" pitchFamily="18" charset="0"/>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smtClean="0">
                          <a:ln>
                            <a:noFill/>
                          </a:ln>
                          <a:solidFill>
                            <a:srgbClr val="FFFFFF"/>
                          </a:solidFill>
                          <a:effectLst/>
                          <a:latin typeface="Calibri" pitchFamily="34" charset="0"/>
                          <a:cs typeface="Arial" charset="0"/>
                        </a:rPr>
                        <a:t>Insert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dirty="0" smtClean="0">
                          <a:ln>
                            <a:noFill/>
                          </a:ln>
                          <a:solidFill>
                            <a:srgbClr val="000000"/>
                          </a:solidFill>
                          <a:effectLst/>
                          <a:latin typeface="Symbol" pitchFamily="18" charset="2"/>
                          <a:cs typeface="Times New Roman" pitchFamily="18" charset="0"/>
                        </a:rPr>
                        <a:t>Q</a:t>
                      </a:r>
                      <a:r>
                        <a:rPr kumimoji="0" lang="en-CA" sz="1800" b="0" i="0" u="none" strike="noStrike" cap="none" normalizeH="0" baseline="0" dirty="0" smtClean="0">
                          <a:ln>
                            <a:noFill/>
                          </a:ln>
                          <a:solidFill>
                            <a:srgbClr val="000000"/>
                          </a:solidFill>
                          <a:effectLst/>
                          <a:latin typeface="Times New Roman" pitchFamily="18" charset="0"/>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smtClean="0">
                          <a:ln>
                            <a:noFill/>
                          </a:ln>
                          <a:solidFill>
                            <a:srgbClr val="000000"/>
                          </a:solidFill>
                          <a:effectLst/>
                          <a:latin typeface="Symbol" pitchFamily="18" charset="2"/>
                          <a:cs typeface="Times New Roman" pitchFamily="18" charset="0"/>
                        </a:rPr>
                        <a:t>Q</a:t>
                      </a:r>
                      <a:r>
                        <a:rPr kumimoji="0" lang="en-CA" sz="1800" b="0" i="0" u="none" strike="noStrike" cap="none" normalizeH="0" baseline="0" smtClean="0">
                          <a:ln>
                            <a:noFill/>
                          </a:ln>
                          <a:solidFill>
                            <a:srgbClr val="000000"/>
                          </a:solidFill>
                          <a:effectLst/>
                          <a:latin typeface="Times New Roman" pitchFamily="18" charset="0"/>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dirty="0" smtClean="0">
                          <a:ln>
                            <a:noFill/>
                          </a:ln>
                          <a:solidFill>
                            <a:srgbClr val="FFFFFF"/>
                          </a:solidFill>
                          <a:effectLst/>
                          <a:latin typeface="Calibri" pitchFamily="34" charset="0"/>
                          <a:cs typeface="Arial" charset="0"/>
                        </a:rPr>
                        <a:t>Remove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dirty="0" smtClean="0">
                          <a:ln>
                            <a:noFill/>
                          </a:ln>
                          <a:solidFill>
                            <a:srgbClr val="000000"/>
                          </a:solidFill>
                          <a:effectLst/>
                          <a:latin typeface="Symbol" pitchFamily="18" charset="2"/>
                          <a:cs typeface="Times New Roman" pitchFamily="18" charset="0"/>
                        </a:rPr>
                        <a:t>Q</a:t>
                      </a:r>
                      <a:r>
                        <a:rPr kumimoji="0" lang="en-CA" sz="1800" b="0" i="0" u="none" strike="noStrike" cap="none" normalizeH="0" baseline="0" dirty="0" smtClean="0">
                          <a:ln>
                            <a:noFill/>
                          </a:ln>
                          <a:solidFill>
                            <a:srgbClr val="000000"/>
                          </a:solidFill>
                          <a:effectLst/>
                          <a:latin typeface="Times New Roman" pitchFamily="18" charset="0"/>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smtClean="0">
                          <a:ln>
                            <a:noFill/>
                          </a:ln>
                          <a:solidFill>
                            <a:srgbClr val="000000"/>
                          </a:solidFill>
                          <a:effectLst/>
                          <a:latin typeface="Symbol" pitchFamily="18" charset="2"/>
                          <a:cs typeface="Times New Roman" pitchFamily="18" charset="0"/>
                        </a:rPr>
                        <a:t>Q</a:t>
                      </a:r>
                      <a:r>
                        <a:rPr kumimoji="0" lang="en-CA" sz="1800" b="0" i="0" u="none" strike="noStrike" cap="none" normalizeH="0" baseline="0" smtClean="0">
                          <a:ln>
                            <a:noFill/>
                          </a:ln>
                          <a:solidFill>
                            <a:srgbClr val="000000"/>
                          </a:solidFill>
                          <a:effectLst/>
                          <a:latin typeface="Times New Roman" pitchFamily="18" charset="0"/>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
        <p:nvSpPr>
          <p:cNvPr id="19483" name="TextBox 5"/>
          <p:cNvSpPr txBox="1">
            <a:spLocks noChangeArrowheads="1"/>
          </p:cNvSpPr>
          <p:nvPr/>
        </p:nvSpPr>
        <p:spPr bwMode="auto">
          <a:xfrm>
            <a:off x="179388" y="756444"/>
            <a:ext cx="890587" cy="368300"/>
          </a:xfrm>
          <a:prstGeom prst="rect">
            <a:avLst/>
          </a:prstGeom>
          <a:noFill/>
          <a:ln w="9525">
            <a:noFill/>
            <a:miter lim="800000"/>
            <a:headEnd/>
            <a:tailEnd/>
          </a:ln>
        </p:spPr>
        <p:txBody>
          <a:bodyPr wrap="none">
            <a:spAutoFit/>
          </a:bodyPr>
          <a:lstStyle/>
          <a:p>
            <a:r>
              <a:rPr lang="en-CA"/>
              <a:t>3.3.3.2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p:txBody>
          <a:bodyPr/>
          <a:lstStyle/>
          <a:p>
            <a:r>
              <a:rPr lang="en-US" smtClean="0">
                <a:latin typeface="Arial" charset="0"/>
                <a:cs typeface="Arial" charset="0"/>
              </a:rPr>
              <a:t>Array Implementation</a:t>
            </a:r>
          </a:p>
        </p:txBody>
      </p:sp>
      <p:sp>
        <p:nvSpPr>
          <p:cNvPr id="20483" name="Rectangle 3"/>
          <p:cNvSpPr>
            <a:spLocks noGrp="1" noChangeArrowheads="1"/>
          </p:cNvSpPr>
          <p:nvPr>
            <p:ph type="body" idx="4294967295"/>
          </p:nvPr>
        </p:nvSpPr>
        <p:spPr/>
        <p:txBody>
          <a:bodyPr/>
          <a:lstStyle/>
          <a:p>
            <a:pPr>
              <a:buFont typeface="Arial" charset="0"/>
              <a:buNone/>
            </a:pPr>
            <a:r>
              <a:rPr lang="en-US" smtClean="0">
                <a:latin typeface="Arial" charset="0"/>
                <a:cs typeface="Arial" charset="0"/>
              </a:rPr>
              <a:t>	We need to store an array:</a:t>
            </a:r>
          </a:p>
          <a:p>
            <a:pPr lvl="1"/>
            <a:r>
              <a:rPr lang="en-US" smtClean="0">
                <a:latin typeface="Arial" charset="0"/>
                <a:cs typeface="Arial" charset="0"/>
              </a:rPr>
              <a:t>In C++, this is done by storing the address of the first entry</a:t>
            </a:r>
          </a:p>
          <a:p>
            <a:pPr>
              <a:buFontTx/>
              <a:buNone/>
            </a:pPr>
            <a:r>
              <a:rPr lang="en-US" sz="1800" b="1" smtClean="0">
                <a:latin typeface="Courier New" pitchFamily="49" charset="0"/>
                <a:cs typeface="Arial" charset="0"/>
              </a:rPr>
              <a:t>		Type *</a:t>
            </a:r>
            <a:r>
              <a:rPr lang="en-US" sz="1800" b="1" smtClean="0">
                <a:solidFill>
                  <a:srgbClr val="FF0000"/>
                </a:solidFill>
                <a:latin typeface="Courier New" pitchFamily="49" charset="0"/>
                <a:cs typeface="Arial" charset="0"/>
              </a:rPr>
              <a:t>array</a:t>
            </a:r>
            <a:r>
              <a:rPr lang="en-US" sz="1800" b="1" smtClean="0">
                <a:latin typeface="Courier New" pitchFamily="49" charset="0"/>
                <a:cs typeface="Arial" charset="0"/>
              </a:rPr>
              <a:t>;</a:t>
            </a:r>
          </a:p>
          <a:p>
            <a:pPr>
              <a:buFont typeface="Arial" charset="0"/>
              <a:buNone/>
            </a:pPr>
            <a:endParaRPr lang="en-US" smtClean="0">
              <a:latin typeface="Arial" charset="0"/>
              <a:cs typeface="Arial" charset="0"/>
            </a:endParaRPr>
          </a:p>
          <a:p>
            <a:pPr>
              <a:buFont typeface="Arial" charset="0"/>
              <a:buNone/>
            </a:pPr>
            <a:r>
              <a:rPr lang="en-US" smtClean="0">
                <a:latin typeface="Arial" charset="0"/>
                <a:cs typeface="Arial" charset="0"/>
              </a:rPr>
              <a:t>	We need additional information, including:</a:t>
            </a:r>
          </a:p>
          <a:p>
            <a:pPr lvl="1"/>
            <a:r>
              <a:rPr lang="en-US" smtClean="0">
                <a:latin typeface="Arial" charset="0"/>
                <a:cs typeface="Arial" charset="0"/>
              </a:rPr>
              <a:t>The number of objects currently in the queue and the front and back indices</a:t>
            </a:r>
          </a:p>
          <a:p>
            <a:pPr>
              <a:buFontTx/>
              <a:buNone/>
            </a:pPr>
            <a:r>
              <a:rPr lang="en-US" sz="1800" b="1" smtClean="0">
                <a:latin typeface="Courier New" pitchFamily="49" charset="0"/>
                <a:cs typeface="Arial" charset="0"/>
              </a:rPr>
              <a:t>	      int </a:t>
            </a:r>
            <a:r>
              <a:rPr lang="en-US" sz="1800" b="1" smtClean="0">
                <a:solidFill>
                  <a:srgbClr val="FF0000"/>
                </a:solidFill>
                <a:latin typeface="Courier New" pitchFamily="49" charset="0"/>
                <a:cs typeface="Arial" charset="0"/>
              </a:rPr>
              <a:t>queue_size</a:t>
            </a:r>
            <a:r>
              <a:rPr lang="en-US" sz="1800" b="1" smtClean="0">
                <a:latin typeface="Courier New" pitchFamily="49" charset="0"/>
                <a:cs typeface="Arial" charset="0"/>
              </a:rPr>
              <a:t>;</a:t>
            </a:r>
          </a:p>
          <a:p>
            <a:pPr>
              <a:buFontTx/>
              <a:buNone/>
            </a:pPr>
            <a:r>
              <a:rPr lang="en-US" sz="1800" b="1" smtClean="0">
                <a:latin typeface="Courier New" pitchFamily="49" charset="0"/>
                <a:cs typeface="Arial" charset="0"/>
              </a:rPr>
              <a:t>	      int </a:t>
            </a:r>
            <a:r>
              <a:rPr lang="en-US" sz="1800" b="1" smtClean="0">
                <a:solidFill>
                  <a:srgbClr val="FF0000"/>
                </a:solidFill>
                <a:latin typeface="Courier New" pitchFamily="49" charset="0"/>
                <a:cs typeface="Arial" charset="0"/>
              </a:rPr>
              <a:t>ifront</a:t>
            </a:r>
            <a:r>
              <a:rPr lang="en-US" sz="1800" b="1" smtClean="0">
                <a:latin typeface="Courier New" pitchFamily="49" charset="0"/>
                <a:cs typeface="Arial" charset="0"/>
              </a:rPr>
              <a:t>;      // index of the front entry</a:t>
            </a:r>
          </a:p>
          <a:p>
            <a:pPr>
              <a:buFont typeface="Arial" charset="0"/>
              <a:buNone/>
            </a:pPr>
            <a:r>
              <a:rPr lang="en-US" sz="1800" b="1" smtClean="0">
                <a:latin typeface="Courier New" pitchFamily="49" charset="0"/>
                <a:cs typeface="Arial" charset="0"/>
              </a:rPr>
              <a:t>	      int </a:t>
            </a:r>
            <a:r>
              <a:rPr lang="en-US" sz="1800" b="1" smtClean="0">
                <a:solidFill>
                  <a:srgbClr val="FF0000"/>
                </a:solidFill>
                <a:latin typeface="Courier New" pitchFamily="49" charset="0"/>
                <a:cs typeface="Arial" charset="0"/>
              </a:rPr>
              <a:t>iback</a:t>
            </a:r>
            <a:r>
              <a:rPr lang="en-US" sz="1800" b="1" smtClean="0">
                <a:latin typeface="Courier New" pitchFamily="49" charset="0"/>
                <a:cs typeface="Arial" charset="0"/>
              </a:rPr>
              <a:t>;       // index of the back entry</a:t>
            </a:r>
          </a:p>
          <a:p>
            <a:pPr lvl="1"/>
            <a:r>
              <a:rPr lang="en-US" smtClean="0">
                <a:latin typeface="Arial" charset="0"/>
                <a:cs typeface="Arial" charset="0"/>
              </a:rPr>
              <a:t>The capacity of the array</a:t>
            </a:r>
          </a:p>
          <a:p>
            <a:pPr>
              <a:buFontTx/>
              <a:buNone/>
            </a:pPr>
            <a:r>
              <a:rPr lang="en-US" sz="1800" b="1" smtClean="0">
                <a:latin typeface="Courier New" pitchFamily="49" charset="0"/>
                <a:cs typeface="Arial" charset="0"/>
              </a:rPr>
              <a:t>	      int </a:t>
            </a:r>
            <a:r>
              <a:rPr lang="en-US" sz="1800" b="1" smtClean="0">
                <a:solidFill>
                  <a:srgbClr val="FF0000"/>
                </a:solidFill>
                <a:latin typeface="Courier New" pitchFamily="49" charset="0"/>
                <a:cs typeface="Arial" charset="0"/>
              </a:rPr>
              <a:t>array_capacity</a:t>
            </a:r>
            <a:r>
              <a:rPr lang="en-US" sz="1800" b="1" smtClean="0">
                <a:latin typeface="Courier New" pitchFamily="49" charset="0"/>
                <a:cs typeface="Arial" charset="0"/>
              </a:rPr>
              <a:t>;</a:t>
            </a:r>
          </a:p>
        </p:txBody>
      </p:sp>
      <p:sp>
        <p:nvSpPr>
          <p:cNvPr id="20484" name="TextBox 3"/>
          <p:cNvSpPr txBox="1">
            <a:spLocks noChangeArrowheads="1"/>
          </p:cNvSpPr>
          <p:nvPr/>
        </p:nvSpPr>
        <p:spPr bwMode="auto">
          <a:xfrm>
            <a:off x="179388" y="756444"/>
            <a:ext cx="890587" cy="368300"/>
          </a:xfrm>
          <a:prstGeom prst="rect">
            <a:avLst/>
          </a:prstGeom>
          <a:noFill/>
          <a:ln w="9525">
            <a:noFill/>
            <a:miter lim="800000"/>
            <a:headEnd/>
            <a:tailEnd/>
          </a:ln>
        </p:spPr>
        <p:txBody>
          <a:bodyPr wrap="none">
            <a:spAutoFit/>
          </a:bodyPr>
          <a:lstStyle/>
          <a:p>
            <a:r>
              <a:rPr lang="en-CA"/>
              <a:t>3.3.3.2</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smtClean="0">
                <a:latin typeface="Arial" charset="0"/>
                <a:cs typeface="Arial" charset="0"/>
              </a:rPr>
              <a:t>Queue-as-Array Class</a:t>
            </a:r>
          </a:p>
        </p:txBody>
      </p:sp>
      <p:sp>
        <p:nvSpPr>
          <p:cNvPr id="21507" name="Rectangle 3"/>
          <p:cNvSpPr>
            <a:spLocks noGrp="1" noChangeArrowheads="1"/>
          </p:cNvSpPr>
          <p:nvPr>
            <p:ph type="body" idx="1"/>
          </p:nvPr>
        </p:nvSpPr>
        <p:spPr/>
        <p:txBody>
          <a:bodyPr/>
          <a:lstStyle/>
          <a:p>
            <a:pPr>
              <a:buFont typeface="Arial" charset="0"/>
              <a:buNone/>
            </a:pPr>
            <a:r>
              <a:rPr lang="en-US" dirty="0" smtClean="0">
                <a:latin typeface="Arial" charset="0"/>
                <a:cs typeface="Arial" charset="0"/>
              </a:rPr>
              <a:t>	The class definition is similar to that of the Stack:</a:t>
            </a:r>
          </a:p>
          <a:p>
            <a:pPr>
              <a:buFontTx/>
              <a:buNone/>
            </a:pPr>
            <a:r>
              <a:rPr lang="en-US" sz="1400" dirty="0" smtClean="0">
                <a:latin typeface="Consolas" pitchFamily="49" charset="0"/>
                <a:cs typeface="Arial" charset="0"/>
              </a:rPr>
              <a:t>		template &lt;typename Type&gt;</a:t>
            </a:r>
          </a:p>
          <a:p>
            <a:pPr>
              <a:buFontTx/>
              <a:buNone/>
            </a:pPr>
            <a:r>
              <a:rPr lang="en-US" sz="1400" dirty="0" smtClean="0">
                <a:latin typeface="Consolas" pitchFamily="49" charset="0"/>
                <a:cs typeface="Arial" charset="0"/>
              </a:rPr>
              <a:t>		class Queue{</a:t>
            </a:r>
          </a:p>
          <a:p>
            <a:pPr>
              <a:buFontTx/>
              <a:buNone/>
            </a:pPr>
            <a:r>
              <a:rPr lang="en-US" sz="1400" dirty="0" smtClean="0">
                <a:latin typeface="Consolas" pitchFamily="49" charset="0"/>
                <a:cs typeface="Arial" charset="0"/>
              </a:rPr>
              <a:t>		    private:</a:t>
            </a:r>
          </a:p>
          <a:p>
            <a:pPr>
              <a:buFontTx/>
              <a:buNone/>
            </a:pPr>
            <a:r>
              <a:rPr lang="en-US" sz="1400" dirty="0" smtClean="0">
                <a:latin typeface="Consolas" pitchFamily="49" charset="0"/>
                <a:cs typeface="Arial" charset="0"/>
              </a:rPr>
              <a:t>		        </a:t>
            </a:r>
            <a:r>
              <a:rPr lang="en-US" sz="1400" dirty="0" err="1" smtClean="0">
                <a:latin typeface="Consolas" pitchFamily="49" charset="0"/>
                <a:cs typeface="Arial" charset="0"/>
              </a:rPr>
              <a:t>int</a:t>
            </a:r>
            <a:r>
              <a:rPr lang="en-US" sz="1400" dirty="0" smtClean="0">
                <a:latin typeface="Consolas" pitchFamily="49" charset="0"/>
                <a:cs typeface="Arial" charset="0"/>
              </a:rPr>
              <a:t> </a:t>
            </a:r>
            <a:r>
              <a:rPr lang="en-US" sz="1400" dirty="0" err="1" smtClean="0">
                <a:solidFill>
                  <a:srgbClr val="FF0000"/>
                </a:solidFill>
                <a:latin typeface="Consolas" pitchFamily="49" charset="0"/>
                <a:cs typeface="Arial" charset="0"/>
              </a:rPr>
              <a:t>queue_size</a:t>
            </a:r>
            <a:r>
              <a:rPr lang="en-US" sz="1400" dirty="0" smtClean="0">
                <a:latin typeface="Consolas" pitchFamily="49" charset="0"/>
                <a:cs typeface="Arial" charset="0"/>
              </a:rPr>
              <a:t>;</a:t>
            </a:r>
          </a:p>
          <a:p>
            <a:pPr>
              <a:buFontTx/>
              <a:buNone/>
            </a:pPr>
            <a:r>
              <a:rPr lang="en-US" sz="1400" dirty="0" smtClean="0">
                <a:latin typeface="Consolas" pitchFamily="49" charset="0"/>
                <a:cs typeface="Arial" charset="0"/>
              </a:rPr>
              <a:t>		        </a:t>
            </a:r>
            <a:r>
              <a:rPr lang="en-US" sz="1400" dirty="0" err="1" smtClean="0">
                <a:latin typeface="Consolas" pitchFamily="49" charset="0"/>
                <a:cs typeface="Arial" charset="0"/>
              </a:rPr>
              <a:t>int</a:t>
            </a:r>
            <a:r>
              <a:rPr lang="en-US" sz="1400" dirty="0" smtClean="0">
                <a:latin typeface="Consolas" pitchFamily="49" charset="0"/>
                <a:cs typeface="Arial" charset="0"/>
              </a:rPr>
              <a:t> </a:t>
            </a:r>
            <a:r>
              <a:rPr lang="en-US" sz="1400" dirty="0" err="1" smtClean="0">
                <a:solidFill>
                  <a:srgbClr val="FF0000"/>
                </a:solidFill>
                <a:latin typeface="Consolas" pitchFamily="49" charset="0"/>
                <a:cs typeface="Arial" charset="0"/>
              </a:rPr>
              <a:t>ifront</a:t>
            </a:r>
            <a:r>
              <a:rPr lang="en-US" sz="1400" dirty="0" smtClean="0">
                <a:latin typeface="Consolas" pitchFamily="49" charset="0"/>
                <a:cs typeface="Arial" charset="0"/>
              </a:rPr>
              <a:t>;</a:t>
            </a:r>
          </a:p>
          <a:p>
            <a:pPr>
              <a:buFontTx/>
              <a:buNone/>
            </a:pPr>
            <a:r>
              <a:rPr lang="en-US" sz="1400" dirty="0" smtClean="0">
                <a:latin typeface="Consolas" pitchFamily="49" charset="0"/>
                <a:cs typeface="Arial" charset="0"/>
              </a:rPr>
              <a:t>		        </a:t>
            </a:r>
            <a:r>
              <a:rPr lang="en-US" sz="1400" dirty="0" err="1" smtClean="0">
                <a:latin typeface="Consolas" pitchFamily="49" charset="0"/>
                <a:cs typeface="Arial" charset="0"/>
              </a:rPr>
              <a:t>int</a:t>
            </a:r>
            <a:r>
              <a:rPr lang="en-US" sz="1400" dirty="0" smtClean="0">
                <a:latin typeface="Consolas" pitchFamily="49" charset="0"/>
                <a:cs typeface="Arial" charset="0"/>
              </a:rPr>
              <a:t> </a:t>
            </a:r>
            <a:r>
              <a:rPr lang="en-US" sz="1400" dirty="0" err="1" smtClean="0">
                <a:solidFill>
                  <a:srgbClr val="FF0000"/>
                </a:solidFill>
                <a:latin typeface="Consolas" pitchFamily="49" charset="0"/>
                <a:cs typeface="Arial" charset="0"/>
              </a:rPr>
              <a:t>iback</a:t>
            </a:r>
            <a:r>
              <a:rPr lang="en-US" sz="1400" dirty="0" smtClean="0">
                <a:latin typeface="Consolas" pitchFamily="49" charset="0"/>
                <a:cs typeface="Arial" charset="0"/>
              </a:rPr>
              <a:t>;</a:t>
            </a:r>
          </a:p>
          <a:p>
            <a:pPr>
              <a:buFontTx/>
              <a:buNone/>
            </a:pPr>
            <a:r>
              <a:rPr lang="en-US" sz="1400" dirty="0" smtClean="0">
                <a:latin typeface="Consolas" pitchFamily="49" charset="0"/>
                <a:cs typeface="Arial" charset="0"/>
              </a:rPr>
              <a:t>		        </a:t>
            </a:r>
            <a:r>
              <a:rPr lang="en-US" sz="1400" dirty="0" err="1" smtClean="0">
                <a:latin typeface="Consolas" pitchFamily="49" charset="0"/>
                <a:cs typeface="Arial" charset="0"/>
              </a:rPr>
              <a:t>int</a:t>
            </a:r>
            <a:r>
              <a:rPr lang="en-US" sz="1400" dirty="0" smtClean="0">
                <a:latin typeface="Consolas" pitchFamily="49" charset="0"/>
                <a:cs typeface="Arial" charset="0"/>
              </a:rPr>
              <a:t> </a:t>
            </a:r>
            <a:r>
              <a:rPr lang="en-US" sz="1400" dirty="0" err="1" smtClean="0">
                <a:solidFill>
                  <a:srgbClr val="FF0000"/>
                </a:solidFill>
                <a:latin typeface="Consolas" pitchFamily="49" charset="0"/>
                <a:cs typeface="Arial" charset="0"/>
              </a:rPr>
              <a:t>array_capacity</a:t>
            </a:r>
            <a:r>
              <a:rPr lang="en-US" sz="1400" dirty="0" smtClean="0">
                <a:latin typeface="Consolas" pitchFamily="49" charset="0"/>
                <a:cs typeface="Arial" charset="0"/>
              </a:rPr>
              <a:t>;</a:t>
            </a:r>
          </a:p>
          <a:p>
            <a:pPr>
              <a:buFontTx/>
              <a:buNone/>
            </a:pPr>
            <a:r>
              <a:rPr lang="en-US" sz="1400" dirty="0" smtClean="0">
                <a:latin typeface="Consolas" pitchFamily="49" charset="0"/>
                <a:cs typeface="Arial" charset="0"/>
              </a:rPr>
              <a:t>		        Type *</a:t>
            </a:r>
            <a:r>
              <a:rPr lang="en-US" sz="1400" dirty="0" smtClean="0">
                <a:solidFill>
                  <a:srgbClr val="FF0000"/>
                </a:solidFill>
                <a:latin typeface="Consolas" pitchFamily="49" charset="0"/>
                <a:cs typeface="Arial" charset="0"/>
              </a:rPr>
              <a:t>array</a:t>
            </a:r>
            <a:r>
              <a:rPr lang="en-US" sz="1400" dirty="0" smtClean="0">
                <a:latin typeface="Consolas" pitchFamily="49" charset="0"/>
                <a:cs typeface="Arial" charset="0"/>
              </a:rPr>
              <a:t>;</a:t>
            </a:r>
          </a:p>
          <a:p>
            <a:pPr>
              <a:buFontTx/>
              <a:buNone/>
            </a:pPr>
            <a:r>
              <a:rPr lang="en-US" sz="1400" dirty="0" smtClean="0">
                <a:latin typeface="Consolas" pitchFamily="49" charset="0"/>
                <a:cs typeface="Arial" charset="0"/>
              </a:rPr>
              <a:t>		    public:</a:t>
            </a:r>
          </a:p>
          <a:p>
            <a:pPr>
              <a:buFontTx/>
              <a:buNone/>
            </a:pPr>
            <a:r>
              <a:rPr lang="en-US" sz="1400" dirty="0" smtClean="0">
                <a:latin typeface="Consolas" pitchFamily="49" charset="0"/>
                <a:cs typeface="Arial" charset="0"/>
              </a:rPr>
              <a:t>		        </a:t>
            </a:r>
            <a:r>
              <a:rPr lang="en-US" sz="1400" dirty="0" smtClean="0">
                <a:solidFill>
                  <a:srgbClr val="663300"/>
                </a:solidFill>
                <a:latin typeface="Consolas" pitchFamily="49" charset="0"/>
                <a:cs typeface="Arial" charset="0"/>
              </a:rPr>
              <a:t>Queue</a:t>
            </a:r>
            <a:r>
              <a:rPr lang="en-US" sz="1400" dirty="0" smtClean="0">
                <a:latin typeface="Consolas" pitchFamily="49" charset="0"/>
                <a:cs typeface="Arial" charset="0"/>
              </a:rPr>
              <a:t>( </a:t>
            </a:r>
            <a:r>
              <a:rPr lang="en-US" sz="1400" dirty="0" err="1" smtClean="0">
                <a:latin typeface="Consolas" pitchFamily="49" charset="0"/>
                <a:cs typeface="Arial" charset="0"/>
              </a:rPr>
              <a:t>int</a:t>
            </a:r>
            <a:r>
              <a:rPr lang="en-US" sz="1400" dirty="0" smtClean="0">
                <a:latin typeface="Consolas" pitchFamily="49" charset="0"/>
                <a:cs typeface="Arial" charset="0"/>
              </a:rPr>
              <a:t> = 10 );</a:t>
            </a:r>
          </a:p>
          <a:p>
            <a:pPr>
              <a:buFontTx/>
              <a:buNone/>
            </a:pPr>
            <a:r>
              <a:rPr lang="en-US" sz="1400" dirty="0" smtClean="0">
                <a:latin typeface="Consolas" pitchFamily="49" charset="0"/>
                <a:cs typeface="Arial" charset="0"/>
              </a:rPr>
              <a:t>		        </a:t>
            </a:r>
            <a:r>
              <a:rPr lang="en-US" sz="1400" dirty="0" smtClean="0">
                <a:solidFill>
                  <a:srgbClr val="663300"/>
                </a:solidFill>
                <a:latin typeface="Consolas" pitchFamily="49" charset="0"/>
                <a:cs typeface="Arial" charset="0"/>
              </a:rPr>
              <a:t>~Queue</a:t>
            </a:r>
            <a:r>
              <a:rPr lang="en-US" sz="1400" dirty="0" smtClean="0">
                <a:latin typeface="Consolas" pitchFamily="49" charset="0"/>
                <a:cs typeface="Arial" charset="0"/>
              </a:rPr>
              <a:t>();</a:t>
            </a:r>
          </a:p>
          <a:p>
            <a:pPr>
              <a:buFontTx/>
              <a:buNone/>
            </a:pPr>
            <a:r>
              <a:rPr lang="en-US" sz="1400" dirty="0" smtClean="0">
                <a:latin typeface="Consolas" pitchFamily="49" charset="0"/>
                <a:cs typeface="Arial" charset="0"/>
              </a:rPr>
              <a:t>		        </a:t>
            </a:r>
            <a:r>
              <a:rPr lang="en-US" sz="1400" dirty="0" err="1" smtClean="0">
                <a:solidFill>
                  <a:srgbClr val="FF33CC"/>
                </a:solidFill>
                <a:latin typeface="Consolas" pitchFamily="49" charset="0"/>
                <a:cs typeface="Arial" charset="0"/>
              </a:rPr>
              <a:t>bool</a:t>
            </a:r>
            <a:r>
              <a:rPr lang="en-US" sz="1400" dirty="0" smtClean="0">
                <a:latin typeface="Consolas" pitchFamily="49" charset="0"/>
                <a:cs typeface="Arial" charset="0"/>
              </a:rPr>
              <a:t> </a:t>
            </a:r>
            <a:r>
              <a:rPr lang="en-US" sz="1400" dirty="0" smtClean="0">
                <a:solidFill>
                  <a:srgbClr val="663300"/>
                </a:solidFill>
                <a:latin typeface="Consolas" pitchFamily="49" charset="0"/>
                <a:cs typeface="Arial" charset="0"/>
              </a:rPr>
              <a:t>empty</a:t>
            </a:r>
            <a:r>
              <a:rPr lang="en-US" sz="1400" dirty="0" smtClean="0">
                <a:latin typeface="Consolas" pitchFamily="49" charset="0"/>
                <a:cs typeface="Arial" charset="0"/>
              </a:rPr>
              <a:t>() </a:t>
            </a:r>
            <a:r>
              <a:rPr lang="en-US" sz="1400" dirty="0" err="1" smtClean="0">
                <a:latin typeface="Consolas" pitchFamily="49" charset="0"/>
                <a:cs typeface="Arial" charset="0"/>
              </a:rPr>
              <a:t>const</a:t>
            </a:r>
            <a:r>
              <a:rPr lang="en-US" sz="1400" dirty="0" smtClean="0">
                <a:latin typeface="Consolas" pitchFamily="49" charset="0"/>
                <a:cs typeface="Arial" charset="0"/>
              </a:rPr>
              <a:t>;</a:t>
            </a:r>
          </a:p>
          <a:p>
            <a:pPr>
              <a:buFontTx/>
              <a:buNone/>
            </a:pPr>
            <a:r>
              <a:rPr lang="en-US" sz="1400" dirty="0" smtClean="0">
                <a:latin typeface="Consolas" pitchFamily="49" charset="0"/>
                <a:cs typeface="Arial" charset="0"/>
              </a:rPr>
              <a:t>		        </a:t>
            </a:r>
            <a:r>
              <a:rPr lang="en-US" sz="1400" dirty="0" smtClean="0">
                <a:solidFill>
                  <a:srgbClr val="FF33CC"/>
                </a:solidFill>
                <a:latin typeface="Consolas" pitchFamily="49" charset="0"/>
                <a:cs typeface="Arial" charset="0"/>
              </a:rPr>
              <a:t>Type</a:t>
            </a:r>
            <a:r>
              <a:rPr lang="en-US" sz="1400" dirty="0" smtClean="0">
                <a:latin typeface="Consolas" pitchFamily="49" charset="0"/>
                <a:cs typeface="Arial" charset="0"/>
              </a:rPr>
              <a:t> </a:t>
            </a:r>
            <a:r>
              <a:rPr lang="en-US" sz="1400" dirty="0" smtClean="0">
                <a:solidFill>
                  <a:srgbClr val="663300"/>
                </a:solidFill>
                <a:latin typeface="Consolas" pitchFamily="49" charset="0"/>
                <a:cs typeface="Arial" charset="0"/>
              </a:rPr>
              <a:t>front</a:t>
            </a:r>
            <a:r>
              <a:rPr lang="en-US" sz="1400" dirty="0" smtClean="0">
                <a:latin typeface="Consolas" pitchFamily="49" charset="0"/>
                <a:cs typeface="Arial" charset="0"/>
              </a:rPr>
              <a:t>() </a:t>
            </a:r>
            <a:r>
              <a:rPr lang="en-US" sz="1400" dirty="0" err="1" smtClean="0">
                <a:latin typeface="Consolas" pitchFamily="49" charset="0"/>
                <a:cs typeface="Arial" charset="0"/>
              </a:rPr>
              <a:t>const</a:t>
            </a:r>
            <a:r>
              <a:rPr lang="en-US" sz="1400" dirty="0" smtClean="0">
                <a:latin typeface="Consolas" pitchFamily="49" charset="0"/>
                <a:cs typeface="Arial" charset="0"/>
              </a:rPr>
              <a:t>;</a:t>
            </a:r>
          </a:p>
          <a:p>
            <a:pPr>
              <a:buFontTx/>
              <a:buNone/>
            </a:pPr>
            <a:r>
              <a:rPr lang="en-US" sz="1400" dirty="0" smtClean="0">
                <a:latin typeface="Consolas" pitchFamily="49" charset="0"/>
                <a:cs typeface="Arial" charset="0"/>
              </a:rPr>
              <a:t>		        </a:t>
            </a:r>
            <a:r>
              <a:rPr lang="en-US" sz="1400" dirty="0" smtClean="0">
                <a:solidFill>
                  <a:srgbClr val="FF33CC"/>
                </a:solidFill>
                <a:latin typeface="Consolas" pitchFamily="49" charset="0"/>
                <a:cs typeface="Arial" charset="0"/>
              </a:rPr>
              <a:t>void</a:t>
            </a:r>
            <a:r>
              <a:rPr lang="en-US" sz="1400" dirty="0" smtClean="0">
                <a:latin typeface="Consolas" pitchFamily="49" charset="0"/>
                <a:cs typeface="Arial" charset="0"/>
              </a:rPr>
              <a:t> </a:t>
            </a:r>
            <a:r>
              <a:rPr lang="en-US" sz="1400" dirty="0" smtClean="0">
                <a:solidFill>
                  <a:srgbClr val="663300"/>
                </a:solidFill>
                <a:latin typeface="Consolas" pitchFamily="49" charset="0"/>
                <a:cs typeface="Arial" charset="0"/>
              </a:rPr>
              <a:t>push</a:t>
            </a:r>
            <a:r>
              <a:rPr lang="en-US" sz="1400" dirty="0" smtClean="0">
                <a:latin typeface="Consolas" pitchFamily="49" charset="0"/>
                <a:cs typeface="Arial" charset="0"/>
              </a:rPr>
              <a:t>( Type </a:t>
            </a:r>
            <a:r>
              <a:rPr lang="en-US" sz="1400" dirty="0" err="1" smtClean="0">
                <a:latin typeface="Consolas" pitchFamily="49" charset="0"/>
                <a:cs typeface="Arial" charset="0"/>
              </a:rPr>
              <a:t>const</a:t>
            </a:r>
            <a:r>
              <a:rPr lang="en-US" sz="1400" dirty="0" smtClean="0">
                <a:latin typeface="Consolas" pitchFamily="49" charset="0"/>
                <a:cs typeface="Arial" charset="0"/>
              </a:rPr>
              <a:t> &amp; );</a:t>
            </a:r>
          </a:p>
          <a:p>
            <a:pPr>
              <a:buFontTx/>
              <a:buNone/>
            </a:pPr>
            <a:r>
              <a:rPr lang="en-US" sz="1400" dirty="0" smtClean="0">
                <a:latin typeface="Consolas" pitchFamily="49" charset="0"/>
                <a:cs typeface="Arial" charset="0"/>
              </a:rPr>
              <a:t>		        </a:t>
            </a:r>
            <a:r>
              <a:rPr lang="en-US" sz="1400" dirty="0" smtClean="0">
                <a:solidFill>
                  <a:srgbClr val="FF33CC"/>
                </a:solidFill>
                <a:latin typeface="Consolas" pitchFamily="49" charset="0"/>
                <a:cs typeface="Arial" charset="0"/>
              </a:rPr>
              <a:t>Type</a:t>
            </a:r>
            <a:r>
              <a:rPr lang="en-US" sz="1400" dirty="0" smtClean="0">
                <a:latin typeface="Consolas" pitchFamily="49" charset="0"/>
                <a:cs typeface="Arial" charset="0"/>
              </a:rPr>
              <a:t> </a:t>
            </a:r>
            <a:r>
              <a:rPr lang="en-US" sz="1400" dirty="0" smtClean="0">
                <a:solidFill>
                  <a:srgbClr val="663300"/>
                </a:solidFill>
                <a:latin typeface="Consolas" pitchFamily="49" charset="0"/>
                <a:cs typeface="Arial" charset="0"/>
              </a:rPr>
              <a:t>pop</a:t>
            </a:r>
            <a:r>
              <a:rPr lang="en-US" sz="1400" dirty="0" smtClean="0">
                <a:latin typeface="Consolas" pitchFamily="49" charset="0"/>
                <a:cs typeface="Arial" charset="0"/>
              </a:rPr>
              <a:t>();</a:t>
            </a:r>
          </a:p>
          <a:p>
            <a:pPr>
              <a:buFontTx/>
              <a:buNone/>
            </a:pPr>
            <a:r>
              <a:rPr lang="en-US" sz="1400" dirty="0" smtClean="0">
                <a:latin typeface="Consolas" pitchFamily="49" charset="0"/>
                <a:cs typeface="Arial" charset="0"/>
              </a:rPr>
              <a:t>		};</a:t>
            </a:r>
          </a:p>
        </p:txBody>
      </p:sp>
      <p:sp>
        <p:nvSpPr>
          <p:cNvPr id="21508" name="TextBox 3"/>
          <p:cNvSpPr txBox="1">
            <a:spLocks noChangeArrowheads="1"/>
          </p:cNvSpPr>
          <p:nvPr/>
        </p:nvSpPr>
        <p:spPr bwMode="auto">
          <a:xfrm>
            <a:off x="179388" y="756444"/>
            <a:ext cx="890587" cy="368300"/>
          </a:xfrm>
          <a:prstGeom prst="rect">
            <a:avLst/>
          </a:prstGeom>
          <a:noFill/>
          <a:ln w="9525">
            <a:noFill/>
            <a:miter lim="800000"/>
            <a:headEnd/>
            <a:tailEnd/>
          </a:ln>
        </p:spPr>
        <p:txBody>
          <a:bodyPr wrap="none">
            <a:spAutoFit/>
          </a:bodyPr>
          <a:lstStyle/>
          <a:p>
            <a:r>
              <a:rPr lang="en-CA"/>
              <a:t>3.3.3.2</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p:txBody>
          <a:bodyPr/>
          <a:lstStyle/>
          <a:p>
            <a:r>
              <a:rPr lang="en-US" smtClean="0">
                <a:latin typeface="Arial" charset="0"/>
                <a:cs typeface="Arial" charset="0"/>
              </a:rPr>
              <a:t>Constructor</a:t>
            </a:r>
            <a:endParaRPr lang="en-US" sz="3600" smtClean="0">
              <a:latin typeface="Arial" charset="0"/>
              <a:cs typeface="Arial" charset="0"/>
            </a:endParaRPr>
          </a:p>
        </p:txBody>
      </p:sp>
      <p:sp>
        <p:nvSpPr>
          <p:cNvPr id="22531" name="Rectangle 3"/>
          <p:cNvSpPr>
            <a:spLocks noGrp="1" noChangeArrowheads="1"/>
          </p:cNvSpPr>
          <p:nvPr>
            <p:ph type="body" idx="4294967295"/>
          </p:nvPr>
        </p:nvSpPr>
        <p:spPr/>
        <p:txBody>
          <a:bodyPr/>
          <a:lstStyle/>
          <a:p>
            <a:pPr>
              <a:buFont typeface="Arial" charset="0"/>
              <a:buNone/>
            </a:pPr>
            <a:r>
              <a:rPr lang="en-US" smtClean="0">
                <a:latin typeface="Arial" charset="0"/>
                <a:cs typeface="Arial" charset="0"/>
              </a:rPr>
              <a:t>	Before we initialize the values, we will state that</a:t>
            </a:r>
          </a:p>
          <a:p>
            <a:pPr lvl="1"/>
            <a:r>
              <a:rPr lang="en-US" smtClean="0">
                <a:solidFill>
                  <a:srgbClr val="FF0000"/>
                </a:solidFill>
                <a:latin typeface="Consolas" pitchFamily="49" charset="0"/>
                <a:cs typeface="Arial" charset="0"/>
              </a:rPr>
              <a:t>iback</a:t>
            </a:r>
            <a:r>
              <a:rPr lang="en-US" smtClean="0">
                <a:latin typeface="Arial" charset="0"/>
                <a:cs typeface="Arial" charset="0"/>
              </a:rPr>
              <a:t> is the index of the most-recently pushed object</a:t>
            </a:r>
          </a:p>
          <a:p>
            <a:pPr lvl="1"/>
            <a:r>
              <a:rPr lang="en-US" smtClean="0">
                <a:solidFill>
                  <a:srgbClr val="FF0000"/>
                </a:solidFill>
                <a:latin typeface="Consolas" pitchFamily="49" charset="0"/>
                <a:cs typeface="Arial" charset="0"/>
              </a:rPr>
              <a:t>ifront</a:t>
            </a:r>
            <a:r>
              <a:rPr lang="en-US" smtClean="0">
                <a:latin typeface="Arial" charset="0"/>
                <a:cs typeface="Arial" charset="0"/>
              </a:rPr>
              <a:t> is the index of the object at the front of the queue</a:t>
            </a:r>
          </a:p>
          <a:p>
            <a:pPr>
              <a:buFont typeface="Arial" charset="0"/>
              <a:buNone/>
            </a:pPr>
            <a:endParaRPr lang="en-US" smtClean="0">
              <a:latin typeface="Arial" charset="0"/>
              <a:cs typeface="Arial" charset="0"/>
            </a:endParaRPr>
          </a:p>
          <a:p>
            <a:pPr>
              <a:buFont typeface="Arial" charset="0"/>
              <a:buNone/>
            </a:pPr>
            <a:r>
              <a:rPr lang="en-US" smtClean="0">
                <a:latin typeface="Arial" charset="0"/>
                <a:cs typeface="Arial" charset="0"/>
              </a:rPr>
              <a:t>	To push, we will increment </a:t>
            </a:r>
            <a:r>
              <a:rPr lang="en-US" smtClean="0">
                <a:solidFill>
                  <a:srgbClr val="FF0000"/>
                </a:solidFill>
                <a:latin typeface="Consolas" pitchFamily="49" charset="0"/>
                <a:cs typeface="Arial" charset="0"/>
              </a:rPr>
              <a:t>iback</a:t>
            </a:r>
            <a:r>
              <a:rPr lang="en-US" smtClean="0">
                <a:latin typeface="Arial" charset="0"/>
                <a:cs typeface="Arial" charset="0"/>
              </a:rPr>
              <a:t> and place the new item at that location</a:t>
            </a:r>
          </a:p>
          <a:p>
            <a:pPr lvl="1"/>
            <a:r>
              <a:rPr lang="en-US" smtClean="0">
                <a:latin typeface="Arial" charset="0"/>
                <a:cs typeface="Arial" charset="0"/>
              </a:rPr>
              <a:t>To make sense of this, we will initialize</a:t>
            </a:r>
          </a:p>
          <a:p>
            <a:pPr lvl="1">
              <a:buFont typeface="Arial" charset="0"/>
              <a:buNone/>
            </a:pPr>
            <a:r>
              <a:rPr lang="en-US" smtClean="0">
                <a:latin typeface="Arial" charset="0"/>
                <a:cs typeface="Arial" charset="0"/>
              </a:rPr>
              <a:t>			</a:t>
            </a:r>
            <a:r>
              <a:rPr lang="en-US" smtClean="0">
                <a:latin typeface="Consolas" pitchFamily="49" charset="0"/>
                <a:cs typeface="Arial" charset="0"/>
              </a:rPr>
              <a:t>iback = -1;</a:t>
            </a:r>
          </a:p>
          <a:p>
            <a:pPr lvl="1">
              <a:buFont typeface="Arial" charset="0"/>
              <a:buNone/>
            </a:pPr>
            <a:r>
              <a:rPr lang="en-US" smtClean="0">
                <a:latin typeface="Consolas" pitchFamily="49" charset="0"/>
                <a:cs typeface="Arial" charset="0"/>
              </a:rPr>
              <a:t>			ifront = 0;</a:t>
            </a:r>
          </a:p>
          <a:p>
            <a:pPr lvl="1"/>
            <a:r>
              <a:rPr lang="en-US" smtClean="0">
                <a:latin typeface="Arial" charset="0"/>
                <a:cs typeface="Arial" charset="0"/>
              </a:rPr>
              <a:t>After the first push, we will increment </a:t>
            </a:r>
            <a:r>
              <a:rPr lang="en-US" smtClean="0">
                <a:solidFill>
                  <a:srgbClr val="FF0000"/>
                </a:solidFill>
                <a:latin typeface="Consolas" pitchFamily="49" charset="0"/>
                <a:cs typeface="Arial" charset="0"/>
              </a:rPr>
              <a:t>iback</a:t>
            </a:r>
            <a:r>
              <a:rPr lang="en-US" smtClean="0">
                <a:latin typeface="Arial" charset="0"/>
                <a:cs typeface="Arial" charset="0"/>
              </a:rPr>
              <a:t> to </a:t>
            </a:r>
            <a:r>
              <a:rPr lang="en-US" smtClean="0">
                <a:latin typeface="Consolas" pitchFamily="49" charset="0"/>
                <a:cs typeface="Arial" charset="0"/>
              </a:rPr>
              <a:t>0</a:t>
            </a:r>
            <a:r>
              <a:rPr lang="en-US" smtClean="0">
                <a:latin typeface="Arial" charset="0"/>
                <a:cs typeface="Arial" charset="0"/>
              </a:rPr>
              <a:t>, place the pushed item at that location, and now </a:t>
            </a:r>
          </a:p>
          <a:p>
            <a:pPr lvl="1">
              <a:buFont typeface="Arial" charset="0"/>
              <a:buNone/>
            </a:pPr>
            <a:r>
              <a:rPr lang="en-US" smtClean="0">
                <a:latin typeface="Arial" charset="0"/>
                <a:cs typeface="Arial" charset="0"/>
              </a:rPr>
              <a:t>	</a:t>
            </a:r>
          </a:p>
        </p:txBody>
      </p:sp>
      <p:sp>
        <p:nvSpPr>
          <p:cNvPr id="22532" name="TextBox 3"/>
          <p:cNvSpPr txBox="1">
            <a:spLocks noChangeArrowheads="1"/>
          </p:cNvSpPr>
          <p:nvPr/>
        </p:nvSpPr>
        <p:spPr bwMode="auto">
          <a:xfrm>
            <a:off x="179388" y="756444"/>
            <a:ext cx="890587" cy="368300"/>
          </a:xfrm>
          <a:prstGeom prst="rect">
            <a:avLst/>
          </a:prstGeom>
          <a:noFill/>
          <a:ln w="9525">
            <a:noFill/>
            <a:miter lim="800000"/>
            <a:headEnd/>
            <a:tailEnd/>
          </a:ln>
        </p:spPr>
        <p:txBody>
          <a:bodyPr wrap="none">
            <a:spAutoFit/>
          </a:bodyPr>
          <a:lstStyle/>
          <a:p>
            <a:r>
              <a:rPr lang="en-CA"/>
              <a:t>3.3.3.2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mtClean="0">
                <a:latin typeface="Arial" charset="0"/>
                <a:cs typeface="Arial" charset="0"/>
              </a:rPr>
              <a:t>Constructor</a:t>
            </a:r>
          </a:p>
        </p:txBody>
      </p:sp>
      <p:sp>
        <p:nvSpPr>
          <p:cNvPr id="23555" name="Rectangle 3"/>
          <p:cNvSpPr>
            <a:spLocks noGrp="1" noChangeArrowheads="1"/>
          </p:cNvSpPr>
          <p:nvPr>
            <p:ph type="body" idx="1"/>
          </p:nvPr>
        </p:nvSpPr>
        <p:spPr/>
        <p:txBody>
          <a:bodyPr/>
          <a:lstStyle/>
          <a:p>
            <a:pPr>
              <a:buFont typeface="Arial" charset="0"/>
              <a:buNone/>
            </a:pPr>
            <a:r>
              <a:rPr lang="en-US" smtClean="0">
                <a:latin typeface="Arial" charset="0"/>
                <a:cs typeface="Arial" charset="0"/>
              </a:rPr>
              <a:t>	Again, we must initialize the values</a:t>
            </a:r>
          </a:p>
          <a:p>
            <a:pPr lvl="1"/>
            <a:r>
              <a:rPr lang="en-US" smtClean="0">
                <a:latin typeface="Arial" charset="0"/>
                <a:cs typeface="Arial" charset="0"/>
              </a:rPr>
              <a:t>We must allocate memory for the array and initialize the member variables</a:t>
            </a:r>
          </a:p>
          <a:p>
            <a:pPr lvl="1"/>
            <a:r>
              <a:rPr lang="en-US" smtClean="0">
                <a:latin typeface="Arial" charset="0"/>
                <a:cs typeface="Arial" charset="0"/>
              </a:rPr>
              <a:t>The call to </a:t>
            </a:r>
            <a:r>
              <a:rPr lang="en-US" smtClean="0">
                <a:latin typeface="Consolas" pitchFamily="49" charset="0"/>
                <a:cs typeface="Arial" charset="0"/>
              </a:rPr>
              <a:t>new Type[array_capacity]</a:t>
            </a:r>
            <a:r>
              <a:rPr lang="en-US" smtClean="0">
                <a:latin typeface="Arial" charset="0"/>
                <a:cs typeface="Arial" charset="0"/>
              </a:rPr>
              <a:t> makes a request to the operating system for </a:t>
            </a:r>
            <a:r>
              <a:rPr lang="en-US" smtClean="0">
                <a:latin typeface="Consolas" pitchFamily="49" charset="0"/>
                <a:cs typeface="Arial" charset="0"/>
              </a:rPr>
              <a:t>array_capacity</a:t>
            </a:r>
            <a:r>
              <a:rPr lang="en-US" smtClean="0">
                <a:latin typeface="Arial" charset="0"/>
                <a:cs typeface="Arial" charset="0"/>
              </a:rPr>
              <a:t> objects</a:t>
            </a:r>
          </a:p>
        </p:txBody>
      </p:sp>
      <p:sp>
        <p:nvSpPr>
          <p:cNvPr id="23556" name="Text Box 5"/>
          <p:cNvSpPr txBox="1">
            <a:spLocks noChangeArrowheads="1"/>
          </p:cNvSpPr>
          <p:nvPr/>
        </p:nvSpPr>
        <p:spPr bwMode="auto">
          <a:xfrm>
            <a:off x="2586038" y="3500438"/>
            <a:ext cx="3663182" cy="3151632"/>
          </a:xfrm>
          <a:prstGeom prst="rect">
            <a:avLst/>
          </a:prstGeom>
          <a:noFill/>
          <a:ln w="9525">
            <a:noFill/>
            <a:miter lim="800000"/>
            <a:headEnd/>
            <a:tailEnd/>
          </a:ln>
        </p:spPr>
        <p:txBody>
          <a:bodyPr wrap="none">
            <a:spAutoFit/>
          </a:bodyPr>
          <a:lstStyle/>
          <a:p>
            <a:pPr eaLnBrk="0" hangingPunct="0">
              <a:spcBef>
                <a:spcPct val="20000"/>
              </a:spcBef>
            </a:pPr>
            <a:r>
              <a:rPr lang="en-US" sz="1400" dirty="0" smtClean="0">
                <a:latin typeface="Consolas" pitchFamily="49" charset="0"/>
              </a:rPr>
              <a:t>#include &lt;algorithm&gt;</a:t>
            </a:r>
          </a:p>
          <a:p>
            <a:pPr eaLnBrk="0" hangingPunct="0">
              <a:spcBef>
                <a:spcPct val="20000"/>
              </a:spcBef>
            </a:pPr>
            <a:r>
              <a:rPr lang="en-US" sz="1400" dirty="0" smtClean="0">
                <a:latin typeface="Consolas" pitchFamily="49" charset="0"/>
              </a:rPr>
              <a:t>// ...</a:t>
            </a:r>
          </a:p>
          <a:p>
            <a:pPr eaLnBrk="0" hangingPunct="0">
              <a:spcBef>
                <a:spcPct val="20000"/>
              </a:spcBef>
            </a:pPr>
            <a:endParaRPr lang="en-US" sz="1400" dirty="0">
              <a:latin typeface="Consolas" pitchFamily="49" charset="0"/>
            </a:endParaRPr>
          </a:p>
          <a:p>
            <a:pPr eaLnBrk="0" hangingPunct="0">
              <a:spcBef>
                <a:spcPct val="20000"/>
              </a:spcBef>
            </a:pPr>
            <a:r>
              <a:rPr lang="en-US" sz="1400" dirty="0" smtClean="0">
                <a:latin typeface="Consolas" pitchFamily="49" charset="0"/>
              </a:rPr>
              <a:t>template </a:t>
            </a:r>
            <a:r>
              <a:rPr lang="en-US" sz="1400" dirty="0">
                <a:latin typeface="Consolas" pitchFamily="49" charset="0"/>
              </a:rPr>
              <a:t>&lt;typename Type&gt;</a:t>
            </a:r>
          </a:p>
          <a:p>
            <a:pPr eaLnBrk="0" hangingPunct="0">
              <a:spcBef>
                <a:spcPct val="20000"/>
              </a:spcBef>
            </a:pPr>
            <a:r>
              <a:rPr lang="en-US" sz="1400" dirty="0">
                <a:latin typeface="Consolas" pitchFamily="49" charset="0"/>
              </a:rPr>
              <a:t>Queue&lt;Type&gt;::Queue( </a:t>
            </a:r>
            <a:r>
              <a:rPr lang="en-US" sz="1400" dirty="0" err="1">
                <a:latin typeface="Consolas" pitchFamily="49" charset="0"/>
              </a:rPr>
              <a:t>int</a:t>
            </a:r>
            <a:r>
              <a:rPr lang="en-US" sz="1400" dirty="0">
                <a:latin typeface="Consolas" pitchFamily="49" charset="0"/>
              </a:rPr>
              <a:t> </a:t>
            </a:r>
            <a:r>
              <a:rPr lang="en-US" sz="1400" dirty="0">
                <a:solidFill>
                  <a:schemeClr val="accent1"/>
                </a:solidFill>
                <a:latin typeface="Consolas" pitchFamily="49" charset="0"/>
              </a:rPr>
              <a:t>n</a:t>
            </a:r>
            <a:r>
              <a:rPr lang="en-US" sz="1400" dirty="0">
                <a:latin typeface="Consolas" pitchFamily="49" charset="0"/>
              </a:rPr>
              <a:t> ):</a:t>
            </a:r>
          </a:p>
          <a:p>
            <a:pPr eaLnBrk="0" hangingPunct="0">
              <a:spcBef>
                <a:spcPct val="20000"/>
              </a:spcBef>
            </a:pPr>
            <a:r>
              <a:rPr lang="en-US" sz="1400" dirty="0" err="1">
                <a:solidFill>
                  <a:srgbClr val="FF0000"/>
                </a:solidFill>
                <a:latin typeface="Consolas" pitchFamily="49" charset="0"/>
              </a:rPr>
              <a:t>queue_size</a:t>
            </a:r>
            <a:r>
              <a:rPr lang="en-US" sz="1400" dirty="0">
                <a:latin typeface="Consolas" pitchFamily="49" charset="0"/>
              </a:rPr>
              <a:t>( 0 ),</a:t>
            </a:r>
          </a:p>
          <a:p>
            <a:pPr eaLnBrk="0" hangingPunct="0">
              <a:spcBef>
                <a:spcPct val="20000"/>
              </a:spcBef>
            </a:pPr>
            <a:r>
              <a:rPr lang="en-US" sz="1400" dirty="0" err="1">
                <a:solidFill>
                  <a:srgbClr val="FF0000"/>
                </a:solidFill>
                <a:latin typeface="Consolas" pitchFamily="49" charset="0"/>
              </a:rPr>
              <a:t>iback</a:t>
            </a:r>
            <a:r>
              <a:rPr lang="en-US" sz="1400" dirty="0">
                <a:latin typeface="Consolas" pitchFamily="49" charset="0"/>
              </a:rPr>
              <a:t>( -1 ),</a:t>
            </a:r>
          </a:p>
          <a:p>
            <a:pPr eaLnBrk="0" hangingPunct="0">
              <a:spcBef>
                <a:spcPct val="20000"/>
              </a:spcBef>
            </a:pPr>
            <a:r>
              <a:rPr lang="en-US" sz="1400" dirty="0" err="1">
                <a:solidFill>
                  <a:srgbClr val="FF0000"/>
                </a:solidFill>
                <a:latin typeface="Consolas" pitchFamily="49" charset="0"/>
              </a:rPr>
              <a:t>ifront</a:t>
            </a:r>
            <a:r>
              <a:rPr lang="en-US" sz="1400" dirty="0">
                <a:latin typeface="Consolas" pitchFamily="49" charset="0"/>
              </a:rPr>
              <a:t>( 0 ),</a:t>
            </a:r>
          </a:p>
          <a:p>
            <a:pPr eaLnBrk="0" hangingPunct="0">
              <a:spcBef>
                <a:spcPct val="20000"/>
              </a:spcBef>
            </a:pPr>
            <a:r>
              <a:rPr lang="en-US" sz="1400" dirty="0" err="1">
                <a:solidFill>
                  <a:srgbClr val="FF0000"/>
                </a:solidFill>
                <a:latin typeface="Consolas" pitchFamily="49" charset="0"/>
              </a:rPr>
              <a:t>array_capacity</a:t>
            </a:r>
            <a:r>
              <a:rPr lang="en-US" sz="1400" dirty="0">
                <a:latin typeface="Consolas" pitchFamily="49" charset="0"/>
              </a:rPr>
              <a:t>( </a:t>
            </a:r>
            <a:r>
              <a:rPr lang="en-US" sz="1400" dirty="0" err="1">
                <a:latin typeface="Consolas" pitchFamily="49" charset="0"/>
              </a:rPr>
              <a:t>std</a:t>
            </a:r>
            <a:r>
              <a:rPr lang="en-US" sz="1400" dirty="0">
                <a:latin typeface="Consolas" pitchFamily="49" charset="0"/>
              </a:rPr>
              <a:t>::max(1, </a:t>
            </a:r>
            <a:r>
              <a:rPr lang="en-US" sz="1400" dirty="0">
                <a:solidFill>
                  <a:schemeClr val="accent1"/>
                </a:solidFill>
                <a:latin typeface="Consolas" pitchFamily="49" charset="0"/>
              </a:rPr>
              <a:t>n</a:t>
            </a:r>
            <a:r>
              <a:rPr lang="en-US" sz="1400" dirty="0">
                <a:latin typeface="Consolas" pitchFamily="49" charset="0"/>
              </a:rPr>
              <a:t>) ),</a:t>
            </a:r>
          </a:p>
          <a:p>
            <a:pPr eaLnBrk="0" hangingPunct="0">
              <a:spcBef>
                <a:spcPct val="20000"/>
              </a:spcBef>
            </a:pPr>
            <a:r>
              <a:rPr lang="en-US" sz="1400" dirty="0">
                <a:solidFill>
                  <a:srgbClr val="FF0000"/>
                </a:solidFill>
                <a:latin typeface="Consolas" pitchFamily="49" charset="0"/>
              </a:rPr>
              <a:t>array</a:t>
            </a:r>
            <a:r>
              <a:rPr lang="en-US" sz="1400" dirty="0">
                <a:latin typeface="Consolas" pitchFamily="49" charset="0"/>
              </a:rPr>
              <a:t>( new Type[</a:t>
            </a:r>
            <a:r>
              <a:rPr lang="en-US" sz="1400" dirty="0" err="1">
                <a:solidFill>
                  <a:srgbClr val="FF0000"/>
                </a:solidFill>
                <a:latin typeface="Consolas" pitchFamily="49" charset="0"/>
              </a:rPr>
              <a:t>array_capacity</a:t>
            </a:r>
            <a:r>
              <a:rPr lang="en-US" sz="1400" dirty="0">
                <a:latin typeface="Consolas" pitchFamily="49" charset="0"/>
              </a:rPr>
              <a:t>] </a:t>
            </a:r>
            <a:r>
              <a:rPr lang="en-US" sz="1400" dirty="0" smtClean="0">
                <a:latin typeface="Consolas" pitchFamily="49" charset="0"/>
              </a:rPr>
              <a:t>) {</a:t>
            </a:r>
            <a:endParaRPr lang="en-US" sz="1400" dirty="0">
              <a:latin typeface="Consolas" pitchFamily="49" charset="0"/>
            </a:endParaRPr>
          </a:p>
          <a:p>
            <a:pPr eaLnBrk="0" hangingPunct="0">
              <a:spcBef>
                <a:spcPct val="20000"/>
              </a:spcBef>
            </a:pPr>
            <a:r>
              <a:rPr lang="en-US" sz="1400" dirty="0" smtClean="0">
                <a:latin typeface="Consolas" pitchFamily="49" charset="0"/>
              </a:rPr>
              <a:t>    </a:t>
            </a:r>
            <a:r>
              <a:rPr lang="en-US" sz="1400" dirty="0">
                <a:latin typeface="Consolas" pitchFamily="49" charset="0"/>
              </a:rPr>
              <a:t>// Empty constructor</a:t>
            </a:r>
          </a:p>
          <a:p>
            <a:pPr eaLnBrk="0" hangingPunct="0">
              <a:spcBef>
                <a:spcPct val="20000"/>
              </a:spcBef>
            </a:pPr>
            <a:r>
              <a:rPr lang="en-US" sz="1400" dirty="0">
                <a:latin typeface="Consolas" pitchFamily="49" charset="0"/>
              </a:rPr>
              <a:t>}</a:t>
            </a:r>
          </a:p>
        </p:txBody>
      </p:sp>
      <p:sp>
        <p:nvSpPr>
          <p:cNvPr id="23557" name="TextBox 4"/>
          <p:cNvSpPr txBox="1">
            <a:spLocks noChangeArrowheads="1"/>
          </p:cNvSpPr>
          <p:nvPr/>
        </p:nvSpPr>
        <p:spPr bwMode="auto">
          <a:xfrm>
            <a:off x="179388" y="756444"/>
            <a:ext cx="890587" cy="368300"/>
          </a:xfrm>
          <a:prstGeom prst="rect">
            <a:avLst/>
          </a:prstGeom>
          <a:noFill/>
          <a:ln w="9525">
            <a:noFill/>
            <a:miter lim="800000"/>
            <a:headEnd/>
            <a:tailEnd/>
          </a:ln>
        </p:spPr>
        <p:txBody>
          <a:bodyPr wrap="none">
            <a:spAutoFit/>
          </a:bodyPr>
          <a:lstStyle/>
          <a:p>
            <a:r>
              <a:rPr lang="en-CA"/>
              <a:t>3.3.3.2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smtClean="0">
                <a:latin typeface="Arial" charset="0"/>
                <a:cs typeface="Arial" charset="0"/>
              </a:rPr>
              <a:t>Outline</a:t>
            </a:r>
          </a:p>
        </p:txBody>
      </p:sp>
      <p:sp>
        <p:nvSpPr>
          <p:cNvPr id="5123" name="Rectangle 3"/>
          <p:cNvSpPr>
            <a:spLocks noGrp="1" noChangeArrowheads="1"/>
          </p:cNvSpPr>
          <p:nvPr>
            <p:ph type="body" idx="1"/>
          </p:nvPr>
        </p:nvSpPr>
        <p:spPr/>
        <p:txBody>
          <a:bodyPr/>
          <a:lstStyle/>
          <a:p>
            <a:pPr>
              <a:buFont typeface="Arial" charset="0"/>
              <a:buNone/>
            </a:pPr>
            <a:r>
              <a:rPr lang="en-US" smtClean="0">
                <a:latin typeface="Arial" charset="0"/>
                <a:cs typeface="Arial" charset="0"/>
              </a:rPr>
              <a:t>	This topic discusses the concept of a queue:</a:t>
            </a:r>
          </a:p>
          <a:p>
            <a:pPr lvl="1"/>
            <a:r>
              <a:rPr lang="en-US" smtClean="0">
                <a:latin typeface="Arial" charset="0"/>
                <a:cs typeface="Arial" charset="0"/>
              </a:rPr>
              <a:t>Description of an Abstract Queue</a:t>
            </a:r>
          </a:p>
          <a:p>
            <a:pPr lvl="1"/>
            <a:r>
              <a:rPr lang="en-US" smtClean="0">
                <a:latin typeface="Arial" charset="0"/>
                <a:cs typeface="Arial" charset="0"/>
              </a:rPr>
              <a:t>List applications</a:t>
            </a:r>
          </a:p>
          <a:p>
            <a:pPr lvl="1"/>
            <a:r>
              <a:rPr lang="en-US" smtClean="0">
                <a:latin typeface="Arial" charset="0"/>
                <a:cs typeface="Arial" charset="0"/>
              </a:rPr>
              <a:t>Implementation</a:t>
            </a:r>
          </a:p>
          <a:p>
            <a:pPr lvl="1"/>
            <a:r>
              <a:rPr lang="en-US" smtClean="0">
                <a:latin typeface="Arial" charset="0"/>
                <a:cs typeface="Arial" charset="0"/>
              </a:rPr>
              <a:t>Queuing theory</a:t>
            </a:r>
          </a:p>
          <a:p>
            <a:pPr lvl="1"/>
            <a:r>
              <a:rPr lang="en-US" smtClean="0">
                <a:latin typeface="Arial" charset="0"/>
                <a:cs typeface="Arial" charset="0"/>
              </a:rPr>
              <a:t>Standard Template Library</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p:txBody>
          <a:bodyPr/>
          <a:lstStyle/>
          <a:p>
            <a:r>
              <a:rPr lang="en-US" smtClean="0">
                <a:latin typeface="Arial" charset="0"/>
                <a:cs typeface="Arial" charset="0"/>
              </a:rPr>
              <a:t>Constructor</a:t>
            </a:r>
          </a:p>
        </p:txBody>
      </p:sp>
      <p:sp>
        <p:nvSpPr>
          <p:cNvPr id="24579" name="Rectangle 3"/>
          <p:cNvSpPr>
            <a:spLocks noGrp="1" noChangeArrowheads="1"/>
          </p:cNvSpPr>
          <p:nvPr>
            <p:ph type="body" idx="4294967295"/>
          </p:nvPr>
        </p:nvSpPr>
        <p:spPr/>
        <p:txBody>
          <a:bodyPr/>
          <a:lstStyle/>
          <a:p>
            <a:pPr>
              <a:buFont typeface="Arial" charset="0"/>
              <a:buNone/>
            </a:pPr>
            <a:r>
              <a:rPr lang="en-US" sz="2400" smtClean="0">
                <a:latin typeface="Arial" charset="0"/>
                <a:cs typeface="Arial" charset="0"/>
              </a:rPr>
              <a:t>	</a:t>
            </a:r>
            <a:r>
              <a:rPr lang="en-US" smtClean="0">
                <a:latin typeface="Arial" charset="0"/>
                <a:cs typeface="Arial" charset="0"/>
              </a:rPr>
              <a:t>Reminder:</a:t>
            </a:r>
          </a:p>
          <a:p>
            <a:pPr lvl="1"/>
            <a:r>
              <a:rPr lang="en-US" smtClean="0">
                <a:latin typeface="Arial" charset="0"/>
                <a:cs typeface="Arial" charset="0"/>
              </a:rPr>
              <a:t>Initialization is performed in the order specified in the class declaration</a:t>
            </a:r>
          </a:p>
          <a:p>
            <a:pPr>
              <a:buFontTx/>
              <a:buNone/>
            </a:pPr>
            <a:endParaRPr lang="en-US" sz="1400" smtClean="0">
              <a:latin typeface="Consolas" pitchFamily="49" charset="0"/>
              <a:cs typeface="Arial" charset="0"/>
            </a:endParaRPr>
          </a:p>
          <a:p>
            <a:pPr>
              <a:buFontTx/>
              <a:buNone/>
            </a:pPr>
            <a:endParaRPr lang="en-US" sz="1600" smtClean="0">
              <a:latin typeface="Consolas" pitchFamily="49" charset="0"/>
              <a:cs typeface="Arial" charset="0"/>
            </a:endParaRPr>
          </a:p>
        </p:txBody>
      </p:sp>
      <p:sp>
        <p:nvSpPr>
          <p:cNvPr id="24580" name="Text Box 4"/>
          <p:cNvSpPr txBox="1">
            <a:spLocks noChangeArrowheads="1"/>
          </p:cNvSpPr>
          <p:nvPr/>
        </p:nvSpPr>
        <p:spPr bwMode="auto">
          <a:xfrm>
            <a:off x="4787900" y="2636838"/>
            <a:ext cx="4303713" cy="4248150"/>
          </a:xfrm>
          <a:prstGeom prst="rect">
            <a:avLst/>
          </a:prstGeom>
          <a:noFill/>
          <a:ln w="9525">
            <a:noFill/>
            <a:miter lim="800000"/>
            <a:headEnd/>
            <a:tailEnd/>
          </a:ln>
        </p:spPr>
        <p:txBody>
          <a:bodyPr>
            <a:spAutoFit/>
          </a:bodyPr>
          <a:lstStyle/>
          <a:p>
            <a:r>
              <a:rPr lang="en-US" sz="1600" dirty="0">
                <a:latin typeface="Consolas" pitchFamily="49" charset="0"/>
              </a:rPr>
              <a:t>template &lt;typename Type&gt;</a:t>
            </a:r>
          </a:p>
          <a:p>
            <a:r>
              <a:rPr lang="en-US" sz="1600" dirty="0">
                <a:latin typeface="Consolas" pitchFamily="49" charset="0"/>
              </a:rPr>
              <a:t>class Queue {</a:t>
            </a:r>
          </a:p>
          <a:p>
            <a:r>
              <a:rPr lang="en-US" sz="1600" dirty="0">
                <a:latin typeface="Consolas" pitchFamily="49" charset="0"/>
              </a:rPr>
              <a:t>    private:</a:t>
            </a:r>
          </a:p>
          <a:p>
            <a:r>
              <a:rPr lang="en-US" sz="1600" dirty="0">
                <a:latin typeface="Consolas" pitchFamily="49" charset="0"/>
              </a:rPr>
              <a:t>        </a:t>
            </a:r>
            <a:r>
              <a:rPr lang="en-US" sz="1600" dirty="0" err="1">
                <a:latin typeface="Consolas" pitchFamily="49" charset="0"/>
              </a:rPr>
              <a:t>int</a:t>
            </a:r>
            <a:r>
              <a:rPr lang="en-US" sz="1600" dirty="0">
                <a:latin typeface="Consolas" pitchFamily="49" charset="0"/>
              </a:rPr>
              <a:t> </a:t>
            </a:r>
            <a:r>
              <a:rPr lang="en-US" sz="1600" dirty="0" err="1">
                <a:solidFill>
                  <a:srgbClr val="FF0000"/>
                </a:solidFill>
                <a:latin typeface="Consolas" pitchFamily="49" charset="0"/>
              </a:rPr>
              <a:t>queue_size</a:t>
            </a:r>
            <a:r>
              <a:rPr lang="en-US" sz="1600" dirty="0">
                <a:latin typeface="Consolas" pitchFamily="49" charset="0"/>
              </a:rPr>
              <a:t>;</a:t>
            </a:r>
          </a:p>
          <a:p>
            <a:r>
              <a:rPr lang="en-US" sz="1600" dirty="0">
                <a:latin typeface="Consolas" pitchFamily="49" charset="0"/>
              </a:rPr>
              <a:t>        </a:t>
            </a:r>
            <a:r>
              <a:rPr lang="en-US" sz="1600" dirty="0" err="1">
                <a:latin typeface="Consolas" pitchFamily="49" charset="0"/>
              </a:rPr>
              <a:t>int</a:t>
            </a:r>
            <a:r>
              <a:rPr lang="en-US" sz="1600" dirty="0">
                <a:latin typeface="Consolas" pitchFamily="49" charset="0"/>
              </a:rPr>
              <a:t> </a:t>
            </a:r>
            <a:r>
              <a:rPr lang="en-US" sz="1600" dirty="0" err="1">
                <a:solidFill>
                  <a:srgbClr val="FF0000"/>
                </a:solidFill>
                <a:latin typeface="Consolas" pitchFamily="49" charset="0"/>
              </a:rPr>
              <a:t>iback</a:t>
            </a:r>
            <a:r>
              <a:rPr lang="en-US" sz="1600" dirty="0">
                <a:latin typeface="Consolas" pitchFamily="49" charset="0"/>
              </a:rPr>
              <a:t>;</a:t>
            </a:r>
          </a:p>
          <a:p>
            <a:r>
              <a:rPr lang="en-US" sz="1600" dirty="0">
                <a:latin typeface="Consolas" pitchFamily="49" charset="0"/>
              </a:rPr>
              <a:t>        </a:t>
            </a:r>
            <a:r>
              <a:rPr lang="en-US" sz="1600" dirty="0" err="1">
                <a:latin typeface="Consolas" pitchFamily="49" charset="0"/>
              </a:rPr>
              <a:t>int</a:t>
            </a:r>
            <a:r>
              <a:rPr lang="en-US" sz="1600" dirty="0">
                <a:latin typeface="Consolas" pitchFamily="49" charset="0"/>
              </a:rPr>
              <a:t> </a:t>
            </a:r>
            <a:r>
              <a:rPr lang="en-US" sz="1600" dirty="0" err="1">
                <a:solidFill>
                  <a:srgbClr val="FF0000"/>
                </a:solidFill>
                <a:latin typeface="Consolas" pitchFamily="49" charset="0"/>
              </a:rPr>
              <a:t>ifront</a:t>
            </a:r>
            <a:r>
              <a:rPr lang="en-US" sz="1600" dirty="0">
                <a:latin typeface="Consolas" pitchFamily="49" charset="0"/>
              </a:rPr>
              <a:t>;</a:t>
            </a:r>
          </a:p>
          <a:p>
            <a:r>
              <a:rPr lang="en-US" sz="1600" dirty="0">
                <a:latin typeface="Consolas" pitchFamily="49" charset="0"/>
              </a:rPr>
              <a:t>        </a:t>
            </a:r>
            <a:r>
              <a:rPr lang="en-US" sz="1600" dirty="0" err="1">
                <a:latin typeface="Consolas" pitchFamily="49" charset="0"/>
              </a:rPr>
              <a:t>int</a:t>
            </a:r>
            <a:r>
              <a:rPr lang="en-US" sz="1600" dirty="0">
                <a:latin typeface="Consolas" pitchFamily="49" charset="0"/>
              </a:rPr>
              <a:t> </a:t>
            </a:r>
            <a:r>
              <a:rPr lang="en-US" sz="1600" dirty="0" err="1">
                <a:solidFill>
                  <a:srgbClr val="FF0000"/>
                </a:solidFill>
                <a:latin typeface="Consolas" pitchFamily="49" charset="0"/>
              </a:rPr>
              <a:t>array_capacity</a:t>
            </a:r>
            <a:r>
              <a:rPr lang="en-US" sz="1600" dirty="0">
                <a:latin typeface="Consolas" pitchFamily="49" charset="0"/>
              </a:rPr>
              <a:t>;</a:t>
            </a:r>
          </a:p>
          <a:p>
            <a:r>
              <a:rPr lang="en-US" sz="1600" dirty="0">
                <a:latin typeface="Consolas" pitchFamily="49" charset="0"/>
              </a:rPr>
              <a:t>        Type *</a:t>
            </a:r>
            <a:r>
              <a:rPr lang="en-US" sz="1600" dirty="0">
                <a:solidFill>
                  <a:srgbClr val="FF0000"/>
                </a:solidFill>
                <a:latin typeface="Consolas" pitchFamily="49" charset="0"/>
              </a:rPr>
              <a:t>array</a:t>
            </a:r>
            <a:r>
              <a:rPr lang="en-US" sz="1600" dirty="0">
                <a:latin typeface="Consolas" pitchFamily="49" charset="0"/>
              </a:rPr>
              <a:t>;</a:t>
            </a:r>
          </a:p>
          <a:p>
            <a:r>
              <a:rPr lang="en-US" sz="1600" dirty="0">
                <a:latin typeface="Consolas" pitchFamily="49" charset="0"/>
              </a:rPr>
              <a:t>    public:</a:t>
            </a:r>
          </a:p>
          <a:p>
            <a:r>
              <a:rPr lang="en-US" sz="1600" dirty="0">
                <a:latin typeface="Consolas" pitchFamily="49" charset="0"/>
              </a:rPr>
              <a:t>        </a:t>
            </a:r>
            <a:r>
              <a:rPr lang="en-US" sz="1600" dirty="0">
                <a:solidFill>
                  <a:srgbClr val="663300"/>
                </a:solidFill>
                <a:latin typeface="Consolas" pitchFamily="49" charset="0"/>
              </a:rPr>
              <a:t>Queue</a:t>
            </a:r>
            <a:r>
              <a:rPr lang="en-US" sz="1600" dirty="0">
                <a:latin typeface="Consolas" pitchFamily="49" charset="0"/>
              </a:rPr>
              <a:t>( </a:t>
            </a:r>
            <a:r>
              <a:rPr lang="en-US" sz="1600" dirty="0" err="1">
                <a:latin typeface="Consolas" pitchFamily="49" charset="0"/>
              </a:rPr>
              <a:t>int</a:t>
            </a:r>
            <a:r>
              <a:rPr lang="en-US" sz="1600" dirty="0">
                <a:latin typeface="Consolas" pitchFamily="49" charset="0"/>
              </a:rPr>
              <a:t> = 10 );</a:t>
            </a:r>
          </a:p>
          <a:p>
            <a:r>
              <a:rPr lang="en-US" sz="1600" dirty="0">
                <a:latin typeface="Consolas" pitchFamily="49" charset="0"/>
              </a:rPr>
              <a:t>        </a:t>
            </a:r>
            <a:r>
              <a:rPr lang="en-US" sz="1600" dirty="0">
                <a:solidFill>
                  <a:srgbClr val="663300"/>
                </a:solidFill>
                <a:latin typeface="Consolas" pitchFamily="49" charset="0"/>
              </a:rPr>
              <a:t>~Queue</a:t>
            </a:r>
            <a:r>
              <a:rPr lang="en-US" sz="1600" dirty="0">
                <a:latin typeface="Consolas" pitchFamily="49" charset="0"/>
              </a:rPr>
              <a:t>();</a:t>
            </a:r>
          </a:p>
          <a:p>
            <a:r>
              <a:rPr lang="en-US" sz="1600" dirty="0">
                <a:latin typeface="Consolas" pitchFamily="49" charset="0"/>
              </a:rPr>
              <a:t>        </a:t>
            </a:r>
            <a:r>
              <a:rPr lang="en-US" sz="1600" dirty="0" err="1">
                <a:solidFill>
                  <a:srgbClr val="FF33CC"/>
                </a:solidFill>
                <a:latin typeface="Consolas" pitchFamily="49" charset="0"/>
              </a:rPr>
              <a:t>bool</a:t>
            </a:r>
            <a:r>
              <a:rPr lang="en-US" sz="1600" dirty="0">
                <a:latin typeface="Consolas" pitchFamily="49" charset="0"/>
              </a:rPr>
              <a:t> </a:t>
            </a:r>
            <a:r>
              <a:rPr lang="en-US" sz="1600" dirty="0">
                <a:solidFill>
                  <a:srgbClr val="663300"/>
                </a:solidFill>
                <a:latin typeface="Consolas" pitchFamily="49" charset="0"/>
              </a:rPr>
              <a:t>empty</a:t>
            </a:r>
            <a:r>
              <a:rPr lang="en-US" sz="1600" dirty="0">
                <a:latin typeface="Consolas" pitchFamily="49" charset="0"/>
              </a:rPr>
              <a:t>() </a:t>
            </a:r>
            <a:r>
              <a:rPr lang="en-US" sz="1600" dirty="0" err="1">
                <a:latin typeface="Consolas" pitchFamily="49" charset="0"/>
              </a:rPr>
              <a:t>const</a:t>
            </a:r>
            <a:r>
              <a:rPr lang="en-US" sz="1600" dirty="0">
                <a:latin typeface="Consolas" pitchFamily="49" charset="0"/>
              </a:rPr>
              <a:t>;</a:t>
            </a:r>
          </a:p>
          <a:p>
            <a:r>
              <a:rPr lang="en-US" sz="1600" dirty="0">
                <a:latin typeface="Consolas" pitchFamily="49" charset="0"/>
              </a:rPr>
              <a:t>        </a:t>
            </a:r>
            <a:r>
              <a:rPr lang="en-US" sz="1600" dirty="0">
                <a:solidFill>
                  <a:srgbClr val="FF33CC"/>
                </a:solidFill>
                <a:latin typeface="Consolas" pitchFamily="49" charset="0"/>
              </a:rPr>
              <a:t>Type</a:t>
            </a:r>
            <a:r>
              <a:rPr lang="en-US" sz="1600" dirty="0">
                <a:latin typeface="Consolas" pitchFamily="49" charset="0"/>
              </a:rPr>
              <a:t> </a:t>
            </a:r>
            <a:r>
              <a:rPr lang="en-US" sz="1600" dirty="0">
                <a:solidFill>
                  <a:srgbClr val="663300"/>
                </a:solidFill>
                <a:latin typeface="Consolas" pitchFamily="49" charset="0"/>
              </a:rPr>
              <a:t>top</a:t>
            </a:r>
            <a:r>
              <a:rPr lang="en-US" sz="1600" dirty="0">
                <a:latin typeface="Consolas" pitchFamily="49" charset="0"/>
              </a:rPr>
              <a:t>() </a:t>
            </a:r>
            <a:r>
              <a:rPr lang="en-US" sz="1600" dirty="0" err="1">
                <a:latin typeface="Consolas" pitchFamily="49" charset="0"/>
              </a:rPr>
              <a:t>const</a:t>
            </a:r>
            <a:r>
              <a:rPr lang="en-US" sz="1600" dirty="0">
                <a:latin typeface="Consolas" pitchFamily="49" charset="0"/>
              </a:rPr>
              <a:t>;</a:t>
            </a:r>
          </a:p>
          <a:p>
            <a:r>
              <a:rPr lang="en-US" sz="1600" dirty="0">
                <a:latin typeface="Consolas" pitchFamily="49" charset="0"/>
              </a:rPr>
              <a:t>        </a:t>
            </a:r>
            <a:r>
              <a:rPr lang="en-US" sz="1600" dirty="0">
                <a:solidFill>
                  <a:srgbClr val="FF33CC"/>
                </a:solidFill>
                <a:latin typeface="Consolas" pitchFamily="49" charset="0"/>
              </a:rPr>
              <a:t>void</a:t>
            </a:r>
            <a:r>
              <a:rPr lang="en-US" sz="1600" dirty="0">
                <a:latin typeface="Consolas" pitchFamily="49" charset="0"/>
              </a:rPr>
              <a:t> </a:t>
            </a:r>
            <a:r>
              <a:rPr lang="en-US" sz="1600" dirty="0">
                <a:solidFill>
                  <a:srgbClr val="663300"/>
                </a:solidFill>
                <a:latin typeface="Consolas" pitchFamily="49" charset="0"/>
              </a:rPr>
              <a:t>push</a:t>
            </a:r>
            <a:r>
              <a:rPr lang="en-US" sz="1600" dirty="0">
                <a:latin typeface="Consolas" pitchFamily="49" charset="0"/>
              </a:rPr>
              <a:t>( </a:t>
            </a:r>
            <a:r>
              <a:rPr lang="en-US" sz="1600" dirty="0" smtClean="0">
                <a:latin typeface="Consolas" pitchFamily="49" charset="0"/>
              </a:rPr>
              <a:t>Type </a:t>
            </a:r>
            <a:r>
              <a:rPr lang="en-US" sz="1600" dirty="0" err="1" smtClean="0">
                <a:latin typeface="Consolas" pitchFamily="49" charset="0"/>
              </a:rPr>
              <a:t>const</a:t>
            </a:r>
            <a:r>
              <a:rPr lang="en-US" sz="1600" dirty="0" smtClean="0">
                <a:latin typeface="Consolas" pitchFamily="49" charset="0"/>
              </a:rPr>
              <a:t> </a:t>
            </a:r>
            <a:r>
              <a:rPr lang="en-US" sz="1600" dirty="0">
                <a:latin typeface="Consolas" pitchFamily="49" charset="0"/>
              </a:rPr>
              <a:t>&amp; );</a:t>
            </a:r>
          </a:p>
          <a:p>
            <a:r>
              <a:rPr lang="en-US" sz="1600" dirty="0">
                <a:latin typeface="Consolas" pitchFamily="49" charset="0"/>
              </a:rPr>
              <a:t>        </a:t>
            </a:r>
            <a:r>
              <a:rPr lang="en-US" sz="1600" dirty="0">
                <a:solidFill>
                  <a:srgbClr val="FF33CC"/>
                </a:solidFill>
                <a:latin typeface="Consolas" pitchFamily="49" charset="0"/>
              </a:rPr>
              <a:t>Type</a:t>
            </a:r>
            <a:r>
              <a:rPr lang="en-US" sz="1600" dirty="0">
                <a:latin typeface="Consolas" pitchFamily="49" charset="0"/>
              </a:rPr>
              <a:t> </a:t>
            </a:r>
            <a:r>
              <a:rPr lang="en-US" sz="1600" dirty="0">
                <a:solidFill>
                  <a:srgbClr val="663300"/>
                </a:solidFill>
                <a:latin typeface="Consolas" pitchFamily="49" charset="0"/>
              </a:rPr>
              <a:t>pop</a:t>
            </a:r>
            <a:r>
              <a:rPr lang="en-US" sz="1600" dirty="0">
                <a:latin typeface="Consolas" pitchFamily="49" charset="0"/>
              </a:rPr>
              <a:t>();</a:t>
            </a:r>
          </a:p>
          <a:p>
            <a:r>
              <a:rPr lang="en-US" sz="1600" dirty="0">
                <a:latin typeface="Consolas" pitchFamily="49" charset="0"/>
              </a:rPr>
              <a:t>};</a:t>
            </a:r>
          </a:p>
          <a:p>
            <a:endParaRPr lang="en-US" sz="1600" dirty="0">
              <a:latin typeface="Consolas" pitchFamily="49" charset="0"/>
            </a:endParaRPr>
          </a:p>
        </p:txBody>
      </p:sp>
      <p:sp>
        <p:nvSpPr>
          <p:cNvPr id="24581" name="Text Box 5"/>
          <p:cNvSpPr txBox="1">
            <a:spLocks noChangeArrowheads="1"/>
          </p:cNvSpPr>
          <p:nvPr/>
        </p:nvSpPr>
        <p:spPr bwMode="auto">
          <a:xfrm>
            <a:off x="785813" y="3500438"/>
            <a:ext cx="3887787" cy="2997200"/>
          </a:xfrm>
          <a:prstGeom prst="rect">
            <a:avLst/>
          </a:prstGeom>
          <a:noFill/>
          <a:ln w="9525">
            <a:noFill/>
            <a:miter lim="800000"/>
            <a:headEnd/>
            <a:tailEnd/>
          </a:ln>
        </p:spPr>
        <p:txBody>
          <a:bodyPr wrap="none">
            <a:spAutoFit/>
          </a:bodyPr>
          <a:lstStyle/>
          <a:p>
            <a:pPr eaLnBrk="0" hangingPunct="0">
              <a:spcBef>
                <a:spcPct val="20000"/>
              </a:spcBef>
            </a:pPr>
            <a:r>
              <a:rPr lang="en-US" sz="1600" dirty="0">
                <a:latin typeface="Consolas" pitchFamily="49" charset="0"/>
              </a:rPr>
              <a:t>template &lt;typename Type&gt;</a:t>
            </a:r>
          </a:p>
          <a:p>
            <a:pPr eaLnBrk="0" hangingPunct="0">
              <a:spcBef>
                <a:spcPct val="20000"/>
              </a:spcBef>
            </a:pPr>
            <a:r>
              <a:rPr lang="en-US" sz="1600" dirty="0">
                <a:latin typeface="Consolas" pitchFamily="49" charset="0"/>
              </a:rPr>
              <a:t>Queue&lt;Type&gt;::Queue( </a:t>
            </a:r>
            <a:r>
              <a:rPr lang="en-US" sz="1600" dirty="0" err="1">
                <a:latin typeface="Consolas" pitchFamily="49" charset="0"/>
              </a:rPr>
              <a:t>int</a:t>
            </a:r>
            <a:r>
              <a:rPr lang="en-US" sz="1600" dirty="0">
                <a:latin typeface="Consolas" pitchFamily="49" charset="0"/>
              </a:rPr>
              <a:t> </a:t>
            </a:r>
            <a:r>
              <a:rPr lang="en-US" sz="1600" dirty="0">
                <a:solidFill>
                  <a:schemeClr val="accent1"/>
                </a:solidFill>
                <a:latin typeface="Consolas" pitchFamily="49" charset="0"/>
              </a:rPr>
              <a:t>n</a:t>
            </a:r>
            <a:r>
              <a:rPr lang="en-US" sz="1600" dirty="0">
                <a:latin typeface="Consolas" pitchFamily="49" charset="0"/>
              </a:rPr>
              <a:t> ):</a:t>
            </a:r>
          </a:p>
          <a:p>
            <a:pPr eaLnBrk="0" hangingPunct="0">
              <a:spcBef>
                <a:spcPct val="20000"/>
              </a:spcBef>
            </a:pPr>
            <a:r>
              <a:rPr lang="en-US" sz="1600" dirty="0" err="1">
                <a:solidFill>
                  <a:srgbClr val="FF0000"/>
                </a:solidFill>
                <a:latin typeface="Consolas" pitchFamily="49" charset="0"/>
              </a:rPr>
              <a:t>queue_size</a:t>
            </a:r>
            <a:r>
              <a:rPr lang="en-US" sz="1600" dirty="0">
                <a:latin typeface="Consolas" pitchFamily="49" charset="0"/>
              </a:rPr>
              <a:t>( 0 ),</a:t>
            </a:r>
          </a:p>
          <a:p>
            <a:pPr eaLnBrk="0" hangingPunct="0">
              <a:spcBef>
                <a:spcPct val="20000"/>
              </a:spcBef>
            </a:pPr>
            <a:r>
              <a:rPr lang="en-US" sz="1600" dirty="0" err="1">
                <a:solidFill>
                  <a:srgbClr val="FF0000"/>
                </a:solidFill>
                <a:latin typeface="Consolas" pitchFamily="49" charset="0"/>
              </a:rPr>
              <a:t>iback</a:t>
            </a:r>
            <a:r>
              <a:rPr lang="en-US" sz="1600" dirty="0">
                <a:latin typeface="Consolas" pitchFamily="49" charset="0"/>
              </a:rPr>
              <a:t>( -1 ),</a:t>
            </a:r>
          </a:p>
          <a:p>
            <a:pPr eaLnBrk="0" hangingPunct="0">
              <a:spcBef>
                <a:spcPct val="20000"/>
              </a:spcBef>
            </a:pPr>
            <a:r>
              <a:rPr lang="en-US" sz="1600" dirty="0" err="1">
                <a:solidFill>
                  <a:srgbClr val="FF0000"/>
                </a:solidFill>
                <a:latin typeface="Consolas" pitchFamily="49" charset="0"/>
              </a:rPr>
              <a:t>ifront</a:t>
            </a:r>
            <a:r>
              <a:rPr lang="en-US" sz="1600" dirty="0">
                <a:latin typeface="Consolas" pitchFamily="49" charset="0"/>
              </a:rPr>
              <a:t>( 0 ),</a:t>
            </a:r>
          </a:p>
          <a:p>
            <a:pPr eaLnBrk="0" hangingPunct="0">
              <a:spcBef>
                <a:spcPct val="20000"/>
              </a:spcBef>
            </a:pPr>
            <a:r>
              <a:rPr lang="en-US" sz="1600" dirty="0" err="1">
                <a:solidFill>
                  <a:srgbClr val="FF0000"/>
                </a:solidFill>
                <a:latin typeface="Consolas" pitchFamily="49" charset="0"/>
              </a:rPr>
              <a:t>array_capacity</a:t>
            </a:r>
            <a:r>
              <a:rPr lang="en-US" sz="1600" dirty="0">
                <a:latin typeface="Consolas" pitchFamily="49" charset="0"/>
              </a:rPr>
              <a:t>( </a:t>
            </a:r>
            <a:r>
              <a:rPr lang="en-US" sz="1600" dirty="0" err="1">
                <a:latin typeface="Consolas" pitchFamily="49" charset="0"/>
              </a:rPr>
              <a:t>std</a:t>
            </a:r>
            <a:r>
              <a:rPr lang="en-US" sz="1600" dirty="0">
                <a:latin typeface="Consolas" pitchFamily="49" charset="0"/>
              </a:rPr>
              <a:t>::max(1, </a:t>
            </a:r>
            <a:r>
              <a:rPr lang="en-US" sz="1600" dirty="0">
                <a:solidFill>
                  <a:schemeClr val="accent1"/>
                </a:solidFill>
                <a:latin typeface="Consolas" pitchFamily="49" charset="0"/>
              </a:rPr>
              <a:t>n</a:t>
            </a:r>
            <a:r>
              <a:rPr lang="en-US" sz="1600" dirty="0">
                <a:latin typeface="Consolas" pitchFamily="49" charset="0"/>
              </a:rPr>
              <a:t>) ),</a:t>
            </a:r>
          </a:p>
          <a:p>
            <a:pPr eaLnBrk="0" hangingPunct="0">
              <a:spcBef>
                <a:spcPct val="20000"/>
              </a:spcBef>
            </a:pPr>
            <a:r>
              <a:rPr lang="en-US" sz="1600" dirty="0">
                <a:solidFill>
                  <a:srgbClr val="FF0000"/>
                </a:solidFill>
                <a:latin typeface="Consolas" pitchFamily="49" charset="0"/>
              </a:rPr>
              <a:t>array</a:t>
            </a:r>
            <a:r>
              <a:rPr lang="en-US" sz="1600" dirty="0">
                <a:latin typeface="Consolas" pitchFamily="49" charset="0"/>
              </a:rPr>
              <a:t>( new Type[</a:t>
            </a:r>
            <a:r>
              <a:rPr lang="en-US" sz="1600" dirty="0" err="1">
                <a:solidFill>
                  <a:srgbClr val="FF0000"/>
                </a:solidFill>
                <a:latin typeface="Consolas" pitchFamily="49" charset="0"/>
              </a:rPr>
              <a:t>array_capacity</a:t>
            </a:r>
            <a:r>
              <a:rPr lang="en-US" sz="1600" dirty="0">
                <a:latin typeface="Consolas" pitchFamily="49" charset="0"/>
              </a:rPr>
              <a:t>] )</a:t>
            </a:r>
          </a:p>
          <a:p>
            <a:pPr eaLnBrk="0" hangingPunct="0">
              <a:spcBef>
                <a:spcPct val="20000"/>
              </a:spcBef>
            </a:pPr>
            <a:r>
              <a:rPr lang="en-US" sz="1600" dirty="0">
                <a:latin typeface="Consolas" pitchFamily="49" charset="0"/>
              </a:rPr>
              <a:t>{</a:t>
            </a:r>
          </a:p>
          <a:p>
            <a:pPr eaLnBrk="0" hangingPunct="0">
              <a:spcBef>
                <a:spcPct val="20000"/>
              </a:spcBef>
            </a:pPr>
            <a:r>
              <a:rPr lang="en-US" sz="1600" dirty="0">
                <a:latin typeface="Consolas" pitchFamily="49" charset="0"/>
              </a:rPr>
              <a:t>    // Empty constructor</a:t>
            </a:r>
          </a:p>
          <a:p>
            <a:pPr eaLnBrk="0" hangingPunct="0">
              <a:spcBef>
                <a:spcPct val="20000"/>
              </a:spcBef>
            </a:pPr>
            <a:r>
              <a:rPr lang="en-US" sz="1600" dirty="0">
                <a:latin typeface="Consolas" pitchFamily="49" charset="0"/>
              </a:rPr>
              <a:t>}</a:t>
            </a:r>
          </a:p>
        </p:txBody>
      </p:sp>
      <p:sp>
        <p:nvSpPr>
          <p:cNvPr id="24582" name="Oval 6"/>
          <p:cNvSpPr>
            <a:spLocks noChangeArrowheads="1"/>
          </p:cNvSpPr>
          <p:nvPr/>
        </p:nvSpPr>
        <p:spPr bwMode="auto">
          <a:xfrm>
            <a:off x="555669" y="3933602"/>
            <a:ext cx="1944687" cy="1871662"/>
          </a:xfrm>
          <a:prstGeom prst="ellipse">
            <a:avLst/>
          </a:prstGeom>
          <a:noFill/>
          <a:ln w="38100">
            <a:solidFill>
              <a:srgbClr val="FF0000"/>
            </a:solidFill>
            <a:round/>
            <a:headEnd/>
            <a:tailEnd/>
          </a:ln>
        </p:spPr>
        <p:txBody>
          <a:bodyPr wrap="none" anchor="ctr"/>
          <a:lstStyle/>
          <a:p>
            <a:endParaRPr lang="en-CA"/>
          </a:p>
        </p:txBody>
      </p:sp>
      <p:sp>
        <p:nvSpPr>
          <p:cNvPr id="24583" name="Oval 6"/>
          <p:cNvSpPr>
            <a:spLocks noChangeArrowheads="1"/>
          </p:cNvSpPr>
          <p:nvPr/>
        </p:nvSpPr>
        <p:spPr bwMode="auto">
          <a:xfrm>
            <a:off x="5940152" y="3141513"/>
            <a:ext cx="1944688" cy="1871663"/>
          </a:xfrm>
          <a:prstGeom prst="ellipse">
            <a:avLst/>
          </a:prstGeom>
          <a:noFill/>
          <a:ln w="38100">
            <a:solidFill>
              <a:srgbClr val="FF0000"/>
            </a:solidFill>
            <a:round/>
            <a:headEnd/>
            <a:tailEnd/>
          </a:ln>
        </p:spPr>
        <p:txBody>
          <a:bodyPr wrap="none" anchor="ctr"/>
          <a:lstStyle/>
          <a:p>
            <a:endParaRPr lang="en-CA"/>
          </a:p>
        </p:txBody>
      </p:sp>
      <p:sp>
        <p:nvSpPr>
          <p:cNvPr id="24584" name="TextBox 7"/>
          <p:cNvSpPr txBox="1">
            <a:spLocks noChangeArrowheads="1"/>
          </p:cNvSpPr>
          <p:nvPr/>
        </p:nvSpPr>
        <p:spPr bwMode="auto">
          <a:xfrm>
            <a:off x="179388" y="756444"/>
            <a:ext cx="890587" cy="368300"/>
          </a:xfrm>
          <a:prstGeom prst="rect">
            <a:avLst/>
          </a:prstGeom>
          <a:noFill/>
          <a:ln w="9525">
            <a:noFill/>
            <a:miter lim="800000"/>
            <a:headEnd/>
            <a:tailEnd/>
          </a:ln>
        </p:spPr>
        <p:txBody>
          <a:bodyPr wrap="none">
            <a:spAutoFit/>
          </a:bodyPr>
          <a:lstStyle/>
          <a:p>
            <a:r>
              <a:rPr lang="en-CA"/>
              <a:t>3.3.3.2</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smtClean="0">
                <a:latin typeface="Arial" charset="0"/>
                <a:cs typeface="Arial" charset="0"/>
              </a:rPr>
              <a:t>Destructor</a:t>
            </a:r>
          </a:p>
        </p:txBody>
      </p:sp>
      <p:sp>
        <p:nvSpPr>
          <p:cNvPr id="25603" name="Rectangle 3"/>
          <p:cNvSpPr>
            <a:spLocks noGrp="1" noChangeArrowheads="1"/>
          </p:cNvSpPr>
          <p:nvPr>
            <p:ph type="body" idx="1"/>
          </p:nvPr>
        </p:nvSpPr>
        <p:spPr/>
        <p:txBody>
          <a:bodyPr/>
          <a:lstStyle/>
          <a:p>
            <a:pPr>
              <a:buFont typeface="Arial" charset="0"/>
              <a:buNone/>
            </a:pPr>
            <a:r>
              <a:rPr lang="en-US" smtClean="0">
                <a:latin typeface="Arial" charset="0"/>
                <a:cs typeface="Arial" charset="0"/>
              </a:rPr>
              <a:t>	The destructor is unchanged from Stack-as-Array:</a:t>
            </a:r>
          </a:p>
          <a:p>
            <a:pPr>
              <a:buFont typeface="Arial" charset="0"/>
              <a:buNone/>
            </a:pPr>
            <a:endParaRPr lang="en-US" b="1" smtClean="0">
              <a:latin typeface="Courier New" pitchFamily="49" charset="0"/>
              <a:cs typeface="Arial" charset="0"/>
            </a:endParaRPr>
          </a:p>
          <a:p>
            <a:pPr>
              <a:buFontTx/>
              <a:buNone/>
            </a:pPr>
            <a:r>
              <a:rPr lang="en-US" sz="1600" smtClean="0">
                <a:latin typeface="Consolas" pitchFamily="49" charset="0"/>
                <a:cs typeface="Arial" charset="0"/>
              </a:rPr>
              <a:t>		template &lt;typename Type&gt;</a:t>
            </a:r>
          </a:p>
          <a:p>
            <a:pPr>
              <a:buFontTx/>
              <a:buNone/>
            </a:pPr>
            <a:r>
              <a:rPr lang="en-US" sz="1600" smtClean="0">
                <a:latin typeface="Consolas" pitchFamily="49" charset="0"/>
                <a:cs typeface="Arial" charset="0"/>
              </a:rPr>
              <a:t>		Queue&lt;Type&gt;::~Queue() {</a:t>
            </a:r>
          </a:p>
          <a:p>
            <a:pPr>
              <a:buFontTx/>
              <a:buNone/>
            </a:pPr>
            <a:r>
              <a:rPr lang="en-US" sz="1600" smtClean="0">
                <a:latin typeface="Consolas" pitchFamily="49" charset="0"/>
                <a:cs typeface="Arial" charset="0"/>
              </a:rPr>
              <a:t>		    delete [] </a:t>
            </a:r>
            <a:r>
              <a:rPr lang="en-US" sz="1600" smtClean="0">
                <a:solidFill>
                  <a:srgbClr val="FF0000"/>
                </a:solidFill>
                <a:latin typeface="Consolas" pitchFamily="49" charset="0"/>
                <a:cs typeface="Arial" charset="0"/>
              </a:rPr>
              <a:t>array</a:t>
            </a:r>
            <a:r>
              <a:rPr lang="en-US" sz="1600" smtClean="0">
                <a:latin typeface="Consolas" pitchFamily="49" charset="0"/>
                <a:cs typeface="Arial" charset="0"/>
              </a:rPr>
              <a:t>;</a:t>
            </a:r>
          </a:p>
          <a:p>
            <a:pPr>
              <a:buFontTx/>
              <a:buNone/>
            </a:pPr>
            <a:r>
              <a:rPr lang="en-US" sz="1600" smtClean="0">
                <a:latin typeface="Consolas" pitchFamily="49" charset="0"/>
                <a:cs typeface="Arial" charset="0"/>
              </a:rPr>
              <a:t>		}</a:t>
            </a:r>
          </a:p>
          <a:p>
            <a:pPr>
              <a:buFontTx/>
              <a:buNone/>
            </a:pPr>
            <a:endParaRPr lang="en-US" sz="1600" smtClean="0">
              <a:latin typeface="Consolas" pitchFamily="49" charset="0"/>
              <a:cs typeface="Arial" charset="0"/>
            </a:endParaRPr>
          </a:p>
        </p:txBody>
      </p:sp>
      <p:sp>
        <p:nvSpPr>
          <p:cNvPr id="25604" name="TextBox 3"/>
          <p:cNvSpPr txBox="1">
            <a:spLocks noChangeArrowheads="1"/>
          </p:cNvSpPr>
          <p:nvPr/>
        </p:nvSpPr>
        <p:spPr bwMode="auto">
          <a:xfrm>
            <a:off x="179388" y="756444"/>
            <a:ext cx="890587" cy="368300"/>
          </a:xfrm>
          <a:prstGeom prst="rect">
            <a:avLst/>
          </a:prstGeom>
          <a:noFill/>
          <a:ln w="9525">
            <a:noFill/>
            <a:miter lim="800000"/>
            <a:headEnd/>
            <a:tailEnd/>
          </a:ln>
        </p:spPr>
        <p:txBody>
          <a:bodyPr wrap="none">
            <a:spAutoFit/>
          </a:bodyPr>
          <a:lstStyle/>
          <a:p>
            <a:r>
              <a:rPr lang="en-CA"/>
              <a:t>3.3.3.2</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smtClean="0">
                <a:latin typeface="Arial" charset="0"/>
                <a:cs typeface="Arial" charset="0"/>
              </a:rPr>
              <a:t>Member Functions</a:t>
            </a:r>
          </a:p>
        </p:txBody>
      </p:sp>
      <p:sp>
        <p:nvSpPr>
          <p:cNvPr id="26627" name="Rectangle 3"/>
          <p:cNvSpPr>
            <a:spLocks noGrp="1" noChangeArrowheads="1"/>
          </p:cNvSpPr>
          <p:nvPr>
            <p:ph type="body" idx="1"/>
          </p:nvPr>
        </p:nvSpPr>
        <p:spPr/>
        <p:txBody>
          <a:bodyPr/>
          <a:lstStyle/>
          <a:p>
            <a:pPr>
              <a:buFont typeface="Arial" charset="0"/>
              <a:buNone/>
            </a:pPr>
            <a:r>
              <a:rPr lang="en-US" smtClean="0">
                <a:latin typeface="Arial" charset="0"/>
                <a:cs typeface="Arial" charset="0"/>
              </a:rPr>
              <a:t>	These two functions are similar in behaviour:</a:t>
            </a:r>
          </a:p>
          <a:p>
            <a:pPr>
              <a:buFontTx/>
              <a:buNone/>
            </a:pPr>
            <a:endParaRPr lang="en-US" sz="1600" smtClean="0">
              <a:latin typeface="Consolas" pitchFamily="49" charset="0"/>
              <a:cs typeface="Arial" charset="0"/>
            </a:endParaRPr>
          </a:p>
          <a:p>
            <a:pPr>
              <a:buFontTx/>
              <a:buNone/>
            </a:pPr>
            <a:r>
              <a:rPr lang="en-US" sz="1600" smtClean="0">
                <a:latin typeface="Consolas" pitchFamily="49" charset="0"/>
                <a:cs typeface="Arial" charset="0"/>
              </a:rPr>
              <a:t>		template &lt;typename Type&gt;</a:t>
            </a:r>
          </a:p>
          <a:p>
            <a:pPr>
              <a:buFontTx/>
              <a:buNone/>
            </a:pPr>
            <a:r>
              <a:rPr lang="en-US" sz="1600" smtClean="0">
                <a:solidFill>
                  <a:srgbClr val="FF33CC"/>
                </a:solidFill>
                <a:latin typeface="Consolas" pitchFamily="49" charset="0"/>
                <a:cs typeface="Arial" charset="0"/>
              </a:rPr>
              <a:t>		bool</a:t>
            </a:r>
            <a:r>
              <a:rPr lang="en-US" sz="1600" smtClean="0">
                <a:latin typeface="Consolas" pitchFamily="49" charset="0"/>
                <a:cs typeface="Arial" charset="0"/>
              </a:rPr>
              <a:t> </a:t>
            </a:r>
            <a:r>
              <a:rPr lang="en-US" sz="1400" smtClean="0">
                <a:latin typeface="Consolas" pitchFamily="49" charset="0"/>
                <a:cs typeface="Arial" charset="0"/>
              </a:rPr>
              <a:t>Queue</a:t>
            </a:r>
            <a:r>
              <a:rPr lang="en-US" sz="1600" smtClean="0">
                <a:latin typeface="Consolas" pitchFamily="49" charset="0"/>
                <a:cs typeface="Arial" charset="0"/>
              </a:rPr>
              <a:t>&lt;Type&gt;::empty() const {</a:t>
            </a:r>
          </a:p>
          <a:p>
            <a:pPr>
              <a:buFontTx/>
              <a:buNone/>
            </a:pPr>
            <a:r>
              <a:rPr lang="en-US" sz="1600" smtClean="0">
                <a:latin typeface="Consolas" pitchFamily="49" charset="0"/>
                <a:cs typeface="Arial" charset="0"/>
              </a:rPr>
              <a:t>		    return ( </a:t>
            </a:r>
            <a:r>
              <a:rPr lang="en-US" sz="1600" smtClean="0">
                <a:solidFill>
                  <a:srgbClr val="FF0000"/>
                </a:solidFill>
                <a:latin typeface="Consolas" pitchFamily="49" charset="0"/>
                <a:cs typeface="Arial" charset="0"/>
              </a:rPr>
              <a:t>queue_size</a:t>
            </a:r>
            <a:r>
              <a:rPr lang="en-US" sz="1600" smtClean="0">
                <a:latin typeface="Consolas" pitchFamily="49" charset="0"/>
                <a:cs typeface="Arial" charset="0"/>
              </a:rPr>
              <a:t> == 0 );</a:t>
            </a:r>
          </a:p>
          <a:p>
            <a:pPr>
              <a:buFontTx/>
              <a:buNone/>
            </a:pPr>
            <a:r>
              <a:rPr lang="en-US" sz="1600" smtClean="0">
                <a:latin typeface="Consolas" pitchFamily="49" charset="0"/>
                <a:cs typeface="Arial" charset="0"/>
              </a:rPr>
              <a:t>		}</a:t>
            </a:r>
          </a:p>
          <a:p>
            <a:pPr>
              <a:buFontTx/>
              <a:buNone/>
            </a:pPr>
            <a:endParaRPr lang="en-US" sz="1600" smtClean="0">
              <a:latin typeface="Consolas" pitchFamily="49" charset="0"/>
              <a:cs typeface="Arial" charset="0"/>
            </a:endParaRPr>
          </a:p>
          <a:p>
            <a:pPr>
              <a:buFontTx/>
              <a:buNone/>
            </a:pPr>
            <a:r>
              <a:rPr lang="en-US" sz="1600" smtClean="0">
                <a:latin typeface="Consolas" pitchFamily="49" charset="0"/>
                <a:cs typeface="Arial" charset="0"/>
              </a:rPr>
              <a:t>				template &lt;typename Type&gt;</a:t>
            </a:r>
          </a:p>
          <a:p>
            <a:pPr>
              <a:buFontTx/>
              <a:buNone/>
            </a:pPr>
            <a:r>
              <a:rPr lang="en-US" sz="1600" smtClean="0">
                <a:solidFill>
                  <a:srgbClr val="FF33CC"/>
                </a:solidFill>
                <a:latin typeface="Consolas" pitchFamily="49" charset="0"/>
                <a:cs typeface="Arial" charset="0"/>
              </a:rPr>
              <a:t>				Type</a:t>
            </a:r>
            <a:r>
              <a:rPr lang="en-US" sz="1600" smtClean="0">
                <a:latin typeface="Consolas" pitchFamily="49" charset="0"/>
                <a:cs typeface="Arial" charset="0"/>
              </a:rPr>
              <a:t> Queue&lt;Type&gt;::front() const {</a:t>
            </a:r>
          </a:p>
          <a:p>
            <a:pPr>
              <a:buFontTx/>
              <a:buNone/>
            </a:pPr>
            <a:r>
              <a:rPr lang="en-US" sz="1600" smtClean="0">
                <a:latin typeface="Consolas" pitchFamily="49" charset="0"/>
                <a:cs typeface="Arial" charset="0"/>
              </a:rPr>
              <a:t>				    if ( </a:t>
            </a:r>
            <a:r>
              <a:rPr lang="en-US" sz="1600" smtClean="0">
                <a:solidFill>
                  <a:srgbClr val="00B0F0"/>
                </a:solidFill>
                <a:latin typeface="Consolas" pitchFamily="49" charset="0"/>
                <a:cs typeface="Arial" charset="0"/>
              </a:rPr>
              <a:t>empty</a:t>
            </a:r>
            <a:r>
              <a:rPr lang="en-US" sz="1600" smtClean="0">
                <a:latin typeface="Consolas" pitchFamily="49" charset="0"/>
                <a:cs typeface="Arial" charset="0"/>
              </a:rPr>
              <a:t>() ) {</a:t>
            </a:r>
          </a:p>
          <a:p>
            <a:pPr>
              <a:buFontTx/>
              <a:buNone/>
            </a:pPr>
            <a:r>
              <a:rPr lang="en-US" sz="1600" smtClean="0">
                <a:latin typeface="Consolas" pitchFamily="49" charset="0"/>
                <a:cs typeface="Arial" charset="0"/>
              </a:rPr>
              <a:t>				        throw underflow();</a:t>
            </a:r>
          </a:p>
          <a:p>
            <a:pPr>
              <a:buFontTx/>
              <a:buNone/>
            </a:pPr>
            <a:r>
              <a:rPr lang="en-US" sz="1600" smtClean="0">
                <a:latin typeface="Consolas" pitchFamily="49" charset="0"/>
                <a:cs typeface="Arial" charset="0"/>
              </a:rPr>
              <a:t>				    }</a:t>
            </a:r>
          </a:p>
          <a:p>
            <a:pPr>
              <a:buFontTx/>
              <a:buNone/>
            </a:pPr>
            <a:endParaRPr lang="en-US" sz="1600" smtClean="0">
              <a:latin typeface="Consolas" pitchFamily="49" charset="0"/>
              <a:cs typeface="Arial" charset="0"/>
            </a:endParaRPr>
          </a:p>
          <a:p>
            <a:pPr>
              <a:buFontTx/>
              <a:buNone/>
            </a:pPr>
            <a:r>
              <a:rPr lang="en-US" sz="1600" smtClean="0">
                <a:latin typeface="Consolas" pitchFamily="49" charset="0"/>
                <a:cs typeface="Arial" charset="0"/>
              </a:rPr>
              <a:t>				    return </a:t>
            </a:r>
            <a:r>
              <a:rPr lang="en-US" sz="1600" smtClean="0">
                <a:solidFill>
                  <a:srgbClr val="FF0000"/>
                </a:solidFill>
                <a:latin typeface="Consolas" pitchFamily="49" charset="0"/>
                <a:cs typeface="Arial" charset="0"/>
              </a:rPr>
              <a:t>array</a:t>
            </a:r>
            <a:r>
              <a:rPr lang="en-US" sz="1600" smtClean="0">
                <a:latin typeface="Consolas" pitchFamily="49" charset="0"/>
                <a:cs typeface="Arial" charset="0"/>
              </a:rPr>
              <a:t>[</a:t>
            </a:r>
            <a:r>
              <a:rPr lang="en-US" sz="1600" smtClean="0">
                <a:solidFill>
                  <a:srgbClr val="FF0000"/>
                </a:solidFill>
                <a:latin typeface="Consolas" pitchFamily="49" charset="0"/>
                <a:cs typeface="Arial" charset="0"/>
              </a:rPr>
              <a:t>ifront</a:t>
            </a:r>
            <a:r>
              <a:rPr lang="en-US" sz="1600" smtClean="0">
                <a:latin typeface="Consolas" pitchFamily="49" charset="0"/>
                <a:cs typeface="Arial" charset="0"/>
              </a:rPr>
              <a:t>];</a:t>
            </a:r>
          </a:p>
          <a:p>
            <a:pPr>
              <a:buFontTx/>
              <a:buNone/>
            </a:pPr>
            <a:r>
              <a:rPr lang="en-US" sz="1600" smtClean="0">
                <a:latin typeface="Consolas" pitchFamily="49" charset="0"/>
                <a:cs typeface="Arial" charset="0"/>
              </a:rPr>
              <a:t>				}</a:t>
            </a:r>
          </a:p>
          <a:p>
            <a:pPr>
              <a:buFontTx/>
              <a:buNone/>
            </a:pPr>
            <a:endParaRPr lang="en-US" sz="1600" smtClean="0">
              <a:latin typeface="Consolas" pitchFamily="49" charset="0"/>
              <a:cs typeface="Arial" charset="0"/>
            </a:endParaRPr>
          </a:p>
        </p:txBody>
      </p:sp>
      <p:sp>
        <p:nvSpPr>
          <p:cNvPr id="26628" name="TextBox 3"/>
          <p:cNvSpPr txBox="1">
            <a:spLocks noChangeArrowheads="1"/>
          </p:cNvSpPr>
          <p:nvPr/>
        </p:nvSpPr>
        <p:spPr bwMode="auto">
          <a:xfrm>
            <a:off x="179388" y="756444"/>
            <a:ext cx="890587" cy="368300"/>
          </a:xfrm>
          <a:prstGeom prst="rect">
            <a:avLst/>
          </a:prstGeom>
          <a:noFill/>
          <a:ln w="9525">
            <a:noFill/>
            <a:miter lim="800000"/>
            <a:headEnd/>
            <a:tailEnd/>
          </a:ln>
        </p:spPr>
        <p:txBody>
          <a:bodyPr wrap="none">
            <a:spAutoFit/>
          </a:bodyPr>
          <a:lstStyle/>
          <a:p>
            <a:r>
              <a:rPr lang="en-CA"/>
              <a:t>3.3.3.2</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p:txBody>
          <a:bodyPr/>
          <a:lstStyle/>
          <a:p>
            <a:r>
              <a:rPr lang="en-US" smtClean="0">
                <a:latin typeface="Arial" charset="0"/>
                <a:cs typeface="Arial" charset="0"/>
              </a:rPr>
              <a:t>Member Functions</a:t>
            </a:r>
          </a:p>
        </p:txBody>
      </p:sp>
      <p:sp>
        <p:nvSpPr>
          <p:cNvPr id="27651" name="Rectangle 3"/>
          <p:cNvSpPr>
            <a:spLocks noGrp="1" noChangeArrowheads="1"/>
          </p:cNvSpPr>
          <p:nvPr>
            <p:ph type="body" idx="4294967295"/>
          </p:nvPr>
        </p:nvSpPr>
        <p:spPr/>
        <p:txBody>
          <a:bodyPr/>
          <a:lstStyle/>
          <a:p>
            <a:pPr>
              <a:buFont typeface="Arial" charset="0"/>
              <a:buNone/>
            </a:pPr>
            <a:r>
              <a:rPr lang="en-US" dirty="0" smtClean="0">
                <a:latin typeface="Arial" charset="0"/>
                <a:cs typeface="Arial" charset="0"/>
              </a:rPr>
              <a:t>	However, a naïve implementation of push and pop will cause difficulties:</a:t>
            </a:r>
          </a:p>
          <a:p>
            <a:pPr>
              <a:buFontTx/>
              <a:buNone/>
            </a:pPr>
            <a:endParaRPr lang="en-US" sz="1200" dirty="0" smtClean="0">
              <a:latin typeface="Consolas" pitchFamily="49" charset="0"/>
              <a:cs typeface="Arial" charset="0"/>
            </a:endParaRPr>
          </a:p>
          <a:p>
            <a:pPr>
              <a:buFontTx/>
              <a:buNone/>
            </a:pPr>
            <a:r>
              <a:rPr lang="en-US" sz="1600" dirty="0" smtClean="0">
                <a:latin typeface="Consolas" pitchFamily="49" charset="0"/>
                <a:cs typeface="Arial" charset="0"/>
              </a:rPr>
              <a:t>template &lt;typename Type&gt;</a:t>
            </a:r>
          </a:p>
          <a:p>
            <a:pPr>
              <a:buFontTx/>
              <a:buNone/>
            </a:pPr>
            <a:r>
              <a:rPr lang="en-US" sz="1600" dirty="0" smtClean="0">
                <a:solidFill>
                  <a:srgbClr val="FF33CC"/>
                </a:solidFill>
                <a:latin typeface="Consolas" pitchFamily="49" charset="0"/>
                <a:cs typeface="Arial" charset="0"/>
              </a:rPr>
              <a:t>void</a:t>
            </a:r>
            <a:r>
              <a:rPr lang="en-US" sz="1600" dirty="0" smtClean="0">
                <a:latin typeface="Consolas" pitchFamily="49" charset="0"/>
                <a:cs typeface="Arial" charset="0"/>
              </a:rPr>
              <a:t> Queue&lt;Type&gt;::push( Type </a:t>
            </a:r>
            <a:r>
              <a:rPr lang="en-US" sz="1600" dirty="0" err="1" smtClean="0">
                <a:latin typeface="Consolas" pitchFamily="49" charset="0"/>
                <a:cs typeface="Arial" charset="0"/>
              </a:rPr>
              <a:t>const</a:t>
            </a:r>
            <a:r>
              <a:rPr lang="en-US" sz="1600" dirty="0" smtClean="0">
                <a:latin typeface="Consolas" pitchFamily="49" charset="0"/>
                <a:cs typeface="Arial" charset="0"/>
              </a:rPr>
              <a:t> &amp;</a:t>
            </a:r>
            <a:r>
              <a:rPr lang="en-US" sz="1600" dirty="0" err="1" smtClean="0">
                <a:solidFill>
                  <a:srgbClr val="00B0F0"/>
                </a:solidFill>
                <a:latin typeface="Consolas" pitchFamily="49" charset="0"/>
                <a:cs typeface="Arial" charset="0"/>
              </a:rPr>
              <a:t>obj</a:t>
            </a:r>
            <a:r>
              <a:rPr lang="en-US" sz="1600" dirty="0" smtClean="0">
                <a:latin typeface="Consolas" pitchFamily="49" charset="0"/>
                <a:cs typeface="Arial" charset="0"/>
              </a:rPr>
              <a:t> ) {</a:t>
            </a:r>
          </a:p>
          <a:p>
            <a:pPr>
              <a:buFontTx/>
              <a:buNone/>
            </a:pPr>
            <a:r>
              <a:rPr lang="en-US" sz="1600" dirty="0" smtClean="0">
                <a:latin typeface="Consolas" pitchFamily="49" charset="0"/>
                <a:cs typeface="Arial" charset="0"/>
              </a:rPr>
              <a:t>    if ( </a:t>
            </a:r>
            <a:r>
              <a:rPr lang="en-US" sz="1600" dirty="0" err="1" smtClean="0">
                <a:solidFill>
                  <a:srgbClr val="FF0000"/>
                </a:solidFill>
                <a:latin typeface="Consolas" pitchFamily="49" charset="0"/>
                <a:cs typeface="Arial" charset="0"/>
              </a:rPr>
              <a:t>queue_size</a:t>
            </a:r>
            <a:r>
              <a:rPr lang="en-US" sz="1600" dirty="0" smtClean="0">
                <a:latin typeface="Consolas" pitchFamily="49" charset="0"/>
                <a:cs typeface="Arial" charset="0"/>
              </a:rPr>
              <a:t> == </a:t>
            </a:r>
            <a:r>
              <a:rPr lang="en-US" sz="1600" dirty="0" err="1" smtClean="0">
                <a:solidFill>
                  <a:srgbClr val="FF0000"/>
                </a:solidFill>
                <a:latin typeface="Consolas" pitchFamily="49" charset="0"/>
                <a:cs typeface="Arial" charset="0"/>
              </a:rPr>
              <a:t>array_capacity</a:t>
            </a:r>
            <a:r>
              <a:rPr lang="en-US" sz="1600" dirty="0" smtClean="0">
                <a:latin typeface="Consolas" pitchFamily="49" charset="0"/>
                <a:cs typeface="Arial" charset="0"/>
              </a:rPr>
              <a:t> ) {</a:t>
            </a:r>
          </a:p>
          <a:p>
            <a:pPr>
              <a:buFontTx/>
              <a:buNone/>
            </a:pPr>
            <a:r>
              <a:rPr lang="en-US" sz="1600" dirty="0" smtClean="0">
                <a:latin typeface="Consolas" pitchFamily="49" charset="0"/>
                <a:cs typeface="Arial" charset="0"/>
              </a:rPr>
              <a:t>        throw overflow();</a:t>
            </a:r>
          </a:p>
          <a:p>
            <a:pPr>
              <a:buFontTx/>
              <a:buNone/>
            </a:pPr>
            <a:r>
              <a:rPr lang="en-US" sz="1600" dirty="0" smtClean="0">
                <a:latin typeface="Consolas" pitchFamily="49" charset="0"/>
                <a:cs typeface="Arial" charset="0"/>
              </a:rPr>
              <a:t>    }</a:t>
            </a:r>
          </a:p>
          <a:p>
            <a:pPr>
              <a:buFontTx/>
              <a:buNone/>
            </a:pPr>
            <a:endParaRPr lang="en-US" sz="1600" dirty="0" smtClean="0">
              <a:latin typeface="Consolas" pitchFamily="49" charset="0"/>
              <a:cs typeface="Arial" charset="0"/>
            </a:endParaRPr>
          </a:p>
          <a:p>
            <a:pPr>
              <a:buFontTx/>
              <a:buNone/>
            </a:pPr>
            <a:r>
              <a:rPr lang="en-US" sz="1600" dirty="0" smtClean="0">
                <a:latin typeface="Consolas" pitchFamily="49" charset="0"/>
                <a:cs typeface="Arial" charset="0"/>
              </a:rPr>
              <a:t>    ++</a:t>
            </a:r>
            <a:r>
              <a:rPr lang="en-US" sz="1600" dirty="0" err="1" smtClean="0">
                <a:solidFill>
                  <a:srgbClr val="FF0000"/>
                </a:solidFill>
                <a:latin typeface="Consolas" pitchFamily="49" charset="0"/>
                <a:cs typeface="Arial" charset="0"/>
              </a:rPr>
              <a:t>iback</a:t>
            </a:r>
            <a:r>
              <a:rPr lang="en-US" sz="1600" dirty="0" smtClean="0">
                <a:latin typeface="Consolas" pitchFamily="49" charset="0"/>
                <a:cs typeface="Arial" charset="0"/>
              </a:rPr>
              <a:t>;</a:t>
            </a:r>
          </a:p>
          <a:p>
            <a:pPr>
              <a:buFontTx/>
              <a:buNone/>
            </a:pPr>
            <a:r>
              <a:rPr lang="en-US" sz="1600" dirty="0" smtClean="0">
                <a:latin typeface="Consolas" pitchFamily="49" charset="0"/>
                <a:cs typeface="Arial" charset="0"/>
              </a:rPr>
              <a:t>    </a:t>
            </a:r>
            <a:r>
              <a:rPr lang="en-US" sz="1600" dirty="0" smtClean="0">
                <a:solidFill>
                  <a:srgbClr val="FF0000"/>
                </a:solidFill>
                <a:latin typeface="Consolas" pitchFamily="49" charset="0"/>
                <a:cs typeface="Arial" charset="0"/>
              </a:rPr>
              <a:t>array</a:t>
            </a:r>
            <a:r>
              <a:rPr lang="en-US" sz="1600" dirty="0" smtClean="0">
                <a:latin typeface="Consolas" pitchFamily="49" charset="0"/>
                <a:cs typeface="Arial" charset="0"/>
              </a:rPr>
              <a:t>[</a:t>
            </a:r>
            <a:r>
              <a:rPr lang="en-US" sz="1600" dirty="0" err="1" smtClean="0">
                <a:solidFill>
                  <a:srgbClr val="FF0000"/>
                </a:solidFill>
                <a:latin typeface="Consolas" pitchFamily="49" charset="0"/>
                <a:cs typeface="Arial" charset="0"/>
              </a:rPr>
              <a:t>iback</a:t>
            </a:r>
            <a:r>
              <a:rPr lang="en-US" sz="1600" dirty="0" smtClean="0">
                <a:latin typeface="Consolas" pitchFamily="49" charset="0"/>
                <a:cs typeface="Arial" charset="0"/>
              </a:rPr>
              <a:t>] = </a:t>
            </a:r>
            <a:r>
              <a:rPr lang="en-US" sz="1600" dirty="0" err="1" smtClean="0">
                <a:solidFill>
                  <a:srgbClr val="00B0F0"/>
                </a:solidFill>
                <a:latin typeface="Consolas" pitchFamily="49" charset="0"/>
                <a:cs typeface="Arial" charset="0"/>
              </a:rPr>
              <a:t>obj</a:t>
            </a:r>
            <a:r>
              <a:rPr lang="en-US" sz="1600" dirty="0" smtClean="0">
                <a:latin typeface="Consolas" pitchFamily="49" charset="0"/>
                <a:cs typeface="Arial" charset="0"/>
              </a:rPr>
              <a:t>;</a:t>
            </a:r>
          </a:p>
          <a:p>
            <a:pPr>
              <a:buFontTx/>
              <a:buNone/>
            </a:pPr>
            <a:r>
              <a:rPr lang="en-US" sz="1600" dirty="0" smtClean="0">
                <a:latin typeface="Consolas" pitchFamily="49" charset="0"/>
                <a:cs typeface="Arial" charset="0"/>
              </a:rPr>
              <a:t>    ++</a:t>
            </a:r>
            <a:r>
              <a:rPr lang="en-US" sz="1600" dirty="0" err="1" smtClean="0">
                <a:solidFill>
                  <a:srgbClr val="FF0000"/>
                </a:solidFill>
                <a:latin typeface="Consolas" pitchFamily="49" charset="0"/>
                <a:cs typeface="Arial" charset="0"/>
              </a:rPr>
              <a:t>queue_size</a:t>
            </a:r>
            <a:r>
              <a:rPr lang="en-US" sz="1600" dirty="0" smtClean="0">
                <a:latin typeface="Consolas" pitchFamily="49" charset="0"/>
                <a:cs typeface="Arial" charset="0"/>
              </a:rPr>
              <a:t>;</a:t>
            </a:r>
          </a:p>
          <a:p>
            <a:pPr>
              <a:buFontTx/>
              <a:buNone/>
            </a:pPr>
            <a:r>
              <a:rPr lang="en-US" sz="1600" dirty="0" smtClean="0">
                <a:latin typeface="Consolas" pitchFamily="49" charset="0"/>
                <a:cs typeface="Arial" charset="0"/>
              </a:rPr>
              <a:t>}</a:t>
            </a:r>
          </a:p>
        </p:txBody>
      </p:sp>
      <p:sp>
        <p:nvSpPr>
          <p:cNvPr id="27652" name="Rectangle 3"/>
          <p:cNvSpPr>
            <a:spLocks noChangeArrowheads="1"/>
          </p:cNvSpPr>
          <p:nvPr/>
        </p:nvSpPr>
        <p:spPr bwMode="auto">
          <a:xfrm>
            <a:off x="4284663" y="3644900"/>
            <a:ext cx="4521200" cy="2592388"/>
          </a:xfrm>
          <a:prstGeom prst="rect">
            <a:avLst/>
          </a:prstGeom>
          <a:noFill/>
          <a:ln w="9525">
            <a:noFill/>
            <a:miter lim="800000"/>
            <a:headEnd/>
            <a:tailEnd/>
          </a:ln>
        </p:spPr>
        <p:txBody>
          <a:bodyPr/>
          <a:lstStyle/>
          <a:p>
            <a:pPr marL="342900" indent="-342900" eaLnBrk="0" hangingPunct="0">
              <a:spcBef>
                <a:spcPct val="20000"/>
              </a:spcBef>
            </a:pPr>
            <a:r>
              <a:rPr lang="en-US" sz="1600">
                <a:latin typeface="Consolas" pitchFamily="49" charset="0"/>
              </a:rPr>
              <a:t>template &lt;typename Type&gt;</a:t>
            </a:r>
          </a:p>
          <a:p>
            <a:pPr marL="342900" indent="-342900" eaLnBrk="0" hangingPunct="0">
              <a:spcBef>
                <a:spcPct val="20000"/>
              </a:spcBef>
            </a:pPr>
            <a:r>
              <a:rPr lang="en-US" sz="1600">
                <a:solidFill>
                  <a:srgbClr val="FF33CC"/>
                </a:solidFill>
                <a:latin typeface="Consolas" pitchFamily="49" charset="0"/>
              </a:rPr>
              <a:t>Type</a:t>
            </a:r>
            <a:r>
              <a:rPr lang="en-US" sz="1600">
                <a:latin typeface="Consolas" pitchFamily="49" charset="0"/>
              </a:rPr>
              <a:t> Queue&lt;Type&gt;::pop() {</a:t>
            </a:r>
          </a:p>
          <a:p>
            <a:pPr marL="342900" indent="-342900" eaLnBrk="0" hangingPunct="0">
              <a:spcBef>
                <a:spcPct val="20000"/>
              </a:spcBef>
            </a:pPr>
            <a:r>
              <a:rPr lang="en-US" sz="1600">
                <a:latin typeface="Consolas" pitchFamily="49" charset="0"/>
              </a:rPr>
              <a:t>    if ( </a:t>
            </a:r>
            <a:r>
              <a:rPr lang="en-US" sz="1600">
                <a:solidFill>
                  <a:srgbClr val="663300"/>
                </a:solidFill>
                <a:latin typeface="Consolas" pitchFamily="49" charset="0"/>
              </a:rPr>
              <a:t>empty</a:t>
            </a:r>
            <a:r>
              <a:rPr lang="en-US" sz="1600">
                <a:latin typeface="Consolas" pitchFamily="49" charset="0"/>
              </a:rPr>
              <a:t>() ) {</a:t>
            </a:r>
          </a:p>
          <a:p>
            <a:pPr marL="342900" indent="-342900" eaLnBrk="0" hangingPunct="0">
              <a:spcBef>
                <a:spcPct val="20000"/>
              </a:spcBef>
            </a:pPr>
            <a:r>
              <a:rPr lang="en-US" sz="1600">
                <a:latin typeface="Consolas" pitchFamily="49" charset="0"/>
              </a:rPr>
              <a:t>        throw underflow();</a:t>
            </a:r>
          </a:p>
          <a:p>
            <a:pPr marL="342900" indent="-342900" eaLnBrk="0" hangingPunct="0">
              <a:spcBef>
                <a:spcPct val="20000"/>
              </a:spcBef>
            </a:pPr>
            <a:r>
              <a:rPr lang="en-US" sz="1600">
                <a:latin typeface="Consolas" pitchFamily="49" charset="0"/>
              </a:rPr>
              <a:t>    }</a:t>
            </a:r>
          </a:p>
          <a:p>
            <a:pPr marL="342900" indent="-342900" eaLnBrk="0" hangingPunct="0">
              <a:spcBef>
                <a:spcPct val="20000"/>
              </a:spcBef>
            </a:pPr>
            <a:endParaRPr lang="en-US" sz="1600">
              <a:latin typeface="Consolas" pitchFamily="49" charset="0"/>
            </a:endParaRPr>
          </a:p>
          <a:p>
            <a:pPr marL="342900" indent="-342900" eaLnBrk="0" hangingPunct="0">
              <a:spcBef>
                <a:spcPct val="20000"/>
              </a:spcBef>
            </a:pPr>
            <a:r>
              <a:rPr lang="en-US" sz="1600">
                <a:latin typeface="Consolas" pitchFamily="49" charset="0"/>
              </a:rPr>
              <a:t>    --queue_size;</a:t>
            </a:r>
          </a:p>
          <a:p>
            <a:pPr marL="342900" indent="-342900" eaLnBrk="0" hangingPunct="0">
              <a:spcBef>
                <a:spcPct val="20000"/>
              </a:spcBef>
            </a:pPr>
            <a:r>
              <a:rPr lang="en-US" sz="1600">
                <a:latin typeface="Consolas" pitchFamily="49" charset="0"/>
              </a:rPr>
              <a:t>    ++ifront;</a:t>
            </a:r>
          </a:p>
          <a:p>
            <a:pPr marL="342900" indent="-342900" eaLnBrk="0" hangingPunct="0">
              <a:spcBef>
                <a:spcPct val="20000"/>
              </a:spcBef>
            </a:pPr>
            <a:r>
              <a:rPr lang="en-US" sz="1600">
                <a:latin typeface="Consolas" pitchFamily="49" charset="0"/>
              </a:rPr>
              <a:t>    return </a:t>
            </a:r>
            <a:r>
              <a:rPr lang="en-US" sz="1600">
                <a:solidFill>
                  <a:srgbClr val="FF0000"/>
                </a:solidFill>
                <a:latin typeface="Consolas" pitchFamily="49" charset="0"/>
              </a:rPr>
              <a:t>array</a:t>
            </a:r>
            <a:r>
              <a:rPr lang="en-US" sz="1600">
                <a:latin typeface="Consolas" pitchFamily="49" charset="0"/>
              </a:rPr>
              <a:t>[</a:t>
            </a:r>
            <a:r>
              <a:rPr lang="en-US" sz="1600">
                <a:solidFill>
                  <a:srgbClr val="FF0000"/>
                </a:solidFill>
                <a:latin typeface="Consolas" pitchFamily="49" charset="0"/>
              </a:rPr>
              <a:t>ifront - 1</a:t>
            </a:r>
            <a:r>
              <a:rPr lang="en-US" sz="1600">
                <a:latin typeface="Consolas" pitchFamily="49" charset="0"/>
              </a:rPr>
              <a:t>];</a:t>
            </a:r>
          </a:p>
          <a:p>
            <a:pPr marL="342900" indent="-342900" eaLnBrk="0" hangingPunct="0">
              <a:spcBef>
                <a:spcPct val="20000"/>
              </a:spcBef>
            </a:pPr>
            <a:r>
              <a:rPr lang="en-US" sz="1600">
                <a:latin typeface="Consolas" pitchFamily="49" charset="0"/>
              </a:rPr>
              <a:t>}</a:t>
            </a:r>
          </a:p>
        </p:txBody>
      </p:sp>
      <p:sp>
        <p:nvSpPr>
          <p:cNvPr id="27653" name="TextBox 4"/>
          <p:cNvSpPr txBox="1">
            <a:spLocks noChangeArrowheads="1"/>
          </p:cNvSpPr>
          <p:nvPr/>
        </p:nvSpPr>
        <p:spPr bwMode="auto">
          <a:xfrm>
            <a:off x="179388" y="756444"/>
            <a:ext cx="890587" cy="368300"/>
          </a:xfrm>
          <a:prstGeom prst="rect">
            <a:avLst/>
          </a:prstGeom>
          <a:noFill/>
          <a:ln w="9525">
            <a:noFill/>
            <a:miter lim="800000"/>
            <a:headEnd/>
            <a:tailEnd/>
          </a:ln>
        </p:spPr>
        <p:txBody>
          <a:bodyPr wrap="none">
            <a:spAutoFit/>
          </a:bodyPr>
          <a:lstStyle/>
          <a:p>
            <a:r>
              <a:rPr lang="en-CA"/>
              <a:t>3.3.3.2</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C:\Users\dwharder\Desktop\q5.png"/>
          <p:cNvPicPr>
            <a:picLocks noChangeAspect="1" noChangeArrowheads="1"/>
          </p:cNvPicPr>
          <p:nvPr/>
        </p:nvPicPr>
        <p:blipFill>
          <a:blip r:embed="rId3" cstate="print"/>
          <a:srcRect/>
          <a:stretch>
            <a:fillRect/>
          </a:stretch>
        </p:blipFill>
        <p:spPr bwMode="auto">
          <a:xfrm>
            <a:off x="2571750" y="3284538"/>
            <a:ext cx="3940175" cy="3008312"/>
          </a:xfrm>
          <a:prstGeom prst="rect">
            <a:avLst/>
          </a:prstGeom>
          <a:noFill/>
          <a:ln w="9525">
            <a:noFill/>
            <a:miter lim="800000"/>
            <a:headEnd/>
            <a:tailEnd/>
          </a:ln>
        </p:spPr>
      </p:pic>
      <p:sp>
        <p:nvSpPr>
          <p:cNvPr id="28675" name="Rectangle 2"/>
          <p:cNvSpPr>
            <a:spLocks noGrp="1" noChangeArrowheads="1"/>
          </p:cNvSpPr>
          <p:nvPr>
            <p:ph type="title" idx="4294967295"/>
          </p:nvPr>
        </p:nvSpPr>
        <p:spPr/>
        <p:txBody>
          <a:bodyPr/>
          <a:lstStyle/>
          <a:p>
            <a:r>
              <a:rPr lang="en-US" smtClean="0">
                <a:latin typeface="Arial" charset="0"/>
                <a:cs typeface="Arial" charset="0"/>
              </a:rPr>
              <a:t>Member Functions</a:t>
            </a:r>
          </a:p>
        </p:txBody>
      </p:sp>
      <p:sp>
        <p:nvSpPr>
          <p:cNvPr id="28676" name="Rectangle 3"/>
          <p:cNvSpPr>
            <a:spLocks noGrp="1" noChangeArrowheads="1"/>
          </p:cNvSpPr>
          <p:nvPr>
            <p:ph type="body" idx="4294967295"/>
          </p:nvPr>
        </p:nvSpPr>
        <p:spPr/>
        <p:txBody>
          <a:bodyPr/>
          <a:lstStyle/>
          <a:p>
            <a:pPr>
              <a:buFont typeface="Arial" charset="0"/>
              <a:buNone/>
            </a:pPr>
            <a:r>
              <a:rPr lang="en-US" smtClean="0">
                <a:latin typeface="Arial" charset="0"/>
                <a:cs typeface="Arial" charset="0"/>
              </a:rPr>
              <a:t>	Suppose that:</a:t>
            </a:r>
          </a:p>
          <a:p>
            <a:pPr lvl="1"/>
            <a:r>
              <a:rPr lang="en-US" smtClean="0">
                <a:latin typeface="Arial" charset="0"/>
                <a:cs typeface="Arial" charset="0"/>
              </a:rPr>
              <a:t>The array capacity is 16</a:t>
            </a:r>
          </a:p>
          <a:p>
            <a:pPr lvl="1"/>
            <a:r>
              <a:rPr lang="en-US" smtClean="0">
                <a:latin typeface="Arial" charset="0"/>
                <a:cs typeface="Arial" charset="0"/>
              </a:rPr>
              <a:t>We have performed 16 pushes</a:t>
            </a:r>
          </a:p>
          <a:p>
            <a:pPr lvl="1"/>
            <a:r>
              <a:rPr lang="en-US" smtClean="0">
                <a:latin typeface="Arial" charset="0"/>
                <a:cs typeface="Arial" charset="0"/>
              </a:rPr>
              <a:t>We have performed 5 pops</a:t>
            </a:r>
          </a:p>
          <a:p>
            <a:pPr lvl="2"/>
            <a:r>
              <a:rPr lang="en-US" smtClean="0">
                <a:latin typeface="Arial" charset="0"/>
                <a:cs typeface="Arial" charset="0"/>
              </a:rPr>
              <a:t>The queue size is now 11</a:t>
            </a:r>
          </a:p>
          <a:p>
            <a:pPr lvl="1"/>
            <a:endParaRPr lang="en-US" smtClean="0">
              <a:latin typeface="Arial" charset="0"/>
              <a:cs typeface="Arial" charset="0"/>
            </a:endParaRPr>
          </a:p>
          <a:p>
            <a:pPr lvl="1"/>
            <a:endParaRPr lang="en-US" smtClean="0">
              <a:latin typeface="Arial" charset="0"/>
              <a:cs typeface="Arial" charset="0"/>
            </a:endParaRPr>
          </a:p>
          <a:p>
            <a:pPr lvl="1"/>
            <a:endParaRPr lang="en-US" smtClean="0">
              <a:latin typeface="Arial" charset="0"/>
              <a:cs typeface="Arial" charset="0"/>
            </a:endParaRPr>
          </a:p>
          <a:p>
            <a:pPr lvl="1"/>
            <a:r>
              <a:rPr lang="en-US" smtClean="0">
                <a:latin typeface="Arial" charset="0"/>
                <a:cs typeface="Arial" charset="0"/>
              </a:rPr>
              <a:t>We perform one further push</a:t>
            </a:r>
          </a:p>
          <a:p>
            <a:pPr>
              <a:buFont typeface="Arial" charset="0"/>
              <a:buNone/>
            </a:pPr>
            <a:endParaRPr lang="en-US" smtClean="0">
              <a:latin typeface="Arial" charset="0"/>
              <a:cs typeface="Arial" charset="0"/>
            </a:endParaRPr>
          </a:p>
          <a:p>
            <a:pPr>
              <a:buFont typeface="Arial" charset="0"/>
              <a:buNone/>
            </a:pPr>
            <a:r>
              <a:rPr lang="en-US" smtClean="0">
                <a:latin typeface="Arial" charset="0"/>
                <a:cs typeface="Arial" charset="0"/>
              </a:rPr>
              <a:t>	In this case, the array is not full and yet we cannot place any more objects in to the array</a:t>
            </a:r>
          </a:p>
        </p:txBody>
      </p:sp>
      <p:sp>
        <p:nvSpPr>
          <p:cNvPr id="28677" name="TextBox 4"/>
          <p:cNvSpPr txBox="1">
            <a:spLocks noChangeArrowheads="1"/>
          </p:cNvSpPr>
          <p:nvPr/>
        </p:nvSpPr>
        <p:spPr bwMode="auto">
          <a:xfrm>
            <a:off x="179388" y="756444"/>
            <a:ext cx="890587" cy="368300"/>
          </a:xfrm>
          <a:prstGeom prst="rect">
            <a:avLst/>
          </a:prstGeom>
          <a:noFill/>
          <a:ln w="9525">
            <a:noFill/>
            <a:miter lim="800000"/>
            <a:headEnd/>
            <a:tailEnd/>
          </a:ln>
        </p:spPr>
        <p:txBody>
          <a:bodyPr wrap="none">
            <a:spAutoFit/>
          </a:bodyPr>
          <a:lstStyle/>
          <a:p>
            <a:r>
              <a:rPr lang="en-CA"/>
              <a:t>3.3.3.2</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p:txBody>
          <a:bodyPr/>
          <a:lstStyle/>
          <a:p>
            <a:r>
              <a:rPr lang="en-US" smtClean="0">
                <a:latin typeface="Arial" charset="0"/>
                <a:cs typeface="Arial" charset="0"/>
              </a:rPr>
              <a:t>Member Functions</a:t>
            </a:r>
          </a:p>
        </p:txBody>
      </p:sp>
      <p:sp>
        <p:nvSpPr>
          <p:cNvPr id="29699" name="Rectangle 3"/>
          <p:cNvSpPr>
            <a:spLocks noGrp="1" noChangeArrowheads="1"/>
          </p:cNvSpPr>
          <p:nvPr>
            <p:ph type="body" idx="4294967295"/>
          </p:nvPr>
        </p:nvSpPr>
        <p:spPr/>
        <p:txBody>
          <a:bodyPr/>
          <a:lstStyle/>
          <a:p>
            <a:pPr>
              <a:buFont typeface="Arial" charset="0"/>
              <a:buNone/>
            </a:pPr>
            <a:r>
              <a:rPr lang="en-US" sz="2400" smtClean="0">
                <a:latin typeface="Arial" charset="0"/>
                <a:cs typeface="Arial" charset="0"/>
              </a:rPr>
              <a:t>	</a:t>
            </a:r>
            <a:r>
              <a:rPr lang="en-US" smtClean="0">
                <a:latin typeface="Arial" charset="0"/>
                <a:cs typeface="Arial" charset="0"/>
              </a:rPr>
              <a:t>Instead of viewing the array on the range </a:t>
            </a:r>
            <a:r>
              <a:rPr lang="en-US" smtClean="0">
                <a:latin typeface="Times New Roman" pitchFamily="18" charset="0"/>
                <a:cs typeface="Times New Roman" pitchFamily="18" charset="0"/>
              </a:rPr>
              <a:t>0, …, 15</a:t>
            </a:r>
            <a:r>
              <a:rPr lang="en-US" smtClean="0">
                <a:latin typeface="Arial" charset="0"/>
                <a:cs typeface="Arial" charset="0"/>
              </a:rPr>
              <a:t>, consider the indices being cyclic:</a:t>
            </a:r>
          </a:p>
          <a:p>
            <a:pPr algn="ctr">
              <a:buFont typeface="Arial" charset="0"/>
              <a:buNone/>
            </a:pPr>
            <a:r>
              <a:rPr lang="en-US" smtClean="0">
                <a:latin typeface="Times New Roman" pitchFamily="18" charset="0"/>
                <a:cs typeface="Times New Roman" pitchFamily="18" charset="0"/>
              </a:rPr>
              <a:t>…, 15, 0, 1, …, 15, 0, 1, …, 15, 0, 1, …</a:t>
            </a:r>
          </a:p>
          <a:p>
            <a:pPr>
              <a:buFont typeface="Arial" charset="0"/>
              <a:buNone/>
            </a:pPr>
            <a:r>
              <a:rPr lang="en-US" smtClean="0">
                <a:latin typeface="Arial" charset="0"/>
                <a:cs typeface="Arial" charset="0"/>
              </a:rPr>
              <a:t>	This is referred to as a </a:t>
            </a:r>
            <a:r>
              <a:rPr lang="en-US" i="1" smtClean="0">
                <a:latin typeface="Arial" charset="0"/>
                <a:cs typeface="Arial" charset="0"/>
              </a:rPr>
              <a:t>circular array</a:t>
            </a:r>
            <a:endParaRPr lang="en-US" sz="1600" i="1" smtClean="0">
              <a:latin typeface="Times New Roman" pitchFamily="18" charset="0"/>
              <a:cs typeface="Times New Roman" pitchFamily="18" charset="0"/>
            </a:endParaRPr>
          </a:p>
        </p:txBody>
      </p:sp>
      <p:pic>
        <p:nvPicPr>
          <p:cNvPr id="29700" name="Picture 6" descr="C:\Users\dwharder\Desktop\q6.png"/>
          <p:cNvPicPr>
            <a:picLocks noChangeAspect="1" noChangeArrowheads="1"/>
          </p:cNvPicPr>
          <p:nvPr/>
        </p:nvPicPr>
        <p:blipFill>
          <a:blip r:embed="rId3" cstate="print"/>
          <a:srcRect/>
          <a:stretch>
            <a:fillRect/>
          </a:stretch>
        </p:blipFill>
        <p:spPr bwMode="auto">
          <a:xfrm>
            <a:off x="2571750" y="3284538"/>
            <a:ext cx="3940175" cy="3008312"/>
          </a:xfrm>
          <a:prstGeom prst="rect">
            <a:avLst/>
          </a:prstGeom>
          <a:noFill/>
          <a:ln w="9525">
            <a:noFill/>
            <a:miter lim="800000"/>
            <a:headEnd/>
            <a:tailEnd/>
          </a:ln>
        </p:spPr>
      </p:pic>
      <p:sp>
        <p:nvSpPr>
          <p:cNvPr id="29701" name="TextBox 4"/>
          <p:cNvSpPr txBox="1">
            <a:spLocks noChangeArrowheads="1"/>
          </p:cNvSpPr>
          <p:nvPr/>
        </p:nvSpPr>
        <p:spPr bwMode="auto">
          <a:xfrm>
            <a:off x="179388" y="756444"/>
            <a:ext cx="890587" cy="368300"/>
          </a:xfrm>
          <a:prstGeom prst="rect">
            <a:avLst/>
          </a:prstGeom>
          <a:noFill/>
          <a:ln w="9525">
            <a:noFill/>
            <a:miter lim="800000"/>
            <a:headEnd/>
            <a:tailEnd/>
          </a:ln>
        </p:spPr>
        <p:txBody>
          <a:bodyPr wrap="none">
            <a:spAutoFit/>
          </a:bodyPr>
          <a:lstStyle/>
          <a:p>
            <a:r>
              <a:rPr lang="en-CA"/>
              <a:t>3.3.3.2</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7" descr="C:\Users\dwharder\Desktop\q8.png"/>
          <p:cNvPicPr>
            <a:picLocks noChangeAspect="1" noChangeArrowheads="1"/>
          </p:cNvPicPr>
          <p:nvPr/>
        </p:nvPicPr>
        <p:blipFill>
          <a:blip r:embed="rId3" cstate="print"/>
          <a:srcRect/>
          <a:stretch>
            <a:fillRect/>
          </a:stretch>
        </p:blipFill>
        <p:spPr bwMode="auto">
          <a:xfrm>
            <a:off x="2571750" y="3284538"/>
            <a:ext cx="3940175" cy="3008312"/>
          </a:xfrm>
          <a:prstGeom prst="rect">
            <a:avLst/>
          </a:prstGeom>
          <a:noFill/>
          <a:ln w="9525">
            <a:noFill/>
            <a:miter lim="800000"/>
            <a:headEnd/>
            <a:tailEnd/>
          </a:ln>
        </p:spPr>
      </p:pic>
      <p:sp>
        <p:nvSpPr>
          <p:cNvPr id="30723" name="Rectangle 2"/>
          <p:cNvSpPr>
            <a:spLocks noGrp="1" noChangeArrowheads="1"/>
          </p:cNvSpPr>
          <p:nvPr>
            <p:ph type="title" idx="4294967295"/>
          </p:nvPr>
        </p:nvSpPr>
        <p:spPr/>
        <p:txBody>
          <a:bodyPr/>
          <a:lstStyle/>
          <a:p>
            <a:r>
              <a:rPr lang="en-US" smtClean="0">
                <a:latin typeface="Arial" charset="0"/>
                <a:cs typeface="Arial" charset="0"/>
              </a:rPr>
              <a:t>Member Functions</a:t>
            </a:r>
          </a:p>
        </p:txBody>
      </p:sp>
      <p:sp>
        <p:nvSpPr>
          <p:cNvPr id="30724" name="Rectangle 3"/>
          <p:cNvSpPr>
            <a:spLocks noGrp="1" noChangeArrowheads="1"/>
          </p:cNvSpPr>
          <p:nvPr>
            <p:ph type="body" idx="4294967295"/>
          </p:nvPr>
        </p:nvSpPr>
        <p:spPr/>
        <p:txBody>
          <a:bodyPr/>
          <a:lstStyle/>
          <a:p>
            <a:pPr>
              <a:buFont typeface="Arial" charset="0"/>
              <a:buNone/>
            </a:pPr>
            <a:r>
              <a:rPr lang="en-US" smtClean="0">
                <a:latin typeface="Arial" charset="0"/>
                <a:cs typeface="Arial" charset="0"/>
              </a:rPr>
              <a:t>	Now, the next push may be performed in the next available location of the circular array:</a:t>
            </a:r>
          </a:p>
          <a:p>
            <a:pPr lvl="1">
              <a:buFont typeface="Arial" charset="0"/>
              <a:buNone/>
            </a:pPr>
            <a:r>
              <a:rPr lang="en-US" smtClean="0">
                <a:latin typeface="Consolas" pitchFamily="49" charset="0"/>
                <a:cs typeface="Arial" charset="0"/>
              </a:rPr>
              <a:t>	++iback;</a:t>
            </a:r>
          </a:p>
          <a:p>
            <a:pPr lvl="1">
              <a:buFont typeface="Arial" charset="0"/>
              <a:buNone/>
            </a:pPr>
            <a:r>
              <a:rPr lang="en-US" smtClean="0">
                <a:latin typeface="Consolas" pitchFamily="49" charset="0"/>
                <a:cs typeface="Arial" charset="0"/>
              </a:rPr>
              <a:t>	if ( iback == capacity() ) {</a:t>
            </a:r>
          </a:p>
          <a:p>
            <a:pPr lvl="1">
              <a:buFont typeface="Arial" charset="0"/>
              <a:buNone/>
            </a:pPr>
            <a:r>
              <a:rPr lang="en-US" smtClean="0">
                <a:latin typeface="Consolas" pitchFamily="49" charset="0"/>
                <a:cs typeface="Arial" charset="0"/>
              </a:rPr>
              <a:t>	    iback = 0;</a:t>
            </a:r>
          </a:p>
          <a:p>
            <a:pPr lvl="1">
              <a:buFont typeface="Arial" charset="0"/>
              <a:buNone/>
            </a:pPr>
            <a:r>
              <a:rPr lang="en-US" smtClean="0">
                <a:latin typeface="Consolas" pitchFamily="49" charset="0"/>
                <a:cs typeface="Arial" charset="0"/>
              </a:rPr>
              <a:t>	}</a:t>
            </a:r>
          </a:p>
        </p:txBody>
      </p:sp>
      <p:sp>
        <p:nvSpPr>
          <p:cNvPr id="30725" name="TextBox 4"/>
          <p:cNvSpPr txBox="1">
            <a:spLocks noChangeArrowheads="1"/>
          </p:cNvSpPr>
          <p:nvPr/>
        </p:nvSpPr>
        <p:spPr bwMode="auto">
          <a:xfrm>
            <a:off x="179388" y="756444"/>
            <a:ext cx="890587" cy="368300"/>
          </a:xfrm>
          <a:prstGeom prst="rect">
            <a:avLst/>
          </a:prstGeom>
          <a:noFill/>
          <a:ln w="9525">
            <a:noFill/>
            <a:miter lim="800000"/>
            <a:headEnd/>
            <a:tailEnd/>
          </a:ln>
        </p:spPr>
        <p:txBody>
          <a:bodyPr wrap="none">
            <a:spAutoFit/>
          </a:bodyPr>
          <a:lstStyle/>
          <a:p>
            <a:r>
              <a:rPr lang="en-CA"/>
              <a:t>3.3.3.2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p:cNvSpPr>
          <p:nvPr>
            <p:ph type="title" idx="4294967295"/>
          </p:nvPr>
        </p:nvSpPr>
        <p:spPr/>
        <p:txBody>
          <a:bodyPr/>
          <a:lstStyle/>
          <a:p>
            <a:r>
              <a:rPr lang="en-US" smtClean="0">
                <a:latin typeface="Arial" charset="0"/>
                <a:cs typeface="Arial" charset="0"/>
              </a:rPr>
              <a:t>Exceptions</a:t>
            </a:r>
          </a:p>
        </p:txBody>
      </p:sp>
      <p:sp>
        <p:nvSpPr>
          <p:cNvPr id="31747" name="Rectangle 3"/>
          <p:cNvSpPr>
            <a:spLocks noGrp="1"/>
          </p:cNvSpPr>
          <p:nvPr>
            <p:ph type="body" idx="4294967295"/>
          </p:nvPr>
        </p:nvSpPr>
        <p:spPr/>
        <p:txBody>
          <a:bodyPr/>
          <a:lstStyle/>
          <a:p>
            <a:pPr>
              <a:buFont typeface="Arial" charset="0"/>
              <a:buNone/>
            </a:pPr>
            <a:r>
              <a:rPr lang="en-US" smtClean="0">
                <a:latin typeface="Arial" charset="0"/>
                <a:cs typeface="Arial" charset="0"/>
              </a:rPr>
              <a:t>	As with a stack, there are a number of options which can be used if the array is filled</a:t>
            </a:r>
          </a:p>
          <a:p>
            <a:pPr>
              <a:buFont typeface="Arial" charset="0"/>
              <a:buNone/>
            </a:pPr>
            <a:endParaRPr lang="en-US" smtClean="0">
              <a:latin typeface="Arial" charset="0"/>
              <a:cs typeface="Arial" charset="0"/>
            </a:endParaRPr>
          </a:p>
          <a:p>
            <a:pPr>
              <a:buFont typeface="Arial" charset="0"/>
              <a:buNone/>
            </a:pPr>
            <a:r>
              <a:rPr lang="en-US" smtClean="0">
                <a:latin typeface="Arial" charset="0"/>
                <a:cs typeface="Arial" charset="0"/>
              </a:rPr>
              <a:t>	If the array is filled, we have five options:</a:t>
            </a:r>
          </a:p>
          <a:p>
            <a:pPr lvl="1"/>
            <a:r>
              <a:rPr lang="en-US" smtClean="0">
                <a:latin typeface="Arial" charset="0"/>
                <a:cs typeface="Arial" charset="0"/>
              </a:rPr>
              <a:t>Increase the size of the array</a:t>
            </a:r>
          </a:p>
          <a:p>
            <a:pPr lvl="1"/>
            <a:r>
              <a:rPr lang="en-US" smtClean="0">
                <a:latin typeface="Arial" charset="0"/>
                <a:cs typeface="Arial" charset="0"/>
              </a:rPr>
              <a:t>Throw an exception</a:t>
            </a:r>
          </a:p>
          <a:p>
            <a:pPr lvl="1"/>
            <a:r>
              <a:rPr lang="en-US" smtClean="0">
                <a:latin typeface="Arial" charset="0"/>
                <a:cs typeface="Arial" charset="0"/>
              </a:rPr>
              <a:t>Ignore the element being pushed</a:t>
            </a:r>
          </a:p>
          <a:p>
            <a:pPr lvl="1"/>
            <a:r>
              <a:rPr lang="en-US" smtClean="0">
                <a:latin typeface="Arial" charset="0"/>
                <a:cs typeface="Arial" charset="0"/>
              </a:rPr>
              <a:t>Put the pushing process to “sleep” until something else pops the front of the queue</a:t>
            </a:r>
          </a:p>
          <a:p>
            <a:pPr>
              <a:buFont typeface="Arial" charset="0"/>
              <a:buNone/>
            </a:pPr>
            <a:endParaRPr lang="en-US" smtClean="0">
              <a:latin typeface="Arial" charset="0"/>
              <a:cs typeface="Arial" charset="0"/>
            </a:endParaRPr>
          </a:p>
          <a:p>
            <a:pPr>
              <a:buFont typeface="Arial" charset="0"/>
              <a:buNone/>
            </a:pPr>
            <a:r>
              <a:rPr lang="en-US" smtClean="0">
                <a:latin typeface="Arial" charset="0"/>
                <a:cs typeface="Arial" charset="0"/>
              </a:rPr>
              <a:t>	Include a member function </a:t>
            </a:r>
            <a:r>
              <a:rPr lang="en-US" b="1" smtClean="0">
                <a:latin typeface="Consolas" pitchFamily="49" charset="0"/>
                <a:cs typeface="Arial" charset="0"/>
              </a:rPr>
              <a:t>bool full()</a:t>
            </a:r>
          </a:p>
          <a:p>
            <a:endParaRPr lang="en-US" smtClean="0">
              <a:latin typeface="Arial" charset="0"/>
              <a:cs typeface="Arial" charset="0"/>
            </a:endParaRPr>
          </a:p>
        </p:txBody>
      </p:sp>
      <p:sp>
        <p:nvSpPr>
          <p:cNvPr id="31748" name="TextBox 3"/>
          <p:cNvSpPr txBox="1">
            <a:spLocks noChangeArrowheads="1"/>
          </p:cNvSpPr>
          <p:nvPr/>
        </p:nvSpPr>
        <p:spPr bwMode="auto">
          <a:xfrm>
            <a:off x="179388" y="756444"/>
            <a:ext cx="890587" cy="368300"/>
          </a:xfrm>
          <a:prstGeom prst="rect">
            <a:avLst/>
          </a:prstGeom>
          <a:noFill/>
          <a:ln w="9525">
            <a:noFill/>
            <a:miter lim="800000"/>
            <a:headEnd/>
            <a:tailEnd/>
          </a:ln>
        </p:spPr>
        <p:txBody>
          <a:bodyPr wrap="none">
            <a:spAutoFit/>
          </a:bodyPr>
          <a:lstStyle/>
          <a:p>
            <a:r>
              <a:rPr lang="en-CA"/>
              <a:t>3.3.3.2</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7" descr="dub"/>
          <p:cNvPicPr>
            <a:picLocks noChangeAspect="1" noChangeArrowheads="1"/>
          </p:cNvPicPr>
          <p:nvPr/>
        </p:nvPicPr>
        <p:blipFill>
          <a:blip r:embed="rId3" cstate="print"/>
          <a:srcRect/>
          <a:stretch>
            <a:fillRect/>
          </a:stretch>
        </p:blipFill>
        <p:spPr bwMode="auto">
          <a:xfrm>
            <a:off x="1492250" y="2925763"/>
            <a:ext cx="6392863" cy="1655762"/>
          </a:xfrm>
          <a:prstGeom prst="rect">
            <a:avLst/>
          </a:prstGeom>
          <a:noFill/>
          <a:ln w="9525">
            <a:noFill/>
            <a:miter lim="800000"/>
            <a:headEnd/>
            <a:tailEnd/>
          </a:ln>
        </p:spPr>
      </p:pic>
      <p:sp>
        <p:nvSpPr>
          <p:cNvPr id="32771" name="Rectangle 2"/>
          <p:cNvSpPr>
            <a:spLocks noGrp="1"/>
          </p:cNvSpPr>
          <p:nvPr>
            <p:ph type="title" idx="4294967295"/>
          </p:nvPr>
        </p:nvSpPr>
        <p:spPr/>
        <p:txBody>
          <a:bodyPr/>
          <a:lstStyle/>
          <a:p>
            <a:r>
              <a:rPr lang="en-US" smtClean="0">
                <a:latin typeface="Arial" charset="0"/>
                <a:cs typeface="Arial" charset="0"/>
              </a:rPr>
              <a:t>Increasing Capacity</a:t>
            </a:r>
          </a:p>
        </p:txBody>
      </p:sp>
      <p:sp>
        <p:nvSpPr>
          <p:cNvPr id="32772" name="Rectangle 3"/>
          <p:cNvSpPr>
            <a:spLocks noGrp="1"/>
          </p:cNvSpPr>
          <p:nvPr>
            <p:ph type="body" idx="4294967295"/>
          </p:nvPr>
        </p:nvSpPr>
        <p:spPr/>
        <p:txBody>
          <a:bodyPr/>
          <a:lstStyle/>
          <a:p>
            <a:pPr>
              <a:buFont typeface="Arial" charset="0"/>
              <a:buNone/>
            </a:pPr>
            <a:r>
              <a:rPr lang="en-US" smtClean="0">
                <a:latin typeface="Arial" charset="0"/>
                <a:cs typeface="Arial" charset="0"/>
              </a:rPr>
              <a:t>	Unfortunately, if we choose to increase the capacity, this becomes slightly more complex</a:t>
            </a:r>
          </a:p>
          <a:p>
            <a:pPr lvl="1"/>
            <a:r>
              <a:rPr lang="en-US" smtClean="0">
                <a:latin typeface="Arial" charset="0"/>
                <a:cs typeface="Arial" charset="0"/>
              </a:rPr>
              <a:t>A direct copy does not work:</a:t>
            </a:r>
          </a:p>
        </p:txBody>
      </p:sp>
      <p:sp>
        <p:nvSpPr>
          <p:cNvPr id="32773" name="TextBox 4"/>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3.3.4</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descr="dub"/>
          <p:cNvPicPr>
            <a:picLocks noChangeAspect="1" noChangeArrowheads="1"/>
          </p:cNvPicPr>
          <p:nvPr/>
        </p:nvPicPr>
        <p:blipFill>
          <a:blip r:embed="rId3" cstate="print"/>
          <a:srcRect/>
          <a:stretch>
            <a:fillRect/>
          </a:stretch>
        </p:blipFill>
        <p:spPr bwMode="auto">
          <a:xfrm>
            <a:off x="1492250" y="2925763"/>
            <a:ext cx="6389688" cy="1655762"/>
          </a:xfrm>
          <a:prstGeom prst="rect">
            <a:avLst/>
          </a:prstGeom>
          <a:noFill/>
          <a:ln w="9525">
            <a:noFill/>
            <a:miter lim="800000"/>
            <a:headEnd/>
            <a:tailEnd/>
          </a:ln>
        </p:spPr>
      </p:pic>
      <p:sp>
        <p:nvSpPr>
          <p:cNvPr id="33795" name="Rectangle 2"/>
          <p:cNvSpPr>
            <a:spLocks noGrp="1"/>
          </p:cNvSpPr>
          <p:nvPr>
            <p:ph type="title" idx="4294967295"/>
          </p:nvPr>
        </p:nvSpPr>
        <p:spPr/>
        <p:txBody>
          <a:bodyPr/>
          <a:lstStyle/>
          <a:p>
            <a:r>
              <a:rPr lang="en-US" smtClean="0">
                <a:latin typeface="Arial" charset="0"/>
                <a:cs typeface="Arial" charset="0"/>
              </a:rPr>
              <a:t>Increasing Capacity</a:t>
            </a:r>
          </a:p>
        </p:txBody>
      </p:sp>
      <p:sp>
        <p:nvSpPr>
          <p:cNvPr id="33796" name="Rectangle 3"/>
          <p:cNvSpPr>
            <a:spLocks noGrp="1"/>
          </p:cNvSpPr>
          <p:nvPr>
            <p:ph type="body" idx="4294967295"/>
          </p:nvPr>
        </p:nvSpPr>
        <p:spPr>
          <a:xfrm>
            <a:off x="457200" y="1566863"/>
            <a:ext cx="8229600" cy="4525962"/>
          </a:xfrm>
        </p:spPr>
        <p:txBody>
          <a:bodyPr/>
          <a:lstStyle/>
          <a:p>
            <a:pPr>
              <a:buFont typeface="Arial" charset="0"/>
              <a:buNone/>
            </a:pPr>
            <a:r>
              <a:rPr lang="en-US" sz="2400" smtClean="0">
                <a:latin typeface="Arial" charset="0"/>
                <a:cs typeface="Arial" charset="0"/>
              </a:rPr>
              <a:t>	</a:t>
            </a:r>
            <a:r>
              <a:rPr lang="en-US" smtClean="0">
                <a:latin typeface="Arial" charset="0"/>
                <a:cs typeface="Arial" charset="0"/>
              </a:rPr>
              <a:t>There are two solutions:</a:t>
            </a:r>
          </a:p>
          <a:p>
            <a:pPr lvl="1"/>
            <a:r>
              <a:rPr lang="en-US" smtClean="0">
                <a:latin typeface="Arial" charset="0"/>
                <a:cs typeface="Arial" charset="0"/>
              </a:rPr>
              <a:t>Move those beyond the front to the end of the array</a:t>
            </a:r>
          </a:p>
          <a:p>
            <a:pPr lvl="1"/>
            <a:r>
              <a:rPr lang="en-US" smtClean="0">
                <a:latin typeface="Arial" charset="0"/>
                <a:cs typeface="Arial" charset="0"/>
              </a:rPr>
              <a:t>The next push would then occur in position 6</a:t>
            </a:r>
          </a:p>
        </p:txBody>
      </p:sp>
      <p:sp>
        <p:nvSpPr>
          <p:cNvPr id="33797" name="TextBox 4"/>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3.3.4</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mtClean="0">
                <a:latin typeface="Arial" charset="0"/>
                <a:cs typeface="Arial" charset="0"/>
              </a:rPr>
              <a:t>Abstract Queue</a:t>
            </a:r>
          </a:p>
        </p:txBody>
      </p:sp>
      <p:sp>
        <p:nvSpPr>
          <p:cNvPr id="6147" name="Rectangle 3"/>
          <p:cNvSpPr>
            <a:spLocks noGrp="1" noChangeArrowheads="1"/>
          </p:cNvSpPr>
          <p:nvPr>
            <p:ph type="body" idx="1"/>
          </p:nvPr>
        </p:nvSpPr>
        <p:spPr/>
        <p:txBody>
          <a:bodyPr/>
          <a:lstStyle/>
          <a:p>
            <a:pPr>
              <a:buFont typeface="Arial" charset="0"/>
              <a:buNone/>
            </a:pPr>
            <a:r>
              <a:rPr lang="en-US" smtClean="0">
                <a:latin typeface="Arial" charset="0"/>
                <a:cs typeface="Arial" charset="0"/>
              </a:rPr>
              <a:t>	An Abstract Queue (Queue ADT) is an abstract data type that emphasizes specific operations:</a:t>
            </a:r>
          </a:p>
          <a:p>
            <a:pPr lvl="1"/>
            <a:r>
              <a:rPr lang="en-US" smtClean="0">
                <a:latin typeface="Arial" charset="0"/>
                <a:cs typeface="Arial" charset="0"/>
              </a:rPr>
              <a:t>Uses a explicit linear ordering</a:t>
            </a:r>
          </a:p>
          <a:p>
            <a:pPr lvl="1"/>
            <a:r>
              <a:rPr lang="en-US" smtClean="0">
                <a:latin typeface="Arial" charset="0"/>
                <a:cs typeface="Arial" charset="0"/>
              </a:rPr>
              <a:t>Insertions and removals are performed individually</a:t>
            </a:r>
          </a:p>
          <a:p>
            <a:pPr lvl="1"/>
            <a:r>
              <a:rPr lang="en-US" smtClean="0">
                <a:latin typeface="Arial" charset="0"/>
                <a:cs typeface="Arial" charset="0"/>
              </a:rPr>
              <a:t>There are no restrictions on objects inserted into (</a:t>
            </a:r>
            <a:r>
              <a:rPr lang="en-US" i="1" smtClean="0">
                <a:latin typeface="Arial" charset="0"/>
                <a:cs typeface="Arial" charset="0"/>
              </a:rPr>
              <a:t>pushed onto</a:t>
            </a:r>
            <a:r>
              <a:rPr lang="en-US" smtClean="0">
                <a:latin typeface="Arial" charset="0"/>
                <a:cs typeface="Arial" charset="0"/>
              </a:rPr>
              <a:t>) the queue—that object is designated the back of the queue</a:t>
            </a:r>
          </a:p>
          <a:p>
            <a:pPr lvl="1"/>
            <a:r>
              <a:rPr lang="en-US" smtClean="0">
                <a:latin typeface="Arial" charset="0"/>
                <a:cs typeface="Arial" charset="0"/>
              </a:rPr>
              <a:t>The object designated as the </a:t>
            </a:r>
            <a:r>
              <a:rPr lang="en-US" i="1" smtClean="0">
                <a:latin typeface="Arial" charset="0"/>
                <a:cs typeface="Arial" charset="0"/>
              </a:rPr>
              <a:t>front </a:t>
            </a:r>
            <a:r>
              <a:rPr lang="en-US" smtClean="0">
                <a:latin typeface="Arial" charset="0"/>
                <a:cs typeface="Arial" charset="0"/>
              </a:rPr>
              <a:t>of the queue is the object which was in the queue the longest</a:t>
            </a:r>
          </a:p>
          <a:p>
            <a:pPr lvl="1"/>
            <a:r>
              <a:rPr lang="en-US" smtClean="0">
                <a:latin typeface="Arial" charset="0"/>
                <a:cs typeface="Arial" charset="0"/>
              </a:rPr>
              <a:t>The remove operation (</a:t>
            </a:r>
            <a:r>
              <a:rPr lang="en-US" i="1" smtClean="0">
                <a:latin typeface="Arial" charset="0"/>
                <a:cs typeface="Arial" charset="0"/>
              </a:rPr>
              <a:t>popping</a:t>
            </a:r>
            <a:r>
              <a:rPr lang="en-US" smtClean="0">
                <a:latin typeface="Arial" charset="0"/>
                <a:cs typeface="Arial" charset="0"/>
              </a:rPr>
              <a:t> from the queue) removes the current </a:t>
            </a:r>
            <a:r>
              <a:rPr lang="en-US" i="1" smtClean="0">
                <a:latin typeface="Arial" charset="0"/>
                <a:cs typeface="Arial" charset="0"/>
              </a:rPr>
              <a:t>front </a:t>
            </a:r>
            <a:r>
              <a:rPr lang="en-US" smtClean="0">
                <a:latin typeface="Arial" charset="0"/>
                <a:cs typeface="Arial" charset="0"/>
              </a:rPr>
              <a:t>of the queue</a:t>
            </a:r>
          </a:p>
        </p:txBody>
      </p:sp>
      <p:sp>
        <p:nvSpPr>
          <p:cNvPr id="6148" name="TextBox 3"/>
          <p:cNvSpPr txBox="1">
            <a:spLocks noChangeArrowheads="1"/>
          </p:cNvSpPr>
          <p:nvPr/>
        </p:nvSpPr>
        <p:spPr bwMode="auto">
          <a:xfrm>
            <a:off x="179388" y="756444"/>
            <a:ext cx="504825" cy="368300"/>
          </a:xfrm>
          <a:prstGeom prst="rect">
            <a:avLst/>
          </a:prstGeom>
          <a:noFill/>
          <a:ln w="9525">
            <a:noFill/>
            <a:miter lim="800000"/>
            <a:headEnd/>
            <a:tailEnd/>
          </a:ln>
        </p:spPr>
        <p:txBody>
          <a:bodyPr wrap="none">
            <a:spAutoFit/>
          </a:bodyPr>
          <a:lstStyle/>
          <a:p>
            <a:r>
              <a:rPr lang="en-CA"/>
              <a:t>3.3</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p:cNvSpPr>
          <p:nvPr>
            <p:ph type="title" idx="4294967295"/>
          </p:nvPr>
        </p:nvSpPr>
        <p:spPr/>
        <p:txBody>
          <a:bodyPr/>
          <a:lstStyle/>
          <a:p>
            <a:r>
              <a:rPr lang="en-US" smtClean="0">
                <a:latin typeface="Arial" charset="0"/>
                <a:cs typeface="Arial" charset="0"/>
              </a:rPr>
              <a:t>Increasing Capacity</a:t>
            </a:r>
          </a:p>
        </p:txBody>
      </p:sp>
      <p:sp>
        <p:nvSpPr>
          <p:cNvPr id="34819" name="Rectangle 3"/>
          <p:cNvSpPr>
            <a:spLocks noGrp="1"/>
          </p:cNvSpPr>
          <p:nvPr>
            <p:ph type="body" idx="4294967295"/>
          </p:nvPr>
        </p:nvSpPr>
        <p:spPr/>
        <p:txBody>
          <a:bodyPr/>
          <a:lstStyle/>
          <a:p>
            <a:pPr>
              <a:buFont typeface="Arial" charset="0"/>
              <a:buNone/>
            </a:pPr>
            <a:r>
              <a:rPr lang="en-US" smtClean="0">
                <a:latin typeface="Arial" charset="0"/>
                <a:cs typeface="Arial" charset="0"/>
              </a:rPr>
              <a:t>	An alternate solution is normalization:</a:t>
            </a:r>
          </a:p>
          <a:p>
            <a:pPr lvl="1"/>
            <a:r>
              <a:rPr lang="en-US" smtClean="0">
                <a:latin typeface="Arial" charset="0"/>
                <a:cs typeface="Arial" charset="0"/>
              </a:rPr>
              <a:t>Map the front back at position 0</a:t>
            </a:r>
          </a:p>
          <a:p>
            <a:pPr lvl="1"/>
            <a:r>
              <a:rPr lang="en-US" smtClean="0">
                <a:latin typeface="Arial" charset="0"/>
                <a:cs typeface="Arial" charset="0"/>
              </a:rPr>
              <a:t>The next push would then occur in position 16</a:t>
            </a:r>
          </a:p>
        </p:txBody>
      </p:sp>
      <p:pic>
        <p:nvPicPr>
          <p:cNvPr id="34820" name="Picture 5" descr="dub"/>
          <p:cNvPicPr>
            <a:picLocks noChangeAspect="1" noChangeArrowheads="1"/>
          </p:cNvPicPr>
          <p:nvPr/>
        </p:nvPicPr>
        <p:blipFill>
          <a:blip r:embed="rId3" cstate="print"/>
          <a:srcRect/>
          <a:stretch>
            <a:fillRect/>
          </a:stretch>
        </p:blipFill>
        <p:spPr bwMode="auto">
          <a:xfrm>
            <a:off x="1492250" y="2925763"/>
            <a:ext cx="6392863" cy="1655762"/>
          </a:xfrm>
          <a:prstGeom prst="rect">
            <a:avLst/>
          </a:prstGeom>
          <a:noFill/>
          <a:ln w="9525">
            <a:noFill/>
            <a:miter lim="800000"/>
            <a:headEnd/>
            <a:tailEnd/>
          </a:ln>
        </p:spPr>
      </p:pic>
      <p:sp>
        <p:nvSpPr>
          <p:cNvPr id="34821" name="TextBox 4"/>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3.3.4</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p:txBody>
          <a:bodyPr/>
          <a:lstStyle/>
          <a:p>
            <a:pPr eaLnBrk="1" hangingPunct="1"/>
            <a:r>
              <a:rPr lang="en-US" smtClean="0">
                <a:latin typeface="Arial" charset="0"/>
                <a:cs typeface="Arial" charset="0"/>
              </a:rPr>
              <a:t>Application</a:t>
            </a:r>
          </a:p>
        </p:txBody>
      </p:sp>
      <p:sp>
        <p:nvSpPr>
          <p:cNvPr id="35843" name="Rectangle 3"/>
          <p:cNvSpPr>
            <a:spLocks noGrp="1" noChangeArrowheads="1"/>
          </p:cNvSpPr>
          <p:nvPr>
            <p:ph type="body" idx="4294967295"/>
          </p:nvPr>
        </p:nvSpPr>
        <p:spPr/>
        <p:txBody>
          <a:bodyPr/>
          <a:lstStyle/>
          <a:p>
            <a:pPr eaLnBrk="1" hangingPunct="1">
              <a:buFont typeface="Arial" charset="0"/>
              <a:buNone/>
            </a:pPr>
            <a:r>
              <a:rPr lang="en-US" smtClean="0">
                <a:latin typeface="Arial" charset="0"/>
                <a:cs typeface="Arial" charset="0"/>
              </a:rPr>
              <a:t>	Another application is performing a breadth-first traversal of a directory tree</a:t>
            </a:r>
          </a:p>
          <a:p>
            <a:pPr lvl="1" eaLnBrk="1" hangingPunct="1"/>
            <a:r>
              <a:rPr lang="en-US" smtClean="0">
                <a:latin typeface="Arial" charset="0"/>
                <a:cs typeface="Arial" charset="0"/>
              </a:rPr>
              <a:t>Consider searching the directory structure</a:t>
            </a:r>
          </a:p>
        </p:txBody>
      </p:sp>
      <p:pic>
        <p:nvPicPr>
          <p:cNvPr id="35844" name="Picture 5" descr="t1"/>
          <p:cNvPicPr>
            <a:picLocks noChangeAspect="1" noChangeArrowheads="1"/>
          </p:cNvPicPr>
          <p:nvPr/>
        </p:nvPicPr>
        <p:blipFill>
          <a:blip r:embed="rId3" cstate="print"/>
          <a:srcRect/>
          <a:stretch>
            <a:fillRect/>
          </a:stretch>
        </p:blipFill>
        <p:spPr bwMode="auto">
          <a:xfrm>
            <a:off x="2457450" y="3573463"/>
            <a:ext cx="3897313" cy="2519362"/>
          </a:xfrm>
          <a:prstGeom prst="rect">
            <a:avLst/>
          </a:prstGeom>
          <a:noFill/>
          <a:ln w="9525">
            <a:noFill/>
            <a:miter lim="800000"/>
            <a:headEnd/>
            <a:tailEnd/>
          </a:ln>
        </p:spPr>
      </p:pic>
      <p:sp>
        <p:nvSpPr>
          <p:cNvPr id="35845" name="TextBox 4"/>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3.3.5</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t2"/>
          <p:cNvPicPr>
            <a:picLocks noChangeAspect="1" noChangeArrowheads="1"/>
          </p:cNvPicPr>
          <p:nvPr/>
        </p:nvPicPr>
        <p:blipFill>
          <a:blip r:embed="rId3" cstate="print"/>
          <a:srcRect/>
          <a:stretch>
            <a:fillRect/>
          </a:stretch>
        </p:blipFill>
        <p:spPr bwMode="auto">
          <a:xfrm>
            <a:off x="1827213" y="3573463"/>
            <a:ext cx="4932362" cy="2519362"/>
          </a:xfrm>
          <a:prstGeom prst="rect">
            <a:avLst/>
          </a:prstGeom>
          <a:noFill/>
          <a:ln w="9525">
            <a:noFill/>
            <a:miter lim="800000"/>
            <a:headEnd/>
            <a:tailEnd/>
          </a:ln>
        </p:spPr>
      </p:pic>
      <p:sp>
        <p:nvSpPr>
          <p:cNvPr id="36867" name="Rectangle 2"/>
          <p:cNvSpPr>
            <a:spLocks noGrp="1" noChangeArrowheads="1"/>
          </p:cNvSpPr>
          <p:nvPr>
            <p:ph type="title" idx="4294967295"/>
          </p:nvPr>
        </p:nvSpPr>
        <p:spPr/>
        <p:txBody>
          <a:bodyPr/>
          <a:lstStyle/>
          <a:p>
            <a:pPr eaLnBrk="1" hangingPunct="1"/>
            <a:r>
              <a:rPr lang="en-US" smtClean="0">
                <a:latin typeface="Arial" charset="0"/>
                <a:cs typeface="Arial" charset="0"/>
              </a:rPr>
              <a:t>Application</a:t>
            </a:r>
          </a:p>
        </p:txBody>
      </p:sp>
      <p:sp>
        <p:nvSpPr>
          <p:cNvPr id="36868" name="Rectangle 3"/>
          <p:cNvSpPr>
            <a:spLocks noGrp="1" noChangeArrowheads="1"/>
          </p:cNvSpPr>
          <p:nvPr>
            <p:ph type="body" idx="4294967295"/>
          </p:nvPr>
        </p:nvSpPr>
        <p:spPr/>
        <p:txBody>
          <a:bodyPr/>
          <a:lstStyle/>
          <a:p>
            <a:pPr eaLnBrk="1" hangingPunct="1">
              <a:buFont typeface="Arial" charset="0"/>
              <a:buNone/>
            </a:pPr>
            <a:r>
              <a:rPr lang="en-US" smtClean="0">
                <a:latin typeface="Arial" charset="0"/>
                <a:cs typeface="Arial" charset="0"/>
              </a:rPr>
              <a:t>	We would rather search the more shallow directories first then plunge deep into searching one sub-directory and all of its contents</a:t>
            </a:r>
          </a:p>
          <a:p>
            <a:pPr eaLnBrk="1" hangingPunct="1">
              <a:buFont typeface="Arial" charset="0"/>
              <a:buNone/>
            </a:pPr>
            <a:endParaRPr lang="en-US" i="1" smtClean="0">
              <a:latin typeface="Arial" charset="0"/>
              <a:cs typeface="Arial" charset="0"/>
            </a:endParaRPr>
          </a:p>
          <a:p>
            <a:pPr eaLnBrk="1" hangingPunct="1">
              <a:buFont typeface="Arial" charset="0"/>
              <a:buNone/>
            </a:pPr>
            <a:r>
              <a:rPr lang="en-US" smtClean="0">
                <a:latin typeface="Arial" charset="0"/>
                <a:cs typeface="Arial" charset="0"/>
              </a:rPr>
              <a:t>	One such search is called a </a:t>
            </a:r>
            <a:r>
              <a:rPr lang="en-US" i="1" smtClean="0">
                <a:latin typeface="Arial" charset="0"/>
                <a:cs typeface="Arial" charset="0"/>
              </a:rPr>
              <a:t>breadth-first traversal</a:t>
            </a:r>
            <a:endParaRPr lang="en-US" smtClean="0">
              <a:latin typeface="Arial" charset="0"/>
              <a:cs typeface="Arial" charset="0"/>
            </a:endParaRPr>
          </a:p>
          <a:p>
            <a:pPr lvl="1" eaLnBrk="1" hangingPunct="1"/>
            <a:r>
              <a:rPr lang="en-US" smtClean="0">
                <a:latin typeface="Arial" charset="0"/>
                <a:cs typeface="Arial" charset="0"/>
              </a:rPr>
              <a:t>Search all the directories at one level before descending a level</a:t>
            </a:r>
          </a:p>
        </p:txBody>
      </p:sp>
      <p:sp>
        <p:nvSpPr>
          <p:cNvPr id="36869" name="TextBox 4"/>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p:txBody>
          <a:bodyPr/>
          <a:lstStyle/>
          <a:p>
            <a:pPr eaLnBrk="1" hangingPunct="1"/>
            <a:r>
              <a:rPr lang="en-US" smtClean="0">
                <a:latin typeface="Arial" charset="0"/>
                <a:cs typeface="Arial" charset="0"/>
              </a:rPr>
              <a:t>Application</a:t>
            </a:r>
          </a:p>
        </p:txBody>
      </p:sp>
      <p:sp>
        <p:nvSpPr>
          <p:cNvPr id="37891" name="Rectangle 3"/>
          <p:cNvSpPr>
            <a:spLocks noGrp="1" noChangeArrowheads="1"/>
          </p:cNvSpPr>
          <p:nvPr>
            <p:ph type="body" idx="4294967295"/>
          </p:nvPr>
        </p:nvSpPr>
        <p:spPr/>
        <p:txBody>
          <a:bodyPr/>
          <a:lstStyle/>
          <a:p>
            <a:pPr eaLnBrk="1" hangingPunct="1">
              <a:buFont typeface="Arial" charset="0"/>
              <a:buNone/>
            </a:pPr>
            <a:r>
              <a:rPr lang="en-US" smtClean="0">
                <a:latin typeface="Arial" charset="0"/>
                <a:cs typeface="Arial" charset="0"/>
              </a:rPr>
              <a:t>	The easiest implementation is:</a:t>
            </a:r>
          </a:p>
          <a:p>
            <a:pPr lvl="1" eaLnBrk="1" hangingPunct="1"/>
            <a:r>
              <a:rPr lang="en-US" smtClean="0">
                <a:latin typeface="Arial" charset="0"/>
                <a:cs typeface="Arial" charset="0"/>
              </a:rPr>
              <a:t>Place the root directory into a queue</a:t>
            </a:r>
          </a:p>
          <a:p>
            <a:pPr lvl="1" eaLnBrk="1" hangingPunct="1"/>
            <a:r>
              <a:rPr lang="en-US" smtClean="0">
                <a:latin typeface="Arial" charset="0"/>
                <a:cs typeface="Arial" charset="0"/>
              </a:rPr>
              <a:t>While the queue is not empty:</a:t>
            </a:r>
          </a:p>
          <a:p>
            <a:pPr lvl="2" eaLnBrk="1" hangingPunct="1"/>
            <a:r>
              <a:rPr lang="en-US" smtClean="0">
                <a:latin typeface="Arial" charset="0"/>
                <a:cs typeface="Arial" charset="0"/>
              </a:rPr>
              <a:t>Pop the directory at the front of the queue</a:t>
            </a:r>
          </a:p>
          <a:p>
            <a:pPr lvl="2" eaLnBrk="1" hangingPunct="1"/>
            <a:r>
              <a:rPr lang="en-US" smtClean="0">
                <a:latin typeface="Arial" charset="0"/>
                <a:cs typeface="Arial" charset="0"/>
              </a:rPr>
              <a:t>Push all of its sub-directories into the queue</a:t>
            </a:r>
          </a:p>
          <a:p>
            <a:pPr eaLnBrk="1" hangingPunct="1">
              <a:buFont typeface="Arial" charset="0"/>
              <a:buNone/>
            </a:pPr>
            <a:endParaRPr lang="en-US" smtClean="0">
              <a:latin typeface="Arial" charset="0"/>
              <a:cs typeface="Arial" charset="0"/>
            </a:endParaRPr>
          </a:p>
          <a:p>
            <a:pPr eaLnBrk="1" hangingPunct="1">
              <a:buFont typeface="Arial" charset="0"/>
              <a:buNone/>
            </a:pPr>
            <a:r>
              <a:rPr lang="en-US" smtClean="0">
                <a:latin typeface="Arial" charset="0"/>
                <a:cs typeface="Arial" charset="0"/>
              </a:rPr>
              <a:t>	The order in which the directories come out of the queue will be in breadth-first order</a:t>
            </a:r>
          </a:p>
        </p:txBody>
      </p:sp>
      <p:sp>
        <p:nvSpPr>
          <p:cNvPr id="37892" name="TextBox 3"/>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3.3.5</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descr="q1"/>
          <p:cNvPicPr>
            <a:picLocks noChangeAspect="1" noChangeArrowheads="1"/>
          </p:cNvPicPr>
          <p:nvPr/>
        </p:nvPicPr>
        <p:blipFill>
          <a:blip r:embed="rId3" cstate="print"/>
          <a:srcRect/>
          <a:stretch>
            <a:fillRect/>
          </a:stretch>
        </p:blipFill>
        <p:spPr bwMode="auto">
          <a:xfrm>
            <a:off x="1187450" y="2565400"/>
            <a:ext cx="6388100" cy="1963738"/>
          </a:xfrm>
          <a:prstGeom prst="rect">
            <a:avLst/>
          </a:prstGeom>
          <a:noFill/>
          <a:ln w="9525">
            <a:noFill/>
            <a:miter lim="800000"/>
            <a:headEnd/>
            <a:tailEnd/>
          </a:ln>
        </p:spPr>
      </p:pic>
      <p:sp>
        <p:nvSpPr>
          <p:cNvPr id="38915" name="Rectangle 2"/>
          <p:cNvSpPr>
            <a:spLocks noGrp="1" noChangeArrowheads="1"/>
          </p:cNvSpPr>
          <p:nvPr>
            <p:ph type="title" idx="4294967295"/>
          </p:nvPr>
        </p:nvSpPr>
        <p:spPr/>
        <p:txBody>
          <a:bodyPr/>
          <a:lstStyle/>
          <a:p>
            <a:pPr eaLnBrk="1" hangingPunct="1"/>
            <a:r>
              <a:rPr lang="en-US" smtClean="0">
                <a:latin typeface="Arial" charset="0"/>
                <a:cs typeface="Arial" charset="0"/>
              </a:rPr>
              <a:t>Application</a:t>
            </a:r>
          </a:p>
        </p:txBody>
      </p:sp>
      <p:sp>
        <p:nvSpPr>
          <p:cNvPr id="38916" name="Rectangle 3"/>
          <p:cNvSpPr>
            <a:spLocks noGrp="1" noChangeArrowheads="1"/>
          </p:cNvSpPr>
          <p:nvPr>
            <p:ph type="body" idx="4294967295"/>
          </p:nvPr>
        </p:nvSpPr>
        <p:spPr/>
        <p:txBody>
          <a:bodyPr/>
          <a:lstStyle/>
          <a:p>
            <a:pPr eaLnBrk="1" hangingPunct="1">
              <a:buFont typeface="Arial" charset="0"/>
              <a:buNone/>
            </a:pPr>
            <a:r>
              <a:rPr lang="en-US" smtClean="0">
                <a:latin typeface="Arial" charset="0"/>
                <a:cs typeface="Arial" charset="0"/>
              </a:rPr>
              <a:t>	Push the root directory A</a:t>
            </a:r>
          </a:p>
        </p:txBody>
      </p:sp>
      <p:sp>
        <p:nvSpPr>
          <p:cNvPr id="38917" name="TextBox 4"/>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3.3.5</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p:txBody>
          <a:bodyPr/>
          <a:lstStyle/>
          <a:p>
            <a:pPr eaLnBrk="1" hangingPunct="1"/>
            <a:r>
              <a:rPr lang="en-US" smtClean="0">
                <a:latin typeface="Arial" charset="0"/>
                <a:cs typeface="Arial" charset="0"/>
              </a:rPr>
              <a:t>Application</a:t>
            </a:r>
          </a:p>
        </p:txBody>
      </p:sp>
      <p:sp>
        <p:nvSpPr>
          <p:cNvPr id="39939" name="Rectangle 3"/>
          <p:cNvSpPr>
            <a:spLocks noGrp="1" noChangeArrowheads="1"/>
          </p:cNvSpPr>
          <p:nvPr>
            <p:ph type="body" idx="4294967295"/>
          </p:nvPr>
        </p:nvSpPr>
        <p:spPr/>
        <p:txBody>
          <a:bodyPr/>
          <a:lstStyle/>
          <a:p>
            <a:pPr eaLnBrk="1" hangingPunct="1">
              <a:buFont typeface="Arial" charset="0"/>
              <a:buNone/>
            </a:pPr>
            <a:r>
              <a:rPr lang="en-US" smtClean="0">
                <a:latin typeface="Arial" charset="0"/>
                <a:cs typeface="Arial" charset="0"/>
              </a:rPr>
              <a:t>	Pop A and push its two sub-directories:  B and H</a:t>
            </a:r>
          </a:p>
        </p:txBody>
      </p:sp>
      <p:pic>
        <p:nvPicPr>
          <p:cNvPr id="39940" name="Picture 4" descr="q2"/>
          <p:cNvPicPr>
            <a:picLocks noChangeAspect="1" noChangeArrowheads="1"/>
          </p:cNvPicPr>
          <p:nvPr/>
        </p:nvPicPr>
        <p:blipFill>
          <a:blip r:embed="rId3" cstate="print"/>
          <a:srcRect/>
          <a:stretch>
            <a:fillRect/>
          </a:stretch>
        </p:blipFill>
        <p:spPr bwMode="auto">
          <a:xfrm>
            <a:off x="1187450" y="2565400"/>
            <a:ext cx="6388100" cy="1963738"/>
          </a:xfrm>
          <a:prstGeom prst="rect">
            <a:avLst/>
          </a:prstGeom>
          <a:noFill/>
          <a:ln w="9525">
            <a:noFill/>
            <a:miter lim="800000"/>
            <a:headEnd/>
            <a:tailEnd/>
          </a:ln>
        </p:spPr>
      </p:pic>
      <p:sp>
        <p:nvSpPr>
          <p:cNvPr id="39941" name="TextBox 4"/>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3.3.5</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p:txBody>
          <a:bodyPr/>
          <a:lstStyle/>
          <a:p>
            <a:pPr eaLnBrk="1" hangingPunct="1"/>
            <a:r>
              <a:rPr lang="en-US" smtClean="0">
                <a:latin typeface="Arial" charset="0"/>
                <a:cs typeface="Arial" charset="0"/>
              </a:rPr>
              <a:t>Application</a:t>
            </a:r>
          </a:p>
        </p:txBody>
      </p:sp>
      <p:sp>
        <p:nvSpPr>
          <p:cNvPr id="40963" name="Rectangle 3"/>
          <p:cNvSpPr>
            <a:spLocks noGrp="1" noChangeArrowheads="1"/>
          </p:cNvSpPr>
          <p:nvPr>
            <p:ph type="body" idx="4294967295"/>
          </p:nvPr>
        </p:nvSpPr>
        <p:spPr/>
        <p:txBody>
          <a:bodyPr/>
          <a:lstStyle/>
          <a:p>
            <a:pPr eaLnBrk="1" hangingPunct="1">
              <a:buFont typeface="Arial" charset="0"/>
              <a:buNone/>
            </a:pPr>
            <a:r>
              <a:rPr lang="en-US" smtClean="0">
                <a:latin typeface="Arial" charset="0"/>
                <a:cs typeface="Arial" charset="0"/>
              </a:rPr>
              <a:t>	Pop B and push C, D, and G</a:t>
            </a:r>
          </a:p>
        </p:txBody>
      </p:sp>
      <p:pic>
        <p:nvPicPr>
          <p:cNvPr id="40964" name="Picture 4" descr="q3"/>
          <p:cNvPicPr>
            <a:picLocks noChangeAspect="1" noChangeArrowheads="1"/>
          </p:cNvPicPr>
          <p:nvPr/>
        </p:nvPicPr>
        <p:blipFill>
          <a:blip r:embed="rId3" cstate="print"/>
          <a:srcRect/>
          <a:stretch>
            <a:fillRect/>
          </a:stretch>
        </p:blipFill>
        <p:spPr bwMode="auto">
          <a:xfrm>
            <a:off x="1187450" y="2565400"/>
            <a:ext cx="6388100" cy="1963738"/>
          </a:xfrm>
          <a:prstGeom prst="rect">
            <a:avLst/>
          </a:prstGeom>
          <a:noFill/>
          <a:ln w="9525">
            <a:noFill/>
            <a:miter lim="800000"/>
            <a:headEnd/>
            <a:tailEnd/>
          </a:ln>
        </p:spPr>
      </p:pic>
      <p:sp>
        <p:nvSpPr>
          <p:cNvPr id="40965" name="TextBox 4"/>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p:txBody>
          <a:bodyPr/>
          <a:lstStyle/>
          <a:p>
            <a:pPr eaLnBrk="1" hangingPunct="1"/>
            <a:r>
              <a:rPr lang="en-US" smtClean="0">
                <a:latin typeface="Arial" charset="0"/>
                <a:cs typeface="Arial" charset="0"/>
              </a:rPr>
              <a:t>Application</a:t>
            </a:r>
          </a:p>
        </p:txBody>
      </p:sp>
      <p:sp>
        <p:nvSpPr>
          <p:cNvPr id="41987" name="Rectangle 3"/>
          <p:cNvSpPr>
            <a:spLocks noGrp="1" noChangeArrowheads="1"/>
          </p:cNvSpPr>
          <p:nvPr>
            <p:ph type="body" idx="4294967295"/>
          </p:nvPr>
        </p:nvSpPr>
        <p:spPr/>
        <p:txBody>
          <a:bodyPr/>
          <a:lstStyle/>
          <a:p>
            <a:pPr eaLnBrk="1" hangingPunct="1">
              <a:buFont typeface="Arial" charset="0"/>
              <a:buNone/>
            </a:pPr>
            <a:r>
              <a:rPr lang="en-US" smtClean="0">
                <a:latin typeface="Arial" charset="0"/>
                <a:cs typeface="Arial" charset="0"/>
              </a:rPr>
              <a:t>	Pop H and push its one sub-directory I</a:t>
            </a:r>
          </a:p>
        </p:txBody>
      </p:sp>
      <p:pic>
        <p:nvPicPr>
          <p:cNvPr id="41988" name="Picture 4" descr="q4"/>
          <p:cNvPicPr>
            <a:picLocks noChangeAspect="1" noChangeArrowheads="1"/>
          </p:cNvPicPr>
          <p:nvPr/>
        </p:nvPicPr>
        <p:blipFill>
          <a:blip r:embed="rId3" cstate="print"/>
          <a:srcRect/>
          <a:stretch>
            <a:fillRect/>
          </a:stretch>
        </p:blipFill>
        <p:spPr bwMode="auto">
          <a:xfrm>
            <a:off x="1187450" y="2565400"/>
            <a:ext cx="6388100" cy="1963738"/>
          </a:xfrm>
          <a:prstGeom prst="rect">
            <a:avLst/>
          </a:prstGeom>
          <a:noFill/>
          <a:ln w="9525">
            <a:noFill/>
            <a:miter lim="800000"/>
            <a:headEnd/>
            <a:tailEnd/>
          </a:ln>
        </p:spPr>
      </p:pic>
      <p:sp>
        <p:nvSpPr>
          <p:cNvPr id="41989" name="TextBox 4"/>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3.3.5</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p:txBody>
          <a:bodyPr/>
          <a:lstStyle/>
          <a:p>
            <a:pPr eaLnBrk="1" hangingPunct="1"/>
            <a:r>
              <a:rPr lang="en-US" smtClean="0">
                <a:latin typeface="Arial" charset="0"/>
                <a:cs typeface="Arial" charset="0"/>
              </a:rPr>
              <a:t>Application</a:t>
            </a:r>
          </a:p>
        </p:txBody>
      </p:sp>
      <p:sp>
        <p:nvSpPr>
          <p:cNvPr id="43011" name="Rectangle 3"/>
          <p:cNvSpPr>
            <a:spLocks noGrp="1" noChangeArrowheads="1"/>
          </p:cNvSpPr>
          <p:nvPr>
            <p:ph type="body" idx="4294967295"/>
          </p:nvPr>
        </p:nvSpPr>
        <p:spPr/>
        <p:txBody>
          <a:bodyPr/>
          <a:lstStyle/>
          <a:p>
            <a:pPr eaLnBrk="1" hangingPunct="1">
              <a:buFont typeface="Arial" charset="0"/>
              <a:buNone/>
            </a:pPr>
            <a:r>
              <a:rPr lang="en-US" smtClean="0">
                <a:latin typeface="Arial" charset="0"/>
                <a:cs typeface="Arial" charset="0"/>
              </a:rPr>
              <a:t>	Pop C:  no sub-directories</a:t>
            </a:r>
          </a:p>
        </p:txBody>
      </p:sp>
      <p:pic>
        <p:nvPicPr>
          <p:cNvPr id="43012" name="Picture 4" descr="q5"/>
          <p:cNvPicPr>
            <a:picLocks noChangeAspect="1" noChangeArrowheads="1"/>
          </p:cNvPicPr>
          <p:nvPr/>
        </p:nvPicPr>
        <p:blipFill>
          <a:blip r:embed="rId3" cstate="print"/>
          <a:srcRect/>
          <a:stretch>
            <a:fillRect/>
          </a:stretch>
        </p:blipFill>
        <p:spPr bwMode="auto">
          <a:xfrm>
            <a:off x="1187450" y="2565400"/>
            <a:ext cx="6388100" cy="1963738"/>
          </a:xfrm>
          <a:prstGeom prst="rect">
            <a:avLst/>
          </a:prstGeom>
          <a:noFill/>
          <a:ln w="9525">
            <a:noFill/>
            <a:miter lim="800000"/>
            <a:headEnd/>
            <a:tailEnd/>
          </a:ln>
        </p:spPr>
      </p:pic>
      <p:sp>
        <p:nvSpPr>
          <p:cNvPr id="43013" name="TextBox 4"/>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3.3.5</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p:txBody>
          <a:bodyPr/>
          <a:lstStyle/>
          <a:p>
            <a:pPr eaLnBrk="1" hangingPunct="1"/>
            <a:r>
              <a:rPr lang="en-US" smtClean="0">
                <a:latin typeface="Arial" charset="0"/>
                <a:cs typeface="Arial" charset="0"/>
              </a:rPr>
              <a:t>Application</a:t>
            </a:r>
          </a:p>
        </p:txBody>
      </p:sp>
      <p:sp>
        <p:nvSpPr>
          <p:cNvPr id="44035" name="Rectangle 3"/>
          <p:cNvSpPr>
            <a:spLocks noGrp="1" noChangeArrowheads="1"/>
          </p:cNvSpPr>
          <p:nvPr>
            <p:ph type="body" idx="4294967295"/>
          </p:nvPr>
        </p:nvSpPr>
        <p:spPr/>
        <p:txBody>
          <a:bodyPr/>
          <a:lstStyle/>
          <a:p>
            <a:pPr eaLnBrk="1" hangingPunct="1">
              <a:buFont typeface="Arial" charset="0"/>
              <a:buNone/>
            </a:pPr>
            <a:r>
              <a:rPr lang="en-US" smtClean="0">
                <a:latin typeface="Arial" charset="0"/>
                <a:cs typeface="Arial" charset="0"/>
              </a:rPr>
              <a:t>	Pop D and push E and F</a:t>
            </a:r>
          </a:p>
        </p:txBody>
      </p:sp>
      <p:pic>
        <p:nvPicPr>
          <p:cNvPr id="44036" name="Picture 4" descr="q6"/>
          <p:cNvPicPr>
            <a:picLocks noChangeAspect="1" noChangeArrowheads="1"/>
          </p:cNvPicPr>
          <p:nvPr/>
        </p:nvPicPr>
        <p:blipFill>
          <a:blip r:embed="rId3" cstate="print"/>
          <a:srcRect/>
          <a:stretch>
            <a:fillRect/>
          </a:stretch>
        </p:blipFill>
        <p:spPr bwMode="auto">
          <a:xfrm>
            <a:off x="1187450" y="2565400"/>
            <a:ext cx="6388100" cy="1963738"/>
          </a:xfrm>
          <a:prstGeom prst="rect">
            <a:avLst/>
          </a:prstGeom>
          <a:noFill/>
          <a:ln w="9525">
            <a:noFill/>
            <a:miter lim="800000"/>
            <a:headEnd/>
            <a:tailEnd/>
          </a:ln>
        </p:spPr>
      </p:pic>
      <p:sp>
        <p:nvSpPr>
          <p:cNvPr id="44037" name="TextBox 4"/>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smtClean="0">
                <a:latin typeface="Arial" charset="0"/>
                <a:cs typeface="Arial" charset="0"/>
              </a:rPr>
              <a:t>Abstract Queue</a:t>
            </a:r>
          </a:p>
        </p:txBody>
      </p:sp>
      <p:sp>
        <p:nvSpPr>
          <p:cNvPr id="7171" name="Rectangle 3"/>
          <p:cNvSpPr>
            <a:spLocks noGrp="1" noChangeArrowheads="1"/>
          </p:cNvSpPr>
          <p:nvPr>
            <p:ph type="body" idx="1"/>
          </p:nvPr>
        </p:nvSpPr>
        <p:spPr/>
        <p:txBody>
          <a:bodyPr/>
          <a:lstStyle/>
          <a:p>
            <a:pPr>
              <a:buFont typeface="Arial" charset="0"/>
              <a:buNone/>
            </a:pPr>
            <a:r>
              <a:rPr lang="en-US" smtClean="0">
                <a:latin typeface="Arial" charset="0"/>
                <a:cs typeface="Arial" charset="0"/>
              </a:rPr>
              <a:t>	Also called a </a:t>
            </a:r>
            <a:r>
              <a:rPr lang="en-US" i="1" smtClean="0">
                <a:latin typeface="Arial" charset="0"/>
                <a:cs typeface="Arial" charset="0"/>
              </a:rPr>
              <a:t>first-in–first-out </a:t>
            </a:r>
            <a:r>
              <a:rPr lang="en-US" smtClean="0">
                <a:latin typeface="Arial" charset="0"/>
                <a:cs typeface="Arial" charset="0"/>
              </a:rPr>
              <a:t>(FIFO) data structure</a:t>
            </a:r>
          </a:p>
          <a:p>
            <a:pPr lvl="1"/>
            <a:r>
              <a:rPr lang="en-US" smtClean="0">
                <a:latin typeface="Arial" charset="0"/>
                <a:cs typeface="Arial" charset="0"/>
              </a:rPr>
              <a:t>Graphically, we may view these operations as follows:</a:t>
            </a:r>
          </a:p>
        </p:txBody>
      </p:sp>
      <p:pic>
        <p:nvPicPr>
          <p:cNvPr id="7172" name="Picture 8" descr="C:\Users\dwharder\Desktop\q1.png"/>
          <p:cNvPicPr>
            <a:picLocks noChangeAspect="1" noChangeArrowheads="1"/>
          </p:cNvPicPr>
          <p:nvPr/>
        </p:nvPicPr>
        <p:blipFill>
          <a:blip r:embed="rId3" cstate="print"/>
          <a:srcRect/>
          <a:stretch>
            <a:fillRect/>
          </a:stretch>
        </p:blipFill>
        <p:spPr bwMode="auto">
          <a:xfrm>
            <a:off x="2393950" y="2349500"/>
            <a:ext cx="4448175" cy="914400"/>
          </a:xfrm>
          <a:prstGeom prst="rect">
            <a:avLst/>
          </a:prstGeom>
          <a:noFill/>
          <a:ln w="9525">
            <a:noFill/>
            <a:miter lim="800000"/>
            <a:headEnd/>
            <a:tailEnd/>
          </a:ln>
        </p:spPr>
      </p:pic>
      <p:pic>
        <p:nvPicPr>
          <p:cNvPr id="7173" name="Picture 9" descr="C:\Users\dwharder\Desktop\q2.png"/>
          <p:cNvPicPr>
            <a:picLocks noChangeAspect="1" noChangeArrowheads="1"/>
          </p:cNvPicPr>
          <p:nvPr/>
        </p:nvPicPr>
        <p:blipFill>
          <a:blip r:embed="rId4" cstate="print"/>
          <a:srcRect/>
          <a:stretch>
            <a:fillRect/>
          </a:stretch>
        </p:blipFill>
        <p:spPr bwMode="auto">
          <a:xfrm>
            <a:off x="2393950" y="4437063"/>
            <a:ext cx="4448175" cy="914400"/>
          </a:xfrm>
          <a:prstGeom prst="rect">
            <a:avLst/>
          </a:prstGeom>
          <a:noFill/>
          <a:ln w="9525">
            <a:noFill/>
            <a:miter lim="800000"/>
            <a:headEnd/>
            <a:tailEnd/>
          </a:ln>
        </p:spPr>
      </p:pic>
      <p:pic>
        <p:nvPicPr>
          <p:cNvPr id="7174" name="Picture 10" descr="C:\Users\dwharder\Desktop\q3.png"/>
          <p:cNvPicPr>
            <a:picLocks noChangeAspect="1" noChangeArrowheads="1"/>
          </p:cNvPicPr>
          <p:nvPr/>
        </p:nvPicPr>
        <p:blipFill>
          <a:blip r:embed="rId5" cstate="print"/>
          <a:srcRect/>
          <a:stretch>
            <a:fillRect/>
          </a:stretch>
        </p:blipFill>
        <p:spPr bwMode="auto">
          <a:xfrm>
            <a:off x="2393950" y="3357563"/>
            <a:ext cx="4448175" cy="914400"/>
          </a:xfrm>
          <a:prstGeom prst="rect">
            <a:avLst/>
          </a:prstGeom>
          <a:noFill/>
          <a:ln w="9525">
            <a:noFill/>
            <a:miter lim="800000"/>
            <a:headEnd/>
            <a:tailEnd/>
          </a:ln>
        </p:spPr>
      </p:pic>
      <p:sp>
        <p:nvSpPr>
          <p:cNvPr id="7175" name="TextBox 6"/>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3.3.1</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p:txBody>
          <a:bodyPr/>
          <a:lstStyle/>
          <a:p>
            <a:pPr eaLnBrk="1" hangingPunct="1"/>
            <a:r>
              <a:rPr lang="en-US" smtClean="0">
                <a:latin typeface="Arial" charset="0"/>
                <a:cs typeface="Arial" charset="0"/>
              </a:rPr>
              <a:t>Application</a:t>
            </a:r>
          </a:p>
        </p:txBody>
      </p:sp>
      <p:sp>
        <p:nvSpPr>
          <p:cNvPr id="45059" name="Rectangle 3"/>
          <p:cNvSpPr>
            <a:spLocks noGrp="1" noChangeArrowheads="1"/>
          </p:cNvSpPr>
          <p:nvPr>
            <p:ph type="body" idx="4294967295"/>
          </p:nvPr>
        </p:nvSpPr>
        <p:spPr>
          <a:xfrm>
            <a:off x="457200" y="1550988"/>
            <a:ext cx="8229600" cy="4525962"/>
          </a:xfrm>
        </p:spPr>
        <p:txBody>
          <a:bodyPr/>
          <a:lstStyle/>
          <a:p>
            <a:pPr eaLnBrk="1" hangingPunct="1">
              <a:buFont typeface="Arial" charset="0"/>
              <a:buNone/>
            </a:pPr>
            <a:r>
              <a:rPr lang="en-US" sz="2400" smtClean="0">
                <a:latin typeface="Arial" charset="0"/>
                <a:cs typeface="Arial" charset="0"/>
              </a:rPr>
              <a:t>	</a:t>
            </a:r>
            <a:r>
              <a:rPr lang="en-US" smtClean="0">
                <a:latin typeface="Arial" charset="0"/>
                <a:cs typeface="Arial" charset="0"/>
              </a:rPr>
              <a:t>Pop G</a:t>
            </a:r>
          </a:p>
        </p:txBody>
      </p:sp>
      <p:pic>
        <p:nvPicPr>
          <p:cNvPr id="45060" name="Picture 4" descr="q7"/>
          <p:cNvPicPr>
            <a:picLocks noChangeAspect="1" noChangeArrowheads="1"/>
          </p:cNvPicPr>
          <p:nvPr/>
        </p:nvPicPr>
        <p:blipFill>
          <a:blip r:embed="rId3" cstate="print"/>
          <a:srcRect/>
          <a:stretch>
            <a:fillRect/>
          </a:stretch>
        </p:blipFill>
        <p:spPr bwMode="auto">
          <a:xfrm>
            <a:off x="1187450" y="2565400"/>
            <a:ext cx="6388100" cy="1963738"/>
          </a:xfrm>
          <a:prstGeom prst="rect">
            <a:avLst/>
          </a:prstGeom>
          <a:noFill/>
          <a:ln w="9525">
            <a:noFill/>
            <a:miter lim="800000"/>
            <a:headEnd/>
            <a:tailEnd/>
          </a:ln>
        </p:spPr>
      </p:pic>
      <p:sp>
        <p:nvSpPr>
          <p:cNvPr id="45061" name="TextBox 4"/>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3.3.5</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p:txBody>
          <a:bodyPr/>
          <a:lstStyle/>
          <a:p>
            <a:pPr eaLnBrk="1" hangingPunct="1"/>
            <a:r>
              <a:rPr lang="en-US" smtClean="0">
                <a:latin typeface="Arial" charset="0"/>
                <a:cs typeface="Arial" charset="0"/>
              </a:rPr>
              <a:t>Application</a:t>
            </a:r>
          </a:p>
        </p:txBody>
      </p:sp>
      <p:sp>
        <p:nvSpPr>
          <p:cNvPr id="46083" name="Rectangle 3"/>
          <p:cNvSpPr>
            <a:spLocks noGrp="1" noChangeArrowheads="1"/>
          </p:cNvSpPr>
          <p:nvPr>
            <p:ph type="body" idx="4294967295"/>
          </p:nvPr>
        </p:nvSpPr>
        <p:spPr>
          <a:xfrm>
            <a:off x="457200" y="1550988"/>
            <a:ext cx="8229600" cy="4525962"/>
          </a:xfrm>
        </p:spPr>
        <p:txBody>
          <a:bodyPr/>
          <a:lstStyle/>
          <a:p>
            <a:pPr eaLnBrk="1" hangingPunct="1">
              <a:buFont typeface="Arial" charset="0"/>
              <a:buNone/>
            </a:pPr>
            <a:r>
              <a:rPr lang="en-US" sz="2400" smtClean="0">
                <a:latin typeface="Arial" charset="0"/>
                <a:cs typeface="Arial" charset="0"/>
              </a:rPr>
              <a:t>	</a:t>
            </a:r>
            <a:r>
              <a:rPr lang="en-US" smtClean="0">
                <a:latin typeface="Arial" charset="0"/>
                <a:cs typeface="Arial" charset="0"/>
              </a:rPr>
              <a:t>Pop I and push J and K</a:t>
            </a:r>
          </a:p>
        </p:txBody>
      </p:sp>
      <p:pic>
        <p:nvPicPr>
          <p:cNvPr id="46084" name="Picture 4" descr="q8"/>
          <p:cNvPicPr>
            <a:picLocks noChangeAspect="1" noChangeArrowheads="1"/>
          </p:cNvPicPr>
          <p:nvPr/>
        </p:nvPicPr>
        <p:blipFill>
          <a:blip r:embed="rId3" cstate="print"/>
          <a:srcRect/>
          <a:stretch>
            <a:fillRect/>
          </a:stretch>
        </p:blipFill>
        <p:spPr bwMode="auto">
          <a:xfrm>
            <a:off x="1187450" y="2565400"/>
            <a:ext cx="6388100" cy="1963738"/>
          </a:xfrm>
          <a:prstGeom prst="rect">
            <a:avLst/>
          </a:prstGeom>
          <a:noFill/>
          <a:ln w="9525">
            <a:noFill/>
            <a:miter lim="800000"/>
            <a:headEnd/>
            <a:tailEnd/>
          </a:ln>
        </p:spPr>
      </p:pic>
      <p:sp>
        <p:nvSpPr>
          <p:cNvPr id="46085" name="TextBox 4"/>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3.3.5</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p:txBody>
          <a:bodyPr/>
          <a:lstStyle/>
          <a:p>
            <a:pPr eaLnBrk="1" hangingPunct="1"/>
            <a:r>
              <a:rPr lang="en-US" smtClean="0">
                <a:latin typeface="Arial" charset="0"/>
                <a:cs typeface="Arial" charset="0"/>
              </a:rPr>
              <a:t>Application</a:t>
            </a:r>
          </a:p>
        </p:txBody>
      </p:sp>
      <p:sp>
        <p:nvSpPr>
          <p:cNvPr id="47107" name="Rectangle 3"/>
          <p:cNvSpPr>
            <a:spLocks noGrp="1" noChangeArrowheads="1"/>
          </p:cNvSpPr>
          <p:nvPr>
            <p:ph type="body" idx="4294967295"/>
          </p:nvPr>
        </p:nvSpPr>
        <p:spPr>
          <a:xfrm>
            <a:off x="457200" y="1550988"/>
            <a:ext cx="8229600" cy="4525962"/>
          </a:xfrm>
        </p:spPr>
        <p:txBody>
          <a:bodyPr/>
          <a:lstStyle/>
          <a:p>
            <a:pPr eaLnBrk="1" hangingPunct="1">
              <a:buFont typeface="Arial" charset="0"/>
              <a:buNone/>
            </a:pPr>
            <a:r>
              <a:rPr lang="en-US" sz="2400" smtClean="0">
                <a:latin typeface="Arial" charset="0"/>
                <a:cs typeface="Arial" charset="0"/>
              </a:rPr>
              <a:t>	</a:t>
            </a:r>
            <a:r>
              <a:rPr lang="en-US" smtClean="0">
                <a:latin typeface="Arial" charset="0"/>
                <a:cs typeface="Arial" charset="0"/>
              </a:rPr>
              <a:t>Pop E</a:t>
            </a:r>
          </a:p>
        </p:txBody>
      </p:sp>
      <p:pic>
        <p:nvPicPr>
          <p:cNvPr id="47108" name="Picture 6" descr="q9"/>
          <p:cNvPicPr>
            <a:picLocks noChangeAspect="1" noChangeArrowheads="1"/>
          </p:cNvPicPr>
          <p:nvPr/>
        </p:nvPicPr>
        <p:blipFill>
          <a:blip r:embed="rId3" cstate="print"/>
          <a:srcRect/>
          <a:stretch>
            <a:fillRect/>
          </a:stretch>
        </p:blipFill>
        <p:spPr bwMode="auto">
          <a:xfrm>
            <a:off x="1187450" y="2565400"/>
            <a:ext cx="6388100" cy="1963738"/>
          </a:xfrm>
          <a:prstGeom prst="rect">
            <a:avLst/>
          </a:prstGeom>
          <a:noFill/>
          <a:ln w="9525">
            <a:noFill/>
            <a:miter lim="800000"/>
            <a:headEnd/>
            <a:tailEnd/>
          </a:ln>
        </p:spPr>
      </p:pic>
      <p:sp>
        <p:nvSpPr>
          <p:cNvPr id="47109" name="TextBox 4"/>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p:txBody>
          <a:bodyPr/>
          <a:lstStyle/>
          <a:p>
            <a:pPr eaLnBrk="1" hangingPunct="1"/>
            <a:r>
              <a:rPr lang="en-US" smtClean="0">
                <a:latin typeface="Arial" charset="0"/>
                <a:cs typeface="Arial" charset="0"/>
              </a:rPr>
              <a:t>Application</a:t>
            </a:r>
          </a:p>
        </p:txBody>
      </p:sp>
      <p:sp>
        <p:nvSpPr>
          <p:cNvPr id="48131" name="Rectangle 3"/>
          <p:cNvSpPr>
            <a:spLocks noGrp="1" noChangeArrowheads="1"/>
          </p:cNvSpPr>
          <p:nvPr>
            <p:ph type="body" idx="4294967295"/>
          </p:nvPr>
        </p:nvSpPr>
        <p:spPr/>
        <p:txBody>
          <a:bodyPr/>
          <a:lstStyle/>
          <a:p>
            <a:pPr eaLnBrk="1" hangingPunct="1">
              <a:buFont typeface="Arial" charset="0"/>
              <a:buNone/>
            </a:pPr>
            <a:r>
              <a:rPr lang="en-US" smtClean="0">
                <a:latin typeface="Arial" charset="0"/>
                <a:cs typeface="Arial" charset="0"/>
              </a:rPr>
              <a:t>	Pop F</a:t>
            </a:r>
          </a:p>
        </p:txBody>
      </p:sp>
      <p:pic>
        <p:nvPicPr>
          <p:cNvPr id="48132" name="Picture 4" descr="q10"/>
          <p:cNvPicPr>
            <a:picLocks noChangeAspect="1" noChangeArrowheads="1"/>
          </p:cNvPicPr>
          <p:nvPr/>
        </p:nvPicPr>
        <p:blipFill>
          <a:blip r:embed="rId3" cstate="print"/>
          <a:srcRect/>
          <a:stretch>
            <a:fillRect/>
          </a:stretch>
        </p:blipFill>
        <p:spPr bwMode="auto">
          <a:xfrm>
            <a:off x="1187450" y="2565400"/>
            <a:ext cx="6388100" cy="1963738"/>
          </a:xfrm>
          <a:prstGeom prst="rect">
            <a:avLst/>
          </a:prstGeom>
          <a:noFill/>
          <a:ln w="9525">
            <a:noFill/>
            <a:miter lim="800000"/>
            <a:headEnd/>
            <a:tailEnd/>
          </a:ln>
        </p:spPr>
      </p:pic>
      <p:sp>
        <p:nvSpPr>
          <p:cNvPr id="48133" name="TextBox 4"/>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p:txBody>
          <a:bodyPr/>
          <a:lstStyle/>
          <a:p>
            <a:pPr eaLnBrk="1" hangingPunct="1"/>
            <a:r>
              <a:rPr lang="en-US" smtClean="0">
                <a:latin typeface="Arial" charset="0"/>
                <a:cs typeface="Arial" charset="0"/>
              </a:rPr>
              <a:t>Application</a:t>
            </a:r>
          </a:p>
        </p:txBody>
      </p:sp>
      <p:sp>
        <p:nvSpPr>
          <p:cNvPr id="49155" name="Rectangle 3"/>
          <p:cNvSpPr>
            <a:spLocks noGrp="1" noChangeArrowheads="1"/>
          </p:cNvSpPr>
          <p:nvPr>
            <p:ph type="body" idx="4294967295"/>
          </p:nvPr>
        </p:nvSpPr>
        <p:spPr/>
        <p:txBody>
          <a:bodyPr/>
          <a:lstStyle/>
          <a:p>
            <a:pPr eaLnBrk="1" hangingPunct="1">
              <a:buFont typeface="Arial" charset="0"/>
              <a:buNone/>
            </a:pPr>
            <a:r>
              <a:rPr lang="en-US" smtClean="0">
                <a:latin typeface="Arial" charset="0"/>
                <a:cs typeface="Arial" charset="0"/>
              </a:rPr>
              <a:t>	Pop J</a:t>
            </a:r>
          </a:p>
        </p:txBody>
      </p:sp>
      <p:pic>
        <p:nvPicPr>
          <p:cNvPr id="49156" name="Picture 4" descr="q11"/>
          <p:cNvPicPr>
            <a:picLocks noChangeAspect="1" noChangeArrowheads="1"/>
          </p:cNvPicPr>
          <p:nvPr/>
        </p:nvPicPr>
        <p:blipFill>
          <a:blip r:embed="rId3" cstate="print"/>
          <a:srcRect/>
          <a:stretch>
            <a:fillRect/>
          </a:stretch>
        </p:blipFill>
        <p:spPr bwMode="auto">
          <a:xfrm>
            <a:off x="1187450" y="2565400"/>
            <a:ext cx="6388100" cy="1963738"/>
          </a:xfrm>
          <a:prstGeom prst="rect">
            <a:avLst/>
          </a:prstGeom>
          <a:noFill/>
          <a:ln w="9525">
            <a:noFill/>
            <a:miter lim="800000"/>
            <a:headEnd/>
            <a:tailEnd/>
          </a:ln>
        </p:spPr>
      </p:pic>
      <p:sp>
        <p:nvSpPr>
          <p:cNvPr id="49157" name="TextBox 4"/>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idx="4294967295"/>
          </p:nvPr>
        </p:nvSpPr>
        <p:spPr/>
        <p:txBody>
          <a:bodyPr/>
          <a:lstStyle/>
          <a:p>
            <a:pPr eaLnBrk="1" hangingPunct="1"/>
            <a:r>
              <a:rPr lang="en-US" smtClean="0">
                <a:latin typeface="Arial" charset="0"/>
                <a:cs typeface="Arial" charset="0"/>
              </a:rPr>
              <a:t>Application</a:t>
            </a:r>
          </a:p>
        </p:txBody>
      </p:sp>
      <p:sp>
        <p:nvSpPr>
          <p:cNvPr id="50179" name="Rectangle 3"/>
          <p:cNvSpPr>
            <a:spLocks noGrp="1" noChangeArrowheads="1"/>
          </p:cNvSpPr>
          <p:nvPr>
            <p:ph type="body" idx="4294967295"/>
          </p:nvPr>
        </p:nvSpPr>
        <p:spPr/>
        <p:txBody>
          <a:bodyPr/>
          <a:lstStyle/>
          <a:p>
            <a:pPr eaLnBrk="1" hangingPunct="1">
              <a:buFont typeface="Arial" charset="0"/>
              <a:buNone/>
            </a:pPr>
            <a:r>
              <a:rPr lang="en-US" smtClean="0">
                <a:latin typeface="Arial" charset="0"/>
                <a:cs typeface="Arial" charset="0"/>
              </a:rPr>
              <a:t>	Pop K and the queue is empty</a:t>
            </a:r>
          </a:p>
        </p:txBody>
      </p:sp>
      <p:pic>
        <p:nvPicPr>
          <p:cNvPr id="50180" name="Picture 4" descr="q12"/>
          <p:cNvPicPr>
            <a:picLocks noChangeAspect="1" noChangeArrowheads="1"/>
          </p:cNvPicPr>
          <p:nvPr/>
        </p:nvPicPr>
        <p:blipFill>
          <a:blip r:embed="rId3" cstate="print"/>
          <a:srcRect/>
          <a:stretch>
            <a:fillRect/>
          </a:stretch>
        </p:blipFill>
        <p:spPr bwMode="auto">
          <a:xfrm>
            <a:off x="1187450" y="2565400"/>
            <a:ext cx="6388100" cy="1963738"/>
          </a:xfrm>
          <a:prstGeom prst="rect">
            <a:avLst/>
          </a:prstGeom>
          <a:noFill/>
          <a:ln w="9525">
            <a:noFill/>
            <a:miter lim="800000"/>
            <a:headEnd/>
            <a:tailEnd/>
          </a:ln>
        </p:spPr>
      </p:pic>
      <p:sp>
        <p:nvSpPr>
          <p:cNvPr id="50181" name="TextBox 4"/>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3.3.5</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t1"/>
          <p:cNvPicPr>
            <a:picLocks noChangeAspect="1" noChangeArrowheads="1"/>
          </p:cNvPicPr>
          <p:nvPr/>
        </p:nvPicPr>
        <p:blipFill>
          <a:blip r:embed="rId3" cstate="print"/>
          <a:srcRect/>
          <a:stretch>
            <a:fillRect/>
          </a:stretch>
        </p:blipFill>
        <p:spPr bwMode="auto">
          <a:xfrm>
            <a:off x="2484438" y="2492375"/>
            <a:ext cx="3897312" cy="2519363"/>
          </a:xfrm>
          <a:prstGeom prst="rect">
            <a:avLst/>
          </a:prstGeom>
          <a:noFill/>
          <a:ln w="9525">
            <a:noFill/>
            <a:miter lim="800000"/>
            <a:headEnd/>
            <a:tailEnd/>
          </a:ln>
        </p:spPr>
      </p:pic>
      <p:sp>
        <p:nvSpPr>
          <p:cNvPr id="51203" name="Rectangle 2"/>
          <p:cNvSpPr>
            <a:spLocks noGrp="1" noChangeArrowheads="1"/>
          </p:cNvSpPr>
          <p:nvPr>
            <p:ph type="title" idx="4294967295"/>
          </p:nvPr>
        </p:nvSpPr>
        <p:spPr/>
        <p:txBody>
          <a:bodyPr/>
          <a:lstStyle/>
          <a:p>
            <a:pPr eaLnBrk="1" hangingPunct="1"/>
            <a:r>
              <a:rPr lang="en-US" smtClean="0">
                <a:latin typeface="Arial" charset="0"/>
                <a:cs typeface="Arial" charset="0"/>
              </a:rPr>
              <a:t>Application</a:t>
            </a:r>
          </a:p>
        </p:txBody>
      </p:sp>
      <p:sp>
        <p:nvSpPr>
          <p:cNvPr id="51204" name="Rectangle 3"/>
          <p:cNvSpPr>
            <a:spLocks noGrp="1" noChangeArrowheads="1"/>
          </p:cNvSpPr>
          <p:nvPr>
            <p:ph type="body" idx="4294967295"/>
          </p:nvPr>
        </p:nvSpPr>
        <p:spPr/>
        <p:txBody>
          <a:bodyPr/>
          <a:lstStyle/>
          <a:p>
            <a:pPr eaLnBrk="1" hangingPunct="1">
              <a:buFont typeface="Arial" charset="0"/>
              <a:buNone/>
            </a:pPr>
            <a:r>
              <a:rPr lang="en-US" dirty="0" smtClean="0">
                <a:latin typeface="Arial" charset="0"/>
                <a:cs typeface="Arial" charset="0"/>
              </a:rPr>
              <a:t>	The resulting order</a:t>
            </a:r>
          </a:p>
          <a:p>
            <a:pPr eaLnBrk="1" hangingPunct="1">
              <a:buFont typeface="Arial" charset="0"/>
              <a:buNone/>
            </a:pPr>
            <a:r>
              <a:rPr lang="en-US" dirty="0" smtClean="0">
                <a:latin typeface="Arial" charset="0"/>
                <a:cs typeface="Arial" charset="0"/>
              </a:rPr>
              <a:t>		       A B H C D G I E F J K</a:t>
            </a:r>
          </a:p>
          <a:p>
            <a:pPr eaLnBrk="1" hangingPunct="1">
              <a:buFont typeface="Arial" charset="0"/>
              <a:buNone/>
            </a:pPr>
            <a:r>
              <a:rPr lang="en-US" dirty="0" smtClean="0">
                <a:latin typeface="Arial" charset="0"/>
                <a:cs typeface="Arial" charset="0"/>
              </a:rPr>
              <a:t>	is in breadth-first order:</a:t>
            </a:r>
          </a:p>
        </p:txBody>
      </p:sp>
      <p:sp>
        <p:nvSpPr>
          <p:cNvPr id="51205" name="TextBox 4"/>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p:txBody>
          <a:bodyPr/>
          <a:lstStyle/>
          <a:p>
            <a:pPr eaLnBrk="1" hangingPunct="1"/>
            <a:r>
              <a:rPr lang="en-US" smtClean="0">
                <a:latin typeface="Arial" charset="0"/>
                <a:cs typeface="Arial" charset="0"/>
              </a:rPr>
              <a:t>Standard Template Library</a:t>
            </a:r>
          </a:p>
        </p:txBody>
      </p:sp>
      <p:sp>
        <p:nvSpPr>
          <p:cNvPr id="52227" name="Rectangle 3"/>
          <p:cNvSpPr>
            <a:spLocks noGrp="1" noChangeArrowheads="1"/>
          </p:cNvSpPr>
          <p:nvPr>
            <p:ph type="body" idx="4294967295"/>
          </p:nvPr>
        </p:nvSpPr>
        <p:spPr/>
        <p:txBody>
          <a:bodyPr/>
          <a:lstStyle/>
          <a:p>
            <a:pPr eaLnBrk="1" hangingPunct="1">
              <a:buFont typeface="Arial" charset="0"/>
              <a:buNone/>
            </a:pPr>
            <a:r>
              <a:rPr lang="en-US" smtClean="0">
                <a:latin typeface="Arial" charset="0"/>
                <a:cs typeface="Arial" charset="0"/>
              </a:rPr>
              <a:t>	An example of a queue in the STL is:</a:t>
            </a:r>
          </a:p>
          <a:p>
            <a:pPr eaLnBrk="1" hangingPunct="1">
              <a:buFont typeface="Arial" charset="0"/>
              <a:buNone/>
            </a:pPr>
            <a:r>
              <a:rPr lang="en-US" sz="1400" smtClean="0">
                <a:latin typeface="Consolas" pitchFamily="49" charset="0"/>
                <a:cs typeface="Arial" charset="0"/>
              </a:rPr>
              <a:t>		#include &lt;iostream&gt;</a:t>
            </a:r>
          </a:p>
          <a:p>
            <a:pPr eaLnBrk="1" hangingPunct="1">
              <a:buFont typeface="Arial" charset="0"/>
              <a:buNone/>
            </a:pPr>
            <a:r>
              <a:rPr lang="en-US" sz="1400" smtClean="0">
                <a:latin typeface="Consolas" pitchFamily="49" charset="0"/>
                <a:cs typeface="Arial" charset="0"/>
              </a:rPr>
              <a:t>		#include &lt;queue&gt;</a:t>
            </a:r>
          </a:p>
          <a:p>
            <a:pPr eaLnBrk="1" hangingPunct="1">
              <a:buFont typeface="Arial" charset="0"/>
              <a:buNone/>
            </a:pPr>
            <a:r>
              <a:rPr lang="en-US" sz="1400" smtClean="0">
                <a:latin typeface="Consolas" pitchFamily="49" charset="0"/>
                <a:cs typeface="Arial" charset="0"/>
              </a:rPr>
              <a:t>		using namespace std;</a:t>
            </a:r>
          </a:p>
          <a:p>
            <a:pPr eaLnBrk="1" hangingPunct="1">
              <a:buFont typeface="Arial" charset="0"/>
              <a:buNone/>
            </a:pPr>
            <a:r>
              <a:rPr lang="en-US" sz="1400" smtClean="0">
                <a:latin typeface="Consolas" pitchFamily="49" charset="0"/>
                <a:cs typeface="Arial" charset="0"/>
              </a:rPr>
              <a:t>		int main() {</a:t>
            </a:r>
          </a:p>
          <a:p>
            <a:pPr eaLnBrk="1" hangingPunct="1">
              <a:buFont typeface="Arial" charset="0"/>
              <a:buNone/>
            </a:pPr>
            <a:r>
              <a:rPr lang="en-US" sz="1400" smtClean="0">
                <a:latin typeface="Consolas" pitchFamily="49" charset="0"/>
                <a:cs typeface="Arial" charset="0"/>
              </a:rPr>
              <a:t>		    queue &lt;int&gt; iqueue;</a:t>
            </a:r>
          </a:p>
          <a:p>
            <a:pPr eaLnBrk="1" hangingPunct="1">
              <a:buFont typeface="Arial" charset="0"/>
              <a:buNone/>
            </a:pPr>
            <a:endParaRPr lang="en-US" sz="1400" smtClean="0">
              <a:latin typeface="Consolas" pitchFamily="49" charset="0"/>
              <a:cs typeface="Arial" charset="0"/>
            </a:endParaRPr>
          </a:p>
          <a:p>
            <a:pPr eaLnBrk="1" hangingPunct="1">
              <a:buFont typeface="Arial" charset="0"/>
              <a:buNone/>
            </a:pPr>
            <a:r>
              <a:rPr lang="en-US" sz="1400" smtClean="0">
                <a:latin typeface="Consolas" pitchFamily="49" charset="0"/>
                <a:cs typeface="Arial" charset="0"/>
              </a:rPr>
              <a:t>		    iqueue.push( 13 );</a:t>
            </a:r>
          </a:p>
          <a:p>
            <a:pPr eaLnBrk="1" hangingPunct="1">
              <a:buFont typeface="Arial" charset="0"/>
              <a:buNone/>
            </a:pPr>
            <a:r>
              <a:rPr lang="en-US" sz="1400" smtClean="0">
                <a:latin typeface="Consolas" pitchFamily="49" charset="0"/>
                <a:cs typeface="Arial" charset="0"/>
              </a:rPr>
              <a:t>		    iqueue.push( 42 );</a:t>
            </a:r>
          </a:p>
          <a:p>
            <a:pPr eaLnBrk="1" hangingPunct="1">
              <a:buFont typeface="Arial" charset="0"/>
              <a:buNone/>
            </a:pPr>
            <a:r>
              <a:rPr lang="en-US" sz="1400" smtClean="0">
                <a:latin typeface="Consolas" pitchFamily="49" charset="0"/>
                <a:cs typeface="Arial" charset="0"/>
              </a:rPr>
              <a:t>		    cout &lt;&lt; "Head: " &lt;&lt; iqueue.front() &lt;&lt; endl;</a:t>
            </a:r>
          </a:p>
          <a:p>
            <a:pPr eaLnBrk="1" hangingPunct="1">
              <a:buFont typeface="Arial" charset="0"/>
              <a:buNone/>
            </a:pPr>
            <a:r>
              <a:rPr lang="en-US" sz="1400" smtClean="0">
                <a:latin typeface="Consolas" pitchFamily="49" charset="0"/>
                <a:cs typeface="Arial" charset="0"/>
              </a:rPr>
              <a:t>		    iqueue.pop();                        </a:t>
            </a:r>
            <a:r>
              <a:rPr lang="en-US" sz="1400" smtClean="0">
                <a:solidFill>
                  <a:srgbClr val="00B0F0"/>
                </a:solidFill>
                <a:latin typeface="Consolas" pitchFamily="49" charset="0"/>
                <a:cs typeface="Arial" charset="0"/>
              </a:rPr>
              <a:t> // no return value</a:t>
            </a:r>
          </a:p>
          <a:p>
            <a:pPr eaLnBrk="1" hangingPunct="1">
              <a:buFont typeface="Arial" charset="0"/>
              <a:buNone/>
            </a:pPr>
            <a:r>
              <a:rPr lang="en-US" sz="1400" smtClean="0">
                <a:latin typeface="Consolas" pitchFamily="49" charset="0"/>
                <a:cs typeface="Arial" charset="0"/>
              </a:rPr>
              <a:t>		    cout &lt;&lt; "Head: " &lt;&lt; iqueue.front() &lt;&lt; endl;</a:t>
            </a:r>
          </a:p>
          <a:p>
            <a:pPr eaLnBrk="1" hangingPunct="1">
              <a:buFont typeface="Arial" charset="0"/>
              <a:buNone/>
            </a:pPr>
            <a:r>
              <a:rPr lang="en-US" sz="1400" smtClean="0">
                <a:latin typeface="Consolas" pitchFamily="49" charset="0"/>
                <a:cs typeface="Arial" charset="0"/>
              </a:rPr>
              <a:t>		    cout &lt;&lt; "Size: " &lt;&lt; iqueue.size() &lt;&lt; endl;</a:t>
            </a:r>
          </a:p>
          <a:p>
            <a:pPr eaLnBrk="1" hangingPunct="1">
              <a:buFont typeface="Arial" charset="0"/>
              <a:buNone/>
            </a:pPr>
            <a:endParaRPr lang="en-US" sz="1400" smtClean="0">
              <a:latin typeface="Consolas" pitchFamily="49" charset="0"/>
              <a:cs typeface="Arial" charset="0"/>
            </a:endParaRPr>
          </a:p>
          <a:p>
            <a:pPr eaLnBrk="1" hangingPunct="1">
              <a:buFont typeface="Arial" charset="0"/>
              <a:buNone/>
            </a:pPr>
            <a:r>
              <a:rPr lang="en-US" sz="1400" smtClean="0">
                <a:latin typeface="Consolas" pitchFamily="49" charset="0"/>
                <a:cs typeface="Arial" charset="0"/>
              </a:rPr>
              <a:t>		    return 0;</a:t>
            </a:r>
          </a:p>
          <a:p>
            <a:pPr eaLnBrk="1" hangingPunct="1">
              <a:buFont typeface="Arial" charset="0"/>
              <a:buNone/>
            </a:pPr>
            <a:r>
              <a:rPr lang="en-US" sz="1400" smtClean="0">
                <a:latin typeface="Consolas" pitchFamily="49" charset="0"/>
                <a:cs typeface="Arial" charset="0"/>
              </a:rPr>
              <a:t>		}</a:t>
            </a:r>
          </a:p>
        </p:txBody>
      </p:sp>
      <p:sp>
        <p:nvSpPr>
          <p:cNvPr id="52228" name="TextBox 4"/>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smtClean="0">
                <a:latin typeface="Arial" charset="0"/>
                <a:cs typeface="Arial" charset="0"/>
              </a:rPr>
              <a:t>Summary</a:t>
            </a:r>
          </a:p>
        </p:txBody>
      </p:sp>
      <p:sp>
        <p:nvSpPr>
          <p:cNvPr id="53251" name="Rectangle 3"/>
          <p:cNvSpPr>
            <a:spLocks noGrp="1" noChangeArrowheads="1"/>
          </p:cNvSpPr>
          <p:nvPr>
            <p:ph type="body" idx="1"/>
          </p:nvPr>
        </p:nvSpPr>
        <p:spPr/>
        <p:txBody>
          <a:bodyPr/>
          <a:lstStyle/>
          <a:p>
            <a:pPr>
              <a:buFont typeface="Arial" charset="0"/>
              <a:buNone/>
            </a:pPr>
            <a:r>
              <a:rPr lang="en-US" smtClean="0">
                <a:latin typeface="Arial" charset="0"/>
                <a:cs typeface="Arial" charset="0"/>
              </a:rPr>
              <a:t>	The queue is one of the most common abstract data structures</a:t>
            </a:r>
          </a:p>
          <a:p>
            <a:pPr>
              <a:buFont typeface="Arial" charset="0"/>
              <a:buNone/>
            </a:pPr>
            <a:r>
              <a:rPr lang="en-US" smtClean="0">
                <a:latin typeface="Arial" charset="0"/>
                <a:cs typeface="Arial" charset="0"/>
              </a:rPr>
              <a:t>	Understanding how a queue works is trivial</a:t>
            </a:r>
          </a:p>
          <a:p>
            <a:pPr>
              <a:buFont typeface="Arial" charset="0"/>
              <a:buNone/>
            </a:pPr>
            <a:r>
              <a:rPr lang="en-US" smtClean="0">
                <a:latin typeface="Arial" charset="0"/>
                <a:cs typeface="Arial" charset="0"/>
              </a:rPr>
              <a:t>	The implementation is only slightly more difficult than that of a stack</a:t>
            </a:r>
          </a:p>
          <a:p>
            <a:pPr>
              <a:buFont typeface="Arial" charset="0"/>
              <a:buNone/>
            </a:pPr>
            <a:endParaRPr lang="en-US" smtClean="0">
              <a:latin typeface="Arial" charset="0"/>
              <a:cs typeface="Arial" charset="0"/>
            </a:endParaRPr>
          </a:p>
          <a:p>
            <a:pPr>
              <a:buFont typeface="Arial" charset="0"/>
              <a:buNone/>
            </a:pPr>
            <a:r>
              <a:rPr lang="en-US" smtClean="0">
                <a:latin typeface="Arial" charset="0"/>
                <a:cs typeface="Arial" charset="0"/>
              </a:rPr>
              <a:t>	Applications include:</a:t>
            </a:r>
          </a:p>
          <a:p>
            <a:pPr lvl="1"/>
            <a:r>
              <a:rPr lang="en-US" smtClean="0">
                <a:latin typeface="Arial" charset="0"/>
                <a:cs typeface="Arial" charset="0"/>
              </a:rPr>
              <a:t>Queuing clients in a client-server model</a:t>
            </a:r>
          </a:p>
          <a:p>
            <a:pPr lvl="1"/>
            <a:r>
              <a:rPr lang="en-US" smtClean="0">
                <a:latin typeface="Arial" charset="0"/>
                <a:cs typeface="Arial" charset="0"/>
              </a:rPr>
              <a:t>Breadth-first traversals of trees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smtClean="0">
                <a:latin typeface="Arial" charset="0"/>
                <a:cs typeface="Arial" charset="0"/>
              </a:rPr>
              <a:t>References</a:t>
            </a:r>
          </a:p>
        </p:txBody>
      </p:sp>
      <p:sp>
        <p:nvSpPr>
          <p:cNvPr id="20483" name="Rectangle 3"/>
          <p:cNvSpPr>
            <a:spLocks noGrp="1" noChangeArrowheads="1"/>
          </p:cNvSpPr>
          <p:nvPr>
            <p:ph type="body" idx="1"/>
          </p:nvPr>
        </p:nvSpPr>
        <p:spPr/>
        <p:txBody>
          <a:bodyPr/>
          <a:lstStyle/>
          <a:p>
            <a:pPr marL="533400" indent="-533400">
              <a:buFontTx/>
              <a:buNone/>
            </a:pPr>
            <a:r>
              <a:rPr lang="en-US" sz="1400" dirty="0" smtClean="0">
                <a:latin typeface="Arial" charset="0"/>
                <a:cs typeface="Arial" charset="0"/>
              </a:rPr>
              <a:t>	Donald E. Knuth, </a:t>
            </a:r>
            <a:r>
              <a:rPr lang="en-US" sz="1400" i="1" dirty="0" smtClean="0">
                <a:latin typeface="Arial" charset="0"/>
                <a:cs typeface="Arial" charset="0"/>
              </a:rPr>
              <a:t>The Art of Computer Programming, Volume 1:  Fundamental Algorithms</a:t>
            </a:r>
            <a:r>
              <a:rPr lang="en-US" sz="1400" dirty="0" smtClean="0">
                <a:latin typeface="Arial" charset="0"/>
                <a:cs typeface="Arial" charset="0"/>
              </a:rPr>
              <a:t>, 3</a:t>
            </a:r>
            <a:r>
              <a:rPr lang="en-US" sz="1400" baseline="30000" dirty="0" smtClean="0">
                <a:latin typeface="Arial" charset="0"/>
                <a:cs typeface="Arial" charset="0"/>
              </a:rPr>
              <a:t>rd</a:t>
            </a:r>
            <a:r>
              <a:rPr lang="en-US" sz="1400" dirty="0" smtClean="0">
                <a:latin typeface="Arial" charset="0"/>
                <a:cs typeface="Arial" charset="0"/>
              </a:rPr>
              <a:t> Ed., Addison Wesley, 1997, §2.2.1, p.238.</a:t>
            </a:r>
          </a:p>
          <a:p>
            <a:pPr marL="533400" indent="-533400">
              <a:buFontTx/>
              <a:buNone/>
            </a:pPr>
            <a:endParaRPr lang="en-US" sz="1400" dirty="0" smtClean="0">
              <a:latin typeface="Arial" charset="0"/>
              <a:cs typeface="Arial" charset="0"/>
            </a:endParaRPr>
          </a:p>
          <a:p>
            <a:pPr marL="533400" indent="-533400">
              <a:buFontTx/>
              <a:buNone/>
            </a:pPr>
            <a:r>
              <a:rPr lang="en-US" sz="1400" dirty="0" smtClean="0">
                <a:latin typeface="Arial" charset="0"/>
                <a:cs typeface="Arial" charset="0"/>
              </a:rPr>
              <a:t>	</a:t>
            </a:r>
            <a:r>
              <a:rPr lang="en-US" sz="1400" dirty="0" err="1" smtClean="0">
                <a:latin typeface="Arial" charset="0"/>
                <a:cs typeface="Arial" charset="0"/>
              </a:rPr>
              <a:t>Cormen</a:t>
            </a:r>
            <a:r>
              <a:rPr lang="en-US" sz="1400" dirty="0" smtClean="0">
                <a:latin typeface="Arial" charset="0"/>
                <a:cs typeface="Arial" charset="0"/>
              </a:rPr>
              <a:t>, </a:t>
            </a:r>
            <a:r>
              <a:rPr lang="en-US" sz="1400" dirty="0" err="1" smtClean="0">
                <a:latin typeface="Arial" charset="0"/>
                <a:cs typeface="Arial" charset="0"/>
              </a:rPr>
              <a:t>Leiserson</a:t>
            </a:r>
            <a:r>
              <a:rPr lang="en-US" sz="1400" dirty="0" smtClean="0">
                <a:latin typeface="Arial" charset="0"/>
                <a:cs typeface="Arial" charset="0"/>
              </a:rPr>
              <a:t>, and </a:t>
            </a:r>
            <a:r>
              <a:rPr lang="en-US" sz="1400" dirty="0" err="1" smtClean="0">
                <a:latin typeface="Arial" charset="0"/>
                <a:cs typeface="Arial" charset="0"/>
              </a:rPr>
              <a:t>Rivest</a:t>
            </a:r>
            <a:r>
              <a:rPr lang="en-US" sz="1400" dirty="0" smtClean="0">
                <a:latin typeface="Arial" charset="0"/>
                <a:cs typeface="Arial" charset="0"/>
              </a:rPr>
              <a:t>, </a:t>
            </a:r>
            <a:r>
              <a:rPr lang="en-US" sz="1400" i="1" dirty="0" smtClean="0">
                <a:latin typeface="Arial" charset="0"/>
                <a:cs typeface="Arial" charset="0"/>
              </a:rPr>
              <a:t>Introduction to Algorithms</a:t>
            </a:r>
            <a:r>
              <a:rPr lang="en-US" sz="1400" dirty="0" smtClean="0">
                <a:latin typeface="Arial" charset="0"/>
                <a:cs typeface="Arial" charset="0"/>
              </a:rPr>
              <a:t>, McGraw Hill, 1990, §11.1, p.200.</a:t>
            </a:r>
          </a:p>
          <a:p>
            <a:pPr marL="533400" indent="-533400">
              <a:buFontTx/>
              <a:buNone/>
            </a:pPr>
            <a:endParaRPr lang="en-US" sz="1400" dirty="0" smtClean="0">
              <a:latin typeface="Arial" charset="0"/>
              <a:cs typeface="Arial" charset="0"/>
            </a:endParaRPr>
          </a:p>
          <a:p>
            <a:pPr marL="533400" indent="-533400">
              <a:buFontTx/>
              <a:buNone/>
            </a:pPr>
            <a:r>
              <a:rPr lang="en-US" sz="1400" dirty="0" smtClean="0">
                <a:latin typeface="Arial" charset="0"/>
                <a:cs typeface="Arial" charset="0"/>
              </a:rPr>
              <a:t>	Weiss, Data Structures and Algorithm Analysis in C++, 3</a:t>
            </a:r>
            <a:r>
              <a:rPr lang="en-US" sz="1400" baseline="30000" dirty="0" smtClean="0">
                <a:latin typeface="Arial" charset="0"/>
                <a:cs typeface="Arial" charset="0"/>
              </a:rPr>
              <a:t>rd</a:t>
            </a:r>
            <a:r>
              <a:rPr lang="en-US" sz="1400" dirty="0" smtClean="0">
                <a:latin typeface="Arial" charset="0"/>
                <a:cs typeface="Arial" charset="0"/>
              </a:rPr>
              <a:t> Ed., Addison Wesley, §3.6, p.94.</a:t>
            </a:r>
          </a:p>
          <a:p>
            <a:pPr marL="533400" indent="-533400">
              <a:buFontTx/>
              <a:buNone/>
            </a:pPr>
            <a:endParaRPr lang="en-US" sz="1400" dirty="0" smtClean="0">
              <a:latin typeface="Arial" charset="0"/>
              <a:cs typeface="Arial" charset="0"/>
            </a:endParaRPr>
          </a:p>
          <a:p>
            <a:pPr marL="533400" indent="-533400">
              <a:buNone/>
            </a:pPr>
            <a:r>
              <a:rPr lang="en-US" sz="1400" dirty="0" smtClean="0">
                <a:latin typeface="Arial" charset="0"/>
                <a:cs typeface="Arial" charset="0"/>
              </a:rPr>
              <a:t>	</a:t>
            </a:r>
            <a:r>
              <a:rPr lang="en-US" sz="1400" dirty="0" err="1" smtClean="0">
                <a:latin typeface="Arial" charset="0"/>
                <a:cs typeface="Arial" charset="0"/>
              </a:rPr>
              <a:t>Koffman</a:t>
            </a:r>
            <a:r>
              <a:rPr lang="en-US" sz="1400" dirty="0" smtClean="0">
                <a:latin typeface="Arial" charset="0"/>
                <a:cs typeface="Arial" charset="0"/>
              </a:rPr>
              <a:t> and Wolfgang, “Objects, Abstraction, Data </a:t>
            </a:r>
            <a:r>
              <a:rPr lang="en-US" sz="1400" dirty="0" err="1" smtClean="0">
                <a:latin typeface="Arial" charset="0"/>
                <a:cs typeface="Arial" charset="0"/>
              </a:rPr>
              <a:t>Strucutes</a:t>
            </a:r>
            <a:r>
              <a:rPr lang="en-US" sz="1400" dirty="0" smtClean="0">
                <a:latin typeface="Arial" charset="0"/>
                <a:cs typeface="Arial" charset="0"/>
              </a:rPr>
              <a:t> and Design using C++”, John Wiley &amp; Sons, Inc., Ch. 6.</a:t>
            </a:r>
          </a:p>
          <a:p>
            <a:pPr marL="533400" indent="-533400">
              <a:buFontTx/>
              <a:buNone/>
              <a:defRPr/>
            </a:pPr>
            <a:endParaRPr lang="en-US" sz="1400" dirty="0" smtClean="0">
              <a:latin typeface="Arial" charset="0"/>
              <a:cs typeface="Arial" charset="0"/>
            </a:endParaRPr>
          </a:p>
          <a:p>
            <a:pPr marL="533400" indent="-533400">
              <a:buFontTx/>
              <a:buNone/>
              <a:defRPr/>
            </a:pPr>
            <a:r>
              <a:rPr lang="en-US" sz="1400" dirty="0" smtClean="0">
                <a:latin typeface="Arial" charset="0"/>
                <a:cs typeface="Arial" charset="0"/>
              </a:rPr>
              <a:t>	Wikipedia, http://en.wikipedia.org/wiki/Queue_(abstract_data_type)</a:t>
            </a:r>
          </a:p>
          <a:p>
            <a:pPr marL="533400" indent="-533400">
              <a:buFontTx/>
              <a:buNone/>
              <a:defRPr/>
            </a:pPr>
            <a:endParaRPr lang="en-US" sz="1400" dirty="0" smtClean="0">
              <a:latin typeface="Arial" charset="0"/>
              <a:cs typeface="Arial" charset="0"/>
            </a:endParaRPr>
          </a:p>
          <a:p>
            <a:pPr marL="533400" indent="-533400" algn="just">
              <a:buFont typeface="Arial" charset="0"/>
              <a:buNone/>
              <a:defRPr/>
            </a:pPr>
            <a:r>
              <a:rPr lang="en-US" sz="1400" dirty="0" smtClean="0">
                <a:solidFill>
                  <a:schemeClr val="tx1">
                    <a:lumMod val="65000"/>
                    <a:lumOff val="35000"/>
                  </a:schemeClr>
                </a:solidFill>
                <a:latin typeface="Arial" charset="0"/>
                <a:cs typeface="Arial" charset="0"/>
              </a:rPr>
              <a:t>	These slides are provided for the ECE 250</a:t>
            </a:r>
            <a:r>
              <a:rPr lang="en-US" sz="1400" i="1" dirty="0" smtClean="0">
                <a:solidFill>
                  <a:schemeClr val="tx1">
                    <a:lumMod val="65000"/>
                    <a:lumOff val="35000"/>
                  </a:schemeClr>
                </a:solidFill>
                <a:latin typeface="Arial" charset="0"/>
                <a:cs typeface="Arial" charset="0"/>
              </a:rPr>
              <a:t> Algorithms and Data Structures</a:t>
            </a:r>
            <a:r>
              <a:rPr lang="en-US" sz="1400" dirty="0" smtClean="0">
                <a:solidFill>
                  <a:schemeClr val="tx1">
                    <a:lumMod val="65000"/>
                    <a:lumOff val="35000"/>
                  </a:schemeClr>
                </a:solidFill>
                <a:latin typeface="Arial" charset="0"/>
                <a:cs typeface="Arial" charset="0"/>
              </a:rPr>
              <a:t> course.  The material in it reflects Douglas W. Harder’s best judgment in light of the information available to him at the time of preparation.  Any reliance on these course slides by any party for any other purpose are the responsibility of such parties.  Douglas W. Harder accepts no responsibility for damages, if any, suffered by any party as a result of decisions made or actions based on these course slides for any other purpose than that for which it was intended.</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smtClean="0">
                <a:latin typeface="Arial" charset="0"/>
                <a:cs typeface="Arial" charset="0"/>
              </a:rPr>
              <a:t>Abstract Queue</a:t>
            </a:r>
          </a:p>
        </p:txBody>
      </p:sp>
      <p:sp>
        <p:nvSpPr>
          <p:cNvPr id="8195" name="Rectangle 3"/>
          <p:cNvSpPr>
            <a:spLocks noGrp="1" noChangeArrowheads="1"/>
          </p:cNvSpPr>
          <p:nvPr>
            <p:ph type="body" idx="1"/>
          </p:nvPr>
        </p:nvSpPr>
        <p:spPr/>
        <p:txBody>
          <a:bodyPr/>
          <a:lstStyle/>
          <a:p>
            <a:pPr>
              <a:buFont typeface="Arial" charset="0"/>
              <a:buNone/>
            </a:pPr>
            <a:r>
              <a:rPr lang="en-US" smtClean="0">
                <a:latin typeface="Arial" charset="0"/>
                <a:cs typeface="Arial" charset="0"/>
              </a:rPr>
              <a:t>	Alternative terms may be used for the four operations on a queue, including:</a:t>
            </a:r>
          </a:p>
        </p:txBody>
      </p:sp>
      <p:pic>
        <p:nvPicPr>
          <p:cNvPr id="8196" name="Picture 11" descr="C:\Users\dwharder\Desktop\q4.png"/>
          <p:cNvPicPr>
            <a:picLocks noChangeAspect="1" noChangeArrowheads="1"/>
          </p:cNvPicPr>
          <p:nvPr/>
        </p:nvPicPr>
        <p:blipFill>
          <a:blip r:embed="rId3" cstate="print"/>
          <a:srcRect/>
          <a:stretch>
            <a:fillRect/>
          </a:stretch>
        </p:blipFill>
        <p:spPr bwMode="auto">
          <a:xfrm>
            <a:off x="2357438" y="2784475"/>
            <a:ext cx="4572000" cy="914400"/>
          </a:xfrm>
          <a:prstGeom prst="rect">
            <a:avLst/>
          </a:prstGeom>
          <a:noFill/>
          <a:ln w="9525">
            <a:noFill/>
            <a:miter lim="800000"/>
            <a:headEnd/>
            <a:tailEnd/>
          </a:ln>
        </p:spPr>
      </p:pic>
      <p:sp>
        <p:nvSpPr>
          <p:cNvPr id="8197" name="TextBox 4"/>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3.3.1</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smtClean="0">
                <a:latin typeface="Arial" charset="0"/>
                <a:cs typeface="Arial" charset="0"/>
              </a:rPr>
              <a:t>Abstract Queue</a:t>
            </a:r>
          </a:p>
        </p:txBody>
      </p:sp>
      <p:sp>
        <p:nvSpPr>
          <p:cNvPr id="10243" name="Rectangle 3"/>
          <p:cNvSpPr>
            <a:spLocks noGrp="1" noChangeArrowheads="1"/>
          </p:cNvSpPr>
          <p:nvPr>
            <p:ph type="body" idx="1"/>
          </p:nvPr>
        </p:nvSpPr>
        <p:spPr/>
        <p:txBody>
          <a:bodyPr/>
          <a:lstStyle/>
          <a:p>
            <a:pPr>
              <a:buFont typeface="Arial" charset="0"/>
              <a:buNone/>
            </a:pPr>
            <a:r>
              <a:rPr lang="en-US" smtClean="0">
                <a:latin typeface="Arial" charset="0"/>
                <a:cs typeface="Arial" charset="0"/>
              </a:rPr>
              <a:t>	There are two exceptions associated with this abstract data structure:</a:t>
            </a:r>
          </a:p>
          <a:p>
            <a:pPr lvl="1"/>
            <a:r>
              <a:rPr lang="en-US" smtClean="0">
                <a:latin typeface="Arial" charset="0"/>
                <a:cs typeface="Arial" charset="0"/>
              </a:rPr>
              <a:t>It is an undefined operation to call either pop or front on an empty queue</a:t>
            </a:r>
          </a:p>
        </p:txBody>
      </p:sp>
      <p:sp>
        <p:nvSpPr>
          <p:cNvPr id="10244" name="TextBox 3"/>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3.3.1</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mtClean="0">
                <a:latin typeface="Arial" charset="0"/>
                <a:cs typeface="Arial" charset="0"/>
              </a:rPr>
              <a:t>Applications</a:t>
            </a:r>
          </a:p>
        </p:txBody>
      </p:sp>
      <p:sp>
        <p:nvSpPr>
          <p:cNvPr id="11267" name="Rectangle 3"/>
          <p:cNvSpPr>
            <a:spLocks noGrp="1" noChangeArrowheads="1"/>
          </p:cNvSpPr>
          <p:nvPr>
            <p:ph type="body" idx="1"/>
          </p:nvPr>
        </p:nvSpPr>
        <p:spPr/>
        <p:txBody>
          <a:bodyPr/>
          <a:lstStyle/>
          <a:p>
            <a:pPr>
              <a:buFont typeface="Arial" charset="0"/>
              <a:buNone/>
            </a:pPr>
            <a:r>
              <a:rPr lang="en-US" smtClean="0">
                <a:latin typeface="Arial" charset="0"/>
                <a:cs typeface="Arial" charset="0"/>
              </a:rPr>
              <a:t>	The most common application is in client-server models</a:t>
            </a:r>
          </a:p>
          <a:p>
            <a:pPr lvl="1"/>
            <a:r>
              <a:rPr lang="en-US" smtClean="0">
                <a:latin typeface="Arial" charset="0"/>
                <a:cs typeface="Arial" charset="0"/>
              </a:rPr>
              <a:t>Multiple clients may be requesting services from one or more servers</a:t>
            </a:r>
          </a:p>
          <a:p>
            <a:pPr lvl="1"/>
            <a:r>
              <a:rPr lang="en-US" smtClean="0">
                <a:latin typeface="Arial" charset="0"/>
                <a:cs typeface="Arial" charset="0"/>
              </a:rPr>
              <a:t>Some clients may have to wait while the servers are busy</a:t>
            </a:r>
          </a:p>
          <a:p>
            <a:pPr lvl="1"/>
            <a:r>
              <a:rPr lang="en-US" smtClean="0">
                <a:latin typeface="Arial" charset="0"/>
                <a:cs typeface="Arial" charset="0"/>
              </a:rPr>
              <a:t>Those clients are placed in a queue and serviced in the order of arrival</a:t>
            </a:r>
          </a:p>
          <a:p>
            <a:pPr>
              <a:buFont typeface="Arial" charset="0"/>
              <a:buNone/>
            </a:pPr>
            <a:endParaRPr lang="en-US" smtClean="0">
              <a:latin typeface="Arial" charset="0"/>
              <a:cs typeface="Arial" charset="0"/>
            </a:endParaRPr>
          </a:p>
          <a:p>
            <a:pPr>
              <a:buFont typeface="Arial" charset="0"/>
              <a:buNone/>
            </a:pPr>
            <a:r>
              <a:rPr lang="en-US" smtClean="0">
                <a:latin typeface="Arial" charset="0"/>
                <a:cs typeface="Arial" charset="0"/>
              </a:rPr>
              <a:t>	Grocery stores, banks, and airport security use queues</a:t>
            </a:r>
          </a:p>
          <a:p>
            <a:pPr>
              <a:buFont typeface="Arial" charset="0"/>
              <a:buNone/>
            </a:pPr>
            <a:endParaRPr lang="en-US" smtClean="0">
              <a:latin typeface="Arial" charset="0"/>
              <a:cs typeface="Arial" charset="0"/>
            </a:endParaRPr>
          </a:p>
          <a:p>
            <a:pPr>
              <a:buFont typeface="Arial" charset="0"/>
              <a:buNone/>
            </a:pPr>
            <a:r>
              <a:rPr lang="en-US" smtClean="0">
                <a:latin typeface="Arial" charset="0"/>
                <a:cs typeface="Arial" charset="0"/>
              </a:rPr>
              <a:t>	The SSH Secure Shell and SFTP are clients</a:t>
            </a:r>
          </a:p>
          <a:p>
            <a:pPr>
              <a:buFont typeface="Arial" charset="0"/>
              <a:buNone/>
            </a:pPr>
            <a:endParaRPr lang="en-US" smtClean="0">
              <a:latin typeface="Arial" charset="0"/>
              <a:cs typeface="Arial" charset="0"/>
            </a:endParaRPr>
          </a:p>
          <a:p>
            <a:pPr>
              <a:buFont typeface="Arial" charset="0"/>
              <a:buNone/>
            </a:pPr>
            <a:r>
              <a:rPr lang="en-US" smtClean="0">
                <a:latin typeface="Arial" charset="0"/>
                <a:cs typeface="Arial" charset="0"/>
              </a:rPr>
              <a:t>	Most shared computer services are servers:</a:t>
            </a:r>
          </a:p>
          <a:p>
            <a:pPr lvl="1"/>
            <a:r>
              <a:rPr lang="en-CA" smtClean="0">
                <a:latin typeface="Arial" charset="0"/>
                <a:cs typeface="Arial" charset="0"/>
              </a:rPr>
              <a:t>Web, file, ftp, database, mail, printers, WOW, </a:t>
            </a:r>
            <a:r>
              <a:rPr lang="en-CA" i="1" smtClean="0">
                <a:latin typeface="Arial" charset="0"/>
                <a:cs typeface="Arial" charset="0"/>
              </a:rPr>
              <a:t>etc</a:t>
            </a:r>
            <a:r>
              <a:rPr lang="en-CA" smtClean="0">
                <a:latin typeface="Arial" charset="0"/>
                <a:cs typeface="Arial" charset="0"/>
              </a:rPr>
              <a:t>.</a:t>
            </a:r>
            <a:endParaRPr lang="en-US" smtClean="0">
              <a:latin typeface="Arial" charset="0"/>
              <a:cs typeface="Arial" charset="0"/>
            </a:endParaRPr>
          </a:p>
          <a:p>
            <a:pPr lvl="1">
              <a:buFont typeface="Arial" charset="0"/>
              <a:buNone/>
            </a:pPr>
            <a:endParaRPr lang="en-US" smtClean="0">
              <a:latin typeface="Arial" charset="0"/>
              <a:cs typeface="Arial" charset="0"/>
            </a:endParaRPr>
          </a:p>
          <a:p>
            <a:pPr lvl="1"/>
            <a:endParaRPr lang="en-US" smtClean="0">
              <a:latin typeface="Arial" charset="0"/>
              <a:cs typeface="Arial" charset="0"/>
            </a:endParaRPr>
          </a:p>
        </p:txBody>
      </p:sp>
      <p:sp>
        <p:nvSpPr>
          <p:cNvPr id="11268" name="TextBox 3"/>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3.3.2</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idx="4294967295"/>
          </p:nvPr>
        </p:nvSpPr>
        <p:spPr/>
        <p:txBody>
          <a:bodyPr/>
          <a:lstStyle/>
          <a:p>
            <a:r>
              <a:rPr lang="en-US" smtClean="0">
                <a:latin typeface="Arial" charset="0"/>
                <a:cs typeface="Arial" charset="0"/>
              </a:rPr>
              <a:t>Applications</a:t>
            </a:r>
          </a:p>
        </p:txBody>
      </p:sp>
      <p:sp>
        <p:nvSpPr>
          <p:cNvPr id="12291" name="Rectangle 3"/>
          <p:cNvSpPr>
            <a:spLocks noGrp="1"/>
          </p:cNvSpPr>
          <p:nvPr>
            <p:ph type="body" idx="4294967295"/>
          </p:nvPr>
        </p:nvSpPr>
        <p:spPr/>
        <p:txBody>
          <a:bodyPr/>
          <a:lstStyle/>
          <a:p>
            <a:pPr>
              <a:buFont typeface="Arial" charset="0"/>
              <a:buNone/>
            </a:pPr>
            <a:r>
              <a:rPr lang="en-US" sz="2400" smtClean="0">
                <a:latin typeface="Arial" charset="0"/>
                <a:cs typeface="Arial" charset="0"/>
              </a:rPr>
              <a:t>	</a:t>
            </a:r>
            <a:r>
              <a:rPr lang="en-US" smtClean="0">
                <a:latin typeface="Arial" charset="0"/>
                <a:cs typeface="Arial" charset="0"/>
              </a:rPr>
              <a:t>For example, in downloading these presentations from the ECE 250 web server, those requests not currently being downloaded are</a:t>
            </a:r>
            <a:br>
              <a:rPr lang="en-US" smtClean="0">
                <a:latin typeface="Arial" charset="0"/>
                <a:cs typeface="Arial" charset="0"/>
              </a:rPr>
            </a:br>
            <a:r>
              <a:rPr lang="en-US" smtClean="0">
                <a:latin typeface="Arial" charset="0"/>
                <a:cs typeface="Arial" charset="0"/>
              </a:rPr>
              <a:t>marked as “Queued”</a:t>
            </a:r>
          </a:p>
        </p:txBody>
      </p:sp>
      <p:pic>
        <p:nvPicPr>
          <p:cNvPr id="12292" name="Picture 5" descr="sftp"/>
          <p:cNvPicPr>
            <a:picLocks noChangeAspect="1" noChangeArrowheads="1"/>
          </p:cNvPicPr>
          <p:nvPr/>
        </p:nvPicPr>
        <p:blipFill>
          <a:blip r:embed="rId3" cstate="print"/>
          <a:srcRect/>
          <a:stretch>
            <a:fillRect/>
          </a:stretch>
        </p:blipFill>
        <p:spPr bwMode="auto">
          <a:xfrm>
            <a:off x="4284663" y="2492375"/>
            <a:ext cx="3887787" cy="3767138"/>
          </a:xfrm>
          <a:prstGeom prst="rect">
            <a:avLst/>
          </a:prstGeom>
          <a:noFill/>
          <a:ln w="9525">
            <a:noFill/>
            <a:miter lim="800000"/>
            <a:headEnd/>
            <a:tailEnd/>
          </a:ln>
        </p:spPr>
      </p:pic>
      <p:sp>
        <p:nvSpPr>
          <p:cNvPr id="12293" name="Oval 6"/>
          <p:cNvSpPr>
            <a:spLocks noChangeArrowheads="1"/>
          </p:cNvSpPr>
          <p:nvPr/>
        </p:nvSpPr>
        <p:spPr bwMode="auto">
          <a:xfrm>
            <a:off x="6659563" y="5445125"/>
            <a:ext cx="792162" cy="431800"/>
          </a:xfrm>
          <a:prstGeom prst="ellipse">
            <a:avLst/>
          </a:prstGeom>
          <a:noFill/>
          <a:ln w="28575">
            <a:solidFill>
              <a:srgbClr val="FF0000"/>
            </a:solidFill>
            <a:round/>
            <a:headEnd/>
            <a:tailEnd/>
          </a:ln>
        </p:spPr>
        <p:txBody>
          <a:bodyPr wrap="none" anchor="ctr"/>
          <a:lstStyle/>
          <a:p>
            <a:endParaRPr lang="en-CA"/>
          </a:p>
        </p:txBody>
      </p:sp>
      <p:sp>
        <p:nvSpPr>
          <p:cNvPr id="12294" name="TextBox 5"/>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smtClean="0">
                <a:latin typeface="Arial" charset="0"/>
                <a:cs typeface="Arial" charset="0"/>
              </a:rPr>
              <a:t>Implementations</a:t>
            </a:r>
          </a:p>
        </p:txBody>
      </p:sp>
      <p:sp>
        <p:nvSpPr>
          <p:cNvPr id="13315" name="Rectangle 3"/>
          <p:cNvSpPr>
            <a:spLocks noGrp="1" noChangeArrowheads="1"/>
          </p:cNvSpPr>
          <p:nvPr>
            <p:ph type="body" idx="1"/>
          </p:nvPr>
        </p:nvSpPr>
        <p:spPr/>
        <p:txBody>
          <a:bodyPr/>
          <a:lstStyle/>
          <a:p>
            <a:pPr>
              <a:buFont typeface="Arial" charset="0"/>
              <a:buNone/>
            </a:pPr>
            <a:r>
              <a:rPr lang="en-US" smtClean="0">
                <a:latin typeface="Arial" charset="0"/>
                <a:cs typeface="Arial" charset="0"/>
              </a:rPr>
              <a:t>	We will look at two implementations of queues:</a:t>
            </a:r>
          </a:p>
          <a:p>
            <a:pPr lvl="1"/>
            <a:r>
              <a:rPr lang="en-US" smtClean="0">
                <a:latin typeface="Arial" charset="0"/>
                <a:cs typeface="Arial" charset="0"/>
              </a:rPr>
              <a:t>Singly linked lists</a:t>
            </a:r>
          </a:p>
          <a:p>
            <a:pPr lvl="1"/>
            <a:r>
              <a:rPr lang="en-US" smtClean="0">
                <a:latin typeface="Arial" charset="0"/>
                <a:cs typeface="Arial" charset="0"/>
              </a:rPr>
              <a:t>Circular arrays</a:t>
            </a:r>
          </a:p>
          <a:p>
            <a:pPr>
              <a:buFont typeface="Arial" charset="0"/>
              <a:buNone/>
            </a:pPr>
            <a:endParaRPr lang="en-US" smtClean="0">
              <a:latin typeface="Arial" charset="0"/>
              <a:cs typeface="Arial" charset="0"/>
            </a:endParaRPr>
          </a:p>
          <a:p>
            <a:pPr>
              <a:buFont typeface="Arial" charset="0"/>
              <a:buNone/>
            </a:pPr>
            <a:r>
              <a:rPr lang="en-US" smtClean="0">
                <a:latin typeface="Arial" charset="0"/>
                <a:cs typeface="Arial" charset="0"/>
              </a:rPr>
              <a:t>	Requirements:</a:t>
            </a:r>
          </a:p>
          <a:p>
            <a:pPr lvl="1"/>
            <a:r>
              <a:rPr lang="en-US" smtClean="0">
                <a:latin typeface="Arial" charset="0"/>
                <a:cs typeface="Arial" charset="0"/>
              </a:rPr>
              <a:t>All queue operations must run in </a:t>
            </a:r>
            <a:r>
              <a:rPr lang="en-CA" b="1" smtClean="0">
                <a:latin typeface="Symbol" pitchFamily="18" charset="2"/>
                <a:cs typeface="Times New Roman" pitchFamily="18" charset="0"/>
              </a:rPr>
              <a:t>Q</a:t>
            </a:r>
            <a:r>
              <a:rPr lang="en-US" smtClean="0">
                <a:latin typeface="Times New Roman" pitchFamily="18" charset="0"/>
                <a:cs typeface="Arial" charset="0"/>
              </a:rPr>
              <a:t>(1)</a:t>
            </a:r>
            <a:r>
              <a:rPr lang="en-US" smtClean="0">
                <a:latin typeface="Arial" charset="0"/>
                <a:cs typeface="Arial" charset="0"/>
              </a:rPr>
              <a:t> time</a:t>
            </a:r>
          </a:p>
        </p:txBody>
      </p:sp>
      <p:sp>
        <p:nvSpPr>
          <p:cNvPr id="13316" name="TextBox 3"/>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3.3.3</a:t>
            </a:r>
          </a:p>
        </p:txBody>
      </p:sp>
    </p:spTree>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18152</TotalTime>
  <Words>528</Words>
  <Application>Microsoft Office PowerPoint</Application>
  <PresentationFormat>On-screen Show (4:3)</PresentationFormat>
  <Paragraphs>512</Paragraphs>
  <Slides>49</Slides>
  <Notes>49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Arial</vt:lpstr>
      <vt:lpstr>Calibri</vt:lpstr>
      <vt:lpstr>Courier New</vt:lpstr>
      <vt:lpstr>ＭＳ Ｐゴシック</vt:lpstr>
      <vt:lpstr>Symbol</vt:lpstr>
      <vt:lpstr>Times New Roman</vt:lpstr>
      <vt:lpstr>Consolas</vt:lpstr>
      <vt:lpstr>Custom Design</vt:lpstr>
      <vt:lpstr>PowerPoint Presentation</vt:lpstr>
      <vt:lpstr>Outline</vt:lpstr>
      <vt:lpstr>Abstract Queue</vt:lpstr>
      <vt:lpstr>Abstract Queue</vt:lpstr>
      <vt:lpstr>Abstract Queue</vt:lpstr>
      <vt:lpstr>Abstract Queue</vt:lpstr>
      <vt:lpstr>Applications</vt:lpstr>
      <vt:lpstr>Applications</vt:lpstr>
      <vt:lpstr>Implementations</vt:lpstr>
      <vt:lpstr>Linked-List Implementation</vt:lpstr>
      <vt:lpstr>Single_list Definition</vt:lpstr>
      <vt:lpstr>Queue-as-List Class</vt:lpstr>
      <vt:lpstr>Queue-as-List Class</vt:lpstr>
      <vt:lpstr>Array Implementation</vt:lpstr>
      <vt:lpstr>Array Implementation</vt:lpstr>
      <vt:lpstr>Array Implementation</vt:lpstr>
      <vt:lpstr>Queue-as-Array Class</vt:lpstr>
      <vt:lpstr>Constructor</vt:lpstr>
      <vt:lpstr>Constructor</vt:lpstr>
      <vt:lpstr>Constructor</vt:lpstr>
      <vt:lpstr>Destructor</vt:lpstr>
      <vt:lpstr>Member Functions</vt:lpstr>
      <vt:lpstr>Member Functions</vt:lpstr>
      <vt:lpstr>Member Functions</vt:lpstr>
      <vt:lpstr>Member Functions</vt:lpstr>
      <vt:lpstr>Member Functions</vt:lpstr>
      <vt:lpstr>Exceptions</vt:lpstr>
      <vt:lpstr>Increasing Capacity</vt:lpstr>
      <vt:lpstr>Increasing Capacity</vt:lpstr>
      <vt:lpstr>Increasing Capacity</vt:lpstr>
      <vt:lpstr>Application</vt:lpstr>
      <vt:lpstr>Application</vt:lpstr>
      <vt:lpstr>Application</vt:lpstr>
      <vt:lpstr>Application</vt:lpstr>
      <vt:lpstr>Application</vt:lpstr>
      <vt:lpstr>Application</vt:lpstr>
      <vt:lpstr>Application</vt:lpstr>
      <vt:lpstr>Application</vt:lpstr>
      <vt:lpstr>Application</vt:lpstr>
      <vt:lpstr>Application</vt:lpstr>
      <vt:lpstr>Application</vt:lpstr>
      <vt:lpstr>Application</vt:lpstr>
      <vt:lpstr>Application</vt:lpstr>
      <vt:lpstr>Application</vt:lpstr>
      <vt:lpstr>Application</vt:lpstr>
      <vt:lpstr>Application</vt:lpstr>
      <vt:lpstr>Standard Template Library</vt:lpstr>
      <vt:lpstr>Summary</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1294</cp:revision>
  <dcterms:created xsi:type="dcterms:W3CDTF">2009-09-11T23:00:44Z</dcterms:created>
  <dcterms:modified xsi:type="dcterms:W3CDTF">2014-02-11T19:47:07Z</dcterms:modified>
</cp:coreProperties>
</file>