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9"/>
  </p:notesMasterIdLst>
  <p:handoutMasterIdLst>
    <p:handoutMasterId r:id="rId70"/>
  </p:handoutMasterIdLst>
  <p:sldIdLst>
    <p:sldId id="256" r:id="rId2"/>
    <p:sldId id="374" r:id="rId3"/>
    <p:sldId id="375" r:id="rId4"/>
    <p:sldId id="379" r:id="rId5"/>
    <p:sldId id="381" r:id="rId6"/>
    <p:sldId id="460" r:id="rId7"/>
    <p:sldId id="383" r:id="rId8"/>
    <p:sldId id="384" r:id="rId9"/>
    <p:sldId id="385" r:id="rId10"/>
    <p:sldId id="386" r:id="rId11"/>
    <p:sldId id="387" r:id="rId12"/>
    <p:sldId id="461" r:id="rId13"/>
    <p:sldId id="388" r:id="rId14"/>
    <p:sldId id="395" r:id="rId15"/>
    <p:sldId id="396" r:id="rId16"/>
    <p:sldId id="397" r:id="rId17"/>
    <p:sldId id="398" r:id="rId18"/>
    <p:sldId id="399" r:id="rId19"/>
    <p:sldId id="400" r:id="rId20"/>
    <p:sldId id="401" r:id="rId21"/>
    <p:sldId id="463" r:id="rId22"/>
    <p:sldId id="405" r:id="rId23"/>
    <p:sldId id="464" r:id="rId24"/>
    <p:sldId id="408" r:id="rId25"/>
    <p:sldId id="409" r:id="rId26"/>
    <p:sldId id="417" r:id="rId27"/>
    <p:sldId id="419" r:id="rId28"/>
    <p:sldId id="420" r:id="rId29"/>
    <p:sldId id="421" r:id="rId30"/>
    <p:sldId id="422" r:id="rId31"/>
    <p:sldId id="423" r:id="rId32"/>
    <p:sldId id="424"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373"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72" d="100"/>
          <a:sy n="72" d="100"/>
        </p:scale>
        <p:origin x="-210" y="-10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04/04/2014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C8AE972-C8FD-4A7A-82BF-2FE3AF005CDA}"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AF270A-56AB-411C-91E3-5A5DE2858982}"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251918-C87E-435F-A967-4879E1C3261D}"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251918-C87E-435F-A967-4879E1C3261D}"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E07032A-7C32-4E11-8020-FD134ED61C03}"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EA2D0-F030-4E21-8222-0CA60EA3592A}"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B4FE007-6ED5-4CB1-8936-D75AFEDE39A7}"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 name="Slide Number Placeholder 3"/>
          <p:cNvSpPr>
            <a:spLocks noGrp="1"/>
          </p:cNvSpPr>
          <p:nvPr>
            <p:ph type="sldNum" sz="quarter" idx="5"/>
          </p:nvPr>
        </p:nvSpPr>
        <p:spPr/>
        <p:txBody>
          <a:bodyPr/>
          <a:lstStyle/>
          <a:p>
            <a:pPr>
              <a:defRPr/>
            </a:pPr>
            <a:fld id="{D51EC0EB-4464-438D-8B5D-29EF6E050B69}"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D192DF2-81D0-42C9-A94D-7FEFB245A307}"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9179795-73FF-4123-A669-0A4C4856C7A6}"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35068F0-06BF-4BDE-AD38-3AE178A0A1F3}"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E8A41D-B27F-455D-9899-5E319595F3D8}"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E8A41D-B27F-455D-9899-5E319595F3D8}"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2A8E423-80FB-4E31-93A3-3A3CD586CEAF}"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EC5BB-E541-4C64-B8F4-25BF5AE37151}"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A7CD988-61E0-4070-B8AE-7DE56581B2BF}"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C9C78BA-07B1-4E03-BBDC-BAA905F967F3}"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6C962E-4D2A-4EA7-A76C-2098EE5BFFB8}"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E4A95EA-2D81-4E41-956E-E245BB4E5AF4}"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415CD9F-017C-4AB5-823D-BC109E81E767}"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207A840-B003-4A23-B9D8-1720C4309CD7}"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922C940-C582-4130-988C-E3D788C79188}"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EA0412-B774-4F67-84FB-6642BCC324D1}"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15B97F9-5F8A-4BFB-BD20-E84A0EB7FC15}"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C47E25-D4B3-4819-A494-9ECFBF20935C}"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29CD0E2-8EAC-4490-A24F-030514A6693C}"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EB04B7-FBFF-4776-872C-683ADA86A94E}"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D0C7532-2A26-4DEA-A929-2ED75B2FD268}"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1A6833A-BAED-4B80-8FD0-1DE9D598F208}"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929A9B2-3C48-488A-BBD2-9CFF418B1F63}"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12ADE9-42E4-4CE7-8D13-74DCEAE29A37}"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309EC7-A009-4729-B5C3-B69D21BF90DB}"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B055E49-1730-4956-9308-A215BC19FD14}"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4F60AE7-79D8-42EB-95CD-AE23B89D5C62}"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0B99FA-DC67-42D3-A308-067792D11ADA}"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FA49DF-2727-4A93-AE7C-91C147983C98}"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4C6078-4CB2-44B7-8B9F-747677E33FDC}"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E3A689C-B481-45B4-BC03-28FFBF08568F}"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D38B939-A967-49FC-A52D-6392DCFCE333}"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D08DFAF-2121-46A6-9705-00538E26F373}"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56A6B0E-913C-4432-9EB3-8625D00FAD25}"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03B1BD0-357A-4D82-BAC9-7F4DA2FAB77A}"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05F98F2-953B-48ED-993C-A4514D384955}"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CA47FD-F791-49D1-8F01-8AF28CDF38AE}"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F4343C-8CC1-4C17-AEE1-5F2D10E3F85D}"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AC474C6-F3D7-4230-BDE1-CC8A30B668CC}"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8498CC8-A810-42D0-9565-AC8DAB7FCE99}"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2D5FCB6-CDA0-4C18-A4A3-1F144FA08A13}"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C734E6-CA19-4C99-9AEE-5EF270895D01}"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6BFA536-8F90-4F3E-87A3-95C7EAD5653C}"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F60E7C2-4CD4-42E9-BBDA-F2A0A3556AB2}"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7E0CC5-6BD7-4AA1-8D4F-843D5A174BD3}"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6D7128-DC77-4ED6-97A8-55F81DC76DBE}"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B397AE3-D1F5-4EDC-BF56-9DC704A887C2}"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96379CE-EDAC-43CD-814A-BF4F3AFFA674}"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933815E-0AFC-4295-B2E6-4771C2E961EF}"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1016AA9-8C76-4754-936F-CAC7B0BD3F9D}"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9CAD3F-D30E-48FC-99A6-4BCDD6BCCB4F}"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150A878-C46B-441A-A09C-3EE637362B7A}"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EE8FE29-6C0A-4458-8140-7EB81EB53435}"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E32163D-A543-4130-9BFD-E110FF2445BC}"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24E4CE5-C879-4A2B-B41C-4916D7C19508}"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67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721A830-A202-4CBA-B709-D5286DDC7A39}"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FC266B0-7CEF-407A-B426-3F634C1D0047}"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96379CE-EDAC-43CD-814A-BF4F3AFFA674}"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Sparse matrix formats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5.w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5.wmf"/><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5.w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6.wmf"/><Relationship Id="rId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8.wmf"/><Relationship Id="rId4"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9.wmf"/><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9.wmf"/><Relationship Id="rId4" Type="http://schemas.openxmlformats.org/officeDocument/2006/relationships/oleObject" Target="../embeddings/oleObject2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0.wmf"/><Relationship Id="rId4" Type="http://schemas.openxmlformats.org/officeDocument/2006/relationships/oleObject" Target="../embeddings/oleObject2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0.wmf"/><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1.wmf"/><Relationship Id="rId4" Type="http://schemas.openxmlformats.org/officeDocument/2006/relationships/oleObject" Target="../embeddings/oleObject2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1.wmf"/><Relationship Id="rId4"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2.w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2.wmf"/><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3.wmf"/><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3.wmf"/><Relationship Id="rId4" Type="http://schemas.openxmlformats.org/officeDocument/2006/relationships/oleObject" Target="../embeddings/oleObject3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24.wmf"/><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24.wmf"/><Relationship Id="rId4" Type="http://schemas.openxmlformats.org/officeDocument/2006/relationships/oleObject" Target="../embeddings/oleObject3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25.wmf"/><Relationship Id="rId4"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25.wmf"/><Relationship Id="rId5" Type="http://schemas.openxmlformats.org/officeDocument/2006/relationships/oleObject" Target="../embeddings/oleObject35.bin"/><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63.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26.wmf"/><Relationship Id="rId5" Type="http://schemas.openxmlformats.org/officeDocument/2006/relationships/oleObject" Target="../embeddings/oleObject36.bin"/><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344742" cy="769441"/>
          </a:xfrm>
          <a:prstGeom prst="rect">
            <a:avLst/>
          </a:prstGeom>
          <a:noFill/>
          <a:ln w="9525">
            <a:noFill/>
            <a:miter lim="800000"/>
            <a:headEnd/>
            <a:tailEnd/>
          </a:ln>
          <a:effectLst>
            <a:outerShdw blurRad="50800" dist="25400" dir="2700000" algn="tl" rotWithShape="0">
              <a:prstClr val="black"/>
            </a:outerShdw>
          </a:effectLst>
        </p:spPr>
        <p:txBody>
          <a:bodyPr wrap="square" anchor="ctr">
            <a:spAutoFit/>
          </a:bodyPr>
          <a:lstStyle/>
          <a:p>
            <a:pPr algn="ctr" fontAlgn="auto">
              <a:spcBef>
                <a:spcPts val="0"/>
              </a:spcBef>
              <a:spcAft>
                <a:spcPts val="0"/>
              </a:spcAft>
              <a:defRPr/>
            </a:pPr>
            <a:r>
              <a:rPr lang="en-US" sz="4400" smtClean="0">
                <a:solidFill>
                  <a:schemeClr val="bg1"/>
                </a:solidFill>
                <a:latin typeface="Arial" pitchFamily="34" charset="0"/>
                <a:cs typeface="Arial" pitchFamily="34" charset="0"/>
              </a:rPr>
              <a:t>Sparse </a:t>
            </a:r>
            <a:r>
              <a:rPr lang="en-US" sz="4400" dirty="0" smtClean="0">
                <a:solidFill>
                  <a:schemeClr val="bg1"/>
                </a:solidFill>
                <a:latin typeface="Arial" pitchFamily="34" charset="0"/>
                <a:cs typeface="Arial" pitchFamily="34" charset="0"/>
              </a:rPr>
              <a:t>matrix formats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165350" y="2276475"/>
          <a:ext cx="4670425" cy="2306638"/>
        </p:xfrm>
        <a:graphic>
          <a:graphicData uri="http://schemas.openxmlformats.org/presentationml/2006/ole">
            <mc:AlternateContent xmlns:mc="http://schemas.openxmlformats.org/markup-compatibility/2006">
              <mc:Choice xmlns:v="urn:schemas-microsoft-com:vml" Requires="v">
                <p:oleObj spid="_x0000_s4104" name="Equation" r:id="rId4" imgW="3708360" imgH="1828800" progId="Equation.DSMT4">
                  <p:embed/>
                </p:oleObj>
              </mc:Choice>
              <mc:Fallback>
                <p:oleObj name="Equation" r:id="rId4" imgW="3708360" imgH="182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276475"/>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410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We fill in the entries in row-major order</a:t>
            </a: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r>
              <a:rPr lang="en-US" altLang="en-US" dirty="0" smtClean="0">
                <a:latin typeface="Times New Roman" pitchFamily="18" charset="0"/>
                <a:cs typeface="Arial" charset="0"/>
              </a:rPr>
              <a:t>	</a:t>
            </a:r>
          </a:p>
        </p:txBody>
      </p:sp>
      <p:sp>
        <p:nvSpPr>
          <p:cNvPr id="4101" name="Line 64"/>
          <p:cNvSpPr>
            <a:spLocks noChangeShapeType="1"/>
          </p:cNvSpPr>
          <p:nvPr/>
        </p:nvSpPr>
        <p:spPr bwMode="auto">
          <a:xfrm>
            <a:off x="2600325" y="2393950"/>
            <a:ext cx="400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2" name="Oval 67"/>
          <p:cNvSpPr>
            <a:spLocks noChangeArrowheads="1"/>
          </p:cNvSpPr>
          <p:nvPr/>
        </p:nvSpPr>
        <p:spPr bwMode="auto">
          <a:xfrm>
            <a:off x="2641600" y="2205038"/>
            <a:ext cx="511175" cy="3651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b="1">
              <a:solidFill>
                <a:srgbClr val="FF0000"/>
              </a:solidFill>
            </a:endParaRPr>
          </a:p>
        </p:txBody>
      </p:sp>
      <p:sp>
        <p:nvSpPr>
          <p:cNvPr id="4103" name="Oval 70"/>
          <p:cNvSpPr>
            <a:spLocks noChangeArrowheads="1"/>
          </p:cNvSpPr>
          <p:nvPr/>
        </p:nvSpPr>
        <p:spPr bwMode="auto">
          <a:xfrm>
            <a:off x="3130550" y="2511425"/>
            <a:ext cx="509588" cy="365125"/>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b="1">
              <a:solidFill>
                <a:srgbClr val="00B0F0"/>
              </a:solidFill>
            </a:endParaRPr>
          </a:p>
        </p:txBody>
      </p:sp>
      <p:sp>
        <p:nvSpPr>
          <p:cNvPr id="4105" name="Oval 72"/>
          <p:cNvSpPr>
            <a:spLocks noChangeArrowheads="1"/>
          </p:cNvSpPr>
          <p:nvPr/>
        </p:nvSpPr>
        <p:spPr bwMode="auto">
          <a:xfrm>
            <a:off x="4206875" y="2505075"/>
            <a:ext cx="511175" cy="366713"/>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109" name="Line 64"/>
          <p:cNvSpPr>
            <a:spLocks noChangeShapeType="1"/>
          </p:cNvSpPr>
          <p:nvPr/>
        </p:nvSpPr>
        <p:spPr bwMode="auto">
          <a:xfrm>
            <a:off x="2600325" y="2681288"/>
            <a:ext cx="400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aphicFrame>
        <p:nvGraphicFramePr>
          <p:cNvPr id="16" name="Group 103"/>
          <p:cNvGraphicFramePr>
            <a:graphicFrameLocks noGrp="1"/>
          </p:cNvGraphicFramePr>
          <p:nvPr>
            <p:extLst>
              <p:ext uri="{D42A27DB-BD31-4B8C-83A1-F6EECF244321}">
                <p14:modId xmlns:p14="http://schemas.microsoft.com/office/powerpoint/2010/main" val="3654790125"/>
              </p:ext>
            </p:extLst>
          </p:nvPr>
        </p:nvGraphicFramePr>
        <p:xfrm>
          <a:off x="1510569" y="5014812"/>
          <a:ext cx="7021871" cy="1006476"/>
        </p:xfrm>
        <a:graphic>
          <a:graphicData uri="http://schemas.openxmlformats.org/drawingml/2006/table">
            <a:tbl>
              <a:tblPr/>
              <a:tblGrid>
                <a:gridCol w="585289"/>
                <a:gridCol w="583690"/>
                <a:gridCol w="585289"/>
                <a:gridCol w="586888"/>
                <a:gridCol w="583690"/>
                <a:gridCol w="585289"/>
                <a:gridCol w="585289"/>
                <a:gridCol w="583691"/>
                <a:gridCol w="588488"/>
                <a:gridCol w="583690"/>
                <a:gridCol w="585289"/>
                <a:gridCol w="585289"/>
              </a:tblGrid>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17" name="Rectangle 16"/>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18" name="Straight Arrow Connector 17"/>
          <p:cNvCxnSpPr/>
          <p:nvPr/>
        </p:nvCxnSpPr>
        <p:spPr>
          <a:xfrm>
            <a:off x="683568" y="4265848"/>
            <a:ext cx="830311" cy="7473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67"/>
          <p:cNvSpPr>
            <a:spLocks noChangeArrowheads="1"/>
          </p:cNvSpPr>
          <p:nvPr/>
        </p:nvSpPr>
        <p:spPr bwMode="auto">
          <a:xfrm>
            <a:off x="1570566" y="4928995"/>
            <a:ext cx="511175" cy="114594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b="1">
              <a:solidFill>
                <a:srgbClr val="FF0000"/>
              </a:solidFill>
            </a:endParaRPr>
          </a:p>
        </p:txBody>
      </p:sp>
      <p:sp>
        <p:nvSpPr>
          <p:cNvPr id="20" name="Oval 70"/>
          <p:cNvSpPr>
            <a:spLocks noChangeArrowheads="1"/>
          </p:cNvSpPr>
          <p:nvPr/>
        </p:nvSpPr>
        <p:spPr bwMode="auto">
          <a:xfrm>
            <a:off x="2166063" y="4958102"/>
            <a:ext cx="509588" cy="1145946"/>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b="1">
              <a:solidFill>
                <a:srgbClr val="00B0F0"/>
              </a:solidFill>
            </a:endParaRPr>
          </a:p>
        </p:txBody>
      </p:sp>
      <p:sp>
        <p:nvSpPr>
          <p:cNvPr id="21" name="Oval 72"/>
          <p:cNvSpPr>
            <a:spLocks noChangeArrowheads="1"/>
          </p:cNvSpPr>
          <p:nvPr/>
        </p:nvSpPr>
        <p:spPr bwMode="auto">
          <a:xfrm>
            <a:off x="2747747" y="4949635"/>
            <a:ext cx="511175" cy="1150899"/>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2117983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63491"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The </a:t>
            </a:r>
            <a:r>
              <a:rPr lang="en-US" altLang="en-US" dirty="0" smtClean="0">
                <a:latin typeface="Arial" charset="0"/>
                <a:cs typeface="Arial" charset="0"/>
              </a:rPr>
              <a:t>AMD G3 </a:t>
            </a:r>
            <a:r>
              <a:rPr lang="en-US" altLang="en-US" dirty="0" smtClean="0">
                <a:latin typeface="Arial" charset="0"/>
                <a:cs typeface="Arial" charset="0"/>
              </a:rPr>
              <a:t>circuit </a:t>
            </a:r>
            <a:r>
              <a:rPr lang="en-US" altLang="en-US" dirty="0" smtClean="0">
                <a:latin typeface="Arial" charset="0"/>
                <a:cs typeface="Arial" charset="0"/>
              </a:rPr>
              <a:t>now </a:t>
            </a:r>
            <a:r>
              <a:rPr lang="en-US" altLang="en-US" dirty="0" smtClean="0">
                <a:latin typeface="Arial" charset="0"/>
                <a:cs typeface="Arial" charset="0"/>
              </a:rPr>
              <a:t>requires </a:t>
            </a:r>
            <a:r>
              <a:rPr lang="en-US" altLang="en-US" dirty="0" smtClean="0">
                <a:latin typeface="Times New Roman" pitchFamily="18" charset="0"/>
                <a:cs typeface="Arial" charset="0"/>
              </a:rPr>
              <a:t>117 </a:t>
            </a:r>
            <a:r>
              <a:rPr lang="en-US" altLang="en-US" dirty="0" err="1" smtClean="0">
                <a:latin typeface="Times New Roman" pitchFamily="18" charset="0"/>
                <a:cs typeface="Arial" charset="0"/>
              </a:rPr>
              <a:t>MiB</a:t>
            </a:r>
            <a:r>
              <a:rPr lang="en-US" altLang="en-US" dirty="0" smtClean="0">
                <a:latin typeface="Arial" charset="0"/>
                <a:cs typeface="Arial" charset="0"/>
              </a:rPr>
              <a:t> </a:t>
            </a:r>
            <a:r>
              <a:rPr lang="en-US" altLang="en-US" dirty="0" smtClean="0">
                <a:latin typeface="Arial" charset="0"/>
                <a:cs typeface="Arial" charset="0"/>
              </a:rPr>
              <a:t>versus </a:t>
            </a:r>
            <a:r>
              <a:rPr lang="en-US" altLang="en-US" dirty="0" smtClean="0">
                <a:latin typeface="Times New Roman" pitchFamily="18" charset="0"/>
                <a:cs typeface="Arial" charset="0"/>
              </a:rPr>
              <a:t>18 </a:t>
            </a:r>
            <a:r>
              <a:rPr lang="en-US" altLang="en-US" dirty="0" err="1" smtClean="0">
                <a:latin typeface="Times New Roman" pitchFamily="18" charset="0"/>
                <a:cs typeface="Arial" charset="0"/>
              </a:rPr>
              <a:t>TiB</a:t>
            </a:r>
            <a:r>
              <a:rPr lang="en-US" altLang="en-US" dirty="0" smtClean="0">
                <a:latin typeface="Arial" charset="0"/>
                <a:cs typeface="Arial" charset="0"/>
              </a:rPr>
              <a:t> </a:t>
            </a:r>
            <a:endParaRPr lang="en-US" altLang="en-US" dirty="0" smtClean="0">
              <a:latin typeface="Times New Roman" pitchFamily="18" charset="0"/>
              <a:cs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07" t="4222" r="13772" b="7946"/>
          <a:stretch/>
        </p:blipFill>
        <p:spPr bwMode="auto">
          <a:xfrm>
            <a:off x="5364088" y="3090333"/>
            <a:ext cx="3716867" cy="34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3635375" y="6546850"/>
            <a:ext cx="4894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969696"/>
                </a:solidFill>
              </a:rPr>
              <a:t>http://www.cise.ufl.edu/research/sparse/matrices/AMD/G3_circuit.html</a:t>
            </a:r>
          </a:p>
        </p:txBody>
      </p:sp>
    </p:spTree>
    <p:extLst>
      <p:ext uri="{BB962C8B-B14F-4D97-AF65-F5344CB8AC3E}">
        <p14:creationId xmlns:p14="http://schemas.microsoft.com/office/powerpoint/2010/main" val="40236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latin typeface="Arial" charset="0"/>
                <a:cs typeface="Arial" charset="0"/>
              </a:rPr>
              <a:t>Accessing Entries</a:t>
            </a:r>
          </a:p>
        </p:txBody>
      </p:sp>
      <p:sp>
        <p:nvSpPr>
          <p:cNvPr id="5124"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Adding and erasing entries (setting to </a:t>
            </a:r>
            <a:r>
              <a:rPr lang="en-US" altLang="en-US" dirty="0" smtClean="0">
                <a:latin typeface="Times New Roman" panose="02020603050405020304" pitchFamily="18" charset="0"/>
                <a:cs typeface="Times New Roman" panose="02020603050405020304" pitchFamily="18" charset="0"/>
              </a:rPr>
              <a:t>0</a:t>
            </a:r>
            <a:r>
              <a:rPr lang="en-US" altLang="en-US" dirty="0" smtClean="0">
                <a:latin typeface="Arial" charset="0"/>
                <a:cs typeface="Arial" charset="0"/>
              </a:rPr>
              <a:t>) requires a lot of work</a:t>
            </a:r>
          </a:p>
          <a:p>
            <a:pPr lvl="1"/>
            <a:r>
              <a:rPr lang="en-US" altLang="en-US" dirty="0" smtClean="0">
                <a:latin typeface="Arial" charset="0"/>
                <a:cs typeface="Arial" charset="0"/>
              </a:rPr>
              <a:t>They are require </a:t>
            </a:r>
            <a:r>
              <a:rPr lang="en-US" altLang="en-US" dirty="0" smtClean="0">
                <a:latin typeface="Times New Roman" panose="02020603050405020304" pitchFamily="18" charset="0"/>
                <a:cs typeface="Times New Roman" panose="02020603050405020304" pitchFamily="18" charset="0"/>
              </a:rPr>
              <a:t>O(</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copies</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Arial" charset="0"/>
              <a:cs typeface="Arial" charset="0"/>
            </a:endParaRPr>
          </a:p>
        </p:txBody>
      </p:sp>
      <p:graphicFrame>
        <p:nvGraphicFramePr>
          <p:cNvPr id="5122" name="Object 2"/>
          <p:cNvGraphicFramePr>
            <a:graphicFrameLocks noChangeAspect="1"/>
          </p:cNvGraphicFramePr>
          <p:nvPr>
            <p:extLst>
              <p:ext uri="{D42A27DB-BD31-4B8C-83A1-F6EECF244321}">
                <p14:modId xmlns:p14="http://schemas.microsoft.com/office/powerpoint/2010/main" val="4136749257"/>
              </p:ext>
            </p:extLst>
          </p:nvPr>
        </p:nvGraphicFramePr>
        <p:xfrm>
          <a:off x="2165350" y="2420888"/>
          <a:ext cx="4670425" cy="2306638"/>
        </p:xfrm>
        <a:graphic>
          <a:graphicData uri="http://schemas.openxmlformats.org/presentationml/2006/ole">
            <mc:AlternateContent xmlns:mc="http://schemas.openxmlformats.org/markup-compatibility/2006">
              <mc:Choice xmlns:v="urn:schemas-microsoft-com:vml" Requires="v">
                <p:oleObj spid="_x0000_s52228" name="Equation" r:id="rId4" imgW="3708360" imgH="1828800" progId="Equation.DSMT4">
                  <p:embed/>
                </p:oleObj>
              </mc:Choice>
              <mc:Fallback>
                <p:oleObj name="Equation" r:id="rId4" imgW="3708360" imgH="182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420888"/>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Group 103"/>
          <p:cNvGraphicFramePr>
            <a:graphicFrameLocks noGrp="1"/>
          </p:cNvGraphicFramePr>
          <p:nvPr>
            <p:extLst>
              <p:ext uri="{D42A27DB-BD31-4B8C-83A1-F6EECF244321}">
                <p14:modId xmlns:p14="http://schemas.microsoft.com/office/powerpoint/2010/main" val="1681462114"/>
              </p:ext>
            </p:extLst>
          </p:nvPr>
        </p:nvGraphicFramePr>
        <p:xfrm>
          <a:off x="1510569" y="5014812"/>
          <a:ext cx="7021871" cy="1006476"/>
        </p:xfrm>
        <a:graphic>
          <a:graphicData uri="http://schemas.openxmlformats.org/drawingml/2006/table">
            <a:tbl>
              <a:tblPr/>
              <a:tblGrid>
                <a:gridCol w="585289"/>
                <a:gridCol w="583690"/>
                <a:gridCol w="585289"/>
                <a:gridCol w="586888"/>
                <a:gridCol w="583690"/>
                <a:gridCol w="585289"/>
                <a:gridCol w="585289"/>
                <a:gridCol w="583691"/>
                <a:gridCol w="588488"/>
                <a:gridCol w="583690"/>
                <a:gridCol w="585289"/>
                <a:gridCol w="585289"/>
              </a:tblGrid>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7" name="Straight Arrow Connector 6"/>
          <p:cNvCxnSpPr/>
          <p:nvPr/>
        </p:nvCxnSpPr>
        <p:spPr>
          <a:xfrm>
            <a:off x="683568" y="4265848"/>
            <a:ext cx="830311" cy="747328"/>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8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latin typeface="Arial" charset="0"/>
                <a:cs typeface="Arial" charset="0"/>
              </a:rPr>
              <a:t>Accessing Entries</a:t>
            </a:r>
          </a:p>
        </p:txBody>
      </p:sp>
      <p:sp>
        <p:nvSpPr>
          <p:cNvPr id="5124"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By using row-major order, the indices are lexicographically ordered</a:t>
            </a:r>
          </a:p>
          <a:p>
            <a:pPr lvl="1"/>
            <a:r>
              <a:rPr lang="en-US" altLang="en-US" dirty="0" smtClean="0">
                <a:latin typeface="Arial" charset="0"/>
                <a:cs typeface="Arial" charset="0"/>
              </a:rPr>
              <a:t>We may search using a binary search:  </a:t>
            </a:r>
            <a:r>
              <a:rPr lang="en-US" altLang="en-US" dirty="0" smtClean="0">
                <a:latin typeface="Times New Roman" panose="02020603050405020304" pitchFamily="18" charset="0"/>
                <a:cs typeface="Times New Roman" panose="02020603050405020304" pitchFamily="18" charset="0"/>
              </a:rPr>
              <a:t>O(</a:t>
            </a:r>
            <a:r>
              <a:rPr lang="en-US" altLang="en-US" dirty="0" err="1" smtClean="0">
                <a:latin typeface="Times New Roman" panose="02020603050405020304" pitchFamily="18" charset="0"/>
                <a:cs typeface="Times New Roman" panose="02020603050405020304" pitchFamily="18" charset="0"/>
              </a:rPr>
              <a:t>ln</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Arial" charset="0"/>
              <a:cs typeface="Arial" charset="0"/>
            </a:endParaRPr>
          </a:p>
        </p:txBody>
      </p:sp>
      <p:graphicFrame>
        <p:nvGraphicFramePr>
          <p:cNvPr id="5122" name="Object 2"/>
          <p:cNvGraphicFramePr>
            <a:graphicFrameLocks noChangeAspect="1"/>
          </p:cNvGraphicFramePr>
          <p:nvPr>
            <p:extLst>
              <p:ext uri="{D42A27DB-BD31-4B8C-83A1-F6EECF244321}">
                <p14:modId xmlns:p14="http://schemas.microsoft.com/office/powerpoint/2010/main" val="1133453891"/>
              </p:ext>
            </p:extLst>
          </p:nvPr>
        </p:nvGraphicFramePr>
        <p:xfrm>
          <a:off x="2165350" y="2420888"/>
          <a:ext cx="4670425" cy="2306638"/>
        </p:xfrm>
        <a:graphic>
          <a:graphicData uri="http://schemas.openxmlformats.org/presentationml/2006/ole">
            <mc:AlternateContent xmlns:mc="http://schemas.openxmlformats.org/markup-compatibility/2006">
              <mc:Choice xmlns:v="urn:schemas-microsoft-com:vml" Requires="v">
                <p:oleObj spid="_x0000_s5130" name="Equation" r:id="rId4" imgW="3708360" imgH="1828800" progId="Equation.DSMT4">
                  <p:embed/>
                </p:oleObj>
              </mc:Choice>
              <mc:Fallback>
                <p:oleObj name="Equation" r:id="rId4" imgW="3708360" imgH="182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420888"/>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Group 103"/>
          <p:cNvGraphicFramePr>
            <a:graphicFrameLocks noGrp="1"/>
          </p:cNvGraphicFramePr>
          <p:nvPr>
            <p:extLst>
              <p:ext uri="{D42A27DB-BD31-4B8C-83A1-F6EECF244321}">
                <p14:modId xmlns:p14="http://schemas.microsoft.com/office/powerpoint/2010/main" val="3465411446"/>
              </p:ext>
            </p:extLst>
          </p:nvPr>
        </p:nvGraphicFramePr>
        <p:xfrm>
          <a:off x="1510569" y="5014812"/>
          <a:ext cx="7021871" cy="1006476"/>
        </p:xfrm>
        <a:graphic>
          <a:graphicData uri="http://schemas.openxmlformats.org/drawingml/2006/table">
            <a:tbl>
              <a:tblPr/>
              <a:tblGrid>
                <a:gridCol w="585289"/>
                <a:gridCol w="583690"/>
                <a:gridCol w="585289"/>
                <a:gridCol w="586888"/>
                <a:gridCol w="583690"/>
                <a:gridCol w="585289"/>
                <a:gridCol w="585289"/>
                <a:gridCol w="583691"/>
                <a:gridCol w="588488"/>
                <a:gridCol w="583690"/>
                <a:gridCol w="585289"/>
                <a:gridCol w="585289"/>
              </a:tblGrid>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7" name="Straight Arrow Connector 6"/>
          <p:cNvCxnSpPr/>
          <p:nvPr/>
        </p:nvCxnSpPr>
        <p:spPr>
          <a:xfrm>
            <a:off x="683568" y="4265848"/>
            <a:ext cx="830311" cy="747328"/>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36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645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Storing the row, column, and value of each entry has some undesirable characteristics</a:t>
            </a:r>
          </a:p>
          <a:p>
            <a:pPr lvl="1"/>
            <a:r>
              <a:rPr lang="en-US" altLang="en-US" dirty="0" smtClean="0">
                <a:latin typeface="Arial" charset="0"/>
                <a:cs typeface="Arial" charset="0"/>
              </a:rPr>
              <a:t>Accessing an entry is </a:t>
            </a:r>
            <a:r>
              <a:rPr lang="en-US" altLang="en-US" dirty="0" smtClean="0">
                <a:latin typeface="Times New Roman" pitchFamily="18" charset="0"/>
                <a:cs typeface="Arial" charset="0"/>
              </a:rPr>
              <a:t>O(</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p>
          <a:p>
            <a:pPr lvl="2"/>
            <a:r>
              <a:rPr lang="en-US" altLang="en-US" dirty="0" smtClean="0">
                <a:latin typeface="Arial" charset="0"/>
                <a:cs typeface="Arial" charset="0"/>
              </a:rPr>
              <a:t>For the AMD G3, </a:t>
            </a:r>
            <a:r>
              <a:rPr lang="en-US" altLang="en-US" dirty="0" err="1">
                <a:latin typeface="Times New Roman" pitchFamily="18" charset="0"/>
                <a:cs typeface="Arial" charset="0"/>
              </a:rPr>
              <a:t>lg</a:t>
            </a:r>
            <a:r>
              <a:rPr lang="en-US" altLang="en-US" dirty="0">
                <a:latin typeface="Times New Roman" pitchFamily="18" charset="0"/>
                <a:cs typeface="Arial" charset="0"/>
              </a:rPr>
              <a:t>(7,660,826) = 23</a:t>
            </a:r>
            <a:r>
              <a:rPr lang="en-US" altLang="en-US" dirty="0">
                <a:latin typeface="Arial" charset="0"/>
                <a:cs typeface="Arial" charset="0"/>
              </a:rPr>
              <a:t> </a:t>
            </a:r>
            <a:endParaRPr lang="en-US" altLang="en-US" dirty="0" smtClean="0">
              <a:latin typeface="Arial" charset="0"/>
              <a:cs typeface="Arial" charset="0"/>
            </a:endParaRPr>
          </a:p>
          <a:p>
            <a:pPr lvl="1"/>
            <a:r>
              <a:rPr lang="en-US" altLang="en-US" dirty="0" smtClean="0">
                <a:latin typeface="Arial" charset="0"/>
                <a:cs typeface="Arial" charset="0"/>
              </a:rPr>
              <a:t>If each row has approximately the same number of entries, we can use an interpolation search: </a:t>
            </a:r>
            <a:r>
              <a:rPr lang="en-US" altLang="en-US" dirty="0" smtClean="0">
                <a:latin typeface="Times New Roman" pitchFamily="18" charset="0"/>
                <a:cs typeface="Arial" charset="0"/>
              </a:rPr>
              <a:t>O(</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dirty="0">
                <a:latin typeface="Times New Roman" pitchFamily="18" charset="0"/>
                <a:cs typeface="Arial" charset="0"/>
              </a:rPr>
              <a:t>)</a:t>
            </a:r>
            <a:r>
              <a:rPr lang="en-US" altLang="en-US" dirty="0" smtClean="0">
                <a:latin typeface="Times New Roman" pitchFamily="18" charset="0"/>
                <a:cs typeface="Arial" charset="0"/>
              </a:rPr>
              <a:t>)</a:t>
            </a:r>
            <a:endParaRPr lang="en-US" altLang="en-US" dirty="0">
              <a:latin typeface="Times New Roman" pitchFamily="18" charset="0"/>
              <a:cs typeface="Arial" charset="0"/>
            </a:endParaRPr>
          </a:p>
          <a:p>
            <a:pPr lvl="2"/>
            <a:r>
              <a:rPr lang="en-US" altLang="en-US" dirty="0">
                <a:solidFill>
                  <a:prstClr val="black"/>
                </a:solidFill>
                <a:latin typeface="Arial" charset="0"/>
                <a:cs typeface="Arial" charset="0"/>
              </a:rPr>
              <a:t>For the AMD G3, </a:t>
            </a:r>
            <a:r>
              <a:rPr lang="en-US" altLang="en-US" dirty="0" err="1" smtClean="0">
                <a:solidFill>
                  <a:prstClr val="black"/>
                </a:solidFill>
                <a:latin typeface="Times New Roman" pitchFamily="18" charset="0"/>
                <a:cs typeface="Arial" charset="0"/>
              </a:rPr>
              <a:t>ln</a:t>
            </a:r>
            <a:r>
              <a:rPr lang="en-US" altLang="en-US" dirty="0" smtClean="0">
                <a:solidFill>
                  <a:prstClr val="black"/>
                </a:solidFill>
                <a:latin typeface="Times New Roman" pitchFamily="18" charset="0"/>
                <a:cs typeface="Arial" charset="0"/>
              </a:rPr>
              <a:t>(</a:t>
            </a:r>
            <a:r>
              <a:rPr lang="en-US" altLang="en-US" dirty="0" err="1">
                <a:solidFill>
                  <a:prstClr val="black"/>
                </a:solidFill>
                <a:latin typeface="Times New Roman" pitchFamily="18" charset="0"/>
                <a:cs typeface="Arial" charset="0"/>
              </a:rPr>
              <a:t>ln</a:t>
            </a:r>
            <a:r>
              <a:rPr lang="en-US" altLang="en-US" dirty="0">
                <a:solidFill>
                  <a:prstClr val="black"/>
                </a:solidFill>
                <a:latin typeface="Times New Roman" pitchFamily="18" charset="0"/>
                <a:cs typeface="Arial" charset="0"/>
              </a:rPr>
              <a:t>(</a:t>
            </a:r>
            <a:r>
              <a:rPr lang="en-US" altLang="en-US" dirty="0" smtClean="0">
                <a:solidFill>
                  <a:prstClr val="black"/>
                </a:solidFill>
                <a:latin typeface="Times New Roman" pitchFamily="18" charset="0"/>
                <a:cs typeface="Arial" charset="0"/>
              </a:rPr>
              <a:t>7,660,826)) </a:t>
            </a:r>
            <a:r>
              <a:rPr lang="en-US" altLang="en-US" dirty="0">
                <a:solidFill>
                  <a:prstClr val="black"/>
                </a:solidFill>
                <a:latin typeface="Times New Roman" pitchFamily="18" charset="0"/>
                <a:cs typeface="Arial" charset="0"/>
              </a:rPr>
              <a:t>= </a:t>
            </a:r>
            <a:r>
              <a:rPr lang="en-US" altLang="en-US" dirty="0" smtClean="0">
                <a:solidFill>
                  <a:prstClr val="black"/>
                </a:solidFill>
                <a:latin typeface="Times New Roman" pitchFamily="18" charset="0"/>
                <a:cs typeface="Arial" charset="0"/>
              </a:rPr>
              <a:t>3</a:t>
            </a:r>
            <a:r>
              <a:rPr lang="en-US" altLang="en-US" dirty="0" smtClean="0">
                <a:solidFill>
                  <a:prstClr val="black"/>
                </a:solidFill>
                <a:latin typeface="Arial" charset="0"/>
                <a:cs typeface="Arial" charset="0"/>
              </a:rPr>
              <a:t> </a:t>
            </a:r>
            <a:endParaRPr lang="en-US" altLang="en-US" dirty="0">
              <a:solidFill>
                <a:prstClr val="black"/>
              </a:solidFill>
              <a:latin typeface="Arial" charset="0"/>
              <a:cs typeface="Arial" charset="0"/>
            </a:endParaRPr>
          </a:p>
        </p:txBody>
      </p:sp>
    </p:spTree>
    <p:extLst>
      <p:ext uri="{BB962C8B-B14F-4D97-AF65-F5344CB8AC3E}">
        <p14:creationId xmlns:p14="http://schemas.microsoft.com/office/powerpoint/2010/main" val="113256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655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original (old) Yale sparse matrix format:</a:t>
            </a:r>
          </a:p>
          <a:p>
            <a:pPr lvl="1"/>
            <a:r>
              <a:rPr lang="en-US" altLang="en-US" dirty="0" smtClean="0">
                <a:latin typeface="Arial" charset="0"/>
                <a:cs typeface="Arial" charset="0"/>
              </a:rPr>
              <a:t>Reduces access time to </a:t>
            </a:r>
            <a:r>
              <a:rPr lang="en-US" altLang="en-US" dirty="0" err="1" smtClean="0">
                <a:latin typeface="Times New Roman" pitchFamily="18" charset="0"/>
                <a:cs typeface="Arial" charset="0"/>
              </a:rPr>
              <a:t>lg</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a:t>
            </a:r>
            <a:r>
              <a:rPr lang="en-US" altLang="en-US" b="1" dirty="0" smtClean="0">
                <a:latin typeface="Arial" charset="0"/>
                <a:cs typeface="Arial" charset="0"/>
              </a:rPr>
              <a:t>and</a:t>
            </a:r>
            <a:r>
              <a:rPr lang="en-US" altLang="en-US" dirty="0" smtClean="0">
                <a:latin typeface="Arial" charset="0"/>
                <a:cs typeface="Arial" charset="0"/>
              </a:rPr>
              <a:t> uses less memory</a:t>
            </a:r>
          </a:p>
          <a:p>
            <a:pPr lvl="1"/>
            <a:r>
              <a:rPr lang="en-US" altLang="en-US" dirty="0" smtClean="0">
                <a:latin typeface="Arial" charset="0"/>
                <a:cs typeface="Arial" charset="0"/>
              </a:rPr>
              <a:t>For circuits, it is seldom that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&gt; 10</a:t>
            </a:r>
          </a:p>
          <a:p>
            <a:pPr lvl="2"/>
            <a:r>
              <a:rPr lang="en-US" altLang="en-US" dirty="0" smtClean="0">
                <a:latin typeface="Arial" charset="0"/>
                <a:cs typeface="Arial" charset="0"/>
              </a:rPr>
              <a:t>For the AMD G3 circuits,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&lt; 5</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It was developed by </a:t>
            </a:r>
            <a:r>
              <a:rPr lang="en-US" altLang="en-US" dirty="0" err="1" smtClean="0">
                <a:latin typeface="Arial" charset="0"/>
                <a:cs typeface="Arial" charset="0"/>
              </a:rPr>
              <a:t>Eisenstat</a:t>
            </a:r>
            <a:r>
              <a:rPr lang="en-US" altLang="en-US" dirty="0" smtClean="0">
                <a:latin typeface="Arial" charset="0"/>
                <a:cs typeface="Arial" charset="0"/>
              </a:rPr>
              <a:t> </a:t>
            </a:r>
            <a:r>
              <a:rPr lang="en-US" altLang="en-US" i="1" dirty="0" smtClean="0">
                <a:latin typeface="Arial" charset="0"/>
                <a:cs typeface="Arial" charset="0"/>
              </a:rPr>
              <a:t>et al</a:t>
            </a:r>
            <a:r>
              <a:rPr lang="en-US" altLang="en-US" dirty="0" smtClean="0">
                <a:latin typeface="Arial" charset="0"/>
                <a:cs typeface="Arial" charset="0"/>
              </a:rPr>
              <a:t>. in the late 1970s</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894389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74"/>
          <p:cNvSpPr txBox="1">
            <a:spLocks noChangeArrowheads="1"/>
          </p:cNvSpPr>
          <p:nvPr/>
        </p:nvSpPr>
        <p:spPr bwMode="auto">
          <a:xfrm>
            <a:off x="125146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2" name="Text Box 75"/>
          <p:cNvSpPr txBox="1">
            <a:spLocks noChangeArrowheads="1"/>
          </p:cNvSpPr>
          <p:nvPr/>
        </p:nvSpPr>
        <p:spPr bwMode="auto">
          <a:xfrm>
            <a:off x="182772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3" name="Text Box 76"/>
          <p:cNvSpPr txBox="1">
            <a:spLocks noChangeArrowheads="1"/>
          </p:cNvSpPr>
          <p:nvPr/>
        </p:nvSpPr>
        <p:spPr bwMode="auto">
          <a:xfrm>
            <a:off x="2403985"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4" name="Text Box 77"/>
          <p:cNvSpPr txBox="1">
            <a:spLocks noChangeArrowheads="1"/>
          </p:cNvSpPr>
          <p:nvPr/>
        </p:nvSpPr>
        <p:spPr bwMode="auto">
          <a:xfrm>
            <a:off x="2980248"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5" name="Text Box 78"/>
          <p:cNvSpPr txBox="1">
            <a:spLocks noChangeArrowheads="1"/>
          </p:cNvSpPr>
          <p:nvPr/>
        </p:nvSpPr>
        <p:spPr bwMode="auto">
          <a:xfrm>
            <a:off x="355651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6" name="Text Box 79"/>
          <p:cNvSpPr txBox="1">
            <a:spLocks noChangeArrowheads="1"/>
          </p:cNvSpPr>
          <p:nvPr/>
        </p:nvSpPr>
        <p:spPr bwMode="auto">
          <a:xfrm>
            <a:off x="413277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7" name="Text Box 80"/>
          <p:cNvSpPr txBox="1">
            <a:spLocks noChangeArrowheads="1"/>
          </p:cNvSpPr>
          <p:nvPr/>
        </p:nvSpPr>
        <p:spPr bwMode="auto">
          <a:xfrm>
            <a:off x="4709035"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8" name="Text Box 81"/>
          <p:cNvSpPr txBox="1">
            <a:spLocks noChangeArrowheads="1"/>
          </p:cNvSpPr>
          <p:nvPr/>
        </p:nvSpPr>
        <p:spPr bwMode="auto">
          <a:xfrm>
            <a:off x="5285298"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9" name="Text Box 82"/>
          <p:cNvSpPr txBox="1">
            <a:spLocks noChangeArrowheads="1"/>
          </p:cNvSpPr>
          <p:nvPr/>
        </p:nvSpPr>
        <p:spPr bwMode="auto">
          <a:xfrm>
            <a:off x="586156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0" name="Text Box 83"/>
          <p:cNvSpPr txBox="1">
            <a:spLocks noChangeArrowheads="1"/>
          </p:cNvSpPr>
          <p:nvPr/>
        </p:nvSpPr>
        <p:spPr bwMode="auto">
          <a:xfrm>
            <a:off x="643782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1" name="Text Box 84"/>
          <p:cNvSpPr txBox="1">
            <a:spLocks noChangeArrowheads="1"/>
          </p:cNvSpPr>
          <p:nvPr/>
        </p:nvSpPr>
        <p:spPr bwMode="auto">
          <a:xfrm>
            <a:off x="7014085" y="4556631"/>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2" name="Text Box 85"/>
          <p:cNvSpPr txBox="1">
            <a:spLocks noChangeArrowheads="1"/>
          </p:cNvSpPr>
          <p:nvPr/>
        </p:nvSpPr>
        <p:spPr bwMode="auto">
          <a:xfrm>
            <a:off x="7590348" y="4556631"/>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4" name="Rectangle 43"/>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45" name="Straight Arrow Connector 44"/>
          <p:cNvCxnSpPr/>
          <p:nvPr/>
        </p:nvCxnSpPr>
        <p:spPr>
          <a:xfrm>
            <a:off x="715075" y="4238022"/>
            <a:ext cx="451715" cy="593246"/>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91"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229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Note that the arrays have redundancy</a:t>
            </a:r>
            <a:endParaRPr lang="en-US" altLang="en-US" dirty="0" smtClean="0">
              <a:latin typeface="Arial" charset="0"/>
              <a:cs typeface="Arial" charset="0"/>
            </a:endParaRPr>
          </a:p>
          <a:p>
            <a:pPr lvl="1"/>
            <a:r>
              <a:rPr lang="en-US" altLang="en-US" dirty="0" smtClean="0">
                <a:latin typeface="Arial" charset="0"/>
                <a:cs typeface="Arial" charset="0"/>
              </a:rPr>
              <a:t>Any row which contains more </a:t>
            </a:r>
            <a:r>
              <a:rPr lang="en-US" altLang="en-US" dirty="0" smtClean="0">
                <a:latin typeface="Arial" charset="0"/>
                <a:cs typeface="Arial" charset="0"/>
              </a:rPr>
              <a:t>than one </a:t>
            </a:r>
            <a:r>
              <a:rPr lang="en-US" altLang="en-US" dirty="0" smtClean="0">
                <a:latin typeface="Arial" charset="0"/>
                <a:cs typeface="Arial" charset="0"/>
              </a:rPr>
              <a:t>entry is </a:t>
            </a:r>
            <a:r>
              <a:rPr lang="en-US" altLang="en-US" dirty="0" smtClean="0">
                <a:latin typeface="Arial" charset="0"/>
                <a:cs typeface="Arial" charset="0"/>
              </a:rPr>
              <a:t>stored in successive entries</a:t>
            </a:r>
            <a:endParaRPr lang="en-US" altLang="en-US" dirty="0" smtClean="0">
              <a:latin typeface="Arial" charset="0"/>
              <a:cs typeface="Arial" charset="0"/>
            </a:endParaRPr>
          </a:p>
          <a:p>
            <a:pPr lvl="1"/>
            <a:endParaRPr lang="en-US" altLang="en-US" dirty="0" smtClean="0">
              <a:latin typeface="Arial" charset="0"/>
              <a:cs typeface="Arial" charset="0"/>
            </a:endParaRPr>
          </a:p>
        </p:txBody>
      </p:sp>
      <p:graphicFrame>
        <p:nvGraphicFramePr>
          <p:cNvPr id="12290"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2299"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Rectangle 21"/>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sp>
        <p:nvSpPr>
          <p:cNvPr id="12351" name="Oval 71"/>
          <p:cNvSpPr>
            <a:spLocks noChangeArrowheads="1"/>
          </p:cNvSpPr>
          <p:nvPr/>
        </p:nvSpPr>
        <p:spPr bwMode="auto">
          <a:xfrm>
            <a:off x="3504619" y="4763284"/>
            <a:ext cx="1728789" cy="4318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2352" name="Oval 72"/>
          <p:cNvSpPr>
            <a:spLocks noChangeArrowheads="1"/>
          </p:cNvSpPr>
          <p:nvPr/>
        </p:nvSpPr>
        <p:spPr bwMode="auto">
          <a:xfrm>
            <a:off x="1746357" y="4763284"/>
            <a:ext cx="1152525" cy="4318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2353" name="Oval 73"/>
          <p:cNvSpPr>
            <a:spLocks noChangeArrowheads="1"/>
          </p:cNvSpPr>
          <p:nvPr/>
        </p:nvSpPr>
        <p:spPr bwMode="auto">
          <a:xfrm>
            <a:off x="6444208" y="4763284"/>
            <a:ext cx="1124639" cy="4318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47" name="Group 103"/>
          <p:cNvGraphicFramePr>
            <a:graphicFrameLocks noGrp="1"/>
          </p:cNvGraphicFramePr>
          <p:nvPr>
            <p:extLst>
              <p:ext uri="{D42A27DB-BD31-4B8C-83A1-F6EECF244321}">
                <p14:modId xmlns:p14="http://schemas.microsoft.com/office/powerpoint/2010/main" val="1507555612"/>
              </p:ext>
            </p:extLst>
          </p:nvPr>
        </p:nvGraphicFramePr>
        <p:xfrm>
          <a:off x="1166791" y="4823506"/>
          <a:ext cx="6997140" cy="1006014"/>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47305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634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Suppose we store only the location of the first entry of each row:</a:t>
            </a:r>
            <a:endParaRPr lang="en-US" altLang="en-US" dirty="0" smtClean="0">
              <a:latin typeface="Arial" charset="0"/>
              <a:cs typeface="Arial" charset="0"/>
            </a:endParaRPr>
          </a:p>
          <a:p>
            <a:pPr lvl="1"/>
            <a:r>
              <a:rPr lang="en-US" altLang="en-US" dirty="0" smtClean="0">
                <a:latin typeface="Arial" charset="0"/>
                <a:cs typeface="Arial" charset="0"/>
              </a:rPr>
              <a:t>The first entry in Row 0 is in entry 0</a:t>
            </a:r>
          </a:p>
          <a:p>
            <a:pPr lvl="1"/>
            <a:r>
              <a:rPr lang="en-US" altLang="en-US" dirty="0" smtClean="0">
                <a:latin typeface="Arial" charset="0"/>
                <a:cs typeface="Arial" charset="0"/>
              </a:rPr>
              <a:t>The first entry in Row 3 is in entry 4</a:t>
            </a:r>
          </a:p>
          <a:p>
            <a:pPr lvl="1"/>
            <a:endParaRPr lang="en-US" altLang="en-US" dirty="0" smtClean="0">
              <a:latin typeface="Arial" charset="0"/>
              <a:cs typeface="Arial" charset="0"/>
            </a:endParaRPr>
          </a:p>
          <a:p>
            <a:pPr lvl="1"/>
            <a:endParaRPr lang="en-US" altLang="en-US" dirty="0" smtClean="0">
              <a:latin typeface="Arial" charset="0"/>
              <a:cs typeface="Arial" charset="0"/>
            </a:endParaRPr>
          </a:p>
        </p:txBody>
      </p:sp>
      <p:sp>
        <p:nvSpPr>
          <p:cNvPr id="13388" name="Oval 72"/>
          <p:cNvSpPr>
            <a:spLocks noChangeArrowheads="1"/>
          </p:cNvSpPr>
          <p:nvPr/>
        </p:nvSpPr>
        <p:spPr bwMode="auto">
          <a:xfrm>
            <a:off x="1738582" y="4485268"/>
            <a:ext cx="431800" cy="3587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89" name="Oval 72"/>
          <p:cNvSpPr>
            <a:spLocks noChangeArrowheads="1"/>
          </p:cNvSpPr>
          <p:nvPr/>
        </p:nvSpPr>
        <p:spPr bwMode="auto">
          <a:xfrm>
            <a:off x="2890710" y="4480505"/>
            <a:ext cx="431800" cy="360363"/>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0" name="Oval 72"/>
          <p:cNvSpPr>
            <a:spLocks noChangeArrowheads="1"/>
          </p:cNvSpPr>
          <p:nvPr/>
        </p:nvSpPr>
        <p:spPr bwMode="auto">
          <a:xfrm>
            <a:off x="3483708" y="4485268"/>
            <a:ext cx="431800" cy="358775"/>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1" name="Oval 72"/>
          <p:cNvSpPr>
            <a:spLocks noChangeArrowheads="1"/>
          </p:cNvSpPr>
          <p:nvPr/>
        </p:nvSpPr>
        <p:spPr bwMode="auto">
          <a:xfrm>
            <a:off x="5194966" y="4479447"/>
            <a:ext cx="431800" cy="360363"/>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2" name="Oval 72"/>
          <p:cNvSpPr>
            <a:spLocks noChangeArrowheads="1"/>
          </p:cNvSpPr>
          <p:nvPr/>
        </p:nvSpPr>
        <p:spPr bwMode="auto">
          <a:xfrm>
            <a:off x="5779497" y="4475743"/>
            <a:ext cx="433388" cy="360362"/>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3" name="Oval 72"/>
          <p:cNvSpPr>
            <a:spLocks noChangeArrowheads="1"/>
          </p:cNvSpPr>
          <p:nvPr/>
        </p:nvSpPr>
        <p:spPr bwMode="auto">
          <a:xfrm>
            <a:off x="6364028" y="4480505"/>
            <a:ext cx="433387" cy="360363"/>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4" name="Oval 72"/>
          <p:cNvSpPr>
            <a:spLocks noChangeArrowheads="1"/>
          </p:cNvSpPr>
          <p:nvPr/>
        </p:nvSpPr>
        <p:spPr bwMode="auto">
          <a:xfrm>
            <a:off x="7554544" y="4488443"/>
            <a:ext cx="431800" cy="360362"/>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13314"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3322"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Oval 72"/>
          <p:cNvSpPr>
            <a:spLocks noChangeArrowheads="1"/>
          </p:cNvSpPr>
          <p:nvPr/>
        </p:nvSpPr>
        <p:spPr bwMode="auto">
          <a:xfrm>
            <a:off x="6043613" y="2263775"/>
            <a:ext cx="431800" cy="3603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9" name="Oval 72"/>
          <p:cNvSpPr>
            <a:spLocks noChangeArrowheads="1"/>
          </p:cNvSpPr>
          <p:nvPr/>
        </p:nvSpPr>
        <p:spPr bwMode="auto">
          <a:xfrm>
            <a:off x="6426200" y="2955925"/>
            <a:ext cx="431800" cy="360363"/>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0" name="Text Box 74"/>
          <p:cNvSpPr txBox="1">
            <a:spLocks noChangeArrowheads="1"/>
          </p:cNvSpPr>
          <p:nvPr/>
        </p:nvSpPr>
        <p:spPr bwMode="auto">
          <a:xfrm>
            <a:off x="125146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1" name="Text Box 75"/>
          <p:cNvSpPr txBox="1">
            <a:spLocks noChangeArrowheads="1"/>
          </p:cNvSpPr>
          <p:nvPr/>
        </p:nvSpPr>
        <p:spPr bwMode="auto">
          <a:xfrm>
            <a:off x="182772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2" name="Text Box 76"/>
          <p:cNvSpPr txBox="1">
            <a:spLocks noChangeArrowheads="1"/>
          </p:cNvSpPr>
          <p:nvPr/>
        </p:nvSpPr>
        <p:spPr bwMode="auto">
          <a:xfrm>
            <a:off x="2403985"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3" name="Text Box 77"/>
          <p:cNvSpPr txBox="1">
            <a:spLocks noChangeArrowheads="1"/>
          </p:cNvSpPr>
          <p:nvPr/>
        </p:nvSpPr>
        <p:spPr bwMode="auto">
          <a:xfrm>
            <a:off x="2980248"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4" name="Text Box 78"/>
          <p:cNvSpPr txBox="1">
            <a:spLocks noChangeArrowheads="1"/>
          </p:cNvSpPr>
          <p:nvPr/>
        </p:nvSpPr>
        <p:spPr bwMode="auto">
          <a:xfrm>
            <a:off x="355651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5" name="Text Box 79"/>
          <p:cNvSpPr txBox="1">
            <a:spLocks noChangeArrowheads="1"/>
          </p:cNvSpPr>
          <p:nvPr/>
        </p:nvSpPr>
        <p:spPr bwMode="auto">
          <a:xfrm>
            <a:off x="413277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7" name="Text Box 80"/>
          <p:cNvSpPr txBox="1">
            <a:spLocks noChangeArrowheads="1"/>
          </p:cNvSpPr>
          <p:nvPr/>
        </p:nvSpPr>
        <p:spPr bwMode="auto">
          <a:xfrm>
            <a:off x="4709035"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0" name="Text Box 81"/>
          <p:cNvSpPr txBox="1">
            <a:spLocks noChangeArrowheads="1"/>
          </p:cNvSpPr>
          <p:nvPr/>
        </p:nvSpPr>
        <p:spPr bwMode="auto">
          <a:xfrm>
            <a:off x="5285298"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2" name="Text Box 82"/>
          <p:cNvSpPr txBox="1">
            <a:spLocks noChangeArrowheads="1"/>
          </p:cNvSpPr>
          <p:nvPr/>
        </p:nvSpPr>
        <p:spPr bwMode="auto">
          <a:xfrm>
            <a:off x="586156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3" name="Text Box 83"/>
          <p:cNvSpPr txBox="1">
            <a:spLocks noChangeArrowheads="1"/>
          </p:cNvSpPr>
          <p:nvPr/>
        </p:nvSpPr>
        <p:spPr bwMode="auto">
          <a:xfrm>
            <a:off x="643782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4" name="Text Box 84"/>
          <p:cNvSpPr txBox="1">
            <a:spLocks noChangeArrowheads="1"/>
          </p:cNvSpPr>
          <p:nvPr/>
        </p:nvSpPr>
        <p:spPr bwMode="auto">
          <a:xfrm>
            <a:off x="7014085" y="4556631"/>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5" name="Text Box 85"/>
          <p:cNvSpPr txBox="1">
            <a:spLocks noChangeArrowheads="1"/>
          </p:cNvSpPr>
          <p:nvPr/>
        </p:nvSpPr>
        <p:spPr bwMode="auto">
          <a:xfrm>
            <a:off x="7590348" y="4556631"/>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graphicFrame>
        <p:nvGraphicFramePr>
          <p:cNvPr id="46" name="Group 103"/>
          <p:cNvGraphicFramePr>
            <a:graphicFrameLocks noGrp="1"/>
          </p:cNvGraphicFramePr>
          <p:nvPr>
            <p:extLst>
              <p:ext uri="{D42A27DB-BD31-4B8C-83A1-F6EECF244321}">
                <p14:modId xmlns:p14="http://schemas.microsoft.com/office/powerpoint/2010/main" val="3964149828"/>
              </p:ext>
            </p:extLst>
          </p:nvPr>
        </p:nvGraphicFramePr>
        <p:xfrm>
          <a:off x="1166791" y="4823506"/>
          <a:ext cx="6997140" cy="1006014"/>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7" name="Rectangle 46"/>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48" name="Straight Arrow Connector 47"/>
          <p:cNvCxnSpPr/>
          <p:nvPr/>
        </p:nvCxnSpPr>
        <p:spPr>
          <a:xfrm>
            <a:off x="715075" y="4238022"/>
            <a:ext cx="451715" cy="593246"/>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Oval 72"/>
          <p:cNvSpPr>
            <a:spLocks noChangeArrowheads="1"/>
          </p:cNvSpPr>
          <p:nvPr/>
        </p:nvSpPr>
        <p:spPr bwMode="auto">
          <a:xfrm>
            <a:off x="1166790" y="4487914"/>
            <a:ext cx="431800" cy="3587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3327835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434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 us remove that redundancy by creating a new array </a:t>
            </a:r>
            <a:r>
              <a:rPr lang="en-US" altLang="en-US" b="1" smtClean="0">
                <a:latin typeface="Courier New" pitchFamily="49" charset="0"/>
                <a:cs typeface="Arial" charset="0"/>
              </a:rPr>
              <a:t>IA</a:t>
            </a:r>
            <a:r>
              <a:rPr lang="en-US" altLang="en-US" smtClean="0">
                <a:latin typeface="Arial" charset="0"/>
                <a:cs typeface="Arial" charset="0"/>
              </a:rPr>
              <a:t> where </a:t>
            </a:r>
            <a:r>
              <a:rPr lang="en-US" altLang="en-US" b="1" smtClean="0">
                <a:latin typeface="Courier New" pitchFamily="49" charset="0"/>
                <a:cs typeface="Arial" charset="0"/>
              </a:rPr>
              <a:t>IA(i)</a:t>
            </a:r>
            <a:r>
              <a:rPr lang="en-US" altLang="en-US" smtClean="0">
                <a:latin typeface="Arial" charset="0"/>
                <a:cs typeface="Arial" charset="0"/>
              </a:rPr>
              <a:t> stores the location in </a:t>
            </a:r>
            <a:r>
              <a:rPr lang="en-US" altLang="en-US" b="1" smtClean="0">
                <a:latin typeface="Courier New" pitchFamily="49" charset="0"/>
                <a:cs typeface="Arial" charset="0"/>
              </a:rPr>
              <a:t>JA</a:t>
            </a:r>
            <a:r>
              <a:rPr lang="en-US" altLang="en-US" smtClean="0">
                <a:latin typeface="Arial" charset="0"/>
                <a:cs typeface="Arial" charset="0"/>
              </a:rPr>
              <a:t> and </a:t>
            </a:r>
            <a:r>
              <a:rPr lang="en-US" altLang="en-US" b="1" smtClean="0">
                <a:latin typeface="Courier New" pitchFamily="49" charset="0"/>
                <a:cs typeface="Arial" charset="0"/>
              </a:rPr>
              <a:t>A</a:t>
            </a:r>
            <a:r>
              <a:rPr lang="en-US" altLang="en-US" smtClean="0">
                <a:latin typeface="Arial" charset="0"/>
                <a:cs typeface="Arial" charset="0"/>
              </a:rPr>
              <a:t> of the first non-zero entry in the </a:t>
            </a:r>
            <a:r>
              <a:rPr lang="en-US" altLang="en-US" i="1" smtClean="0">
                <a:latin typeface="Times New Roman" pitchFamily="18" charset="0"/>
                <a:cs typeface="Arial" charset="0"/>
              </a:rPr>
              <a:t>i</a:t>
            </a:r>
            <a:r>
              <a:rPr lang="en-US" altLang="en-US" baseline="30000" smtClean="0">
                <a:latin typeface="Arial" charset="0"/>
                <a:cs typeface="Arial" charset="0"/>
              </a:rPr>
              <a:t>th</a:t>
            </a:r>
            <a:r>
              <a:rPr lang="en-US" altLang="en-US" smtClean="0">
                <a:latin typeface="Arial" charset="0"/>
                <a:cs typeface="Arial" charset="0"/>
              </a:rPr>
              <a:t> row</a:t>
            </a:r>
          </a:p>
          <a:p>
            <a:pPr lvl="1"/>
            <a:r>
              <a:rPr lang="en-US" altLang="en-US" smtClean="0">
                <a:latin typeface="Arial" charset="0"/>
                <a:cs typeface="Arial" charset="0"/>
              </a:rPr>
              <a:t>Rename the column and value</a:t>
            </a:r>
            <a:br>
              <a:rPr lang="en-US" altLang="en-US" smtClean="0">
                <a:latin typeface="Arial" charset="0"/>
                <a:cs typeface="Arial" charset="0"/>
              </a:rPr>
            </a:br>
            <a:r>
              <a:rPr lang="en-US" altLang="en-US" smtClean="0">
                <a:latin typeface="Arial" charset="0"/>
                <a:cs typeface="Arial" charset="0"/>
              </a:rPr>
              <a:t>arrays to </a:t>
            </a:r>
            <a:r>
              <a:rPr lang="en-US" altLang="en-US" b="1" smtClean="0">
                <a:latin typeface="Courier New" pitchFamily="49" charset="0"/>
                <a:cs typeface="Arial" charset="0"/>
              </a:rPr>
              <a:t>JA</a:t>
            </a:r>
            <a:r>
              <a:rPr lang="en-US" altLang="en-US" smtClean="0">
                <a:latin typeface="Arial" charset="0"/>
                <a:cs typeface="Arial" charset="0"/>
              </a:rPr>
              <a:t> and </a:t>
            </a:r>
            <a:r>
              <a:rPr lang="en-US" altLang="en-US" b="1" smtClean="0">
                <a:latin typeface="Courier New" pitchFamily="49" charset="0"/>
                <a:cs typeface="Arial" charset="0"/>
              </a:rPr>
              <a:t>A</a:t>
            </a:r>
            <a:r>
              <a:rPr lang="en-US" altLang="en-US" smtClean="0">
                <a:latin typeface="Arial" charset="0"/>
                <a:cs typeface="Arial" charset="0"/>
              </a:rPr>
              <a:t>, respectively</a:t>
            </a:r>
          </a:p>
          <a:p>
            <a:pPr lvl="1"/>
            <a:endParaRPr lang="en-US" altLang="en-US" smtClean="0">
              <a:latin typeface="Arial" charset="0"/>
              <a:cs typeface="Arial" charset="0"/>
            </a:endParaRPr>
          </a:p>
        </p:txBody>
      </p:sp>
      <p:graphicFrame>
        <p:nvGraphicFramePr>
          <p:cNvPr id="424243" name="Group 307"/>
          <p:cNvGraphicFramePr>
            <a:graphicFrameLocks noGrp="1"/>
          </p:cNvGraphicFramePr>
          <p:nvPr>
            <p:extLst>
              <p:ext uri="{D42A27DB-BD31-4B8C-83A1-F6EECF244321}">
                <p14:modId xmlns:p14="http://schemas.microsoft.com/office/powerpoint/2010/main" val="4209965554"/>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B0F0"/>
                          </a:solidFill>
                          <a:effectLst/>
                          <a:latin typeface="Arial" charset="0"/>
                        </a:rPr>
                        <a:t>12</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14409"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14410"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14411"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14412"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14413" name="Text Box 219"/>
          <p:cNvSpPr txBox="1">
            <a:spLocks noChangeArrowheads="1"/>
          </p:cNvSpPr>
          <p:nvPr/>
        </p:nvSpPr>
        <p:spPr bwMode="auto">
          <a:xfrm>
            <a:off x="349250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14414"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14415"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14416"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14417"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14418"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14419"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14420"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14421"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14422"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14423"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14424"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14425"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14426"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14427"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14428"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14429"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00B0F0"/>
                </a:solidFill>
                <a:latin typeface="Courier New" pitchFamily="49" charset="0"/>
              </a:rPr>
              <a:t>8</a:t>
            </a:r>
          </a:p>
        </p:txBody>
      </p:sp>
      <p:graphicFrame>
        <p:nvGraphicFramePr>
          <p:cNvPr id="14338"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4346"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Group 103"/>
          <p:cNvGraphicFramePr>
            <a:graphicFrameLocks noGrp="1"/>
          </p:cNvGraphicFramePr>
          <p:nvPr>
            <p:extLst>
              <p:ext uri="{D42A27DB-BD31-4B8C-83A1-F6EECF244321}">
                <p14:modId xmlns:p14="http://schemas.microsoft.com/office/powerpoint/2010/main" val="1650253470"/>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31" name="Straight Arrow Connector 30"/>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34" name="Straight Arrow Connector 33"/>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36" name="Straight Arrow Connector 35"/>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273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oup 307"/>
          <p:cNvGraphicFramePr>
            <a:graphicFrameLocks noGrp="1"/>
          </p:cNvGraphicFramePr>
          <p:nvPr>
            <p:extLst>
              <p:ext uri="{D42A27DB-BD31-4B8C-83A1-F6EECF244321}">
                <p14:modId xmlns:p14="http://schemas.microsoft.com/office/powerpoint/2010/main" val="612792755"/>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B0F0"/>
                          </a:solidFill>
                          <a:effectLst/>
                          <a:latin typeface="Arial" charset="0"/>
                        </a:rPr>
                        <a:t>12</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15363"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5364"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example, the first entry of the 3</a:t>
            </a:r>
            <a:r>
              <a:rPr lang="en-US" altLang="en-US" baseline="30000" dirty="0" smtClean="0">
                <a:latin typeface="Arial" charset="0"/>
                <a:cs typeface="Arial" charset="0"/>
              </a:rPr>
              <a:t>rd</a:t>
            </a:r>
            <a:r>
              <a:rPr lang="en-US" altLang="en-US" dirty="0" smtClean="0">
                <a:latin typeface="Arial" charset="0"/>
                <a:cs typeface="Arial" charset="0"/>
              </a:rPr>
              <a:t> row is located at position </a:t>
            </a:r>
            <a:r>
              <a:rPr lang="en-US" altLang="en-US" dirty="0" smtClean="0">
                <a:latin typeface="Consolas" pitchFamily="49" charset="0"/>
                <a:cs typeface="Consolas" pitchFamily="49" charset="0"/>
              </a:rPr>
              <a:t>IA(3)</a:t>
            </a:r>
            <a:endParaRPr lang="en-US" altLang="en-US" sz="1600" dirty="0" smtClean="0">
              <a:latin typeface="Consolas" pitchFamily="49" charset="0"/>
              <a:cs typeface="Consolas" pitchFamily="49" charset="0"/>
            </a:endParaRPr>
          </a:p>
        </p:txBody>
      </p:sp>
      <p:graphicFrame>
        <p:nvGraphicFramePr>
          <p:cNvPr id="15362"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5371"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54" name="Oval 284"/>
          <p:cNvSpPr>
            <a:spLocks noChangeArrowheads="1"/>
          </p:cNvSpPr>
          <p:nvPr/>
        </p:nvSpPr>
        <p:spPr bwMode="auto">
          <a:xfrm>
            <a:off x="6367463" y="2928938"/>
            <a:ext cx="503237" cy="360362"/>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5455" name="Oval 285"/>
          <p:cNvSpPr>
            <a:spLocks noChangeArrowheads="1"/>
          </p:cNvSpPr>
          <p:nvPr/>
        </p:nvSpPr>
        <p:spPr bwMode="auto">
          <a:xfrm>
            <a:off x="2763333" y="4270375"/>
            <a:ext cx="503238" cy="360363"/>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5456" name="Oval 286"/>
          <p:cNvSpPr>
            <a:spLocks noChangeArrowheads="1"/>
          </p:cNvSpPr>
          <p:nvPr/>
        </p:nvSpPr>
        <p:spPr bwMode="auto">
          <a:xfrm>
            <a:off x="3492500" y="4864100"/>
            <a:ext cx="287338" cy="288925"/>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5457" name="Line 288"/>
          <p:cNvSpPr>
            <a:spLocks noChangeShapeType="1"/>
          </p:cNvSpPr>
          <p:nvPr/>
        </p:nvSpPr>
        <p:spPr bwMode="auto">
          <a:xfrm flipH="1" flipV="1">
            <a:off x="3192462" y="4581128"/>
            <a:ext cx="337607" cy="326894"/>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4"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5"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6"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7" name="Text Box 219"/>
          <p:cNvSpPr txBox="1">
            <a:spLocks noChangeArrowheads="1"/>
          </p:cNvSpPr>
          <p:nvPr/>
        </p:nvSpPr>
        <p:spPr bwMode="auto">
          <a:xfrm>
            <a:off x="349250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8"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9"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0"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1"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2"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3"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4"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5"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6"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7"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8"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9"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50"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51"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52"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53"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00B0F0"/>
                </a:solidFill>
                <a:latin typeface="Courier New" pitchFamily="49" charset="0"/>
              </a:rPr>
              <a:t>8</a:t>
            </a:r>
          </a:p>
        </p:txBody>
      </p:sp>
      <p:graphicFrame>
        <p:nvGraphicFramePr>
          <p:cNvPr id="54" name="Group 103"/>
          <p:cNvGraphicFramePr>
            <a:graphicFrameLocks noGrp="1"/>
          </p:cNvGraphicFramePr>
          <p:nvPr>
            <p:extLst>
              <p:ext uri="{D42A27DB-BD31-4B8C-83A1-F6EECF244321}">
                <p14:modId xmlns:p14="http://schemas.microsoft.com/office/powerpoint/2010/main" val="2910964786"/>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55" name="Rectangle 54"/>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56" name="Straight Arrow Connector 55"/>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58" name="Straight Arrow Connector 57"/>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60" name="Straight Arrow Connector 59"/>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67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latin typeface="Arial" charset="0"/>
                <a:cs typeface="Arial" charset="0"/>
              </a:rPr>
              <a:t>Outline</a:t>
            </a:r>
            <a:endParaRPr lang="en-US" altLang="en-US" sz="4000" smtClean="0">
              <a:latin typeface="Arial" charset="0"/>
              <a:cs typeface="Arial" charset="0"/>
            </a:endParaRPr>
          </a:p>
        </p:txBody>
      </p:sp>
      <p:sp>
        <p:nvSpPr>
          <p:cNvPr id="542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will cover:</a:t>
            </a:r>
          </a:p>
          <a:p>
            <a:pPr lvl="1"/>
            <a:r>
              <a:rPr lang="en-US" altLang="en-US" smtClean="0">
                <a:latin typeface="Arial" charset="0"/>
                <a:cs typeface="Arial" charset="0"/>
              </a:rPr>
              <a:t>Sparse matrices</a:t>
            </a:r>
          </a:p>
          <a:p>
            <a:pPr lvl="1"/>
            <a:r>
              <a:rPr lang="en-US" altLang="en-US" smtClean="0">
                <a:latin typeface="Arial" charset="0"/>
                <a:cs typeface="Arial" charset="0"/>
              </a:rPr>
              <a:t>A row-column-value representation</a:t>
            </a:r>
          </a:p>
          <a:p>
            <a:pPr lvl="1"/>
            <a:r>
              <a:rPr lang="en-US" altLang="en-US" smtClean="0">
                <a:latin typeface="Arial" charset="0"/>
                <a:cs typeface="Arial" charset="0"/>
              </a:rPr>
              <a:t>The old Yale sparse matrix data structure</a:t>
            </a:r>
          </a:p>
          <a:p>
            <a:pPr lvl="1"/>
            <a:r>
              <a:rPr lang="en-US" altLang="en-US" smtClean="0">
                <a:latin typeface="Arial" charset="0"/>
                <a:cs typeface="Arial" charset="0"/>
              </a:rPr>
              <a:t>Examples</a:t>
            </a:r>
          </a:p>
          <a:p>
            <a:pPr lvl="1"/>
            <a:r>
              <a:rPr lang="en-US" altLang="en-US" smtClean="0">
                <a:latin typeface="Arial" charset="0"/>
                <a:cs typeface="Arial" charset="0"/>
              </a:rPr>
              <a:t>Appropriate use</a:t>
            </a:r>
          </a:p>
        </p:txBody>
      </p:sp>
    </p:spTree>
    <p:extLst>
      <p:ext uri="{BB962C8B-B14F-4D97-AF65-F5344CB8AC3E}">
        <p14:creationId xmlns:p14="http://schemas.microsoft.com/office/powerpoint/2010/main" val="4121544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6388" name="Rectangle 3"/>
          <p:cNvSpPr>
            <a:spLocks noGrp="1" noChangeArrowheads="1"/>
          </p:cNvSpPr>
          <p:nvPr>
            <p:ph type="body" idx="1"/>
          </p:nvPr>
        </p:nvSpPr>
        <p:spPr/>
        <p:txBody>
          <a:bodyPr/>
          <a:lstStyle/>
          <a:p>
            <a:pPr>
              <a:buNone/>
            </a:pPr>
            <a:r>
              <a:rPr lang="en-US" altLang="en-US" dirty="0" smtClean="0">
                <a:latin typeface="Arial" charset="0"/>
                <a:cs typeface="Arial" charset="0"/>
              </a:rPr>
              <a:t>	Also, the first entry of the 4</a:t>
            </a:r>
            <a:r>
              <a:rPr lang="en-US" altLang="en-US" baseline="30000" dirty="0" smtClean="0">
                <a:latin typeface="Arial" charset="0"/>
                <a:cs typeface="Arial" charset="0"/>
              </a:rPr>
              <a:t>th</a:t>
            </a:r>
            <a:r>
              <a:rPr lang="en-US" altLang="en-US" dirty="0" smtClean="0">
                <a:latin typeface="Arial" charset="0"/>
                <a:cs typeface="Arial" charset="0"/>
              </a:rPr>
              <a:t> row is located at position </a:t>
            </a:r>
            <a:r>
              <a:rPr lang="en-US" altLang="en-US" dirty="0" smtClean="0">
                <a:solidFill>
                  <a:srgbClr val="000000"/>
                </a:solidFill>
                <a:latin typeface="Consolas" pitchFamily="49" charset="0"/>
                <a:cs typeface="Consolas" pitchFamily="49" charset="0"/>
              </a:rPr>
              <a:t>IA(4)</a:t>
            </a:r>
            <a:endParaRPr lang="en-US" altLang="en-US" sz="1600" dirty="0" smtClean="0">
              <a:latin typeface="Arial" charset="0"/>
              <a:cs typeface="Arial" charset="0"/>
            </a:endParaRPr>
          </a:p>
          <a:p>
            <a:pPr lvl="1"/>
            <a:r>
              <a:rPr lang="en-US" altLang="en-US" dirty="0" smtClean="0">
                <a:solidFill>
                  <a:srgbClr val="000000"/>
                </a:solidFill>
                <a:latin typeface="Arial" charset="0"/>
                <a:cs typeface="Arial" charset="0"/>
              </a:rPr>
              <a:t>The entries of Row 4 are in 4, 5, 6</a:t>
            </a:r>
            <a:endParaRPr lang="en-US" altLang="en-US" sz="2200" dirty="0" smtClean="0">
              <a:solidFill>
                <a:srgbClr val="000000"/>
              </a:solidFill>
              <a:latin typeface="Consolas" pitchFamily="49" charset="0"/>
              <a:cs typeface="Consolas" pitchFamily="49" charset="0"/>
            </a:endParaRPr>
          </a:p>
          <a:p>
            <a:endParaRPr lang="en-US" altLang="en-US" dirty="0" smtClean="0">
              <a:latin typeface="Arial" charset="0"/>
              <a:cs typeface="Arial" charset="0"/>
            </a:endParaRPr>
          </a:p>
        </p:txBody>
      </p:sp>
      <p:graphicFrame>
        <p:nvGraphicFramePr>
          <p:cNvPr id="16386"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6393"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78" name="Oval 100"/>
          <p:cNvSpPr>
            <a:spLocks noChangeArrowheads="1"/>
          </p:cNvSpPr>
          <p:nvPr/>
        </p:nvSpPr>
        <p:spPr bwMode="auto">
          <a:xfrm>
            <a:off x="7400925" y="3170238"/>
            <a:ext cx="503238" cy="3603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2" name="Group 307"/>
          <p:cNvGraphicFramePr>
            <a:graphicFrameLocks noGrp="1"/>
          </p:cNvGraphicFramePr>
          <p:nvPr>
            <p:extLst>
              <p:ext uri="{D42A27DB-BD31-4B8C-83A1-F6EECF244321}">
                <p14:modId xmlns:p14="http://schemas.microsoft.com/office/powerpoint/2010/main" val="3867873661"/>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rPr>
                        <a:t>12</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3" name="Oval 285"/>
          <p:cNvSpPr>
            <a:spLocks noChangeArrowheads="1"/>
          </p:cNvSpPr>
          <p:nvPr/>
        </p:nvSpPr>
        <p:spPr bwMode="auto">
          <a:xfrm>
            <a:off x="3339397" y="4270375"/>
            <a:ext cx="503238" cy="3603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4" name="Oval 286"/>
          <p:cNvSpPr>
            <a:spLocks noChangeArrowheads="1"/>
          </p:cNvSpPr>
          <p:nvPr/>
        </p:nvSpPr>
        <p:spPr bwMode="auto">
          <a:xfrm>
            <a:off x="5220766" y="4864100"/>
            <a:ext cx="287338" cy="2889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5" name="Line 288"/>
          <p:cNvSpPr>
            <a:spLocks noChangeShapeType="1"/>
          </p:cNvSpPr>
          <p:nvPr/>
        </p:nvSpPr>
        <p:spPr bwMode="auto">
          <a:xfrm flipH="1" flipV="1">
            <a:off x="3817234" y="4517587"/>
            <a:ext cx="1407234" cy="44970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7"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8"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9"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0" name="Text Box 219"/>
          <p:cNvSpPr txBox="1">
            <a:spLocks noChangeArrowheads="1"/>
          </p:cNvSpPr>
          <p:nvPr/>
        </p:nvSpPr>
        <p:spPr bwMode="auto">
          <a:xfrm>
            <a:off x="3503687"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1"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2"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3"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4"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5"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6"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7"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8"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9"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50"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51"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52"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53"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54"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55"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56"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chemeClr val="accent1"/>
                </a:solidFill>
                <a:latin typeface="Courier New" pitchFamily="49" charset="0"/>
              </a:rPr>
              <a:t>8</a:t>
            </a:r>
          </a:p>
        </p:txBody>
      </p:sp>
      <p:graphicFrame>
        <p:nvGraphicFramePr>
          <p:cNvPr id="57" name="Group 103"/>
          <p:cNvGraphicFramePr>
            <a:graphicFrameLocks noGrp="1"/>
          </p:cNvGraphicFramePr>
          <p:nvPr>
            <p:extLst>
              <p:ext uri="{D42A27DB-BD31-4B8C-83A1-F6EECF244321}">
                <p14:modId xmlns:p14="http://schemas.microsoft.com/office/powerpoint/2010/main" val="3599238254"/>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58" name="Rectangle 57"/>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59" name="Straight Arrow Connector 58"/>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61" name="Straight Arrow Connector 60"/>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63" name="Straight Arrow Connector 62"/>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Oval 285"/>
          <p:cNvSpPr>
            <a:spLocks noChangeArrowheads="1"/>
          </p:cNvSpPr>
          <p:nvPr/>
        </p:nvSpPr>
        <p:spPr bwMode="auto">
          <a:xfrm>
            <a:off x="2763333" y="4270375"/>
            <a:ext cx="503238" cy="360363"/>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68" name="Oval 286"/>
          <p:cNvSpPr>
            <a:spLocks noChangeArrowheads="1"/>
          </p:cNvSpPr>
          <p:nvPr/>
        </p:nvSpPr>
        <p:spPr bwMode="auto">
          <a:xfrm>
            <a:off x="3492500" y="4864100"/>
            <a:ext cx="287338" cy="288925"/>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69" name="Line 288"/>
          <p:cNvSpPr>
            <a:spLocks noChangeShapeType="1"/>
          </p:cNvSpPr>
          <p:nvPr/>
        </p:nvSpPr>
        <p:spPr bwMode="auto">
          <a:xfrm flipH="1" flipV="1">
            <a:off x="3192462" y="4581128"/>
            <a:ext cx="337607" cy="326894"/>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 name="Oval 284"/>
          <p:cNvSpPr>
            <a:spLocks noChangeArrowheads="1"/>
          </p:cNvSpPr>
          <p:nvPr/>
        </p:nvSpPr>
        <p:spPr bwMode="auto">
          <a:xfrm>
            <a:off x="6367463" y="2928938"/>
            <a:ext cx="503237" cy="360362"/>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42661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6388"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Searching for entry </a:t>
            </a:r>
            <a:r>
              <a:rPr lang="en-US" altLang="en-US" i="1" dirty="0" err="1" smtClean="0">
                <a:latin typeface="Times New Roman" panose="02020603050405020304" pitchFamily="18" charset="0"/>
                <a:cs typeface="Times New Roman" panose="02020603050405020304" pitchFamily="18" charset="0"/>
              </a:rPr>
              <a:t>a</a:t>
            </a:r>
            <a:r>
              <a:rPr lang="en-US" altLang="en-US" i="1" baseline="-25000" dirty="0" err="1" smtClean="0">
                <a:latin typeface="Times New Roman" panose="02020603050405020304" pitchFamily="18" charset="0"/>
                <a:cs typeface="Times New Roman" panose="02020603050405020304" pitchFamily="18" charset="0"/>
              </a:rPr>
              <a:t>i,</a:t>
            </a:r>
            <a:r>
              <a:rPr lang="en-US" altLang="en-US" i="1" baseline="-25000" dirty="0" err="1" smtClean="0">
                <a:latin typeface="Times New Roman" panose="02020603050405020304" pitchFamily="18" charset="0"/>
                <a:cs typeface="Times New Roman" panose="02020603050405020304" pitchFamily="18" charset="0"/>
              </a:rPr>
              <a:t>j</a:t>
            </a:r>
            <a:r>
              <a:rPr lang="en-US" altLang="en-US" i="1" baseline="30000" dirty="0" smtClean="0">
                <a:latin typeface="Arial" charset="0"/>
                <a:cs typeface="Arial" charset="0"/>
              </a:rPr>
              <a:t> </a:t>
            </a:r>
            <a:r>
              <a:rPr lang="en-US" altLang="en-US" dirty="0" smtClean="0">
                <a:latin typeface="Arial" charset="0"/>
                <a:cs typeface="Arial" charset="0"/>
              </a:rPr>
              <a:t>now only requires you to search</a:t>
            </a:r>
            <a:endParaRPr lang="en-US" altLang="en-US" sz="1600" baseline="-25000" dirty="0" smtClean="0">
              <a:latin typeface="Arial" charset="0"/>
              <a:cs typeface="Arial" charset="0"/>
            </a:endParaRPr>
          </a:p>
          <a:p>
            <a:pPr marL="457200" lvl="1" indent="0">
              <a:buNone/>
            </a:pPr>
            <a:endParaRPr lang="en-US" altLang="en-US" sz="400" dirty="0" smtClean="0">
              <a:solidFill>
                <a:srgbClr val="000000"/>
              </a:solidFill>
              <a:latin typeface="Consolas" panose="020B0609020204030204" pitchFamily="49" charset="0"/>
              <a:cs typeface="Consolas" panose="020B0609020204030204" pitchFamily="49" charset="0"/>
            </a:endParaRPr>
          </a:p>
          <a:p>
            <a:pPr marL="457200" lvl="1" indent="0">
              <a:buNone/>
            </a:pPr>
            <a:r>
              <a:rPr lang="en-US" altLang="en-US" sz="1400" dirty="0" smtClean="0">
                <a:solidFill>
                  <a:srgbClr val="000000"/>
                </a:solidFill>
                <a:latin typeface="Consolas" panose="020B0609020204030204" pitchFamily="49" charset="0"/>
                <a:cs typeface="Consolas" panose="020B0609020204030204" pitchFamily="49" charset="0"/>
              </a:rPr>
              <a:t>double a = 0.0;</a:t>
            </a:r>
            <a:r>
              <a:rPr lang="en-US" altLang="en-US" sz="1400" dirty="0" smtClean="0">
                <a:solidFill>
                  <a:srgbClr val="000000"/>
                </a:solidFill>
                <a:latin typeface="Consolas" panose="020B0609020204030204" pitchFamily="49" charset="0"/>
                <a:cs typeface="Consolas" panose="020B0609020204030204" pitchFamily="49" charset="0"/>
              </a:rPr>
              <a:t/>
            </a:r>
            <a:br>
              <a:rPr lang="en-US" altLang="en-US" sz="1400" dirty="0" smtClean="0">
                <a:solidFill>
                  <a:srgbClr val="000000"/>
                </a:solidFill>
                <a:latin typeface="Consolas" panose="020B0609020204030204" pitchFamily="49" charset="0"/>
                <a:cs typeface="Consolas" panose="020B0609020204030204" pitchFamily="49" charset="0"/>
              </a:rPr>
            </a:br>
            <a:r>
              <a:rPr lang="en-US" altLang="en-US" sz="1400" dirty="0" smtClean="0">
                <a:solidFill>
                  <a:srgbClr val="000000"/>
                </a:solidFill>
                <a:latin typeface="Consolas" panose="020B0609020204030204" pitchFamily="49" charset="0"/>
                <a:cs typeface="Consolas" panose="020B0609020204030204" pitchFamily="49" charset="0"/>
              </a:rPr>
              <a:t>for </a:t>
            </a:r>
            <a:r>
              <a:rPr lang="en-US" altLang="en-US" sz="1400" dirty="0" smtClean="0">
                <a:solidFill>
                  <a:srgbClr val="000000"/>
                </a:solidFill>
                <a:latin typeface="Consolas" panose="020B0609020204030204" pitchFamily="49" charset="0"/>
                <a:cs typeface="Consolas" panose="020B0609020204030204" pitchFamily="49" charset="0"/>
              </a:rPr>
              <a:t>( </a:t>
            </a:r>
            <a:r>
              <a:rPr lang="en-US" altLang="en-US" sz="1400" dirty="0" err="1" smtClean="0">
                <a:solidFill>
                  <a:srgbClr val="000000"/>
                </a:solidFill>
                <a:latin typeface="Consolas" panose="020B0609020204030204" pitchFamily="49" charset="0"/>
                <a:cs typeface="Consolas" panose="020B0609020204030204" pitchFamily="49" charset="0"/>
              </a:rPr>
              <a:t>int</a:t>
            </a:r>
            <a:r>
              <a:rPr lang="en-US" altLang="en-US" sz="1400" dirty="0" smtClean="0">
                <a:solidFill>
                  <a:srgbClr val="000000"/>
                </a:solidFill>
                <a:latin typeface="Consolas" panose="020B0609020204030204" pitchFamily="49" charset="0"/>
                <a:cs typeface="Consolas" panose="020B0609020204030204" pitchFamily="49" charset="0"/>
              </a:rPr>
              <a:t> k = IA[</a:t>
            </a:r>
            <a:r>
              <a:rPr lang="en-US" altLang="en-US" sz="1400" dirty="0" err="1" smtClean="0">
                <a:solidFill>
                  <a:srgbClr val="000000"/>
                </a:solidFill>
                <a:latin typeface="Consolas" panose="020B0609020204030204" pitchFamily="49" charset="0"/>
                <a:cs typeface="Consolas" panose="020B0609020204030204" pitchFamily="49" charset="0"/>
              </a:rPr>
              <a:t>i</a:t>
            </a:r>
            <a:r>
              <a:rPr lang="en-US" altLang="en-US" sz="1400" dirty="0" smtClean="0">
                <a:solidFill>
                  <a:srgbClr val="000000"/>
                </a:solidFill>
                <a:latin typeface="Consolas" panose="020B0609020204030204" pitchFamily="49" charset="0"/>
                <a:cs typeface="Consolas" panose="020B0609020204030204" pitchFamily="49" charset="0"/>
              </a:rPr>
              <a:t>]; k &lt; IA[</a:t>
            </a:r>
            <a:r>
              <a:rPr lang="en-US" altLang="en-US" sz="1400" dirty="0" err="1" smtClean="0">
                <a:solidFill>
                  <a:srgbClr val="000000"/>
                </a:solidFill>
                <a:latin typeface="Consolas" panose="020B0609020204030204" pitchFamily="49" charset="0"/>
                <a:cs typeface="Consolas" panose="020B0609020204030204" pitchFamily="49" charset="0"/>
              </a:rPr>
              <a:t>i</a:t>
            </a:r>
            <a:r>
              <a:rPr lang="en-US" altLang="en-US" sz="1400" dirty="0" smtClean="0">
                <a:solidFill>
                  <a:srgbClr val="000000"/>
                </a:solidFill>
                <a:latin typeface="Consolas" panose="020B0609020204030204" pitchFamily="49" charset="0"/>
                <a:cs typeface="Consolas" panose="020B0609020204030204" pitchFamily="49" charset="0"/>
              </a:rPr>
              <a:t> + 1]; ++k ) {</a:t>
            </a:r>
            <a:br>
              <a:rPr lang="en-US" altLang="en-US" sz="1400" dirty="0" smtClean="0">
                <a:solidFill>
                  <a:srgbClr val="000000"/>
                </a:solidFill>
                <a:latin typeface="Consolas" panose="020B0609020204030204" pitchFamily="49" charset="0"/>
                <a:cs typeface="Consolas" panose="020B0609020204030204" pitchFamily="49" charset="0"/>
              </a:rPr>
            </a:br>
            <a:r>
              <a:rPr lang="en-US" altLang="en-US" sz="1400" dirty="0" smtClean="0">
                <a:solidFill>
                  <a:srgbClr val="000000"/>
                </a:solidFill>
                <a:latin typeface="Consolas" panose="020B0609020204030204" pitchFamily="49" charset="0"/>
                <a:cs typeface="Consolas" panose="020B0609020204030204" pitchFamily="49" charset="0"/>
              </a:rPr>
              <a:t>    if ( JA[k] == j ) {</a:t>
            </a:r>
          </a:p>
          <a:p>
            <a:pPr marL="457200" lvl="1" indent="0">
              <a:buNone/>
            </a:pPr>
            <a:r>
              <a:rPr lang="en-US" altLang="en-US" sz="1400" dirty="0">
                <a:solidFill>
                  <a:srgbClr val="000000"/>
                </a:solidFill>
                <a:latin typeface="Consolas" panose="020B0609020204030204" pitchFamily="49" charset="0"/>
                <a:cs typeface="Consolas" panose="020B0609020204030204" pitchFamily="49" charset="0"/>
              </a:rPr>
              <a:t> </a:t>
            </a:r>
            <a:r>
              <a:rPr lang="en-US" altLang="en-US" sz="1400" dirty="0" smtClean="0">
                <a:solidFill>
                  <a:srgbClr val="000000"/>
                </a:solidFill>
                <a:latin typeface="Consolas" panose="020B0609020204030204" pitchFamily="49" charset="0"/>
                <a:cs typeface="Consolas" panose="020B0609020204030204" pitchFamily="49" charset="0"/>
              </a:rPr>
              <a:t>       a = A[k];</a:t>
            </a:r>
          </a:p>
          <a:p>
            <a:pPr marL="457200" lvl="1" indent="0">
              <a:buNone/>
            </a:pPr>
            <a:r>
              <a:rPr lang="en-US" altLang="en-US" sz="1400" dirty="0">
                <a:solidFill>
                  <a:srgbClr val="000000"/>
                </a:solidFill>
                <a:latin typeface="Consolas" panose="020B0609020204030204" pitchFamily="49" charset="0"/>
                <a:cs typeface="Consolas" panose="020B0609020204030204" pitchFamily="49" charset="0"/>
              </a:rPr>
              <a:t> </a:t>
            </a:r>
            <a:r>
              <a:rPr lang="en-US" altLang="en-US" sz="1400" dirty="0" smtClean="0">
                <a:solidFill>
                  <a:srgbClr val="000000"/>
                </a:solidFill>
                <a:latin typeface="Consolas" panose="020B0609020204030204" pitchFamily="49" charset="0"/>
                <a:cs typeface="Consolas" panose="020B0609020204030204" pitchFamily="49" charset="0"/>
              </a:rPr>
              <a:t>   }</a:t>
            </a:r>
          </a:p>
          <a:p>
            <a:pPr marL="457200" lvl="1" indent="0">
              <a:buNone/>
            </a:pPr>
            <a:r>
              <a:rPr lang="en-US" altLang="en-US" sz="1400" dirty="0" smtClean="0">
                <a:solidFill>
                  <a:srgbClr val="000000"/>
                </a:solidFill>
                <a:latin typeface="Consolas" panose="020B0609020204030204" pitchFamily="49" charset="0"/>
                <a:cs typeface="Consolas" panose="020B0609020204030204" pitchFamily="49" charset="0"/>
              </a:rPr>
              <a:t>}</a:t>
            </a:r>
          </a:p>
          <a:p>
            <a:pPr lvl="1"/>
            <a:r>
              <a:rPr lang="en-US" altLang="en-US" dirty="0" smtClean="0">
                <a:solidFill>
                  <a:prstClr val="black"/>
                </a:solidFill>
                <a:latin typeface="Arial" charset="0"/>
                <a:cs typeface="Arial" charset="0"/>
              </a:rPr>
              <a:t>For larger row densities, use binary search</a:t>
            </a:r>
            <a:endParaRPr lang="en-US" altLang="en-US" sz="1400" baseline="-25000" dirty="0">
              <a:solidFill>
                <a:prstClr val="black"/>
              </a:solidFill>
              <a:latin typeface="Arial" charset="0"/>
              <a:cs typeface="Arial" charset="0"/>
            </a:endParaRPr>
          </a:p>
          <a:p>
            <a:pPr marL="457200" lvl="1" indent="0">
              <a:buNone/>
            </a:pPr>
            <a:endParaRPr lang="en-US" altLang="en-US" sz="1500" dirty="0" smtClean="0">
              <a:latin typeface="Consolas" panose="020B0609020204030204" pitchFamily="49" charset="0"/>
              <a:cs typeface="Consolas" panose="020B0609020204030204" pitchFamily="49" charset="0"/>
            </a:endParaRPr>
          </a:p>
        </p:txBody>
      </p:sp>
      <p:graphicFrame>
        <p:nvGraphicFramePr>
          <p:cNvPr id="16386"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53252"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78" name="Oval 100"/>
          <p:cNvSpPr>
            <a:spLocks noChangeArrowheads="1"/>
          </p:cNvSpPr>
          <p:nvPr/>
        </p:nvSpPr>
        <p:spPr bwMode="auto">
          <a:xfrm>
            <a:off x="7400925" y="3170238"/>
            <a:ext cx="503238" cy="3603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2" name="Group 307"/>
          <p:cNvGraphicFramePr>
            <a:graphicFrameLocks noGrp="1"/>
          </p:cNvGraphicFramePr>
          <p:nvPr>
            <p:extLst>
              <p:ext uri="{D42A27DB-BD31-4B8C-83A1-F6EECF244321}">
                <p14:modId xmlns:p14="http://schemas.microsoft.com/office/powerpoint/2010/main" val="2688627424"/>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rPr>
                        <a:t>12</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3" name="Oval 285"/>
          <p:cNvSpPr>
            <a:spLocks noChangeArrowheads="1"/>
          </p:cNvSpPr>
          <p:nvPr/>
        </p:nvSpPr>
        <p:spPr bwMode="auto">
          <a:xfrm>
            <a:off x="3339397" y="4270375"/>
            <a:ext cx="503238" cy="3603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4" name="Oval 286"/>
          <p:cNvSpPr>
            <a:spLocks noChangeArrowheads="1"/>
          </p:cNvSpPr>
          <p:nvPr/>
        </p:nvSpPr>
        <p:spPr bwMode="auto">
          <a:xfrm>
            <a:off x="5220766" y="4864100"/>
            <a:ext cx="287338" cy="2889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5" name="Line 288"/>
          <p:cNvSpPr>
            <a:spLocks noChangeShapeType="1"/>
          </p:cNvSpPr>
          <p:nvPr/>
        </p:nvSpPr>
        <p:spPr bwMode="auto">
          <a:xfrm flipH="1" flipV="1">
            <a:off x="3817234" y="4517587"/>
            <a:ext cx="1407234" cy="44970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7"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8"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9"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0" name="Text Box 219"/>
          <p:cNvSpPr txBox="1">
            <a:spLocks noChangeArrowheads="1"/>
          </p:cNvSpPr>
          <p:nvPr/>
        </p:nvSpPr>
        <p:spPr bwMode="auto">
          <a:xfrm>
            <a:off x="3503687"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1"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2"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3"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4"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5"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6"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7"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8"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9"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50"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51"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52"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53"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54"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55"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56"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chemeClr val="accent1"/>
                </a:solidFill>
                <a:latin typeface="Courier New" pitchFamily="49" charset="0"/>
              </a:rPr>
              <a:t>8</a:t>
            </a:r>
          </a:p>
        </p:txBody>
      </p:sp>
      <p:graphicFrame>
        <p:nvGraphicFramePr>
          <p:cNvPr id="57" name="Group 103"/>
          <p:cNvGraphicFramePr>
            <a:graphicFrameLocks noGrp="1"/>
          </p:cNvGraphicFramePr>
          <p:nvPr>
            <p:extLst>
              <p:ext uri="{D42A27DB-BD31-4B8C-83A1-F6EECF244321}">
                <p14:modId xmlns:p14="http://schemas.microsoft.com/office/powerpoint/2010/main" val="4158828973"/>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58" name="Rectangle 57"/>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59" name="Straight Arrow Connector 58"/>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61" name="Straight Arrow Connector 60"/>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63" name="Straight Arrow Connector 62"/>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Oval 285"/>
          <p:cNvSpPr>
            <a:spLocks noChangeArrowheads="1"/>
          </p:cNvSpPr>
          <p:nvPr/>
        </p:nvSpPr>
        <p:spPr bwMode="auto">
          <a:xfrm>
            <a:off x="2763333" y="4270375"/>
            <a:ext cx="503238" cy="360363"/>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68" name="Oval 286"/>
          <p:cNvSpPr>
            <a:spLocks noChangeArrowheads="1"/>
          </p:cNvSpPr>
          <p:nvPr/>
        </p:nvSpPr>
        <p:spPr bwMode="auto">
          <a:xfrm>
            <a:off x="3492500" y="4864100"/>
            <a:ext cx="287338" cy="288925"/>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69" name="Line 288"/>
          <p:cNvSpPr>
            <a:spLocks noChangeShapeType="1"/>
          </p:cNvSpPr>
          <p:nvPr/>
        </p:nvSpPr>
        <p:spPr bwMode="auto">
          <a:xfrm flipH="1" flipV="1">
            <a:off x="3192462" y="4581128"/>
            <a:ext cx="337607" cy="326894"/>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 name="Oval 284"/>
          <p:cNvSpPr>
            <a:spLocks noChangeArrowheads="1"/>
          </p:cNvSpPr>
          <p:nvPr/>
        </p:nvSpPr>
        <p:spPr bwMode="auto">
          <a:xfrm>
            <a:off x="6367463" y="2928938"/>
            <a:ext cx="503237" cy="360362"/>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10440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67587" name="Rectangle 3"/>
          <p:cNvSpPr>
            <a:spLocks noGrp="1" noChangeArrowheads="1"/>
          </p:cNvSpPr>
          <p:nvPr>
            <p:ph type="body" idx="1"/>
          </p:nvPr>
        </p:nvSpPr>
        <p:spPr/>
        <p:txBody>
          <a:bodyPr/>
          <a:lstStyle/>
          <a:p>
            <a:pPr marL="342900" lvl="1" indent="-342900">
              <a:buFont typeface="Arial" charset="0"/>
              <a:buNone/>
            </a:pPr>
            <a:r>
              <a:rPr lang="en-US" altLang="en-US" dirty="0" smtClean="0">
                <a:latin typeface="Arial" charset="0"/>
                <a:cs typeface="Arial" charset="0"/>
              </a:rPr>
              <a:t>	Our class could look something like </a:t>
            </a:r>
            <a:r>
              <a:rPr lang="en-US" altLang="en-US" sz="2000" dirty="0" err="1" smtClean="0">
                <a:latin typeface="Arial" charset="0"/>
                <a:cs typeface="Arial" charset="0"/>
              </a:rPr>
              <a:t>requring</a:t>
            </a:r>
            <a:r>
              <a:rPr lang="en-US" altLang="en-US" sz="2000" dirty="0" smtClean="0">
                <a:latin typeface="Arial" charset="0"/>
                <a:cs typeface="Arial" charset="0"/>
              </a:rPr>
              <a:t> </a:t>
            </a:r>
            <a:r>
              <a:rPr lang="en-US" altLang="en-US" sz="2000" dirty="0" smtClean="0">
                <a:latin typeface="Times New Roman" pitchFamily="18" charset="0"/>
                <a:cs typeface="Arial" charset="0"/>
              </a:rPr>
              <a:t>28 + 4</a:t>
            </a:r>
            <a:r>
              <a:rPr lang="en-US" altLang="en-US" sz="2000" i="1" dirty="0" smtClean="0">
                <a:latin typeface="Times New Roman" pitchFamily="18" charset="0"/>
                <a:cs typeface="Arial" charset="0"/>
              </a:rPr>
              <a:t>N</a:t>
            </a:r>
            <a:r>
              <a:rPr lang="en-US" altLang="en-US" sz="2000" dirty="0" smtClean="0">
                <a:latin typeface="Times New Roman" pitchFamily="18" charset="0"/>
                <a:cs typeface="Arial" charset="0"/>
              </a:rPr>
              <a:t> + 12</a:t>
            </a:r>
            <a:r>
              <a:rPr lang="en-US" altLang="en-US" sz="2000" i="1" dirty="0" smtClean="0">
                <a:latin typeface="Times New Roman" pitchFamily="18" charset="0"/>
                <a:cs typeface="Arial" charset="0"/>
              </a:rPr>
              <a:t>m</a:t>
            </a:r>
            <a:r>
              <a:rPr lang="en-US" altLang="en-US" sz="2000" dirty="0" smtClean="0">
                <a:latin typeface="Times New Roman" pitchFamily="18" charset="0"/>
                <a:cs typeface="Arial" charset="0"/>
              </a:rPr>
              <a:t> bytes</a:t>
            </a:r>
            <a:r>
              <a:rPr lang="en-US" altLang="en-US" dirty="0" smtClean="0">
                <a:latin typeface="Arial" charset="0"/>
                <a:cs typeface="Arial" charset="0"/>
              </a:rPr>
              <a:t>:</a:t>
            </a:r>
            <a:endParaRPr lang="en-US" altLang="en-US" b="1" dirty="0" smtClean="0">
              <a:latin typeface="Courier New" pitchFamily="49" charset="0"/>
              <a:cs typeface="Arial" charset="0"/>
            </a:endParaRPr>
          </a:p>
        </p:txBody>
      </p:sp>
      <p:sp>
        <p:nvSpPr>
          <p:cNvPr id="2" name="Rectangle 1"/>
          <p:cNvSpPr/>
          <p:nvPr/>
        </p:nvSpPr>
        <p:spPr>
          <a:xfrm>
            <a:off x="251520" y="1974899"/>
            <a:ext cx="5976664" cy="2246769"/>
          </a:xfrm>
          <a:prstGeom prst="rect">
            <a:avLst/>
          </a:prstGeom>
        </p:spPr>
        <p:txBody>
          <a:bodyPr wrap="square">
            <a:spAutoFit/>
          </a:bodyPr>
          <a:lstStyle/>
          <a:p>
            <a:r>
              <a:rPr lang="en-US" altLang="en-US" sz="1400" dirty="0">
                <a:latin typeface="Consolas" pitchFamily="49" charset="0"/>
                <a:cs typeface="Consolas" pitchFamily="49" charset="0"/>
              </a:rPr>
              <a:t>class </a:t>
            </a:r>
            <a:r>
              <a:rPr lang="en-US" altLang="en-US" sz="1400" dirty="0" err="1">
                <a:latin typeface="Consolas" pitchFamily="49" charset="0"/>
                <a:cs typeface="Consolas" pitchFamily="49" charset="0"/>
              </a:rPr>
              <a:t>Old_yale_sparse_matrix</a:t>
            </a:r>
            <a:r>
              <a:rPr lang="en-US" altLang="en-US" sz="1400" dirty="0">
                <a:latin typeface="Consolas" pitchFamily="49" charset="0"/>
                <a:cs typeface="Consolas" pitchFamily="49" charset="0"/>
              </a:rPr>
              <a:t> {</a:t>
            </a:r>
          </a:p>
          <a:p>
            <a:r>
              <a:rPr lang="en-US" altLang="en-US" sz="1400" dirty="0">
                <a:latin typeface="Consolas" pitchFamily="49" charset="0"/>
                <a:cs typeface="Consolas" pitchFamily="49" charset="0"/>
              </a:rPr>
              <a:t>    private:</a:t>
            </a:r>
          </a:p>
          <a:p>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err="1" smtClean="0">
                <a:latin typeface="Consolas" pitchFamily="49" charset="0"/>
                <a:cs typeface="Consolas" pitchFamily="49" charset="0"/>
              </a:rPr>
              <a:t>matrix_size</a:t>
            </a:r>
            <a:r>
              <a:rPr lang="en-US" altLang="en-US" sz="1400" dirty="0" smtClean="0">
                <a:latin typeface="Consolas" pitchFamily="49" charset="0"/>
                <a:cs typeface="Consolas" pitchFamily="49" charset="0"/>
              </a:rPr>
              <a:t>, N, </a:t>
            </a:r>
            <a:r>
              <a:rPr lang="en-US" altLang="en-US" sz="1400" dirty="0" err="1">
                <a:latin typeface="Consolas" pitchFamily="49" charset="0"/>
                <a:cs typeface="Consolas" pitchFamily="49" charset="0"/>
              </a:rPr>
              <a:t>array_capacity</a:t>
            </a:r>
            <a:r>
              <a:rPr lang="en-US" altLang="en-US" sz="1400" dirty="0">
                <a:latin typeface="Consolas" pitchFamily="49" charset="0"/>
                <a:cs typeface="Consolas" pitchFamily="49" charset="0"/>
              </a:rPr>
              <a:t>;</a:t>
            </a:r>
          </a:p>
          <a:p>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IA, </a:t>
            </a:r>
            <a:r>
              <a:rPr lang="en-US" altLang="en-US" sz="1400" dirty="0">
                <a:latin typeface="Consolas" pitchFamily="49" charset="0"/>
                <a:cs typeface="Consolas" pitchFamily="49" charset="0"/>
              </a:rPr>
              <a:t>*</a:t>
            </a:r>
            <a:r>
              <a:rPr lang="en-US" altLang="en-US" sz="1400" dirty="0" smtClean="0">
                <a:latin typeface="Consolas" pitchFamily="49" charset="0"/>
                <a:cs typeface="Consolas" pitchFamily="49" charset="0"/>
              </a:rPr>
              <a:t>JA</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double </a:t>
            </a:r>
            <a:r>
              <a:rPr lang="en-US" altLang="en-US" sz="1400" dirty="0">
                <a:latin typeface="Consolas" pitchFamily="49" charset="0"/>
                <a:cs typeface="Consolas" pitchFamily="49" charset="0"/>
              </a:rPr>
              <a:t>*A;</a:t>
            </a:r>
          </a:p>
          <a:p>
            <a:endParaRPr lang="en-US" altLang="en-US" sz="1400" dirty="0">
              <a:latin typeface="Consolas" pitchFamily="49" charset="0"/>
              <a:cs typeface="Consolas" pitchFamily="49" charset="0"/>
            </a:endParaRPr>
          </a:p>
          <a:p>
            <a:r>
              <a:rPr lang="en-US" altLang="en-US" sz="1400" dirty="0">
                <a:latin typeface="Consolas" pitchFamily="49" charset="0"/>
                <a:cs typeface="Consolas" pitchFamily="49" charset="0"/>
              </a:rPr>
              <a:t>    public:</a:t>
            </a:r>
          </a:p>
          <a:p>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Old_yale_sparse_matrix</a:t>
            </a: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c = 128 </a:t>
            </a:r>
            <a:r>
              <a:rPr lang="en-US" altLang="en-US" sz="1400" dirty="0" smtClean="0">
                <a:latin typeface="Consolas" pitchFamily="49" charset="0"/>
                <a:cs typeface="Consolas" pitchFamily="49" charset="0"/>
              </a:rPr>
              <a:t>);</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 other member functions</a:t>
            </a:r>
            <a:endParaRPr lang="en-US" altLang="en-US" sz="1400" dirty="0">
              <a:latin typeface="Consolas" pitchFamily="49" charset="0"/>
              <a:cs typeface="Consolas" pitchFamily="49" charset="0"/>
            </a:endParaRPr>
          </a:p>
          <a:p>
            <a:r>
              <a:rPr lang="en-US" altLang="en-US" sz="1400" dirty="0">
                <a:latin typeface="Consolas" pitchFamily="49" charset="0"/>
                <a:cs typeface="Consolas" pitchFamily="49" charset="0"/>
              </a:rPr>
              <a:t>};</a:t>
            </a:r>
          </a:p>
        </p:txBody>
      </p:sp>
      <p:sp>
        <p:nvSpPr>
          <p:cNvPr id="3" name="Rectangle 2"/>
          <p:cNvSpPr/>
          <p:nvPr/>
        </p:nvSpPr>
        <p:spPr>
          <a:xfrm>
            <a:off x="2627784" y="4207147"/>
            <a:ext cx="6452829" cy="2462213"/>
          </a:xfrm>
          <a:prstGeom prst="rect">
            <a:avLst/>
          </a:prstGeom>
        </p:spPr>
        <p:txBody>
          <a:bodyPr wrap="square">
            <a:spAutoFit/>
          </a:bodyPr>
          <a:lstStyle/>
          <a:p>
            <a:r>
              <a:rPr lang="en-US" altLang="en-US" sz="1400" dirty="0" err="1" smtClean="0">
                <a:latin typeface="Consolas" pitchFamily="49" charset="0"/>
                <a:cs typeface="Consolas" pitchFamily="49" charset="0"/>
              </a:rPr>
              <a:t>Old_yale_sparse_matrix</a:t>
            </a:r>
            <a:r>
              <a:rPr lang="en-US" altLang="en-US" sz="1400" dirty="0" smtClean="0">
                <a:latin typeface="Consolas" pitchFamily="49" charset="0"/>
                <a:cs typeface="Consolas" pitchFamily="49" charset="0"/>
              </a:rPr>
              <a:t>::</a:t>
            </a:r>
            <a:r>
              <a:rPr lang="en-US" altLang="en-US" sz="1400" dirty="0" err="1" smtClean="0">
                <a:latin typeface="Consolas" pitchFamily="49" charset="0"/>
                <a:cs typeface="Consolas" pitchFamily="49" charset="0"/>
              </a:rPr>
              <a:t>Old_yale_sparse_matrix</a:t>
            </a: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c </a:t>
            </a:r>
            <a:r>
              <a:rPr lang="en-US" altLang="en-US" sz="1400" dirty="0">
                <a:latin typeface="Consolas" pitchFamily="49" charset="0"/>
                <a:cs typeface="Consolas" pitchFamily="49" charset="0"/>
              </a:rPr>
              <a:t>):</a:t>
            </a:r>
          </a:p>
          <a:p>
            <a:r>
              <a:rPr lang="en-US" altLang="en-US" sz="1400" dirty="0" err="1" smtClean="0">
                <a:latin typeface="Consolas" pitchFamily="49" charset="0"/>
                <a:cs typeface="Consolas" pitchFamily="49" charset="0"/>
              </a:rPr>
              <a:t>matrix_size</a:t>
            </a:r>
            <a:r>
              <a:rPr lang="en-US" altLang="en-US" sz="1400" dirty="0" smtClean="0">
                <a:latin typeface="Consolas" pitchFamily="49" charset="0"/>
                <a:cs typeface="Consolas" pitchFamily="49" charset="0"/>
              </a:rPr>
              <a:t>( 0 ),</a:t>
            </a:r>
            <a:endParaRPr lang="en-US" altLang="en-US" sz="1400" dirty="0">
              <a:latin typeface="Consolas" pitchFamily="49" charset="0"/>
              <a:cs typeface="Consolas" pitchFamily="49" charset="0"/>
            </a:endParaRPr>
          </a:p>
          <a:p>
            <a:r>
              <a:rPr lang="en-US" altLang="en-US" sz="1400" dirty="0" smtClean="0">
                <a:latin typeface="Consolas" pitchFamily="49" charset="0"/>
                <a:cs typeface="Consolas" pitchFamily="49" charset="0"/>
              </a:rPr>
              <a:t>N( </a:t>
            </a:r>
            <a:r>
              <a:rPr lang="en-US" altLang="en-US" sz="1400" dirty="0" err="1" smtClean="0">
                <a:latin typeface="Consolas" pitchFamily="49" charset="0"/>
                <a:cs typeface="Consolas" pitchFamily="49" charset="0"/>
              </a:rPr>
              <a:t>std</a:t>
            </a:r>
            <a:r>
              <a:rPr lang="en-US" altLang="en-US" sz="1400" dirty="0">
                <a:latin typeface="Consolas" pitchFamily="49" charset="0"/>
                <a:cs typeface="Consolas" pitchFamily="49" charset="0"/>
              </a:rPr>
              <a:t>::max(1, n</a:t>
            </a:r>
            <a:r>
              <a:rPr lang="en-US" altLang="en-US" sz="1400" dirty="0" smtClean="0">
                <a:latin typeface="Consolas" pitchFamily="49" charset="0"/>
                <a:cs typeface="Consolas" pitchFamily="49" charset="0"/>
              </a:rPr>
              <a:t>) ),</a:t>
            </a:r>
            <a:endParaRPr lang="en-US" altLang="en-US" sz="1400" dirty="0">
              <a:latin typeface="Consolas" pitchFamily="49" charset="0"/>
              <a:cs typeface="Consolas" pitchFamily="49" charset="0"/>
            </a:endParaRPr>
          </a:p>
          <a:p>
            <a:r>
              <a:rPr lang="en-US" altLang="en-US" sz="1400" dirty="0" err="1" smtClean="0">
                <a:latin typeface="Consolas" pitchFamily="49" charset="0"/>
                <a:cs typeface="Consolas" pitchFamily="49" charset="0"/>
              </a:rPr>
              <a:t>array_capacity</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std</a:t>
            </a:r>
            <a:r>
              <a:rPr lang="en-US" altLang="en-US" sz="1400" dirty="0">
                <a:latin typeface="Consolas" pitchFamily="49" charset="0"/>
                <a:cs typeface="Consolas" pitchFamily="49" charset="0"/>
              </a:rPr>
              <a:t>::max(1,c</a:t>
            </a:r>
            <a:r>
              <a:rPr lang="en-US" altLang="en-US" sz="1400" dirty="0" smtClean="0">
                <a:latin typeface="Consolas" pitchFamily="49" charset="0"/>
                <a:cs typeface="Consolas" pitchFamily="49" charset="0"/>
              </a:rPr>
              <a:t>) ),</a:t>
            </a:r>
          </a:p>
          <a:p>
            <a:r>
              <a:rPr lang="en-US" altLang="en-US" sz="1400" dirty="0" smtClean="0">
                <a:latin typeface="Consolas" pitchFamily="49" charset="0"/>
                <a:cs typeface="Consolas" pitchFamily="49" charset="0"/>
              </a:rPr>
              <a:t>IA </a:t>
            </a:r>
            <a:r>
              <a:rPr lang="en-US" altLang="en-US" sz="1400" dirty="0">
                <a:latin typeface="Consolas" pitchFamily="49" charset="0"/>
                <a:cs typeface="Consolas" pitchFamily="49" charset="0"/>
              </a:rPr>
              <a:t>= new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[N + 1];</a:t>
            </a:r>
          </a:p>
          <a:p>
            <a:r>
              <a:rPr lang="en-US" altLang="en-US" sz="1400" dirty="0" smtClean="0">
                <a:latin typeface="Consolas" pitchFamily="49" charset="0"/>
                <a:cs typeface="Consolas" pitchFamily="49" charset="0"/>
              </a:rPr>
              <a:t>JA </a:t>
            </a:r>
            <a:r>
              <a:rPr lang="en-US" altLang="en-US" sz="1400" dirty="0">
                <a:latin typeface="Consolas" pitchFamily="49" charset="0"/>
                <a:cs typeface="Consolas" pitchFamily="49" charset="0"/>
              </a:rPr>
              <a:t>= new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a:t>
            </a:r>
            <a:r>
              <a:rPr lang="en-US" altLang="en-US" sz="1400" dirty="0" err="1">
                <a:latin typeface="Consolas" pitchFamily="49" charset="0"/>
                <a:cs typeface="Consolas" pitchFamily="49" charset="0"/>
              </a:rPr>
              <a:t>array_capacity</a:t>
            </a:r>
            <a:r>
              <a:rPr lang="en-US" altLang="en-US" sz="1400" dirty="0">
                <a:latin typeface="Consolas" pitchFamily="49" charset="0"/>
                <a:cs typeface="Consolas" pitchFamily="49" charset="0"/>
              </a:rPr>
              <a:t>];</a:t>
            </a:r>
          </a:p>
          <a:p>
            <a:r>
              <a:rPr lang="en-US" altLang="en-US" sz="1400" dirty="0" smtClean="0">
                <a:latin typeface="Consolas" pitchFamily="49" charset="0"/>
                <a:cs typeface="Consolas" pitchFamily="49" charset="0"/>
              </a:rPr>
              <a:t>A </a:t>
            </a:r>
            <a:r>
              <a:rPr lang="en-US" altLang="en-US" sz="1400" dirty="0">
                <a:latin typeface="Consolas" pitchFamily="49" charset="0"/>
                <a:cs typeface="Consolas" pitchFamily="49" charset="0"/>
              </a:rPr>
              <a:t>= new double[</a:t>
            </a:r>
            <a:r>
              <a:rPr lang="en-US" altLang="en-US" sz="1400" dirty="0" err="1">
                <a:latin typeface="Consolas" pitchFamily="49" charset="0"/>
                <a:cs typeface="Consolas" pitchFamily="49" charset="0"/>
              </a:rPr>
              <a:t>array_capacity</a:t>
            </a:r>
            <a:r>
              <a:rPr lang="en-US" altLang="en-US" sz="1400" dirty="0" smtClean="0">
                <a:latin typeface="Consolas" pitchFamily="49" charset="0"/>
                <a:cs typeface="Consolas" pitchFamily="49" charset="0"/>
              </a:rPr>
              <a:t>] {</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0;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 N;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IA[</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0;</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endParaRPr lang="en-US" altLang="en-US" sz="1400" dirty="0">
              <a:latin typeface="Consolas" pitchFamily="49" charset="0"/>
              <a:cs typeface="Consolas" pitchFamily="49" charset="0"/>
            </a:endParaRPr>
          </a:p>
          <a:p>
            <a:r>
              <a:rPr lang="en-US" altLang="en-US" sz="1400" dirty="0" smtClean="0">
                <a:latin typeface="Consolas" pitchFamily="49" charset="0"/>
                <a:cs typeface="Consolas" pitchFamily="49" charset="0"/>
              </a:rPr>
              <a:t>}</a:t>
            </a:r>
            <a:endParaRPr lang="en-US" altLang="en-US" sz="1400" dirty="0">
              <a:latin typeface="Consolas" pitchFamily="49" charset="0"/>
              <a:cs typeface="Consolas" pitchFamily="49" charset="0"/>
            </a:endParaRPr>
          </a:p>
        </p:txBody>
      </p:sp>
    </p:spTree>
    <p:extLst>
      <p:ext uri="{BB962C8B-B14F-4D97-AF65-F5344CB8AC3E}">
        <p14:creationId xmlns:p14="http://schemas.microsoft.com/office/powerpoint/2010/main" val="63622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latin typeface="Arial" charset="0"/>
                <a:cs typeface="Arial" charset="0"/>
              </a:rPr>
              <a:t>Old Yale Format: The Zero Matrix</a:t>
            </a:r>
          </a:p>
        </p:txBody>
      </p:sp>
      <p:sp>
        <p:nvSpPr>
          <p:cNvPr id="2458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We initialize the matrix to the zero matrix</a:t>
            </a:r>
            <a:endParaRPr lang="en-US" altLang="en-US" dirty="0" smtClean="0">
              <a:latin typeface="Arial" charset="0"/>
              <a:cs typeface="Arial" charset="0"/>
            </a:endParaRPr>
          </a:p>
        </p:txBody>
      </p:sp>
      <p:graphicFrame>
        <p:nvGraphicFramePr>
          <p:cNvPr id="24578" name="Object 2"/>
          <p:cNvGraphicFramePr>
            <a:graphicFrameLocks noChangeAspect="1"/>
          </p:cNvGraphicFramePr>
          <p:nvPr/>
        </p:nvGraphicFramePr>
        <p:xfrm>
          <a:off x="6267450" y="2636838"/>
          <a:ext cx="2062163" cy="1812925"/>
        </p:xfrm>
        <a:graphic>
          <a:graphicData uri="http://schemas.openxmlformats.org/presentationml/2006/ole">
            <mc:AlternateContent xmlns:mc="http://schemas.openxmlformats.org/markup-compatibility/2006">
              <mc:Choice xmlns:v="urn:schemas-microsoft-com:vml" Requires="v">
                <p:oleObj spid="_x0000_s54275" name="Equation" r:id="rId4" imgW="2082600" imgH="1828800" progId="Equation.3">
                  <p:embed/>
                </p:oleObj>
              </mc:Choice>
              <mc:Fallback>
                <p:oleObj name="Equation" r:id="rId4" imgW="208260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450" y="2636838"/>
                        <a:ext cx="2062163"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Group 307"/>
          <p:cNvGraphicFramePr>
            <a:graphicFrameLocks noGrp="1"/>
          </p:cNvGraphicFramePr>
          <p:nvPr>
            <p:extLst>
              <p:ext uri="{D42A27DB-BD31-4B8C-83A1-F6EECF244321}">
                <p14:modId xmlns:p14="http://schemas.microsoft.com/office/powerpoint/2010/main" val="2657874167"/>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rPr>
                        <a:t>0</a:t>
                      </a:r>
                      <a:endParaRPr kumimoji="0" lang="en-US" sz="1600" b="0" i="0" u="none" strike="noStrike" cap="none" normalizeH="0" baseline="0" dirty="0" smtClean="0">
                        <a:ln>
                          <a:noFill/>
                        </a:ln>
                        <a:solidFill>
                          <a:schemeClr val="accent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68"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69"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70"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71"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72" name="Text Box 219"/>
          <p:cNvSpPr txBox="1">
            <a:spLocks noChangeArrowheads="1"/>
          </p:cNvSpPr>
          <p:nvPr/>
        </p:nvSpPr>
        <p:spPr bwMode="auto">
          <a:xfrm>
            <a:off x="3503687"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73"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74"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75"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76"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77"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78"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79"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80"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1"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2"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3"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4"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5"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6"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7"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8"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chemeClr val="accent1"/>
                </a:solidFill>
                <a:latin typeface="Courier New" pitchFamily="49" charset="0"/>
              </a:rPr>
              <a:t>8</a:t>
            </a:r>
          </a:p>
        </p:txBody>
      </p:sp>
      <p:graphicFrame>
        <p:nvGraphicFramePr>
          <p:cNvPr id="89" name="Group 103"/>
          <p:cNvGraphicFramePr>
            <a:graphicFrameLocks noGrp="1"/>
          </p:cNvGraphicFramePr>
          <p:nvPr>
            <p:extLst>
              <p:ext uri="{D42A27DB-BD31-4B8C-83A1-F6EECF244321}">
                <p14:modId xmlns:p14="http://schemas.microsoft.com/office/powerpoint/2010/main" val="3750097762"/>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90" name="Rectangle 89"/>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91" name="Straight Arrow Connector 90"/>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93" name="Straight Arrow Connector 92"/>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95" name="Straight Arrow Connector 94"/>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50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Old Yale Format: Access</a:t>
            </a:r>
            <a:endParaRPr lang="en-US" altLang="en-US" sz="4000" smtClean="0">
              <a:latin typeface="Arial" charset="0"/>
              <a:cs typeface="Arial" charset="0"/>
            </a:endParaRPr>
          </a:p>
        </p:txBody>
      </p:sp>
      <p:sp>
        <p:nvSpPr>
          <p:cNvPr id="696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demonstrate accessing on the AMD G3 circuit, let us determine the weights of the connections to element 1001</a:t>
            </a:r>
          </a:p>
          <a:p>
            <a:pPr lvl="1"/>
            <a:r>
              <a:rPr lang="en-US" altLang="en-US" smtClean="0">
                <a:latin typeface="Arial" charset="0"/>
                <a:cs typeface="Arial" charset="0"/>
              </a:rPr>
              <a:t>Looking up the array </a:t>
            </a:r>
            <a:r>
              <a:rPr lang="en-US" altLang="en-US" b="1" smtClean="0">
                <a:latin typeface="Courier New" pitchFamily="49" charset="0"/>
                <a:cs typeface="Arial" charset="0"/>
              </a:rPr>
              <a:t>IA[1001]</a:t>
            </a:r>
            <a:r>
              <a:rPr lang="en-US" altLang="en-US" smtClean="0">
                <a:latin typeface="Arial" charset="0"/>
                <a:cs typeface="Arial" charset="0"/>
              </a:rPr>
              <a:t>, we note that the results are</a:t>
            </a:r>
            <a:br>
              <a:rPr lang="en-US" altLang="en-US" smtClean="0">
                <a:latin typeface="Arial" charset="0"/>
                <a:cs typeface="Arial" charset="0"/>
              </a:rPr>
            </a:br>
            <a:r>
              <a:rPr lang="en-US" altLang="en-US" smtClean="0">
                <a:latin typeface="Arial" charset="0"/>
                <a:cs typeface="Arial" charset="0"/>
              </a:rPr>
              <a:t>stored starting at locations 2500, 2501, and 2502 in </a:t>
            </a:r>
            <a:r>
              <a:rPr lang="en-US" altLang="en-US" b="1" smtClean="0">
                <a:latin typeface="Courier New" pitchFamily="49" charset="0"/>
                <a:cs typeface="Arial" charset="0"/>
              </a:rPr>
              <a:t>JA</a:t>
            </a:r>
            <a:r>
              <a:rPr lang="en-US" altLang="en-US" smtClean="0">
                <a:latin typeface="Arial" charset="0"/>
                <a:cs typeface="Arial" charset="0"/>
              </a:rPr>
              <a:t> and </a:t>
            </a:r>
            <a:r>
              <a:rPr lang="en-US" altLang="en-US" b="1" smtClean="0">
                <a:latin typeface="Courier New" pitchFamily="49" charset="0"/>
                <a:cs typeface="Arial" charset="0"/>
              </a:rPr>
              <a:t>A</a:t>
            </a:r>
          </a:p>
        </p:txBody>
      </p:sp>
      <p:sp>
        <p:nvSpPr>
          <p:cNvPr id="69636" name="Text Box 143"/>
          <p:cNvSpPr txBox="1">
            <a:spLocks noChangeArrowheads="1"/>
          </p:cNvSpPr>
          <p:nvPr/>
        </p:nvSpPr>
        <p:spPr bwMode="auto">
          <a:xfrm>
            <a:off x="1801813" y="29987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ourier New" pitchFamily="49" charset="0"/>
              </a:rPr>
              <a:t>IA</a:t>
            </a:r>
          </a:p>
        </p:txBody>
      </p:sp>
      <p:graphicFrame>
        <p:nvGraphicFramePr>
          <p:cNvPr id="7" name="Group 199"/>
          <p:cNvGraphicFramePr>
            <a:graphicFrameLocks noGrp="1"/>
          </p:cNvGraphicFramePr>
          <p:nvPr/>
        </p:nvGraphicFramePr>
        <p:xfrm>
          <a:off x="801688" y="3357563"/>
          <a:ext cx="1465262" cy="2849770"/>
        </p:xfrm>
        <a:graphic>
          <a:graphicData uri="http://schemas.openxmlformats.org/drawingml/2006/table">
            <a:tbl>
              <a:tblPr/>
              <a:tblGrid>
                <a:gridCol w="673100"/>
                <a:gridCol w="792162"/>
              </a:tblGrid>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996</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2488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997</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998</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999</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2495</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1000</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2498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1001</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1002</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2503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1003</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2505</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1004</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2508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1005</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1006</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433887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Old Yale Format: Access</a:t>
            </a:r>
            <a:endParaRPr lang="en-US" altLang="en-US" sz="4000" smtClean="0">
              <a:latin typeface="Arial" charset="0"/>
              <a:cs typeface="Arial" charset="0"/>
            </a:endParaRPr>
          </a:p>
        </p:txBody>
      </p:sp>
      <p:sp>
        <p:nvSpPr>
          <p:cNvPr id="706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Viewing these two arrays, we have:</a:t>
            </a:r>
          </a:p>
          <a:p>
            <a:pPr lvl="1">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1001,1001</a:t>
            </a:r>
            <a:r>
              <a:rPr lang="en-US" altLang="en-US" baseline="30000" smtClean="0">
                <a:latin typeface="Times New Roman" pitchFamily="18" charset="0"/>
                <a:cs typeface="Arial" charset="0"/>
              </a:rPr>
              <a:t> </a:t>
            </a:r>
            <a:r>
              <a:rPr lang="en-US" altLang="en-US" smtClean="0">
                <a:latin typeface="Times New Roman" pitchFamily="18" charset="0"/>
                <a:cs typeface="Arial" charset="0"/>
              </a:rPr>
              <a:t>=   3.09685</a:t>
            </a:r>
          </a:p>
          <a:p>
            <a:pPr lvl="1">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1001,1002</a:t>
            </a:r>
            <a:r>
              <a:rPr lang="en-US" altLang="en-US" baseline="30000" smtClean="0">
                <a:latin typeface="Times New Roman" pitchFamily="18" charset="0"/>
                <a:cs typeface="Arial" charset="0"/>
              </a:rPr>
              <a:t> </a:t>
            </a:r>
            <a:r>
              <a:rPr lang="en-US" altLang="en-US" smtClean="0">
                <a:latin typeface="Times New Roman" pitchFamily="18" charset="0"/>
                <a:cs typeface="Arial" charset="0"/>
              </a:rPr>
              <a:t>= –0.54826</a:t>
            </a:r>
          </a:p>
          <a:p>
            <a:pPr lvl="1">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1001,157003</a:t>
            </a:r>
            <a:r>
              <a:rPr lang="en-US" altLang="en-US" baseline="30000" smtClean="0">
                <a:latin typeface="Times New Roman" pitchFamily="18" charset="0"/>
                <a:cs typeface="Arial" charset="0"/>
              </a:rPr>
              <a:t> </a:t>
            </a:r>
            <a:r>
              <a:rPr lang="en-US" altLang="en-US" smtClean="0">
                <a:latin typeface="Times New Roman" pitchFamily="18" charset="0"/>
                <a:cs typeface="Arial" charset="0"/>
              </a:rPr>
              <a:t>= –2.0 </a:t>
            </a:r>
          </a:p>
        </p:txBody>
      </p:sp>
      <p:graphicFrame>
        <p:nvGraphicFramePr>
          <p:cNvPr id="473332" name="Group 244"/>
          <p:cNvGraphicFramePr>
            <a:graphicFrameLocks noGrp="1"/>
          </p:cNvGraphicFramePr>
          <p:nvPr/>
        </p:nvGraphicFramePr>
        <p:xfrm>
          <a:off x="5364163" y="1419225"/>
          <a:ext cx="2801937" cy="5270508"/>
        </p:xfrm>
        <a:graphic>
          <a:graphicData uri="http://schemas.openxmlformats.org/drawingml/2006/table">
            <a:tbl>
              <a:tblPr/>
              <a:tblGrid>
                <a:gridCol w="647700"/>
                <a:gridCol w="817562"/>
                <a:gridCol w="1336675"/>
              </a:tblGrid>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2491</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998</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2492</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156375</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-0.200000E+01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768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2493</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998</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0.109685E+01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2494</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999</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2495</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999</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0.309685E+01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2496</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1000</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2597</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156689</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-0.200000E+01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2598</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1000</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0.109685E+01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2599</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1001</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2500</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 1001</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0.309685E+01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2501</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 1002</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2502</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 157003</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-0.200000E+01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2503</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1002</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0.109685E+01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2504</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1003</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2505</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1003</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0.309685E+01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2506</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1004</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2507</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157317</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-0.200000E+01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2508</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1004</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0.109685E+01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2509</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1005</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2510</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1005</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0.309685E+01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473287" name="Group 199"/>
          <p:cNvGraphicFramePr>
            <a:graphicFrameLocks noGrp="1"/>
          </p:cNvGraphicFramePr>
          <p:nvPr/>
        </p:nvGraphicFramePr>
        <p:xfrm>
          <a:off x="801688" y="3357563"/>
          <a:ext cx="1465262" cy="2849770"/>
        </p:xfrm>
        <a:graphic>
          <a:graphicData uri="http://schemas.openxmlformats.org/drawingml/2006/table">
            <a:tbl>
              <a:tblPr/>
              <a:tblGrid>
                <a:gridCol w="673100"/>
                <a:gridCol w="792162"/>
              </a:tblGrid>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996</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2488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997</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998</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999</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2495</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1000</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1001</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1002</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2503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1003</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2505</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1004</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1005</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1006</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sp>
        <p:nvSpPr>
          <p:cNvPr id="70744" name="Line 245"/>
          <p:cNvSpPr>
            <a:spLocks noChangeShapeType="1"/>
          </p:cNvSpPr>
          <p:nvPr/>
        </p:nvSpPr>
        <p:spPr bwMode="auto">
          <a:xfrm flipV="1">
            <a:off x="2268538" y="4102100"/>
            <a:ext cx="3240087"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745" name="Line 246"/>
          <p:cNvSpPr>
            <a:spLocks noChangeShapeType="1"/>
          </p:cNvSpPr>
          <p:nvPr/>
        </p:nvSpPr>
        <p:spPr bwMode="auto">
          <a:xfrm flipV="1">
            <a:off x="2268538" y="4752975"/>
            <a:ext cx="3240087"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746" name="Text Box 247"/>
          <p:cNvSpPr txBox="1">
            <a:spLocks noChangeArrowheads="1"/>
          </p:cNvSpPr>
          <p:nvPr/>
        </p:nvSpPr>
        <p:spPr bwMode="auto">
          <a:xfrm>
            <a:off x="6365875" y="11255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ourier New" pitchFamily="49" charset="0"/>
              </a:rPr>
              <a:t>JA</a:t>
            </a:r>
          </a:p>
        </p:txBody>
      </p:sp>
      <p:sp>
        <p:nvSpPr>
          <p:cNvPr id="70747" name="Text Box 248"/>
          <p:cNvSpPr txBox="1">
            <a:spLocks noChangeArrowheads="1"/>
          </p:cNvSpPr>
          <p:nvPr/>
        </p:nvSpPr>
        <p:spPr bwMode="auto">
          <a:xfrm>
            <a:off x="7773988" y="11255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ourier New" pitchFamily="49" charset="0"/>
              </a:rPr>
              <a:t>A</a:t>
            </a:r>
          </a:p>
        </p:txBody>
      </p:sp>
      <p:sp>
        <p:nvSpPr>
          <p:cNvPr id="70748" name="Line 249"/>
          <p:cNvSpPr>
            <a:spLocks noChangeShapeType="1"/>
          </p:cNvSpPr>
          <p:nvPr/>
        </p:nvSpPr>
        <p:spPr bwMode="auto">
          <a:xfrm flipV="1">
            <a:off x="2268538" y="5267325"/>
            <a:ext cx="3240087" cy="30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749" name="Line 250"/>
          <p:cNvSpPr>
            <a:spLocks noChangeShapeType="1"/>
          </p:cNvSpPr>
          <p:nvPr/>
        </p:nvSpPr>
        <p:spPr bwMode="auto">
          <a:xfrm>
            <a:off x="2268538" y="5580063"/>
            <a:ext cx="3240087" cy="441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4010327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latin typeface="Arial" charset="0"/>
                <a:cs typeface="Arial" charset="0"/>
              </a:rPr>
              <a:t>Old Yale Format: Memory Use</a:t>
            </a:r>
          </a:p>
        </p:txBody>
      </p:sp>
      <p:sp>
        <p:nvSpPr>
          <p:cNvPr id="716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Storing a sparse </a:t>
            </a:r>
            <a:r>
              <a:rPr lang="en-US" altLang="en-US" dirty="0" smtClean="0">
                <a:latin typeface="Times New Roman" pitchFamily="18" charset="0"/>
                <a:cs typeface="Arial" charset="0"/>
              </a:rPr>
              <a:t>8</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a:t>
            </a:r>
            <a:r>
              <a:rPr lang="en-US" altLang="en-US" dirty="0" smtClean="0">
                <a:latin typeface="Times New Roman" pitchFamily="18" charset="0"/>
                <a:cs typeface="Times New Roman" pitchFamily="18" charset="0"/>
              </a:rPr>
              <a:t> </a:t>
            </a:r>
            <a:r>
              <a:rPr lang="en-US" altLang="en-US" dirty="0" smtClean="0">
                <a:latin typeface="Times New Roman" pitchFamily="18" charset="0"/>
                <a:cs typeface="Arial" charset="0"/>
              </a:rPr>
              <a:t>8</a:t>
            </a:r>
            <a:r>
              <a:rPr lang="en-US" altLang="en-US" dirty="0" smtClean="0">
                <a:latin typeface="Arial" charset="0"/>
                <a:cs typeface="Arial" charset="0"/>
              </a:rPr>
              <a:t> matrix with 12 non-zero entries:</a:t>
            </a:r>
          </a:p>
          <a:p>
            <a:pPr lvl="1"/>
            <a:r>
              <a:rPr lang="en-US" altLang="en-US" dirty="0" smtClean="0">
                <a:latin typeface="Arial" charset="0"/>
                <a:cs typeface="Arial" charset="0"/>
              </a:rPr>
              <a:t>Full matrix:	        </a:t>
            </a:r>
            <a:r>
              <a:rPr lang="en-US" altLang="en-US" dirty="0" smtClean="0">
                <a:latin typeface="Times New Roman" pitchFamily="18" charset="0"/>
                <a:cs typeface="Arial" charset="0"/>
              </a:rPr>
              <a:t>8 + 4</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+ 8</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 	= 552 bytes</a:t>
            </a:r>
            <a:endParaRPr lang="en-US" altLang="en-US" baseline="30000" dirty="0" smtClean="0">
              <a:latin typeface="Times New Roman" pitchFamily="18" charset="0"/>
              <a:cs typeface="Arial" charset="0"/>
            </a:endParaRPr>
          </a:p>
          <a:p>
            <a:pPr lvl="1"/>
            <a:r>
              <a:rPr lang="en-US" altLang="en-US" dirty="0" smtClean="0">
                <a:latin typeface="Arial" charset="0"/>
                <a:cs typeface="Arial" charset="0"/>
              </a:rPr>
              <a:t>Row-column-value:              </a:t>
            </a:r>
            <a:r>
              <a:rPr lang="en-US" altLang="en-US" dirty="0" smtClean="0">
                <a:latin typeface="Times New Roman" pitchFamily="18" charset="0"/>
                <a:cs typeface="Arial" charset="0"/>
              </a:rPr>
              <a:t>24 + 16</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216 bytes</a:t>
            </a:r>
          </a:p>
          <a:p>
            <a:pPr lvl="1"/>
            <a:r>
              <a:rPr lang="en-US" altLang="en-US" dirty="0" smtClean="0">
                <a:latin typeface="Arial" charset="0"/>
                <a:cs typeface="Arial" charset="0"/>
              </a:rPr>
              <a:t>Old Yale format:	      </a:t>
            </a:r>
            <a:r>
              <a:rPr lang="en-US" altLang="en-US" dirty="0" smtClean="0">
                <a:latin typeface="Times New Roman" pitchFamily="18" charset="0"/>
                <a:cs typeface="Arial" charset="0"/>
              </a:rPr>
              <a:t>28 + 4</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+ 12</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204 bytes</a:t>
            </a:r>
          </a:p>
          <a:p>
            <a:pPr>
              <a:buNone/>
            </a:pPr>
            <a:r>
              <a:rPr lang="en-US" altLang="en-US" dirty="0">
                <a:latin typeface="Arial" charset="0"/>
                <a:cs typeface="Arial" charset="0"/>
              </a:rPr>
              <a:t>	</a:t>
            </a:r>
            <a:endParaRPr lang="en-US" altLang="en-US" dirty="0" smtClean="0">
              <a:latin typeface="Arial" charset="0"/>
              <a:cs typeface="Arial" charset="0"/>
            </a:endParaRPr>
          </a:p>
          <a:p>
            <a:pPr>
              <a:buNone/>
            </a:pPr>
            <a:r>
              <a:rPr lang="en-US" altLang="en-US" dirty="0">
                <a:latin typeface="Arial" charset="0"/>
                <a:cs typeface="Arial" charset="0"/>
              </a:rPr>
              <a:t>	</a:t>
            </a:r>
            <a:r>
              <a:rPr lang="en-US" altLang="en-US" dirty="0" smtClean="0">
                <a:latin typeface="Arial" charset="0"/>
                <a:cs typeface="Arial" charset="0"/>
              </a:rPr>
              <a:t>For the AMD G3 </a:t>
            </a:r>
            <a:r>
              <a:rPr lang="en-US" altLang="en-US" dirty="0">
                <a:latin typeface="Arial" charset="0"/>
                <a:cs typeface="Arial" charset="0"/>
              </a:rPr>
              <a:t>circuit where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 = 1585478</a:t>
            </a:r>
            <a:r>
              <a:rPr lang="en-US" altLang="en-US" dirty="0" smtClean="0">
                <a:latin typeface="Arial" charset="0"/>
                <a:cs typeface="Arial" charset="0"/>
              </a:rPr>
              <a:t> and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 = 7660826</a:t>
            </a:r>
          </a:p>
          <a:p>
            <a:pPr lvl="1"/>
            <a:r>
              <a:rPr lang="en-US" altLang="en-US" dirty="0">
                <a:latin typeface="Arial" charset="0"/>
                <a:cs typeface="Arial" charset="0"/>
              </a:rPr>
              <a:t>Full matrix:	        </a:t>
            </a:r>
            <a:r>
              <a:rPr lang="en-US" altLang="en-US" dirty="0">
                <a:latin typeface="Times New Roman" pitchFamily="18" charset="0"/>
                <a:cs typeface="Arial" charset="0"/>
              </a:rPr>
              <a:t>8 + 4</a:t>
            </a:r>
            <a:r>
              <a:rPr lang="en-US" altLang="en-US" i="1" dirty="0">
                <a:latin typeface="Times New Roman" pitchFamily="18" charset="0"/>
                <a:cs typeface="Arial" charset="0"/>
              </a:rPr>
              <a:t>N</a:t>
            </a:r>
            <a:r>
              <a:rPr lang="en-US" altLang="en-US" dirty="0">
                <a:latin typeface="Times New Roman" pitchFamily="18" charset="0"/>
                <a:cs typeface="Arial" charset="0"/>
              </a:rPr>
              <a:t> + 8</a:t>
            </a:r>
            <a:r>
              <a:rPr lang="en-US" altLang="en-US" i="1" dirty="0">
                <a:latin typeface="Times New Roman" pitchFamily="18" charset="0"/>
                <a:cs typeface="Arial" charset="0"/>
              </a:rPr>
              <a:t>N</a:t>
            </a:r>
            <a:r>
              <a:rPr lang="en-US" altLang="en-US" baseline="30000" dirty="0">
                <a:latin typeface="Times New Roman" pitchFamily="18" charset="0"/>
                <a:cs typeface="Arial" charset="0"/>
              </a:rPr>
              <a:t>2</a:t>
            </a:r>
            <a:r>
              <a:rPr lang="en-US" altLang="en-US" dirty="0">
                <a:latin typeface="Times New Roman" pitchFamily="18" charset="0"/>
                <a:cs typeface="Arial" charset="0"/>
              </a:rPr>
              <a:t> 	= </a:t>
            </a:r>
            <a:r>
              <a:rPr lang="en-US" altLang="en-US" dirty="0" smtClean="0">
                <a:latin typeface="Times New Roman" pitchFamily="18" charset="0"/>
                <a:cs typeface="Arial" charset="0"/>
              </a:rPr>
              <a:t>19 178 324 </a:t>
            </a:r>
            <a:r>
              <a:rPr lang="en-US" altLang="en-US" dirty="0" err="1" smtClean="0">
                <a:latin typeface="Times New Roman" pitchFamily="18" charset="0"/>
                <a:cs typeface="Arial" charset="0"/>
              </a:rPr>
              <a:t>MiB</a:t>
            </a:r>
            <a:endParaRPr lang="en-US" altLang="en-US" baseline="30000" dirty="0">
              <a:latin typeface="Times New Roman" pitchFamily="18" charset="0"/>
              <a:cs typeface="Arial" charset="0"/>
            </a:endParaRPr>
          </a:p>
          <a:p>
            <a:pPr lvl="1"/>
            <a:r>
              <a:rPr lang="en-US" altLang="en-US" dirty="0">
                <a:latin typeface="Arial" charset="0"/>
                <a:cs typeface="Arial" charset="0"/>
              </a:rPr>
              <a:t>Row-column-value:              </a:t>
            </a:r>
            <a:r>
              <a:rPr lang="en-US" altLang="en-US" dirty="0">
                <a:latin typeface="Times New Roman" pitchFamily="18" charset="0"/>
                <a:cs typeface="Arial" charset="0"/>
              </a:rPr>
              <a:t>24 + 16</a:t>
            </a:r>
            <a:r>
              <a:rPr lang="en-US" altLang="en-US" i="1" dirty="0">
                <a:latin typeface="Times New Roman" pitchFamily="18" charset="0"/>
                <a:cs typeface="Arial" charset="0"/>
              </a:rPr>
              <a:t>m</a:t>
            </a:r>
            <a:r>
              <a:rPr lang="en-US" altLang="en-US" dirty="0">
                <a:latin typeface="Times New Roman" pitchFamily="18" charset="0"/>
                <a:cs typeface="Arial" charset="0"/>
              </a:rPr>
              <a:t> 	= </a:t>
            </a:r>
            <a:r>
              <a:rPr lang="en-US" altLang="en-US" dirty="0" smtClean="0">
                <a:latin typeface="Times New Roman" pitchFamily="18" charset="0"/>
                <a:cs typeface="Arial" charset="0"/>
              </a:rPr>
              <a:t>            117 </a:t>
            </a:r>
            <a:r>
              <a:rPr lang="en-US" altLang="en-US" dirty="0" err="1" smtClean="0">
                <a:latin typeface="Times New Roman" pitchFamily="18" charset="0"/>
                <a:cs typeface="Arial" charset="0"/>
              </a:rPr>
              <a:t>MiB</a:t>
            </a:r>
            <a:endParaRPr lang="en-US" altLang="en-US" dirty="0">
              <a:latin typeface="Times New Roman" pitchFamily="18" charset="0"/>
              <a:cs typeface="Arial" charset="0"/>
            </a:endParaRPr>
          </a:p>
          <a:p>
            <a:pPr lvl="1"/>
            <a:r>
              <a:rPr lang="en-US" altLang="en-US" dirty="0">
                <a:latin typeface="Arial" charset="0"/>
                <a:cs typeface="Arial" charset="0"/>
              </a:rPr>
              <a:t>Old Yale format:	      </a:t>
            </a:r>
            <a:r>
              <a:rPr lang="en-US" altLang="en-US" dirty="0">
                <a:latin typeface="Times New Roman" pitchFamily="18" charset="0"/>
                <a:cs typeface="Arial" charset="0"/>
              </a:rPr>
              <a:t>28 + 4</a:t>
            </a:r>
            <a:r>
              <a:rPr lang="en-US" altLang="en-US" i="1" dirty="0">
                <a:latin typeface="Times New Roman" pitchFamily="18" charset="0"/>
                <a:cs typeface="Arial" charset="0"/>
              </a:rPr>
              <a:t>N</a:t>
            </a:r>
            <a:r>
              <a:rPr lang="en-US" altLang="en-US" dirty="0">
                <a:latin typeface="Times New Roman" pitchFamily="18" charset="0"/>
                <a:cs typeface="Arial" charset="0"/>
              </a:rPr>
              <a:t> + 12</a:t>
            </a:r>
            <a:r>
              <a:rPr lang="en-US" altLang="en-US" i="1" dirty="0">
                <a:latin typeface="Times New Roman" pitchFamily="18" charset="0"/>
                <a:cs typeface="Arial" charset="0"/>
              </a:rPr>
              <a:t>m</a:t>
            </a:r>
            <a:r>
              <a:rPr lang="en-US" altLang="en-US" dirty="0">
                <a:latin typeface="Times New Roman" pitchFamily="18" charset="0"/>
                <a:cs typeface="Arial" charset="0"/>
              </a:rPr>
              <a:t> 	= </a:t>
            </a:r>
            <a:r>
              <a:rPr lang="en-US" altLang="en-US" dirty="0" smtClean="0">
                <a:latin typeface="Times New Roman" pitchFamily="18" charset="0"/>
                <a:cs typeface="Arial" charset="0"/>
              </a:rPr>
              <a:t>              94 </a:t>
            </a:r>
            <a:r>
              <a:rPr lang="en-US" altLang="en-US" dirty="0" err="1" smtClean="0">
                <a:latin typeface="Times New Roman" pitchFamily="18" charset="0"/>
                <a:cs typeface="Arial" charset="0"/>
              </a:rPr>
              <a:t>MiB</a:t>
            </a:r>
            <a:endParaRPr lang="en-US" altLang="en-US" dirty="0">
              <a:latin typeface="Times New Roman" pitchFamily="18" charset="0"/>
              <a:cs typeface="Arial" charset="0"/>
            </a:endParaRPr>
          </a:p>
        </p:txBody>
      </p:sp>
    </p:spTree>
    <p:extLst>
      <p:ext uri="{BB962C8B-B14F-4D97-AF65-F5344CB8AC3E}">
        <p14:creationId xmlns:p14="http://schemas.microsoft.com/office/powerpoint/2010/main" val="592477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7373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format is the basis for:</a:t>
            </a:r>
          </a:p>
          <a:p>
            <a:pPr lvl="1"/>
            <a:r>
              <a:rPr lang="en-US" altLang="en-US" dirty="0" smtClean="0">
                <a:latin typeface="Arial" charset="0"/>
                <a:cs typeface="Arial" charset="0"/>
              </a:rPr>
              <a:t>the Harwell-Boeing matrix format, and</a:t>
            </a:r>
          </a:p>
          <a:p>
            <a:pPr lvl="1"/>
            <a:r>
              <a:rPr lang="en-US" altLang="en-US" dirty="0" smtClean="0">
                <a:latin typeface="Arial" charset="0"/>
                <a:cs typeface="Arial" charset="0"/>
              </a:rPr>
              <a:t>the internal representation by Matlab</a:t>
            </a:r>
          </a:p>
          <a:p>
            <a:pPr lvl="1"/>
            <a:r>
              <a:rPr lang="en-US" altLang="en-US" dirty="0" smtClean="0">
                <a:latin typeface="Arial" charset="0"/>
                <a:cs typeface="Arial" charset="0"/>
              </a:rPr>
              <a:t>the new Yale sparse matrix format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first two swap rows and columns...</a:t>
            </a:r>
          </a:p>
          <a:p>
            <a:pPr lvl="1"/>
            <a:r>
              <a:rPr lang="en-US" altLang="en-US" dirty="0" smtClean="0">
                <a:latin typeface="Arial" charset="0"/>
                <a:cs typeface="Arial" charset="0"/>
              </a:rPr>
              <a:t>Old </a:t>
            </a:r>
            <a:r>
              <a:rPr lang="en-US" altLang="en-US" dirty="0" smtClean="0">
                <a:latin typeface="Arial" charset="0"/>
                <a:cs typeface="Arial" charset="0"/>
              </a:rPr>
              <a:t>Yale </a:t>
            </a:r>
            <a:r>
              <a:rPr lang="en-US" altLang="en-US" dirty="0" smtClean="0">
                <a:latin typeface="Arial" charset="0"/>
                <a:cs typeface="Arial" charset="0"/>
              </a:rPr>
              <a:t>format is row major</a:t>
            </a:r>
            <a:endParaRPr lang="en-US" altLang="en-US" dirty="0" smtClean="0">
              <a:latin typeface="Arial" charset="0"/>
              <a:cs typeface="Arial" charset="0"/>
            </a:endParaRPr>
          </a:p>
          <a:p>
            <a:pPr lvl="1"/>
            <a:r>
              <a:rPr lang="en-US" altLang="en-US" dirty="0" smtClean="0">
                <a:latin typeface="Arial" charset="0"/>
                <a:cs typeface="Arial" charset="0"/>
              </a:rPr>
              <a:t>Matlab and the Harwell-Boeing </a:t>
            </a:r>
            <a:r>
              <a:rPr lang="en-US" altLang="en-US" dirty="0" smtClean="0">
                <a:latin typeface="Arial" charset="0"/>
                <a:cs typeface="Arial" charset="0"/>
              </a:rPr>
              <a:t>are column major</a:t>
            </a:r>
            <a:endParaRPr lang="en-US" altLang="en-US" dirty="0" smtClean="0">
              <a:latin typeface="Arial" charset="0"/>
              <a:cs typeface="Arial" charset="0"/>
            </a:endParaRPr>
          </a:p>
        </p:txBody>
      </p:sp>
    </p:spTree>
    <p:extLst>
      <p:ext uri="{BB962C8B-B14F-4D97-AF65-F5344CB8AC3E}">
        <p14:creationId xmlns:p14="http://schemas.microsoft.com/office/powerpoint/2010/main" val="3590176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latin typeface="Arial" charset="0"/>
                <a:cs typeface="Arial" charset="0"/>
              </a:rPr>
              <a:t>New Yale Sparse Matrix Format</a:t>
            </a:r>
          </a:p>
        </p:txBody>
      </p:sp>
      <p:sp>
        <p:nvSpPr>
          <p:cNvPr id="747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new Yale format makes use of:</a:t>
            </a:r>
          </a:p>
          <a:p>
            <a:pPr lvl="1"/>
            <a:r>
              <a:rPr lang="en-US" altLang="en-US" smtClean="0">
                <a:latin typeface="Arial" charset="0"/>
                <a:cs typeface="Arial" charset="0"/>
              </a:rPr>
              <a:t>diagonal entries are almost always non-zero</a:t>
            </a:r>
          </a:p>
          <a:p>
            <a:pPr lvl="1"/>
            <a:r>
              <a:rPr lang="en-US" altLang="en-US" smtClean="0">
                <a:latin typeface="Arial" charset="0"/>
                <a:cs typeface="Arial" charset="0"/>
              </a:rPr>
              <a:t>the diagonal entries are most-often accessed</a:t>
            </a:r>
          </a:p>
          <a:p>
            <a:pPr>
              <a:buFont typeface="Arial" charset="0"/>
              <a:buNone/>
            </a:pPr>
            <a:r>
              <a:rPr lang="en-US" altLang="en-US" smtClean="0">
                <a:latin typeface="Arial" charset="0"/>
                <a:cs typeface="Arial" charset="0"/>
              </a:rPr>
              <a:t>	Thus, store diagonal entries separately:</a:t>
            </a:r>
          </a:p>
        </p:txBody>
      </p:sp>
      <p:pic>
        <p:nvPicPr>
          <p:cNvPr id="74756" name="Picture 6" descr="y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357563"/>
            <a:ext cx="88931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992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latin typeface="Arial" charset="0"/>
                <a:cs typeface="Arial" charset="0"/>
              </a:rPr>
              <a:t>New Yale Sparse Matrix Format</a:t>
            </a:r>
          </a:p>
        </p:txBody>
      </p:sp>
      <p:sp>
        <p:nvSpPr>
          <p:cNvPr id="757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benefits are quite clear:</a:t>
            </a:r>
          </a:p>
          <a:p>
            <a:pPr lvl="1"/>
            <a:r>
              <a:rPr lang="en-US" altLang="en-US" smtClean="0">
                <a:latin typeface="Arial" charset="0"/>
                <a:cs typeface="Arial" charset="0"/>
              </a:rPr>
              <a:t>Memory usage is less: </a:t>
            </a:r>
            <a:r>
              <a:rPr lang="en-US" altLang="en-US" smtClean="0">
                <a:latin typeface="Times New Roman" pitchFamily="18" charset="0"/>
                <a:cs typeface="Arial" charset="0"/>
              </a:rPr>
              <a:t>28 + 12</a:t>
            </a:r>
            <a:r>
              <a:rPr lang="en-US" altLang="en-US" i="1" smtClean="0">
                <a:latin typeface="Times New Roman" pitchFamily="18" charset="0"/>
                <a:cs typeface="Arial" charset="0"/>
              </a:rPr>
              <a:t>m</a:t>
            </a:r>
            <a:r>
              <a:rPr lang="en-US" altLang="en-US" smtClean="0">
                <a:latin typeface="Times New Roman" pitchFamily="18" charset="0"/>
                <a:cs typeface="Arial" charset="0"/>
              </a:rPr>
              <a:t> bytes</a:t>
            </a:r>
          </a:p>
          <a:p>
            <a:pPr lvl="1"/>
            <a:r>
              <a:rPr lang="en-US" altLang="en-US" smtClean="0">
                <a:latin typeface="Arial" charset="0"/>
                <a:cs typeface="Arial" charset="0"/>
              </a:rPr>
              <a:t>Access to diagonal entries is now </a:t>
            </a:r>
            <a:r>
              <a:rPr lang="en-US" altLang="en-US" b="1" smtClean="0">
                <a:latin typeface="Symbol" pitchFamily="18" charset="2"/>
                <a:cs typeface="Arial" charset="0"/>
              </a:rPr>
              <a:t>Q</a:t>
            </a:r>
            <a:r>
              <a:rPr lang="en-US" altLang="en-US" smtClean="0">
                <a:latin typeface="Times New Roman" pitchFamily="18" charset="0"/>
                <a:cs typeface="Arial" charset="0"/>
              </a:rPr>
              <a:t>(1)</a:t>
            </a:r>
          </a:p>
        </p:txBody>
      </p:sp>
      <p:pic>
        <p:nvPicPr>
          <p:cNvPr id="75780" name="Picture 6" descr="y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357563"/>
            <a:ext cx="88931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262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latin typeface="Arial" charset="0"/>
                <a:cs typeface="Arial" charset="0"/>
              </a:rPr>
              <a:t>Dense versus sparse matrices</a:t>
            </a:r>
            <a:endParaRPr lang="en-US" altLang="en-US" dirty="0" smtClean="0">
              <a:latin typeface="Arial" charset="0"/>
              <a:cs typeface="Arial" charset="0"/>
            </a:endParaRPr>
          </a:p>
        </p:txBody>
      </p:sp>
      <p:sp>
        <p:nvSpPr>
          <p:cNvPr id="55299"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A dense </a:t>
            </a:r>
            <a:r>
              <a:rPr lang="en-US" altLang="en-US" i="1" dirty="0">
                <a:latin typeface="Times New Roman" panose="02020603050405020304" pitchFamily="18" charset="0"/>
                <a:cs typeface="Times New Roman" panose="02020603050405020304" pitchFamily="18" charset="0"/>
              </a:rPr>
              <a:t>N </a:t>
            </a:r>
            <a:r>
              <a:rPr lang="en-US" altLang="en-US" i="1" dirty="0" smtClean="0">
                <a:latin typeface="Times New Roman" panose="02020603050405020304" pitchFamily="18" charset="0"/>
                <a:cs typeface="Times New Roman" panose="02020603050405020304" pitchFamily="18" charset="0"/>
              </a:rPr>
              <a:t>× M </a:t>
            </a:r>
            <a:r>
              <a:rPr lang="en-US" altLang="en-US" dirty="0" smtClean="0">
                <a:latin typeface="Arial" charset="0"/>
                <a:cs typeface="Arial" charset="0"/>
              </a:rPr>
              <a:t>matrix is one where most elements </a:t>
            </a:r>
            <a:r>
              <a:rPr lang="en-US" altLang="en-US" dirty="0">
                <a:latin typeface="Arial" charset="0"/>
                <a:cs typeface="Arial" charset="0"/>
              </a:rPr>
              <a:t>are non-zero</a:t>
            </a:r>
          </a:p>
          <a:p>
            <a:pPr>
              <a:buFont typeface="Arial" charset="0"/>
              <a:buNone/>
            </a:pPr>
            <a:endParaRPr lang="en-US" altLang="en-US" dirty="0" smtClean="0">
              <a:latin typeface="Arial" charset="0"/>
              <a:cs typeface="Arial" charset="0"/>
            </a:endParaRPr>
          </a:p>
          <a:p>
            <a:pPr>
              <a:buFont typeface="Arial" charset="0"/>
              <a:buNone/>
            </a:pPr>
            <a:r>
              <a:rPr lang="en-US" altLang="en-US" dirty="0">
                <a:latin typeface="Arial" charset="0"/>
                <a:cs typeface="Arial" charset="0"/>
              </a:rPr>
              <a:t>	</a:t>
            </a:r>
            <a:r>
              <a:rPr lang="en-US" altLang="en-US" dirty="0" smtClean="0">
                <a:latin typeface="Arial" charset="0"/>
                <a:cs typeface="Arial" charset="0"/>
              </a:rPr>
              <a:t>A dense matrix data structure is one that has a memory location allocated for each possible matrix entry</a:t>
            </a:r>
          </a:p>
          <a:p>
            <a:pPr lvl="1"/>
            <a:r>
              <a:rPr lang="en-US" altLang="en-US" dirty="0" smtClean="0">
                <a:latin typeface="Arial" charset="0"/>
                <a:cs typeface="Arial" charset="0"/>
              </a:rPr>
              <a:t>These require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NM</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memory</a:t>
            </a: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A sparse matrix is where 90 % or more of the entries are zero</a:t>
            </a:r>
          </a:p>
          <a:p>
            <a:pPr lvl="1"/>
            <a:r>
              <a:rPr lang="en-US" altLang="en-US" dirty="0" smtClean="0">
                <a:latin typeface="Arial" charset="0"/>
                <a:cs typeface="Arial" charset="0"/>
              </a:rPr>
              <a:t>If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Arial" charset="0"/>
                <a:cs typeface="Arial" charset="0"/>
              </a:rPr>
              <a:t> is the number of non-zer</a:t>
            </a:r>
            <a:r>
              <a:rPr lang="en-US" altLang="en-US" dirty="0" smtClean="0">
                <a:latin typeface="Arial" charset="0"/>
                <a:cs typeface="Arial" charset="0"/>
              </a:rPr>
              <a:t>o entries,</a:t>
            </a:r>
          </a:p>
          <a:p>
            <a:pPr lvl="2"/>
            <a:r>
              <a:rPr lang="en-US" altLang="en-US" dirty="0" smtClean="0">
                <a:latin typeface="Arial" charset="0"/>
                <a:cs typeface="Arial" charset="0"/>
              </a:rPr>
              <a:t>The </a:t>
            </a:r>
            <a:r>
              <a:rPr lang="en-US" altLang="en-US" i="1" dirty="0" smtClean="0">
                <a:latin typeface="Arial" charset="0"/>
                <a:cs typeface="Arial" charset="0"/>
              </a:rPr>
              <a:t>density </a:t>
            </a:r>
            <a:r>
              <a:rPr lang="en-US" altLang="en-US" dirty="0" smtClean="0">
                <a:latin typeface="Arial" charset="0"/>
                <a:cs typeface="Arial" charset="0"/>
              </a:rPr>
              <a:t>is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MN</a:t>
            </a:r>
            <a:endParaRPr lang="en-US" altLang="en-US" dirty="0" smtClean="0">
              <a:latin typeface="Times New Roman" panose="02020603050405020304" pitchFamily="18" charset="0"/>
              <a:cs typeface="Times New Roman" panose="02020603050405020304" pitchFamily="18" charset="0"/>
            </a:endParaRPr>
          </a:p>
          <a:p>
            <a:pPr lvl="2"/>
            <a:r>
              <a:rPr lang="en-US" altLang="en-US" dirty="0" smtClean="0">
                <a:latin typeface="Arial" charset="0"/>
                <a:cs typeface="Arial" charset="0"/>
              </a:rPr>
              <a:t>The </a:t>
            </a:r>
            <a:r>
              <a:rPr lang="en-US" altLang="en-US" i="1" dirty="0" smtClean="0">
                <a:latin typeface="Arial" charset="0"/>
                <a:cs typeface="Arial" charset="0"/>
              </a:rPr>
              <a:t>row density</a:t>
            </a:r>
            <a:r>
              <a:rPr lang="en-US" altLang="en-US" dirty="0" smtClean="0">
                <a:latin typeface="Arial" charset="0"/>
                <a:cs typeface="Arial" charset="0"/>
              </a:rPr>
              <a:t> is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p>
          <a:p>
            <a:pPr lvl="1"/>
            <a:r>
              <a:rPr lang="en-US" altLang="en-US" dirty="0" smtClean="0">
                <a:latin typeface="Arial" charset="0"/>
                <a:cs typeface="Arial" charset="0"/>
              </a:rPr>
              <a:t>Operations and storage should depend on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Arial" charset="0"/>
                <a:cs typeface="Arial" charset="0"/>
              </a:rPr>
              <a:t> </a:t>
            </a:r>
          </a:p>
          <a:p>
            <a:pPr lvl="1"/>
            <a:r>
              <a:rPr lang="en-US" altLang="en-US" dirty="0" smtClean="0">
                <a:latin typeface="Arial" charset="0"/>
                <a:cs typeface="Arial" charset="0"/>
              </a:rPr>
              <a:t>For sparse matrices,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 = o(</a:t>
            </a:r>
            <a:r>
              <a:rPr lang="en-US" altLang="en-US" i="1" dirty="0" smtClean="0">
                <a:latin typeface="Times New Roman" panose="02020603050405020304" pitchFamily="18" charset="0"/>
                <a:cs typeface="Times New Roman" panose="02020603050405020304" pitchFamily="18" charset="0"/>
              </a:rPr>
              <a:t>MN</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a:t>
            </a:r>
            <a:endParaRPr lang="en-US" altLang="en-US" i="1" dirty="0">
              <a:latin typeface="Times New Roman" panose="02020603050405020304" pitchFamily="18" charset="0"/>
              <a:cs typeface="Times New Roman" panose="02020603050405020304" pitchFamily="18" charset="0"/>
            </a:endParaRPr>
          </a:p>
          <a:p>
            <a:pPr lvl="1"/>
            <a:endParaRPr lang="en-US" altLang="en-US"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916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latin typeface="Arial" charset="0"/>
                <a:cs typeface="Arial" charset="0"/>
              </a:rPr>
              <a:t>New Yale Sparse Matrix Format</a:t>
            </a:r>
          </a:p>
        </p:txBody>
      </p:sp>
      <p:sp>
        <p:nvSpPr>
          <p:cNvPr id="7680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An implementation of the new Yale sparse matrix format is at </a:t>
            </a:r>
          </a:p>
          <a:p>
            <a:pPr>
              <a:buFont typeface="Arial" charset="0"/>
              <a:buNone/>
            </a:pPr>
            <a:r>
              <a:rPr lang="en-US" altLang="en-US" sz="1800" dirty="0" smtClean="0">
                <a:latin typeface="Arial" charset="0"/>
                <a:cs typeface="Arial" charset="0"/>
              </a:rPr>
              <a:t>		http://ece.uwaterloo.ca</a:t>
            </a:r>
            <a:r>
              <a:rPr lang="en-US" altLang="en-US" sz="1800" dirty="0" smtClean="0">
                <a:latin typeface="Arial" charset="0"/>
                <a:cs typeface="Arial" charset="0"/>
              </a:rPr>
              <a:t>/~dwharder/aads/Algorithms/Sparse_systems</a:t>
            </a:r>
            <a:r>
              <a:rPr lang="en-US" altLang="en-US" sz="1800" dirty="0" smtClean="0">
                <a:latin typeface="Arial" charset="0"/>
                <a:cs typeface="Arial" charset="0"/>
              </a:rPr>
              <a: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includes:</a:t>
            </a:r>
          </a:p>
          <a:p>
            <a:pPr lvl="1"/>
            <a:r>
              <a:rPr lang="en-US" altLang="en-US" dirty="0" smtClean="0">
                <a:latin typeface="Arial" charset="0"/>
                <a:cs typeface="Arial" charset="0"/>
              </a:rPr>
              <a:t>Constructors, </a:t>
            </a:r>
            <a:r>
              <a:rPr lang="en-US" altLang="en-US" i="1" dirty="0" smtClean="0">
                <a:latin typeface="Arial" charset="0"/>
                <a:cs typeface="Arial" charset="0"/>
              </a:rPr>
              <a:t>etc</a:t>
            </a:r>
            <a:r>
              <a:rPr lang="en-US" altLang="en-US" dirty="0" smtClean="0">
                <a:latin typeface="Arial" charset="0"/>
                <a:cs typeface="Arial" charset="0"/>
              </a:rPr>
              <a:t>.</a:t>
            </a:r>
          </a:p>
          <a:p>
            <a:pPr lvl="1"/>
            <a:r>
              <a:rPr lang="en-US" altLang="en-US" dirty="0" smtClean="0">
                <a:latin typeface="Arial" charset="0"/>
                <a:cs typeface="Arial" charset="0"/>
              </a:rPr>
              <a:t>Matrix and vector functions:  norms, trace, </a:t>
            </a:r>
            <a:r>
              <a:rPr lang="en-US" altLang="en-US" i="1" dirty="0" smtClean="0">
                <a:latin typeface="Arial" charset="0"/>
                <a:cs typeface="Arial" charset="0"/>
              </a:rPr>
              <a:t>etc</a:t>
            </a:r>
            <a:r>
              <a:rPr lang="en-US" altLang="en-US" dirty="0" smtClean="0">
                <a:latin typeface="Arial" charset="0"/>
                <a:cs typeface="Arial" charset="0"/>
              </a:rPr>
              <a:t>.</a:t>
            </a:r>
          </a:p>
          <a:p>
            <a:pPr lvl="1"/>
            <a:r>
              <a:rPr lang="en-US" altLang="en-US" dirty="0" smtClean="0">
                <a:latin typeface="Arial" charset="0"/>
                <a:cs typeface="Arial" charset="0"/>
              </a:rPr>
              <a:t>Matrix-matrix and matrix-vector operations</a:t>
            </a:r>
          </a:p>
          <a:p>
            <a:pPr lvl="1"/>
            <a:r>
              <a:rPr lang="en-US" altLang="en-US" dirty="0" smtClean="0">
                <a:latin typeface="Arial" charset="0"/>
                <a:cs typeface="Arial" charset="0"/>
              </a:rPr>
              <a:t>Various solvers:</a:t>
            </a:r>
          </a:p>
          <a:p>
            <a:pPr lvl="2"/>
            <a:r>
              <a:rPr lang="en-US" altLang="en-US" dirty="0" smtClean="0">
                <a:latin typeface="Arial" charset="0"/>
                <a:cs typeface="Arial" charset="0"/>
              </a:rPr>
              <a:t>Jacobi, Gauss-Seidel, forward and backward substitution</a:t>
            </a:r>
          </a:p>
          <a:p>
            <a:pPr lvl="2"/>
            <a:r>
              <a:rPr lang="en-US" altLang="en-US" dirty="0" smtClean="0">
                <a:latin typeface="Arial" charset="0"/>
                <a:cs typeface="Arial" charset="0"/>
              </a:rPr>
              <a:t>Steepest descent, minimal residual, and residual norm steepest descent methods</a:t>
            </a:r>
          </a:p>
          <a:p>
            <a:pPr lvl="2"/>
            <a:endParaRPr lang="en-US" altLang="en-US" dirty="0" smtClean="0">
              <a:latin typeface="Arial" charset="0"/>
              <a:cs typeface="Arial" charset="0"/>
            </a:endParaRPr>
          </a:p>
          <a:p>
            <a:pPr lvl="1"/>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705116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latin typeface="Arial" charset="0"/>
                <a:cs typeface="Arial" charset="0"/>
              </a:rPr>
              <a:t>Operations</a:t>
            </a:r>
          </a:p>
        </p:txBody>
      </p:sp>
      <p:sp>
        <p:nvSpPr>
          <p:cNvPr id="7782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Suppose that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a:t>
            </a:r>
            <a:r>
              <a:rPr lang="en-US" altLang="en-US" dirty="0" smtClean="0">
                <a:latin typeface="Arial" charset="0"/>
                <a:cs typeface="Arial" charset="0"/>
              </a:rPr>
              <a:t>matrices have </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smtClean="0">
                <a:latin typeface="Arial" charset="0"/>
                <a:cs typeface="Arial" charset="0"/>
              </a:rPr>
              <a:t>non-zero </a:t>
            </a:r>
            <a:r>
              <a:rPr lang="en-US" altLang="en-US" dirty="0" smtClean="0">
                <a:latin typeface="Arial" charset="0"/>
                <a:cs typeface="Arial" charset="0"/>
              </a:rPr>
              <a:t>entries</a:t>
            </a:r>
          </a:p>
          <a:p>
            <a:pPr lvl="1"/>
            <a:r>
              <a:rPr lang="en-US" altLang="en-US" dirty="0" smtClean="0">
                <a:latin typeface="Arial" charset="0"/>
                <a:cs typeface="Arial" charset="0"/>
              </a:rPr>
              <a:t>At most a fixed number of entries per row</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Many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a:t>
            </a:r>
            <a:r>
              <a:rPr lang="en-US" altLang="en-US" dirty="0" smtClean="0">
                <a:latin typeface="Arial" charset="0"/>
                <a:cs typeface="Arial" charset="0"/>
              </a:rPr>
              <a:t> are reduced to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run times, including:</a:t>
            </a:r>
          </a:p>
          <a:p>
            <a:pPr lvl="1"/>
            <a:r>
              <a:rPr lang="en-US" altLang="en-US" dirty="0" smtClean="0">
                <a:latin typeface="Arial" charset="0"/>
                <a:cs typeface="Arial" charset="0"/>
              </a:rPr>
              <a:t>Matrix addition—similar to merging</a:t>
            </a:r>
            <a:endParaRPr lang="en-US" altLang="en-US" dirty="0" smtClean="0">
              <a:latin typeface="Times New Roman" pitchFamily="18" charset="0"/>
              <a:cs typeface="Arial" charset="0"/>
            </a:endParaRPr>
          </a:p>
          <a:p>
            <a:pPr lvl="1"/>
            <a:r>
              <a:rPr lang="en-US" altLang="en-US" dirty="0" smtClean="0">
                <a:latin typeface="Arial" charset="0"/>
                <a:cs typeface="Arial" charset="0"/>
              </a:rPr>
              <a:t>Matrix scalar multiplication</a:t>
            </a:r>
            <a:endParaRPr lang="en-US" altLang="en-US" dirty="0" smtClean="0">
              <a:latin typeface="Times New Roman" pitchFamily="18" charset="0"/>
              <a:cs typeface="Arial" charset="0"/>
            </a:endParaRPr>
          </a:p>
          <a:p>
            <a:pPr lvl="1"/>
            <a:r>
              <a:rPr lang="en-US" altLang="en-US" dirty="0" smtClean="0">
                <a:latin typeface="Arial" charset="0"/>
                <a:cs typeface="Arial" charset="0"/>
              </a:rPr>
              <a:t>Matrix-vector multiplication</a:t>
            </a:r>
          </a:p>
          <a:p>
            <a:pPr lvl="1"/>
            <a:r>
              <a:rPr lang="en-US" altLang="en-US" dirty="0" smtClean="0">
                <a:latin typeface="Arial" charset="0"/>
                <a:cs typeface="Arial" charset="0"/>
              </a:rPr>
              <a:t>Forward and backward substitution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Even finding the </a:t>
            </a:r>
            <a:r>
              <a:rPr lang="en-US" altLang="en-US" b="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a:t>
            </a:r>
            <a:r>
              <a:rPr lang="en-US" altLang="en-US" b="1" dirty="0" smtClean="0">
                <a:latin typeface="Times New Roman" pitchFamily="18" charset="0"/>
                <a:cs typeface="Times New Roman" pitchFamily="18" charset="0"/>
              </a:rPr>
              <a:t>PLU</a:t>
            </a:r>
            <a:r>
              <a:rPr lang="en-US" altLang="en-US" dirty="0" smtClean="0">
                <a:latin typeface="Times New Roman" pitchFamily="18" charset="0"/>
                <a:cs typeface="Times New Roman" pitchFamily="18" charset="0"/>
              </a:rPr>
              <a:t> </a:t>
            </a:r>
            <a:r>
              <a:rPr lang="en-US" altLang="en-US" dirty="0" smtClean="0">
                <a:latin typeface="Arial" charset="0"/>
                <a:cs typeface="Arial" charset="0"/>
              </a:rPr>
              <a:t>decomposition is now </a:t>
            </a:r>
            <a:r>
              <a:rPr lang="en-US" altLang="en-US" dirty="0" smtClean="0">
                <a:latin typeface="Times New Roman" pitchFamily="18" charset="0"/>
                <a:cs typeface="Arial" charset="0"/>
              </a:rPr>
              <a:t>O(</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 </a:t>
            </a:r>
            <a:r>
              <a:rPr lang="en-US" altLang="en-US" dirty="0" smtClean="0">
                <a:latin typeface="Arial" charset="0"/>
                <a:cs typeface="Arial" charset="0"/>
              </a:rPr>
              <a:t>and not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3</a:t>
            </a:r>
            <a:r>
              <a:rPr lang="en-US" altLang="en-US" dirty="0" smtClean="0">
                <a:latin typeface="Times New Roman" pitchFamily="18" charset="0"/>
                <a:cs typeface="Arial" charset="0"/>
              </a:rPr>
              <a:t>) </a:t>
            </a:r>
            <a:endParaRPr lang="en-US" altLang="en-US" dirty="0" smtClean="0">
              <a:latin typeface="Arial" charset="0"/>
              <a:cs typeface="Arial" charset="0"/>
            </a:endParaRPr>
          </a:p>
        </p:txBody>
      </p:sp>
    </p:spTree>
    <p:extLst>
      <p:ext uri="{BB962C8B-B14F-4D97-AF65-F5344CB8AC3E}">
        <p14:creationId xmlns:p14="http://schemas.microsoft.com/office/powerpoint/2010/main" val="4129715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latin typeface="Arial" charset="0"/>
                <a:cs typeface="Arial" charset="0"/>
              </a:rPr>
              <a:t>Operations</a:t>
            </a:r>
          </a:p>
        </p:txBody>
      </p:sp>
      <p:sp>
        <p:nvSpPr>
          <p:cNvPr id="788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a:t>
            </a:r>
            <a:r>
              <a:rPr lang="en-US" altLang="en-US" b="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a:t>
            </a:r>
            <a:r>
              <a:rPr lang="en-US" altLang="en-US" b="1" dirty="0" smtClean="0">
                <a:latin typeface="Times New Roman" pitchFamily="18" charset="0"/>
                <a:cs typeface="Times New Roman" pitchFamily="18" charset="0"/>
              </a:rPr>
              <a:t>PLU</a:t>
            </a:r>
            <a:r>
              <a:rPr lang="en-US" altLang="en-US" dirty="0" smtClean="0">
                <a:latin typeface="Times New Roman" pitchFamily="18" charset="0"/>
                <a:cs typeface="Times New Roman" pitchFamily="18" charset="0"/>
              </a:rPr>
              <a:t> </a:t>
            </a:r>
            <a:r>
              <a:rPr lang="en-US" altLang="en-US" dirty="0" smtClean="0">
                <a:latin typeface="Arial" charset="0"/>
                <a:cs typeface="Arial" charset="0"/>
              </a:rPr>
              <a:t>decomposition, however, may still be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3</a:t>
            </a:r>
            <a:r>
              <a:rPr lang="en-US" altLang="en-US" dirty="0" smtClean="0">
                <a:latin typeface="Times New Roman" pitchFamily="18" charset="0"/>
                <a:cs typeface="Arial" charset="0"/>
              </a:rPr>
              <a:t>) </a:t>
            </a:r>
          </a:p>
          <a:p>
            <a:pPr lvl="1"/>
            <a:r>
              <a:rPr lang="en-US" altLang="en-US" dirty="0" smtClean="0">
                <a:latin typeface="Arial" charset="0"/>
                <a:cs typeface="Arial" charset="0"/>
              </a:rPr>
              <a:t>The worst case is where the first</a:t>
            </a:r>
            <a:br>
              <a:rPr lang="en-US" altLang="en-US" dirty="0" smtClean="0">
                <a:latin typeface="Arial" charset="0"/>
                <a:cs typeface="Arial" charset="0"/>
              </a:rPr>
            </a:br>
            <a:r>
              <a:rPr lang="en-US" altLang="en-US" dirty="0" smtClean="0">
                <a:latin typeface="Arial" charset="0"/>
                <a:cs typeface="Arial" charset="0"/>
              </a:rPr>
              <a:t>row and column are dense</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A matrix which has most entries</a:t>
            </a:r>
            <a:br>
              <a:rPr lang="en-US" altLang="en-US" dirty="0" smtClean="0">
                <a:latin typeface="Arial" charset="0"/>
                <a:cs typeface="Arial" charset="0"/>
              </a:rPr>
            </a:br>
            <a:r>
              <a:rPr lang="en-US" altLang="en-US" dirty="0" smtClean="0">
                <a:latin typeface="Arial" charset="0"/>
                <a:cs typeface="Arial" charset="0"/>
              </a:rPr>
              <a:t>around the diagonal is said to be</a:t>
            </a:r>
            <a:br>
              <a:rPr lang="en-US" altLang="en-US" dirty="0" smtClean="0">
                <a:latin typeface="Arial" charset="0"/>
                <a:cs typeface="Arial" charset="0"/>
              </a:rPr>
            </a:br>
            <a:r>
              <a:rPr lang="en-US" altLang="en-US" dirty="0" smtClean="0">
                <a:latin typeface="Arial" charset="0"/>
                <a:cs typeface="Arial" charset="0"/>
              </a:rPr>
              <a:t>a </a:t>
            </a:r>
            <a:r>
              <a:rPr lang="en-US" altLang="en-US" i="1" dirty="0" smtClean="0">
                <a:latin typeface="Arial" charset="0"/>
                <a:cs typeface="Arial" charset="0"/>
              </a:rPr>
              <a:t>band diagonal matrix</a:t>
            </a:r>
            <a:r>
              <a:rPr lang="en-US" altLang="en-US" dirty="0" smtClean="0">
                <a:latin typeface="Arial" charset="0"/>
                <a:cs typeface="Arial" charset="0"/>
              </a:rPr>
              <a:t> </a:t>
            </a:r>
            <a:endParaRPr lang="en-US" altLang="en-US" i="1" dirty="0" smtClean="0">
              <a:latin typeface="Arial" charset="0"/>
              <a:cs typeface="Arial" charset="0"/>
            </a:endParaRPr>
          </a:p>
          <a:p>
            <a:pPr lvl="1"/>
            <a:r>
              <a:rPr lang="en-US" altLang="en-US" dirty="0" smtClean="0">
                <a:latin typeface="Arial" charset="0"/>
                <a:cs typeface="Arial" charset="0"/>
              </a:rPr>
              <a:t>If all entries are </a:t>
            </a:r>
            <a:r>
              <a:rPr lang="en-US" altLang="en-US" dirty="0" smtClean="0">
                <a:latin typeface="Symbol" pitchFamily="18" charset="2"/>
                <a:cs typeface="Arial" charset="0"/>
              </a:rPr>
              <a:t>Q</a:t>
            </a:r>
            <a:r>
              <a:rPr lang="en-US" altLang="en-US" dirty="0" smtClean="0">
                <a:latin typeface="Times New Roman" pitchFamily="18" charset="0"/>
                <a:cs typeface="Arial" charset="0"/>
              </a:rPr>
              <a:t>(1) </a:t>
            </a:r>
            <a:r>
              <a:rPr lang="en-US" altLang="en-US" dirty="0" smtClean="0">
                <a:latin typeface="Arial" charset="0"/>
                <a:cs typeface="Arial" charset="0"/>
              </a:rPr>
              <a:t>of the</a:t>
            </a:r>
            <a:br>
              <a:rPr lang="en-US" altLang="en-US" dirty="0" smtClean="0">
                <a:latin typeface="Arial" charset="0"/>
                <a:cs typeface="Arial" charset="0"/>
              </a:rPr>
            </a:br>
            <a:r>
              <a:rPr lang="en-US" altLang="en-US" dirty="0" smtClean="0">
                <a:latin typeface="Arial" charset="0"/>
                <a:cs typeface="Arial" charset="0"/>
              </a:rPr>
              <a:t>diagonal, Gaussian elimination and</a:t>
            </a:r>
            <a:br>
              <a:rPr lang="en-US" altLang="en-US" dirty="0" smtClean="0">
                <a:latin typeface="Arial" charset="0"/>
                <a:cs typeface="Arial" charset="0"/>
              </a:rPr>
            </a:br>
            <a:r>
              <a:rPr lang="en-US" altLang="en-US" b="1" dirty="0" smtClean="0">
                <a:latin typeface="Times New Roman" pitchFamily="18" charset="0"/>
                <a:cs typeface="Times New Roman" pitchFamily="18" charset="0"/>
              </a:rPr>
              <a:t>PLU</a:t>
            </a:r>
            <a:r>
              <a:rPr lang="en-US" altLang="en-US" dirty="0" smtClean="0">
                <a:latin typeface="Arial" charset="0"/>
                <a:cs typeface="Arial" charset="0"/>
              </a:rPr>
              <a:t> decomposition are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endParaRPr lang="en-US" altLang="en-US" dirty="0" smtClean="0">
              <a:latin typeface="Arial" charset="0"/>
              <a:cs typeface="Arial" charset="0"/>
            </a:endParaRPr>
          </a:p>
        </p:txBody>
      </p:sp>
      <p:pic>
        <p:nvPicPr>
          <p:cNvPr id="78852" name="Picture 2" descr="C:\Users\dwharder\Desktop\x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860800"/>
            <a:ext cx="17287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3" descr="C:\Users\dwharder\Desktop\xv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1989138"/>
            <a:ext cx="17287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794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latin typeface="Arial" charset="0"/>
                <a:cs typeface="Arial" charset="0"/>
              </a:rPr>
              <a:t>Memory Allocation</a:t>
            </a:r>
          </a:p>
        </p:txBody>
      </p:sp>
      <p:sp>
        <p:nvSpPr>
          <p:cNvPr id="808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Matlab recognizes this and therefore allows you to specify the initial capacity:</a:t>
            </a:r>
          </a:p>
          <a:p>
            <a:pPr lvl="1">
              <a:buFontTx/>
              <a:buNone/>
            </a:pPr>
            <a:r>
              <a:rPr lang="en-US" altLang="en-US" smtClean="0">
                <a:latin typeface="Consolas" pitchFamily="49" charset="0"/>
                <a:cs typeface="Consolas" pitchFamily="49" charset="0"/>
              </a:rPr>
              <a:t>&gt;&gt; M = spalloc( N, N, m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After that, if the array is full, it only assigns room for 10 more entries in the array</a:t>
            </a:r>
          </a:p>
          <a:p>
            <a:pPr lvl="1"/>
            <a:r>
              <a:rPr lang="en-US" altLang="en-US" smtClean="0">
                <a:latin typeface="Arial" charset="0"/>
                <a:cs typeface="Arial" charset="0"/>
              </a:rPr>
              <a:t>This will result in quadratic behaviour if used improperly</a:t>
            </a:r>
          </a:p>
          <a:p>
            <a:pPr lvl="1">
              <a:buFontTx/>
              <a:buNone/>
            </a:pPr>
            <a:endParaRPr lang="en-US" altLang="en-US" sz="2400" b="1" smtClean="0">
              <a:latin typeface="Courier New" pitchFamily="49" charset="0"/>
              <a:cs typeface="Arial" charset="0"/>
            </a:endParaRPr>
          </a:p>
          <a:p>
            <a:pPr lvl="1"/>
            <a:endParaRPr lang="en-US" altLang="en-US" sz="2400" b="1" smtClean="0">
              <a:latin typeface="Courier New" pitchFamily="49" charset="0"/>
              <a:cs typeface="Arial" charset="0"/>
            </a:endParaRPr>
          </a:p>
        </p:txBody>
      </p:sp>
    </p:spTree>
    <p:extLst>
      <p:ext uri="{BB962C8B-B14F-4D97-AF65-F5344CB8AC3E}">
        <p14:creationId xmlns:p14="http://schemas.microsoft.com/office/powerpoint/2010/main" val="410408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Memory Allocation</a:t>
            </a:r>
            <a:endParaRPr lang="en-US" altLang="en-US" sz="4000" smtClean="0">
              <a:latin typeface="Arial" charset="0"/>
              <a:cs typeface="Arial" charset="0"/>
            </a:endParaRPr>
          </a:p>
        </p:txBody>
      </p:sp>
      <p:sp>
        <p:nvSpPr>
          <p:cNvPr id="819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As an experiment, start with an empty </a:t>
            </a:r>
            <a:r>
              <a:rPr lang="en-US" altLang="en-US" dirty="0" smtClean="0">
                <a:latin typeface="Times New Roman" pitchFamily="18" charset="0"/>
                <a:cs typeface="Times New Roman" pitchFamily="18" charset="0"/>
              </a:rPr>
              <a:t>1000 × 1000 </a:t>
            </a:r>
            <a:r>
              <a:rPr lang="en-US" altLang="en-US" dirty="0" smtClean="0">
                <a:latin typeface="Arial" charset="0"/>
                <a:cs typeface="Arial" charset="0"/>
              </a:rPr>
              <a:t>sparse matrix and begin assigning entries</a:t>
            </a:r>
          </a:p>
          <a:p>
            <a:pPr lvl="1"/>
            <a:r>
              <a:rPr lang="en-US" altLang="en-US" dirty="0" smtClean="0">
                <a:latin typeface="Arial" charset="0"/>
                <a:cs typeface="Arial" charset="0"/>
              </a:rPr>
              <a:t>After every </a:t>
            </a:r>
            <a:r>
              <a:rPr lang="en-US" altLang="en-US" dirty="0" smtClean="0">
                <a:latin typeface="Times New Roman" pitchFamily="18" charset="0"/>
                <a:cs typeface="Arial" charset="0"/>
              </a:rPr>
              <a:t>10</a:t>
            </a:r>
            <a:r>
              <a:rPr lang="en-US" altLang="en-US" dirty="0" smtClean="0">
                <a:latin typeface="Arial" charset="0"/>
                <a:cs typeface="Arial" charset="0"/>
              </a:rPr>
              <a:t> </a:t>
            </a:r>
            <a:r>
              <a:rPr lang="en-US" altLang="en-US" dirty="0" smtClean="0">
                <a:latin typeface="Arial" charset="0"/>
                <a:cs typeface="Arial" charset="0"/>
              </a:rPr>
              <a:t>insertions, the array must be resized, and therefore we expect quadratic </a:t>
            </a:r>
            <a:r>
              <a:rPr lang="en-US" altLang="en-US" dirty="0" smtClean="0">
                <a:latin typeface="Arial" charset="0"/>
                <a:cs typeface="Arial" charset="0"/>
              </a:rPr>
              <a:t>behaviour</a:t>
            </a:r>
          </a:p>
          <a:p>
            <a:pPr lvl="1"/>
            <a:r>
              <a:rPr lang="en-US" altLang="en-US" dirty="0" smtClean="0">
                <a:latin typeface="Arial" charset="0"/>
                <a:cs typeface="Arial" charset="0"/>
              </a:rPr>
              <a:t>The </a:t>
            </a:r>
            <a:r>
              <a:rPr lang="en-US" altLang="en-US" dirty="0" smtClean="0">
                <a:latin typeface="Arial" charset="0"/>
                <a:cs typeface="Arial" charset="0"/>
              </a:rPr>
              <a:t>next plot shows the time required to assign </a:t>
            </a:r>
            <a:r>
              <a:rPr lang="en-US" altLang="en-US" dirty="0" smtClean="0">
                <a:latin typeface="Times New Roman" pitchFamily="18" charset="0"/>
                <a:cs typeface="Arial" charset="0"/>
              </a:rPr>
              <a:t>100 000</a:t>
            </a:r>
            <a:r>
              <a:rPr lang="en-US" altLang="en-US" dirty="0" smtClean="0">
                <a:latin typeface="Arial" charset="0"/>
                <a:cs typeface="Arial" charset="0"/>
              </a:rPr>
              <a:t>, </a:t>
            </a:r>
            <a:r>
              <a:rPr lang="en-US" altLang="en-US" dirty="0" smtClean="0">
                <a:latin typeface="Times New Roman" pitchFamily="18" charset="0"/>
                <a:cs typeface="Arial" charset="0"/>
              </a:rPr>
              <a:t>200 000</a:t>
            </a:r>
            <a:r>
              <a:rPr lang="en-US" altLang="en-US" dirty="0" smtClean="0">
                <a:latin typeface="Arial" charset="0"/>
                <a:cs typeface="Arial" charset="0"/>
              </a:rPr>
              <a:t>, etc. of those entries </a:t>
            </a:r>
          </a:p>
        </p:txBody>
      </p:sp>
    </p:spTree>
    <p:extLst>
      <p:ext uri="{BB962C8B-B14F-4D97-AF65-F5344CB8AC3E}">
        <p14:creationId xmlns:p14="http://schemas.microsoft.com/office/powerpoint/2010/main" val="3754353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Memory Allocation</a:t>
            </a:r>
            <a:endParaRPr lang="en-US" altLang="en-US" sz="4000" smtClean="0">
              <a:latin typeface="Arial" charset="0"/>
              <a:cs typeface="Arial" charset="0"/>
            </a:endParaRPr>
          </a:p>
        </p:txBody>
      </p:sp>
      <p:sp>
        <p:nvSpPr>
          <p:cNvPr id="829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least-squares best-fitting quadratic function is a good fit</a:t>
            </a:r>
          </a:p>
        </p:txBody>
      </p:sp>
      <p:pic>
        <p:nvPicPr>
          <p:cNvPr id="82948" name="Picture 4" descr="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838" y="2636912"/>
            <a:ext cx="645953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847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Memory Allocation</a:t>
            </a:r>
            <a:endParaRPr lang="en-US" altLang="en-US" sz="4000" smtClean="0">
              <a:latin typeface="Arial" charset="0"/>
              <a:cs typeface="Arial" charset="0"/>
            </a:endParaRPr>
          </a:p>
        </p:txBody>
      </p:sp>
      <p:sp>
        <p:nvSpPr>
          <p:cNvPr id="839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in the previous example, if we pre-allocate one million entries:</a:t>
            </a:r>
          </a:p>
          <a:p>
            <a:pPr>
              <a:buFontTx/>
              <a:buNone/>
            </a:pPr>
            <a:r>
              <a:rPr lang="en-US" altLang="en-US" b="1" smtClean="0">
                <a:latin typeface="Courier New" pitchFamily="49" charset="0"/>
                <a:cs typeface="Arial" charset="0"/>
              </a:rPr>
              <a:t>		</a:t>
            </a:r>
            <a:r>
              <a:rPr lang="en-US" altLang="en-US" smtClean="0">
                <a:latin typeface="Consolas" pitchFamily="49" charset="0"/>
                <a:cs typeface="Consolas" pitchFamily="49" charset="0"/>
              </a:rPr>
              <a:t>&gt;&gt; A = spalloc( 1000, 1000, 1000000 );</a:t>
            </a:r>
            <a:br>
              <a:rPr lang="en-US" altLang="en-US" smtClean="0">
                <a:latin typeface="Consolas" pitchFamily="49" charset="0"/>
                <a:cs typeface="Consolas" pitchFamily="49" charset="0"/>
              </a:rPr>
            </a:br>
            <a:r>
              <a:rPr lang="en-US" altLang="en-US" smtClean="0">
                <a:latin typeface="Arial" charset="0"/>
                <a:cs typeface="Arial" charset="0"/>
              </a:rPr>
              <a:t>and then fill them, we get linear (blue) behaviour:</a:t>
            </a:r>
          </a:p>
        </p:txBody>
      </p:sp>
      <p:pic>
        <p:nvPicPr>
          <p:cNvPr id="83972" name="Picture 4" descr="pl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040" y="2565400"/>
            <a:ext cx="60563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764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Memory Allocation</a:t>
            </a:r>
            <a:endParaRPr lang="en-US" altLang="en-US" sz="4000" smtClean="0">
              <a:latin typeface="Arial" charset="0"/>
              <a:cs typeface="Arial" charset="0"/>
            </a:endParaRPr>
          </a:p>
        </p:txBody>
      </p:sp>
      <p:sp>
        <p:nvSpPr>
          <p:cNvPr id="2765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Because the copies are made only every </a:t>
            </a:r>
            <a:r>
              <a:rPr lang="en-US" altLang="en-US" smtClean="0">
                <a:latin typeface="Times New Roman" pitchFamily="18" charset="0"/>
                <a:cs typeface="Arial" charset="0"/>
              </a:rPr>
              <a:t>10</a:t>
            </a:r>
            <a:r>
              <a:rPr lang="en-US" altLang="en-US" smtClean="0">
                <a:latin typeface="Arial" charset="0"/>
                <a:cs typeface="Arial" charset="0"/>
              </a:rPr>
              <a:t> assignments, the effect is not that significant, the number of copies made is only </a:t>
            </a:r>
            <a:r>
              <a:rPr lang="en-US" altLang="en-US" smtClean="0">
                <a:latin typeface="Times New Roman" pitchFamily="18" charset="0"/>
                <a:cs typeface="Arial" charset="0"/>
              </a:rPr>
              <a:t>1/10</a:t>
            </a:r>
            <a:r>
              <a:rPr lang="en-US" altLang="en-US" baseline="30000" smtClean="0">
                <a:latin typeface="Times New Roman" pitchFamily="18" charset="0"/>
                <a:cs typeface="Arial" charset="0"/>
              </a:rPr>
              <a:t>th</a:t>
            </a:r>
            <a:r>
              <a:rPr lang="en-US" altLang="en-US" smtClean="0">
                <a:latin typeface="Arial" charset="0"/>
                <a:cs typeface="Arial" charset="0"/>
              </a:rPr>
              <a:t> of those made if with each assignment: </a:t>
            </a:r>
          </a:p>
        </p:txBody>
      </p:sp>
      <p:graphicFrame>
        <p:nvGraphicFramePr>
          <p:cNvPr id="27650" name="Object 2"/>
          <p:cNvGraphicFramePr>
            <a:graphicFrameLocks noChangeAspect="1"/>
          </p:cNvGraphicFramePr>
          <p:nvPr/>
        </p:nvGraphicFramePr>
        <p:xfrm>
          <a:off x="1116013" y="3068638"/>
          <a:ext cx="2922587" cy="1444625"/>
        </p:xfrm>
        <a:graphic>
          <a:graphicData uri="http://schemas.openxmlformats.org/presentationml/2006/ole">
            <mc:AlternateContent xmlns:mc="http://schemas.openxmlformats.org/markup-compatibility/2006">
              <mc:Choice xmlns:v="urn:schemas-microsoft-com:vml" Requires="v">
                <p:oleObj spid="_x0000_s27660" name="Equation" r:id="rId4" imgW="1231560" imgH="609480" progId="Equation.3">
                  <p:embed/>
                </p:oleObj>
              </mc:Choice>
              <mc:Fallback>
                <p:oleObj name="Equation" r:id="rId4" imgW="123156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068638"/>
                        <a:ext cx="2922587"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5076825" y="3213100"/>
          <a:ext cx="2741613" cy="1144588"/>
        </p:xfrm>
        <a:graphic>
          <a:graphicData uri="http://schemas.openxmlformats.org/presentationml/2006/ole">
            <mc:AlternateContent xmlns:mc="http://schemas.openxmlformats.org/markup-compatibility/2006">
              <mc:Choice xmlns:v="urn:schemas-microsoft-com:vml" Requires="v">
                <p:oleObj spid="_x0000_s27661" name="Equation" r:id="rId6" imgW="1155600" imgH="482400" progId="Equation.3">
                  <p:embed/>
                </p:oleObj>
              </mc:Choice>
              <mc:Fallback>
                <p:oleObj name="Equation" r:id="rId6" imgW="115560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213100"/>
                        <a:ext cx="2741613"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6055" name="Oval 7"/>
          <p:cNvSpPr>
            <a:spLocks noChangeArrowheads="1"/>
          </p:cNvSpPr>
          <p:nvPr/>
        </p:nvSpPr>
        <p:spPr bwMode="auto">
          <a:xfrm>
            <a:off x="2411413" y="3284538"/>
            <a:ext cx="647700" cy="12239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86057" name="Oval 9"/>
          <p:cNvSpPr>
            <a:spLocks noChangeArrowheads="1"/>
          </p:cNvSpPr>
          <p:nvPr/>
        </p:nvSpPr>
        <p:spPr bwMode="auto">
          <a:xfrm>
            <a:off x="6372225" y="3284538"/>
            <a:ext cx="504825" cy="12239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3220993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6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5" grpId="0" animBg="1"/>
      <p:bldP spid="3860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latin typeface="Arial" charset="0"/>
                <a:cs typeface="Arial" charset="0"/>
              </a:rPr>
              <a:t>Sample Test Runs</a:t>
            </a:r>
          </a:p>
        </p:txBody>
      </p:sp>
      <p:sp>
        <p:nvSpPr>
          <p:cNvPr id="849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Matlab must maintain the compressed-column shape of the matrix, thus, inserting objects to the left of the right-most non-zero column must consequently require copying all entries over</a:t>
            </a:r>
          </a:p>
          <a:p>
            <a:pPr lvl="1"/>
            <a:r>
              <a:rPr lang="en-US" altLang="en-US" smtClean="0">
                <a:latin typeface="Arial" charset="0"/>
                <a:cs typeface="Arial" charset="0"/>
              </a:rPr>
              <a:t>recall:  Matlab’s representation is column-first</a:t>
            </a:r>
          </a:p>
        </p:txBody>
      </p:sp>
    </p:spTree>
    <p:extLst>
      <p:ext uri="{BB962C8B-B14F-4D97-AF65-F5344CB8AC3E}">
        <p14:creationId xmlns:p14="http://schemas.microsoft.com/office/powerpoint/2010/main" val="2684884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Sample Test Runs</a:t>
            </a:r>
            <a:endParaRPr lang="en-US" altLang="en-US" sz="4000" smtClean="0">
              <a:latin typeface="Arial" charset="0"/>
              <a:cs typeface="Arial" charset="0"/>
            </a:endParaRPr>
          </a:p>
        </p:txBody>
      </p:sp>
      <p:sp>
        <p:nvSpPr>
          <p:cNvPr id="2560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this code which assigns </a:t>
            </a:r>
            <a:r>
              <a:rPr lang="en-US" altLang="en-US" i="1" smtClean="0">
                <a:latin typeface="Times New Roman" pitchFamily="18" charset="0"/>
                <a:cs typeface="Arial" charset="0"/>
              </a:rPr>
              <a:t>m</a:t>
            </a:r>
            <a:r>
              <a:rPr lang="en-US" altLang="en-US" smtClean="0">
                <a:latin typeface="Arial" charset="0"/>
                <a:cs typeface="Arial" charset="0"/>
              </a:rPr>
              <a:t> entries:</a:t>
            </a:r>
          </a:p>
          <a:p>
            <a:pPr lvl="2">
              <a:buFontTx/>
              <a:buNone/>
            </a:pPr>
            <a:r>
              <a:rPr lang="en-US" altLang="en-US" smtClean="0">
                <a:latin typeface="Consolas" pitchFamily="49" charset="0"/>
                <a:cs typeface="Consolas" pitchFamily="49" charset="0"/>
              </a:rPr>
              <a:t>&gt;&gt; n = 1024;</a:t>
            </a:r>
          </a:p>
          <a:p>
            <a:pPr lvl="2">
              <a:buFontTx/>
              <a:buNone/>
            </a:pPr>
            <a:r>
              <a:rPr lang="en-US" altLang="en-US" smtClean="0">
                <a:latin typeface="Consolas" pitchFamily="49" charset="0"/>
                <a:cs typeface="Consolas" pitchFamily="49" charset="0"/>
              </a:rPr>
              <a:t>&gt;&gt; m = n*n;</a:t>
            </a:r>
          </a:p>
          <a:p>
            <a:pPr lvl="2">
              <a:buFontTx/>
              <a:buNone/>
            </a:pPr>
            <a:r>
              <a:rPr lang="en-US" altLang="en-US" smtClean="0">
                <a:latin typeface="Consolas" pitchFamily="49" charset="0"/>
                <a:cs typeface="Consolas" pitchFamily="49" charset="0"/>
              </a:rPr>
              <a:t>&gt;&gt; A = spalloc( n, n, m );</a:t>
            </a:r>
          </a:p>
          <a:p>
            <a:pPr lvl="2">
              <a:buFontTx/>
              <a:buNone/>
            </a:pPr>
            <a:r>
              <a:rPr lang="en-US" altLang="en-US" smtClean="0">
                <a:latin typeface="Consolas" pitchFamily="49" charset="0"/>
                <a:cs typeface="Consolas" pitchFamily="49" charset="0"/>
              </a:rPr>
              <a:t>&gt;&gt; for j = 1:n               % for ( j = 1; j &lt;= n; ++j )</a:t>
            </a:r>
          </a:p>
          <a:p>
            <a:pPr lvl="2">
              <a:buFontTx/>
              <a:buNone/>
            </a:pPr>
            <a:r>
              <a:rPr lang="en-US" altLang="en-US" smtClean="0">
                <a:latin typeface="Consolas" pitchFamily="49" charset="0"/>
                <a:cs typeface="Consolas" pitchFamily="49" charset="0"/>
              </a:rPr>
              <a:t>        for i = 1:n          % for ( i = 1; i &lt;= n; ++i )</a:t>
            </a:r>
          </a:p>
          <a:p>
            <a:pPr lvl="2">
              <a:buFontTx/>
              <a:buNone/>
            </a:pPr>
            <a:r>
              <a:rPr lang="en-US" altLang="en-US" smtClean="0">
                <a:latin typeface="Consolas" pitchFamily="49" charset="0"/>
                <a:cs typeface="Consolas" pitchFamily="49" charset="0"/>
              </a:rPr>
              <a:t>            A(i, j) = 1 + i + j;</a:t>
            </a:r>
          </a:p>
          <a:p>
            <a:pPr lvl="2">
              <a:buFontTx/>
              <a:buNone/>
            </a:pPr>
            <a:r>
              <a:rPr lang="en-US" altLang="en-US" smtClean="0">
                <a:latin typeface="Consolas" pitchFamily="49" charset="0"/>
                <a:cs typeface="Consolas" pitchFamily="49" charset="0"/>
              </a:rPr>
              <a:t>        end</a:t>
            </a:r>
          </a:p>
          <a:p>
            <a:pPr lvl="2">
              <a:buFontTx/>
              <a:buNone/>
            </a:pPr>
            <a:r>
              <a:rPr lang="en-US" altLang="en-US" smtClean="0">
                <a:latin typeface="Consolas" pitchFamily="49" charset="0"/>
                <a:cs typeface="Consolas" pitchFamily="49" charset="0"/>
              </a:rPr>
              <a:t>    end</a:t>
            </a:r>
          </a:p>
          <a:p>
            <a:pPr>
              <a:buFontTx/>
              <a:buNone/>
            </a:pPr>
            <a:r>
              <a:rPr lang="en-US" altLang="en-US" smtClean="0">
                <a:latin typeface="Arial" charset="0"/>
                <a:cs typeface="Arial" charset="0"/>
              </a:rPr>
              <a:t>	runs in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smtClean="0">
                <a:latin typeface="Times New Roman" pitchFamily="18" charset="0"/>
                <a:cs typeface="Arial" charset="0"/>
              </a:rPr>
              <a:t>)</a:t>
            </a:r>
            <a:r>
              <a:rPr lang="en-US" altLang="en-US" smtClean="0">
                <a:latin typeface="Arial" charset="0"/>
                <a:cs typeface="Arial" charset="0"/>
              </a:rPr>
              <a:t>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It took </a:t>
            </a:r>
            <a:r>
              <a:rPr lang="en-US" altLang="en-US" smtClean="0">
                <a:latin typeface="Times New Roman" pitchFamily="18" charset="0"/>
                <a:cs typeface="Arial" charset="0"/>
              </a:rPr>
              <a:t>5 s</a:t>
            </a:r>
            <a:r>
              <a:rPr lang="en-US" altLang="en-US" smtClean="0">
                <a:latin typeface="Arial" charset="0"/>
                <a:cs typeface="Arial" charset="0"/>
              </a:rPr>
              <a:t> when I tried it</a:t>
            </a:r>
          </a:p>
        </p:txBody>
      </p:sp>
      <p:graphicFrame>
        <p:nvGraphicFramePr>
          <p:cNvPr id="28674" name="Object 2"/>
          <p:cNvGraphicFramePr>
            <a:graphicFrameLocks noChangeAspect="1"/>
          </p:cNvGraphicFramePr>
          <p:nvPr/>
        </p:nvGraphicFramePr>
        <p:xfrm>
          <a:off x="5508625" y="4005263"/>
          <a:ext cx="2600325" cy="2193925"/>
        </p:xfrm>
        <a:graphic>
          <a:graphicData uri="http://schemas.openxmlformats.org/presentationml/2006/ole">
            <mc:AlternateContent xmlns:mc="http://schemas.openxmlformats.org/markup-compatibility/2006">
              <mc:Choice xmlns:v="urn:schemas-microsoft-com:vml" Requires="v">
                <p:oleObj spid="_x0000_s28679" name="Equation" r:id="rId4" imgW="1625400" imgH="1371600" progId="Equation.3">
                  <p:embed/>
                </p:oleObj>
              </mc:Choice>
              <mc:Fallback>
                <p:oleObj name="Equation" r:id="rId4" imgW="16254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05263"/>
                        <a:ext cx="2600325"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7" name="Line 6"/>
          <p:cNvSpPr>
            <a:spLocks noChangeShapeType="1"/>
          </p:cNvSpPr>
          <p:nvPr/>
        </p:nvSpPr>
        <p:spPr bwMode="auto">
          <a:xfrm>
            <a:off x="6164263" y="3933825"/>
            <a:ext cx="0" cy="2374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78" name="Line 7"/>
          <p:cNvSpPr>
            <a:spLocks noChangeShapeType="1"/>
          </p:cNvSpPr>
          <p:nvPr/>
        </p:nvSpPr>
        <p:spPr bwMode="auto">
          <a:xfrm>
            <a:off x="6508750" y="3933825"/>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1389387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07" t="4222" r="13772" b="7946"/>
          <a:stretch/>
        </p:blipFill>
        <p:spPr bwMode="auto">
          <a:xfrm>
            <a:off x="5364088" y="3090333"/>
            <a:ext cx="3716867" cy="34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p:nvPr>
        </p:nvSpPr>
        <p:spPr/>
        <p:txBody>
          <a:bodyPr/>
          <a:lstStyle/>
          <a:p>
            <a:r>
              <a:rPr lang="en-US" altLang="en-US" dirty="0" smtClean="0">
                <a:latin typeface="Arial" charset="0"/>
                <a:cs typeface="Arial" charset="0"/>
              </a:rPr>
              <a:t>Example</a:t>
            </a:r>
            <a:endParaRPr lang="en-US" altLang="en-US" dirty="0" smtClean="0">
              <a:latin typeface="Arial" charset="0"/>
              <a:cs typeface="Arial" charset="0"/>
            </a:endParaRPr>
          </a:p>
        </p:txBody>
      </p:sp>
      <p:sp>
        <p:nvSpPr>
          <p:cNvPr id="58372" name="Rectangle 4"/>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 dense </a:t>
            </a:r>
            <a:r>
              <a:rPr lang="en-US" altLang="en-US" dirty="0" smtClean="0">
                <a:latin typeface="Times New Roman" panose="02020603050405020304" pitchFamily="18" charset="0"/>
                <a:cs typeface="Times New Roman" panose="02020603050405020304" pitchFamily="18" charset="0"/>
              </a:rPr>
              <a:t>1 585 478 </a:t>
            </a:r>
            <a:r>
              <a:rPr lang="en-US" altLang="en-US" dirty="0" smtClean="0">
                <a:latin typeface="Arial" charset="0"/>
                <a:cs typeface="Arial" charset="0"/>
              </a:rPr>
              <a:t>square matrix of doubles would occupy </a:t>
            </a:r>
            <a:r>
              <a:rPr lang="en-US" altLang="en-US" dirty="0" smtClean="0">
                <a:latin typeface="Times New Roman" panose="02020603050405020304" pitchFamily="18" charset="0"/>
                <a:cs typeface="Times New Roman" panose="02020603050405020304" pitchFamily="18" charset="0"/>
              </a:rPr>
              <a:t>18 </a:t>
            </a:r>
            <a:r>
              <a:rPr lang="en-US" altLang="en-US" dirty="0" err="1" smtClean="0">
                <a:latin typeface="Times New Roman" panose="02020603050405020304" pitchFamily="18" charset="0"/>
                <a:cs typeface="Times New Roman" panose="02020603050405020304" pitchFamily="18" charset="0"/>
              </a:rPr>
              <a:t>TiB</a:t>
            </a:r>
            <a:endParaRPr lang="en-US" altLang="en-US" dirty="0" smtClean="0">
              <a:latin typeface="Times New Roman" panose="02020603050405020304" pitchFamily="18" charset="0"/>
              <a:cs typeface="Times New Roman" panose="02020603050405020304" pitchFamily="18" charset="0"/>
            </a:endParaRPr>
          </a:p>
          <a:p>
            <a:pPr>
              <a:buFont typeface="Arial" charset="0"/>
              <a:buNone/>
            </a:pPr>
            <a:endParaRPr lang="en-US" altLang="en-US" dirty="0">
              <a:latin typeface="Arial" charset="0"/>
              <a:cs typeface="Arial" charset="0"/>
            </a:endParaRPr>
          </a:p>
          <a:p>
            <a:pPr>
              <a:buNone/>
            </a:pPr>
            <a:r>
              <a:rPr lang="en-US" altLang="en-US" dirty="0" smtClean="0">
                <a:latin typeface="Arial" charset="0"/>
                <a:cs typeface="Arial" charset="0"/>
              </a:rPr>
              <a:t>	The matrix representation of the AMD G3 processor has only</a:t>
            </a:r>
            <a:br>
              <a:rPr lang="en-US" altLang="en-US" dirty="0" smtClean="0">
                <a:latin typeface="Arial" charset="0"/>
                <a:cs typeface="Arial" charset="0"/>
              </a:rPr>
            </a:br>
            <a:r>
              <a:rPr lang="en-US" altLang="en-US" dirty="0" smtClean="0">
                <a:latin typeface="Times New Roman" pitchFamily="18" charset="0"/>
                <a:cs typeface="Arial" charset="0"/>
              </a:rPr>
              <a:t>7 660 826</a:t>
            </a:r>
            <a:r>
              <a:rPr lang="en-US" altLang="en-US" dirty="0" smtClean="0">
                <a:latin typeface="Arial" charset="0"/>
                <a:cs typeface="Arial" charset="0"/>
              </a:rPr>
              <a:t> </a:t>
            </a:r>
            <a:r>
              <a:rPr lang="en-US" altLang="en-US" dirty="0">
                <a:latin typeface="Arial" charset="0"/>
                <a:cs typeface="Arial" charset="0"/>
              </a:rPr>
              <a:t>non-zero entries</a:t>
            </a:r>
          </a:p>
          <a:p>
            <a:pPr lvl="1"/>
            <a:r>
              <a:rPr lang="en-US" altLang="en-US" dirty="0">
                <a:latin typeface="Arial" charset="0"/>
                <a:cs typeface="Arial" charset="0"/>
              </a:rPr>
              <a:t>The density is </a:t>
            </a:r>
            <a:r>
              <a:rPr lang="en-US" altLang="en-US" dirty="0">
                <a:latin typeface="Times New Roman" pitchFamily="18" charset="0"/>
                <a:cs typeface="Arial" charset="0"/>
              </a:rPr>
              <a:t>0.000003 </a:t>
            </a:r>
            <a:endParaRPr lang="en-US" altLang="en-US" dirty="0" smtClean="0">
              <a:latin typeface="Times New Roman" pitchFamily="18" charset="0"/>
              <a:cs typeface="Arial" charset="0"/>
            </a:endParaRPr>
          </a:p>
          <a:p>
            <a:pPr lvl="1"/>
            <a:r>
              <a:rPr lang="en-US" altLang="en-US" dirty="0" smtClean="0">
                <a:latin typeface="Arial" charset="0"/>
                <a:cs typeface="Arial" charset="0"/>
              </a:rPr>
              <a:t>The </a:t>
            </a:r>
            <a:r>
              <a:rPr lang="en-US" altLang="en-US" dirty="0">
                <a:latin typeface="Arial" charset="0"/>
                <a:cs typeface="Arial" charset="0"/>
              </a:rPr>
              <a:t>matrix is used for </a:t>
            </a:r>
            <a:r>
              <a:rPr lang="en-US" altLang="en-US" dirty="0" smtClean="0">
                <a:latin typeface="Arial" charset="0"/>
                <a:cs typeface="Arial" charset="0"/>
              </a:rPr>
              <a:t>circuit simulation</a:t>
            </a:r>
            <a:endParaRPr lang="en-US" altLang="en-US" dirty="0">
              <a:latin typeface="Arial" charset="0"/>
              <a:cs typeface="Arial" charset="0"/>
            </a:endParaRPr>
          </a:p>
          <a:p>
            <a:pPr lvl="1"/>
            <a:r>
              <a:rPr lang="en-US" altLang="en-US" dirty="0" smtClean="0">
                <a:latin typeface="Arial" charset="0"/>
                <a:cs typeface="Arial" charset="0"/>
              </a:rPr>
              <a:t>Simulations requires solving a system of</a:t>
            </a:r>
            <a:br>
              <a:rPr lang="en-US" altLang="en-US" dirty="0" smtClean="0">
                <a:latin typeface="Arial" charset="0"/>
                <a:cs typeface="Arial" charset="0"/>
              </a:rPr>
            </a:br>
            <a:r>
              <a:rPr lang="en-US" altLang="en-US" dirty="0" smtClean="0">
                <a:latin typeface="Times New Roman" pitchFamily="18" charset="0"/>
                <a:cs typeface="Arial" charset="0"/>
              </a:rPr>
              <a:t>1,585,478 </a:t>
            </a:r>
            <a:r>
              <a:rPr lang="en-US" altLang="en-US" dirty="0">
                <a:latin typeface="Arial" charset="0"/>
                <a:cs typeface="Arial" charset="0"/>
              </a:rPr>
              <a:t>equations in </a:t>
            </a:r>
            <a:r>
              <a:rPr lang="en-US" altLang="en-US" dirty="0" smtClean="0">
                <a:latin typeface="Arial" charset="0"/>
                <a:cs typeface="Arial" charset="0"/>
              </a:rPr>
              <a:t>that many unknowns</a:t>
            </a:r>
            <a:endParaRPr lang="en-US" altLang="en-US" dirty="0">
              <a:latin typeface="Arial" charset="0"/>
              <a:cs typeface="Arial" charset="0"/>
            </a:endParaRPr>
          </a:p>
          <a:p>
            <a:pPr lvl="1"/>
            <a:endParaRPr lang="en-US" altLang="en-US" dirty="0">
              <a:latin typeface="Times New Roman" pitchFamily="18" charset="0"/>
              <a:cs typeface="Arial" charset="0"/>
            </a:endParaRPr>
          </a:p>
          <a:p>
            <a:pPr>
              <a:buFont typeface="Arial" charset="0"/>
              <a:buNone/>
            </a:pPr>
            <a:r>
              <a:rPr lang="en-US" altLang="en-US" dirty="0" smtClean="0">
                <a:latin typeface="Arial" charset="0"/>
                <a:cs typeface="Arial" charset="0"/>
              </a:rPr>
              <a:t> </a:t>
            </a:r>
            <a:endParaRPr lang="en-US" altLang="en-US" dirty="0" smtClean="0">
              <a:latin typeface="Arial" charset="0"/>
              <a:cs typeface="Arial" charset="0"/>
            </a:endParaRPr>
          </a:p>
        </p:txBody>
      </p:sp>
      <p:sp>
        <p:nvSpPr>
          <p:cNvPr id="58373" name="Text Box 5"/>
          <p:cNvSpPr txBox="1">
            <a:spLocks noChangeArrowheads="1"/>
          </p:cNvSpPr>
          <p:nvPr/>
        </p:nvSpPr>
        <p:spPr bwMode="auto">
          <a:xfrm>
            <a:off x="3635375" y="6546850"/>
            <a:ext cx="4894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969696"/>
                </a:solidFill>
              </a:rPr>
              <a:t>http://www.cise.ufl.edu/research/sparse/matrices/AMD/G3_circuit.html</a:t>
            </a:r>
          </a:p>
        </p:txBody>
      </p:sp>
    </p:spTree>
    <p:extLst>
      <p:ext uri="{BB962C8B-B14F-4D97-AF65-F5344CB8AC3E}">
        <p14:creationId xmlns:p14="http://schemas.microsoft.com/office/powerpoint/2010/main" val="3439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37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7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3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Sample Test Runs</a:t>
            </a:r>
            <a:endParaRPr lang="en-US" altLang="en-US" sz="4000" smtClean="0">
              <a:latin typeface="Arial" charset="0"/>
              <a:cs typeface="Arial" charset="0"/>
            </a:endParaRPr>
          </a:p>
        </p:txBody>
      </p:sp>
      <p:sp>
        <p:nvSpPr>
          <p:cNvPr id="266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While this code, which assigns </a:t>
            </a:r>
            <a:r>
              <a:rPr lang="en-US" altLang="en-US" i="1" smtClean="0">
                <a:latin typeface="Times New Roman" pitchFamily="18" charset="0"/>
                <a:cs typeface="Arial" charset="0"/>
              </a:rPr>
              <a:t>m</a:t>
            </a:r>
            <a:r>
              <a:rPr lang="en-US" altLang="en-US" smtClean="0">
                <a:latin typeface="Arial" charset="0"/>
                <a:cs typeface="Arial" charset="0"/>
              </a:rPr>
              <a:t> entries:</a:t>
            </a:r>
          </a:p>
          <a:p>
            <a:pPr lvl="2">
              <a:buFontTx/>
              <a:buNone/>
            </a:pPr>
            <a:r>
              <a:rPr lang="en-US" altLang="en-US" smtClean="0">
                <a:latin typeface="Consolas" pitchFamily="49" charset="0"/>
                <a:cs typeface="Consolas" pitchFamily="49" charset="0"/>
              </a:rPr>
              <a:t>&gt;&gt; n = 1024;</a:t>
            </a:r>
          </a:p>
          <a:p>
            <a:pPr lvl="2">
              <a:buFontTx/>
              <a:buNone/>
            </a:pPr>
            <a:r>
              <a:rPr lang="en-US" altLang="en-US" smtClean="0">
                <a:latin typeface="Consolas" pitchFamily="49" charset="0"/>
                <a:cs typeface="Consolas" pitchFamily="49" charset="0"/>
              </a:rPr>
              <a:t>&gt;&gt; m = n*n;</a:t>
            </a:r>
          </a:p>
          <a:p>
            <a:pPr lvl="2">
              <a:buFontTx/>
              <a:buNone/>
            </a:pPr>
            <a:r>
              <a:rPr lang="en-US" altLang="en-US" smtClean="0">
                <a:latin typeface="Consolas" pitchFamily="49" charset="0"/>
                <a:cs typeface="Consolas" pitchFamily="49" charset="0"/>
              </a:rPr>
              <a:t>&gt;&gt; A = spalloc( n, n, m );</a:t>
            </a:r>
          </a:p>
          <a:p>
            <a:pPr lvl="2">
              <a:buFontTx/>
              <a:buNone/>
            </a:pPr>
            <a:r>
              <a:rPr lang="en-US" altLang="en-US" smtClean="0">
                <a:latin typeface="Consolas" pitchFamily="49" charset="0"/>
                <a:cs typeface="Consolas" pitchFamily="49" charset="0"/>
              </a:rPr>
              <a:t>&gt;&gt; for i = n:-1:1            % for ( i = n; i &gt;= 1; --i )</a:t>
            </a:r>
          </a:p>
          <a:p>
            <a:pPr lvl="2">
              <a:buFontTx/>
              <a:buNone/>
            </a:pPr>
            <a:r>
              <a:rPr lang="en-US" altLang="en-US" smtClean="0">
                <a:latin typeface="Consolas" pitchFamily="49" charset="0"/>
                <a:cs typeface="Consolas" pitchFamily="49" charset="0"/>
              </a:rPr>
              <a:t>        for j = n:-1:1       % for ( j = n; j &gt;= 1; --j )</a:t>
            </a:r>
          </a:p>
          <a:p>
            <a:pPr lvl="2">
              <a:buFontTx/>
              <a:buNone/>
            </a:pPr>
            <a:r>
              <a:rPr lang="en-US" altLang="en-US" smtClean="0">
                <a:latin typeface="Consolas" pitchFamily="49" charset="0"/>
                <a:cs typeface="Consolas" pitchFamily="49" charset="0"/>
              </a:rPr>
              <a:t>            A(i, j) = 1 + i + j;</a:t>
            </a:r>
          </a:p>
          <a:p>
            <a:pPr lvl="2">
              <a:buFontTx/>
              <a:buNone/>
            </a:pPr>
            <a:r>
              <a:rPr lang="en-US" altLang="en-US" smtClean="0">
                <a:latin typeface="Consolas" pitchFamily="49" charset="0"/>
                <a:cs typeface="Consolas" pitchFamily="49" charset="0"/>
              </a:rPr>
              <a:t>        end</a:t>
            </a:r>
          </a:p>
          <a:p>
            <a:pPr lvl="2">
              <a:buFontTx/>
              <a:buNone/>
            </a:pPr>
            <a:r>
              <a:rPr lang="en-US" altLang="en-US" smtClean="0">
                <a:latin typeface="Consolas" pitchFamily="49" charset="0"/>
                <a:cs typeface="Consolas" pitchFamily="49" charset="0"/>
              </a:rPr>
              <a:t>    end</a:t>
            </a:r>
          </a:p>
          <a:p>
            <a:pPr>
              <a:buFontTx/>
              <a:buNone/>
            </a:pPr>
            <a:r>
              <a:rPr lang="en-US" altLang="en-US" smtClean="0">
                <a:latin typeface="Arial" charset="0"/>
                <a:cs typeface="Arial" charset="0"/>
              </a:rPr>
              <a:t>	runs in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took </a:t>
            </a:r>
            <a:r>
              <a:rPr lang="en-US" altLang="en-US" smtClean="0">
                <a:latin typeface="Times New Roman" pitchFamily="18" charset="0"/>
                <a:cs typeface="Arial" charset="0"/>
              </a:rPr>
              <a:t>7 min</a:t>
            </a:r>
          </a:p>
        </p:txBody>
      </p:sp>
      <p:graphicFrame>
        <p:nvGraphicFramePr>
          <p:cNvPr id="29698" name="Object 2"/>
          <p:cNvGraphicFramePr>
            <a:graphicFrameLocks noChangeAspect="1"/>
          </p:cNvGraphicFramePr>
          <p:nvPr/>
        </p:nvGraphicFramePr>
        <p:xfrm>
          <a:off x="5508625" y="4005263"/>
          <a:ext cx="2600325" cy="2193925"/>
        </p:xfrm>
        <a:graphic>
          <a:graphicData uri="http://schemas.openxmlformats.org/presentationml/2006/ole">
            <mc:AlternateContent xmlns:mc="http://schemas.openxmlformats.org/markup-compatibility/2006">
              <mc:Choice xmlns:v="urn:schemas-microsoft-com:vml" Requires="v">
                <p:oleObj spid="_x0000_s29703" name="Equation" r:id="rId4" imgW="1625400" imgH="1371600" progId="Equation.3">
                  <p:embed/>
                </p:oleObj>
              </mc:Choice>
              <mc:Fallback>
                <p:oleObj name="Equation" r:id="rId4" imgW="16254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05263"/>
                        <a:ext cx="2600325"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1" name="Line 8"/>
          <p:cNvSpPr>
            <a:spLocks noChangeShapeType="1"/>
          </p:cNvSpPr>
          <p:nvPr/>
        </p:nvSpPr>
        <p:spPr bwMode="auto">
          <a:xfrm flipH="1">
            <a:off x="6011863" y="5995988"/>
            <a:ext cx="2016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9702" name="Line 9"/>
          <p:cNvSpPr>
            <a:spLocks noChangeShapeType="1"/>
          </p:cNvSpPr>
          <p:nvPr/>
        </p:nvSpPr>
        <p:spPr bwMode="auto">
          <a:xfrm flipH="1">
            <a:off x="7380288" y="5635625"/>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57746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Sample Test Runs</a:t>
            </a:r>
            <a:endParaRPr lang="en-US" altLang="en-US" sz="4000" smtClean="0">
              <a:latin typeface="Arial" charset="0"/>
              <a:cs typeface="Arial" charset="0"/>
            </a:endParaRPr>
          </a:p>
        </p:txBody>
      </p:sp>
      <p:sp>
        <p:nvSpPr>
          <p:cNvPr id="276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Even this code which assigns </a:t>
            </a:r>
            <a:r>
              <a:rPr lang="en-US" altLang="en-US" i="1" smtClean="0">
                <a:latin typeface="Times New Roman" pitchFamily="18" charset="0"/>
                <a:cs typeface="Arial" charset="0"/>
              </a:rPr>
              <a:t>m</a:t>
            </a:r>
            <a:r>
              <a:rPr lang="en-US" altLang="en-US" smtClean="0">
                <a:latin typeface="Arial" charset="0"/>
                <a:cs typeface="Arial" charset="0"/>
              </a:rPr>
              <a:t> entries:</a:t>
            </a:r>
          </a:p>
          <a:p>
            <a:pPr lvl="2">
              <a:buFontTx/>
              <a:buNone/>
            </a:pPr>
            <a:r>
              <a:rPr lang="en-US" altLang="en-US" smtClean="0">
                <a:latin typeface="Consolas" pitchFamily="49" charset="0"/>
                <a:cs typeface="Consolas" pitchFamily="49" charset="0"/>
              </a:rPr>
              <a:t>&gt;&gt; n = 1024;</a:t>
            </a:r>
          </a:p>
          <a:p>
            <a:pPr lvl="2">
              <a:buFontTx/>
              <a:buNone/>
            </a:pPr>
            <a:r>
              <a:rPr lang="en-US" altLang="en-US" smtClean="0">
                <a:latin typeface="Consolas" pitchFamily="49" charset="0"/>
                <a:cs typeface="Consolas" pitchFamily="49" charset="0"/>
              </a:rPr>
              <a:t>&gt;&gt; m = n*n;</a:t>
            </a:r>
          </a:p>
          <a:p>
            <a:pPr lvl="2">
              <a:buFontTx/>
              <a:buNone/>
            </a:pPr>
            <a:r>
              <a:rPr lang="en-US" altLang="en-US" smtClean="0">
                <a:latin typeface="Consolas" pitchFamily="49" charset="0"/>
                <a:cs typeface="Consolas" pitchFamily="49" charset="0"/>
              </a:rPr>
              <a:t>&gt;&gt; A = spalloc( n, n, m );</a:t>
            </a:r>
          </a:p>
          <a:p>
            <a:pPr lvl="2">
              <a:buFontTx/>
              <a:buNone/>
            </a:pPr>
            <a:r>
              <a:rPr lang="en-US" altLang="en-US" smtClean="0">
                <a:latin typeface="Consolas" pitchFamily="49" charset="0"/>
                <a:cs typeface="Consolas" pitchFamily="49" charset="0"/>
              </a:rPr>
              <a:t>&gt;&gt; for i = 1:n               % for ( j = 1; j &lt;= n; ++j )</a:t>
            </a:r>
          </a:p>
          <a:p>
            <a:pPr lvl="2">
              <a:buFontTx/>
              <a:buNone/>
            </a:pPr>
            <a:r>
              <a:rPr lang="en-US" altLang="en-US" smtClean="0">
                <a:latin typeface="Consolas" pitchFamily="49" charset="0"/>
                <a:cs typeface="Consolas" pitchFamily="49" charset="0"/>
              </a:rPr>
              <a:t>        for j = 1:n          % for ( i = 1; i &lt;= n; ++i )</a:t>
            </a:r>
          </a:p>
          <a:p>
            <a:pPr lvl="2">
              <a:buFontTx/>
              <a:buNone/>
            </a:pPr>
            <a:r>
              <a:rPr lang="en-US" altLang="en-US" smtClean="0">
                <a:latin typeface="Consolas" pitchFamily="49" charset="0"/>
                <a:cs typeface="Consolas" pitchFamily="49" charset="0"/>
              </a:rPr>
              <a:t>            A(i, j) = 1 + i + j;</a:t>
            </a:r>
          </a:p>
          <a:p>
            <a:pPr lvl="2">
              <a:buFontTx/>
              <a:buNone/>
            </a:pPr>
            <a:r>
              <a:rPr lang="en-US" altLang="en-US" smtClean="0">
                <a:latin typeface="Consolas" pitchFamily="49" charset="0"/>
                <a:cs typeface="Consolas" pitchFamily="49" charset="0"/>
              </a:rPr>
              <a:t>        end</a:t>
            </a:r>
          </a:p>
          <a:p>
            <a:pPr lvl="2">
              <a:buFontTx/>
              <a:buNone/>
            </a:pPr>
            <a:r>
              <a:rPr lang="en-US" altLang="en-US" smtClean="0">
                <a:latin typeface="Consolas" pitchFamily="49" charset="0"/>
                <a:cs typeface="Consolas" pitchFamily="49" charset="0"/>
              </a:rPr>
              <a:t>    end</a:t>
            </a:r>
            <a:endParaRPr lang="en-US" altLang="en-US" sz="1200" smtClean="0">
              <a:latin typeface="Consolas" pitchFamily="49" charset="0"/>
              <a:cs typeface="Consolas" pitchFamily="49" charset="0"/>
            </a:endParaRPr>
          </a:p>
          <a:p>
            <a:pPr>
              <a:buFontTx/>
              <a:buNone/>
            </a:pPr>
            <a:r>
              <a:rPr lang="en-US" altLang="en-US" smtClean="0">
                <a:latin typeface="Arial" charset="0"/>
                <a:cs typeface="Arial" charset="0"/>
              </a:rPr>
              <a:t>	also runs in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Only half the copies as with the</a:t>
            </a:r>
            <a:br>
              <a:rPr lang="en-US" altLang="en-US" smtClean="0">
                <a:latin typeface="Arial" charset="0"/>
                <a:cs typeface="Arial" charset="0"/>
              </a:rPr>
            </a:br>
            <a:r>
              <a:rPr lang="en-US" altLang="en-US" smtClean="0">
                <a:latin typeface="Arial" charset="0"/>
                <a:cs typeface="Arial" charset="0"/>
              </a:rPr>
              <a:t>previous case—just a little less time</a:t>
            </a:r>
          </a:p>
        </p:txBody>
      </p:sp>
      <p:graphicFrame>
        <p:nvGraphicFramePr>
          <p:cNvPr id="30722" name="Object 2"/>
          <p:cNvGraphicFramePr>
            <a:graphicFrameLocks noChangeAspect="1"/>
          </p:cNvGraphicFramePr>
          <p:nvPr/>
        </p:nvGraphicFramePr>
        <p:xfrm>
          <a:off x="5508625" y="4005263"/>
          <a:ext cx="2600325" cy="2193925"/>
        </p:xfrm>
        <a:graphic>
          <a:graphicData uri="http://schemas.openxmlformats.org/presentationml/2006/ole">
            <mc:AlternateContent xmlns:mc="http://schemas.openxmlformats.org/markup-compatibility/2006">
              <mc:Choice xmlns:v="urn:schemas-microsoft-com:vml" Requires="v">
                <p:oleObj spid="_x0000_s30727" name="Equation" r:id="rId4" imgW="1625400" imgH="1371600" progId="Equation.3">
                  <p:embed/>
                </p:oleObj>
              </mc:Choice>
              <mc:Fallback>
                <p:oleObj name="Equation" r:id="rId4" imgW="16254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05263"/>
                        <a:ext cx="2600325"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Line 5"/>
          <p:cNvSpPr>
            <a:spLocks noChangeShapeType="1"/>
          </p:cNvSpPr>
          <p:nvPr/>
        </p:nvSpPr>
        <p:spPr bwMode="auto">
          <a:xfrm>
            <a:off x="6084888" y="4165600"/>
            <a:ext cx="194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0726" name="Line 6"/>
          <p:cNvSpPr>
            <a:spLocks noChangeShapeType="1"/>
          </p:cNvSpPr>
          <p:nvPr/>
        </p:nvSpPr>
        <p:spPr bwMode="auto">
          <a:xfrm>
            <a:off x="6084888" y="4533900"/>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0708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ltLang="en-US" smtClean="0">
                <a:latin typeface="Arial" charset="0"/>
                <a:cs typeface="Arial" charset="0"/>
              </a:rPr>
              <a:t>Sample Test Runs</a:t>
            </a:r>
          </a:p>
        </p:txBody>
      </p:sp>
      <p:sp>
        <p:nvSpPr>
          <p:cNvPr id="286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the worst-case order</a:t>
            </a:r>
            <a:endParaRPr lang="en-US" altLang="en-US" smtClean="0">
              <a:latin typeface="Times New Roman" pitchFamily="18" charset="0"/>
              <a:cs typeface="Times New Roman" pitchFamily="18" charset="0"/>
            </a:endParaRPr>
          </a:p>
          <a:p>
            <a:pPr lvl="2">
              <a:buFontTx/>
              <a:buNone/>
            </a:pPr>
            <a:r>
              <a:rPr lang="en-US" altLang="en-US" smtClean="0">
                <a:latin typeface="Consolas" pitchFamily="49" charset="0"/>
                <a:cs typeface="Consolas" pitchFamily="49" charset="0"/>
              </a:rPr>
              <a:t>&gt;&gt; n = 1024;</a:t>
            </a:r>
          </a:p>
          <a:p>
            <a:pPr lvl="2">
              <a:buFontTx/>
              <a:buNone/>
            </a:pPr>
            <a:r>
              <a:rPr lang="en-US" altLang="en-US" smtClean="0">
                <a:latin typeface="Consolas" pitchFamily="49" charset="0"/>
                <a:cs typeface="Consolas" pitchFamily="49" charset="0"/>
              </a:rPr>
              <a:t>&gt;&gt; m = n*n;</a:t>
            </a:r>
          </a:p>
          <a:p>
            <a:pPr lvl="2">
              <a:buFontTx/>
              <a:buNone/>
            </a:pPr>
            <a:r>
              <a:rPr lang="en-US" altLang="en-US" smtClean="0">
                <a:latin typeface="Consolas" pitchFamily="49" charset="0"/>
                <a:cs typeface="Consolas" pitchFamily="49" charset="0"/>
              </a:rPr>
              <a:t>&gt;&gt; A = spalloc( n, n, m );</a:t>
            </a:r>
          </a:p>
          <a:p>
            <a:pPr lvl="2">
              <a:buFontTx/>
              <a:buNone/>
            </a:pPr>
            <a:r>
              <a:rPr lang="en-US" altLang="en-US" smtClean="0">
                <a:latin typeface="Consolas" pitchFamily="49" charset="0"/>
                <a:cs typeface="Consolas" pitchFamily="49" charset="0"/>
              </a:rPr>
              <a:t>&gt;&gt; for j = n:-1:1</a:t>
            </a:r>
          </a:p>
          <a:p>
            <a:pPr lvl="2">
              <a:buFontTx/>
              <a:buNone/>
            </a:pPr>
            <a:r>
              <a:rPr lang="en-US" altLang="en-US" smtClean="0">
                <a:latin typeface="Consolas" pitchFamily="49" charset="0"/>
                <a:cs typeface="Consolas" pitchFamily="49" charset="0"/>
              </a:rPr>
              <a:t>        for i = n:-1:1</a:t>
            </a:r>
          </a:p>
          <a:p>
            <a:pPr lvl="2">
              <a:buFontTx/>
              <a:buNone/>
            </a:pPr>
            <a:r>
              <a:rPr lang="en-US" altLang="en-US" smtClean="0">
                <a:latin typeface="Consolas" pitchFamily="49" charset="0"/>
                <a:cs typeface="Consolas" pitchFamily="49" charset="0"/>
              </a:rPr>
              <a:t>            A(i, j) = 1 + i + j;</a:t>
            </a:r>
          </a:p>
          <a:p>
            <a:pPr lvl="2">
              <a:buFontTx/>
              <a:buNone/>
            </a:pPr>
            <a:r>
              <a:rPr lang="en-US" altLang="en-US" smtClean="0">
                <a:latin typeface="Consolas" pitchFamily="49" charset="0"/>
                <a:cs typeface="Consolas" pitchFamily="49" charset="0"/>
              </a:rPr>
              <a:t>        end</a:t>
            </a:r>
          </a:p>
          <a:p>
            <a:pPr lvl="2">
              <a:buFontTx/>
              <a:buNone/>
            </a:pPr>
            <a:r>
              <a:rPr lang="en-US" altLang="en-US" smtClean="0">
                <a:latin typeface="Consolas" pitchFamily="49" charset="0"/>
                <a:cs typeface="Consolas" pitchFamily="49" charset="0"/>
              </a:rPr>
              <a:t>    end</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I halted the computer after </a:t>
            </a:r>
            <a:r>
              <a:rPr lang="en-US" altLang="en-US" smtClean="0">
                <a:latin typeface="Times New Roman" pitchFamily="18" charset="0"/>
                <a:cs typeface="Times New Roman" pitchFamily="18" charset="0"/>
              </a:rPr>
              <a:t>30 min</a:t>
            </a:r>
            <a:endParaRPr lang="en-US" altLang="en-US" smtClean="0">
              <a:latin typeface="Arial" charset="0"/>
              <a:cs typeface="Arial" charset="0"/>
            </a:endParaRPr>
          </a:p>
        </p:txBody>
      </p:sp>
      <p:graphicFrame>
        <p:nvGraphicFramePr>
          <p:cNvPr id="31746" name="Object 2"/>
          <p:cNvGraphicFramePr>
            <a:graphicFrameLocks noChangeAspect="1"/>
          </p:cNvGraphicFramePr>
          <p:nvPr/>
        </p:nvGraphicFramePr>
        <p:xfrm>
          <a:off x="5508625" y="4005263"/>
          <a:ext cx="2600325" cy="2193925"/>
        </p:xfrm>
        <a:graphic>
          <a:graphicData uri="http://schemas.openxmlformats.org/presentationml/2006/ole">
            <mc:AlternateContent xmlns:mc="http://schemas.openxmlformats.org/markup-compatibility/2006">
              <mc:Choice xmlns:v="urn:schemas-microsoft-com:vml" Requires="v">
                <p:oleObj spid="_x0000_s31751" name="Equation" r:id="rId4" imgW="1625400" imgH="1371600" progId="Equation.3">
                  <p:embed/>
                </p:oleObj>
              </mc:Choice>
              <mc:Fallback>
                <p:oleObj name="Equation" r:id="rId4" imgW="16254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05263"/>
                        <a:ext cx="2600325"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9" name="Line 8"/>
          <p:cNvSpPr>
            <a:spLocks noChangeShapeType="1"/>
          </p:cNvSpPr>
          <p:nvPr/>
        </p:nvSpPr>
        <p:spPr bwMode="auto">
          <a:xfrm flipV="1">
            <a:off x="7893050" y="3933825"/>
            <a:ext cx="0" cy="2303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1750" name="Line 9"/>
          <p:cNvSpPr>
            <a:spLocks noChangeShapeType="1"/>
          </p:cNvSpPr>
          <p:nvPr/>
        </p:nvSpPr>
        <p:spPr bwMode="auto">
          <a:xfrm>
            <a:off x="7542213" y="5373688"/>
            <a:ext cx="0" cy="863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992631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Sample Test Runs</a:t>
            </a:r>
            <a:endParaRPr lang="en-US" altLang="en-US" sz="4000" smtClean="0">
              <a:latin typeface="Arial" charset="0"/>
              <a:cs typeface="Arial" charset="0"/>
            </a:endParaRPr>
          </a:p>
        </p:txBody>
      </p:sp>
      <p:sp>
        <p:nvSpPr>
          <p:cNvPr id="860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Consequently, it is your responsibility to use this data structure correctly:</a:t>
            </a:r>
          </a:p>
          <a:p>
            <a:pPr lvl="1"/>
            <a:r>
              <a:rPr lang="en-US" altLang="en-US" smtClean="0">
                <a:latin typeface="Arial" charset="0"/>
                <a:cs typeface="Arial" charset="0"/>
              </a:rPr>
              <a:t>It is designed to allow exceptionally fast accesses, including:</a:t>
            </a:r>
          </a:p>
          <a:p>
            <a:pPr lvl="2"/>
            <a:r>
              <a:rPr lang="en-US" altLang="en-US" smtClean="0">
                <a:latin typeface="Arial" charset="0"/>
                <a:cs typeface="Arial" charset="0"/>
              </a:rPr>
              <a:t>Fast matrix-matrix addition</a:t>
            </a:r>
          </a:p>
          <a:p>
            <a:pPr lvl="2"/>
            <a:r>
              <a:rPr lang="en-US" altLang="en-US" smtClean="0">
                <a:latin typeface="Arial" charset="0"/>
                <a:cs typeface="Arial" charset="0"/>
              </a:rPr>
              <a:t>Fast matrix-vector multiplication</a:t>
            </a:r>
          </a:p>
          <a:p>
            <a:pPr lvl="2"/>
            <a:r>
              <a:rPr lang="en-US" altLang="en-US" smtClean="0">
                <a:latin typeface="Arial" charset="0"/>
                <a:cs typeface="Arial" charset="0"/>
              </a:rPr>
              <a:t>Fast Gaussian elimination and backward substitution</a:t>
            </a:r>
          </a:p>
        </p:txBody>
      </p:sp>
    </p:spTree>
    <p:extLst>
      <p:ext uri="{BB962C8B-B14F-4D97-AF65-F5344CB8AC3E}">
        <p14:creationId xmlns:p14="http://schemas.microsoft.com/office/powerpoint/2010/main" val="1911018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19" descr="j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060575"/>
            <a:ext cx="46799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8704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circuit with resistors and operational amplifies</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from an example in Vlach and Singhal, p.143.</a:t>
            </a:r>
          </a:p>
        </p:txBody>
      </p:sp>
    </p:spTree>
    <p:extLst>
      <p:ext uri="{BB962C8B-B14F-4D97-AF65-F5344CB8AC3E}">
        <p14:creationId xmlns:p14="http://schemas.microsoft.com/office/powerpoint/2010/main" val="3902668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19" descr="j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060575"/>
            <a:ext cx="46799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8806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modified nodal representation of the circuit</a:t>
            </a:r>
          </a:p>
          <a:p>
            <a:endParaRPr lang="en-US" altLang="en-US" smtClean="0">
              <a:latin typeface="Arial" charset="0"/>
              <a:cs typeface="Arial" charset="0"/>
            </a:endParaRPr>
          </a:p>
          <a:p>
            <a:endParaRPr lang="en-US" altLang="en-US" smtClean="0">
              <a:latin typeface="Arial" charset="0"/>
              <a:cs typeface="Arial" charset="0"/>
            </a:endParaRPr>
          </a:p>
          <a:p>
            <a:pPr>
              <a:buFontTx/>
              <a:buNone/>
            </a:pPr>
            <a:r>
              <a:rPr lang="en-US" altLang="en-US" smtClean="0">
                <a:latin typeface="Arial" charset="0"/>
                <a:cs typeface="Arial" charset="0"/>
              </a:rPr>
              <a:t>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a:buFontTx/>
              <a:buNone/>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is represented by this sparse matrix:  recover the original matrix</a:t>
            </a:r>
          </a:p>
        </p:txBody>
      </p:sp>
      <p:graphicFrame>
        <p:nvGraphicFramePr>
          <p:cNvPr id="44106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
        <p:nvSpPr>
          <p:cNvPr id="88081" name="Text Box 78"/>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8082" name="Text Box 90"/>
          <p:cNvSpPr txBox="1">
            <a:spLocks noChangeArrowheads="1"/>
          </p:cNvSpPr>
          <p:nvPr/>
        </p:nvSpPr>
        <p:spPr bwMode="auto">
          <a:xfrm>
            <a:off x="611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8083" name="Text Box 139"/>
          <p:cNvSpPr txBox="1">
            <a:spLocks noChangeArrowheads="1"/>
          </p:cNvSpPr>
          <p:nvPr/>
        </p:nvSpPr>
        <p:spPr bwMode="auto">
          <a:xfrm>
            <a:off x="10906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8084" name="Text Box 140"/>
          <p:cNvSpPr txBox="1">
            <a:spLocks noChangeArrowheads="1"/>
          </p:cNvSpPr>
          <p:nvPr/>
        </p:nvSpPr>
        <p:spPr bwMode="auto">
          <a:xfrm>
            <a:off x="160813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8085" name="Text Box 141"/>
          <p:cNvSpPr txBox="1">
            <a:spLocks noChangeArrowheads="1"/>
          </p:cNvSpPr>
          <p:nvPr/>
        </p:nvSpPr>
        <p:spPr bwMode="auto">
          <a:xfrm>
            <a:off x="205263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8086" name="Text Box 142"/>
          <p:cNvSpPr txBox="1">
            <a:spLocks noChangeArrowheads="1"/>
          </p:cNvSpPr>
          <p:nvPr/>
        </p:nvSpPr>
        <p:spPr bwMode="auto">
          <a:xfrm>
            <a:off x="253206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8087" name="Text Box 143"/>
          <p:cNvSpPr txBox="1">
            <a:spLocks noChangeArrowheads="1"/>
          </p:cNvSpPr>
          <p:nvPr/>
        </p:nvSpPr>
        <p:spPr bwMode="auto">
          <a:xfrm>
            <a:off x="30353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8088" name="Text Box 144"/>
          <p:cNvSpPr txBox="1">
            <a:spLocks noChangeArrowheads="1"/>
          </p:cNvSpPr>
          <p:nvPr/>
        </p:nvSpPr>
        <p:spPr bwMode="auto">
          <a:xfrm>
            <a:off x="35274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8089" name="Text Box 145"/>
          <p:cNvSpPr txBox="1">
            <a:spLocks noChangeArrowheads="1"/>
          </p:cNvSpPr>
          <p:nvPr/>
        </p:nvSpPr>
        <p:spPr bwMode="auto">
          <a:xfrm>
            <a:off x="3946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8090" name="Text Box 641"/>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8091" name="Text Box 642"/>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8092" name="Text Box 643"/>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8093" name="Text Box 644"/>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8094" name="Text Box 645"/>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8095" name="Text Box 646"/>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8096" name="Text Box 647"/>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8097" name="Text Box 648"/>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88098" name="Text Box 649"/>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88099" name="Text Box 650"/>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88100" name="Text Box 651"/>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88101" name="Text Box 652"/>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88102" name="Text Box 653"/>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88103" name="Text Box 654"/>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88104" name="Text Box 655"/>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88105" name="Text Box 656"/>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88106" name="Text Box 657"/>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88107" name="Text Box 658"/>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41064" name="Group 744"/>
          <p:cNvGraphicFramePr>
            <a:graphicFrameLocks noGrp="1"/>
          </p:cNvGraphicFramePr>
          <p:nvPr>
            <p:extLst>
              <p:ext uri="{D42A27DB-BD31-4B8C-83A1-F6EECF244321}">
                <p14:modId xmlns:p14="http://schemas.microsoft.com/office/powerpoint/2010/main" val="2115535079"/>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88173" name="Text Box 787"/>
          <p:cNvSpPr txBox="1">
            <a:spLocks noChangeArrowheads="1"/>
          </p:cNvSpPr>
          <p:nvPr/>
        </p:nvSpPr>
        <p:spPr bwMode="auto">
          <a:xfrm>
            <a:off x="2809875" y="3141663"/>
            <a:ext cx="322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i="1">
                <a:latin typeface="Times New Roman" pitchFamily="18" charset="0"/>
              </a:rPr>
              <a:t>I</a:t>
            </a:r>
            <a:r>
              <a:rPr lang="en-US" altLang="en-US" sz="1600" baseline="-25000">
                <a:latin typeface="Times New Roman" pitchFamily="18" charset="0"/>
              </a:rPr>
              <a:t>0</a:t>
            </a:r>
            <a:endParaRPr lang="en-US" altLang="en-US" sz="1600">
              <a:latin typeface="Times New Roman" pitchFamily="18" charset="0"/>
            </a:endParaRPr>
          </a:p>
        </p:txBody>
      </p:sp>
    </p:spTree>
    <p:extLst>
      <p:ext uri="{BB962C8B-B14F-4D97-AF65-F5344CB8AC3E}">
        <p14:creationId xmlns:p14="http://schemas.microsoft.com/office/powerpoint/2010/main" val="2000473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890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It is a conductance matrix with op amps and is therefore square and not symmetric</a:t>
            </a:r>
          </a:p>
          <a:p>
            <a:pPr lvl="1"/>
            <a:r>
              <a:rPr lang="en-US" altLang="en-US" smtClean="0">
                <a:latin typeface="Arial" charset="0"/>
                <a:cs typeface="Arial" charset="0"/>
              </a:rPr>
              <a:t>The </a:t>
            </a:r>
            <a:r>
              <a:rPr lang="en-US" altLang="en-US" b="1" smtClean="0">
                <a:latin typeface="Courier New" pitchFamily="49" charset="0"/>
                <a:cs typeface="Arial" charset="0"/>
              </a:rPr>
              <a:t>IA</a:t>
            </a:r>
            <a:r>
              <a:rPr lang="en-US" altLang="en-US" smtClean="0">
                <a:latin typeface="Arial" charset="0"/>
                <a:cs typeface="Arial" charset="0"/>
              </a:rPr>
              <a:t> matrix has size </a:t>
            </a:r>
            <a:r>
              <a:rPr lang="en-US" altLang="en-US" smtClean="0">
                <a:latin typeface="Times New Roman" pitchFamily="18" charset="0"/>
                <a:cs typeface="Arial" charset="0"/>
              </a:rPr>
              <a:t>7 = </a:t>
            </a:r>
            <a:r>
              <a:rPr lang="en-US" altLang="en-US" i="1" smtClean="0">
                <a:latin typeface="Times New Roman" pitchFamily="18" charset="0"/>
                <a:cs typeface="Arial" charset="0"/>
              </a:rPr>
              <a:t>N</a:t>
            </a:r>
            <a:r>
              <a:rPr lang="en-US" altLang="en-US" smtClean="0">
                <a:latin typeface="Times New Roman" pitchFamily="18" charset="0"/>
                <a:cs typeface="Arial" charset="0"/>
              </a:rPr>
              <a:t> + 1</a:t>
            </a:r>
            <a:r>
              <a:rPr lang="en-US" altLang="en-US" smtClean="0">
                <a:latin typeface="Arial" charset="0"/>
                <a:cs typeface="Arial" charset="0"/>
              </a:rPr>
              <a:t> entries</a:t>
            </a:r>
          </a:p>
          <a:p>
            <a:pPr lvl="2"/>
            <a:r>
              <a:rPr lang="en-US" altLang="en-US" smtClean="0">
                <a:latin typeface="Arial" charset="0"/>
                <a:cs typeface="Arial" charset="0"/>
              </a:rPr>
              <a:t>The matrix is </a:t>
            </a:r>
            <a:r>
              <a:rPr lang="en-US" altLang="en-US" smtClean="0">
                <a:latin typeface="Times New Roman" pitchFamily="18" charset="0"/>
                <a:cs typeface="Times New Roman" pitchFamily="18" charset="0"/>
              </a:rPr>
              <a:t>7 × 7 </a:t>
            </a:r>
          </a:p>
          <a:p>
            <a:pPr lvl="1"/>
            <a:r>
              <a:rPr lang="en-US" altLang="en-US" smtClean="0">
                <a:latin typeface="Arial" charset="0"/>
                <a:cs typeface="Arial" charset="0"/>
              </a:rPr>
              <a:t>The last entry of </a:t>
            </a:r>
            <a:r>
              <a:rPr lang="en-US" altLang="en-US" b="1" smtClean="0">
                <a:latin typeface="Courier New" pitchFamily="49" charset="0"/>
                <a:cs typeface="Arial" charset="0"/>
              </a:rPr>
              <a:t>IA</a:t>
            </a:r>
            <a:r>
              <a:rPr lang="en-US" altLang="en-US" smtClean="0">
                <a:latin typeface="Arial" charset="0"/>
                <a:cs typeface="Arial" charset="0"/>
              </a:rPr>
              <a:t> is 19</a:t>
            </a:r>
          </a:p>
          <a:p>
            <a:pPr lvl="2"/>
            <a:r>
              <a:rPr lang="en-US" altLang="en-US" smtClean="0">
                <a:latin typeface="Arial" charset="0"/>
                <a:cs typeface="Arial" charset="0"/>
              </a:rPr>
              <a:t>There are 19 non-zero entries</a:t>
            </a:r>
          </a:p>
        </p:txBody>
      </p:sp>
      <p:sp>
        <p:nvSpPr>
          <p:cNvPr id="89092" name="Text Box 169"/>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9093" name="Text Box 170"/>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9094" name="Text Box 171"/>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9095" name="Text Box 172"/>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9096" name="Text Box 173"/>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9097" name="Text Box 174"/>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9098" name="Text Box 175"/>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9099" name="Text Box 176"/>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9100" name="Text Box 177"/>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9101" name="Text Box 178"/>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9102" name="Text Box 179"/>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9103" name="Text Box 180"/>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9104" name="Text Box 181"/>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9105" name="Text Box 182"/>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9106" name="Text Box 183"/>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9107" name="Text Box 184"/>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9108" name="Text Box 185"/>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89109" name="Text Box 186"/>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89110" name="Text Box 187"/>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89111" name="Text Box 188"/>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89112" name="Text Box 189"/>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89113" name="Text Box 190"/>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89114" name="Text Box 191"/>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89115" name="Text Box 192"/>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89116" name="Text Box 193"/>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89117" name="Text Box 194"/>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89118" name="Text Box 195"/>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43588" name="Group 196"/>
          <p:cNvGraphicFramePr>
            <a:graphicFrameLocks noGrp="1"/>
          </p:cNvGraphicFramePr>
          <p:nvPr>
            <p:extLst>
              <p:ext uri="{D42A27DB-BD31-4B8C-83A1-F6EECF244321}">
                <p14:modId xmlns:p14="http://schemas.microsoft.com/office/powerpoint/2010/main" val="1389506005"/>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graphicFrame>
        <p:nvGraphicFramePr>
          <p:cNvPr id="33"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91425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277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will build the matrix row-by-row</a:t>
            </a:r>
          </a:p>
        </p:txBody>
      </p:sp>
      <p:sp>
        <p:nvSpPr>
          <p:cNvPr id="32773" name="Text Box 174"/>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2774" name="Text Box 175"/>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2775" name="Text Box 176"/>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2776" name="Text Box 177"/>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2777" name="Text Box 178"/>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2778" name="Text Box 179"/>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2779" name="Text Box 180"/>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2780" name="Text Box 181"/>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2781" name="Text Box 182"/>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2782" name="Text Box 183"/>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2783" name="Text Box 184"/>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2784" name="Text Box 185"/>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2785" name="Text Box 186"/>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2786" name="Text Box 187"/>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2787" name="Text Box 188"/>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2788" name="Text Box 189"/>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2789" name="Text Box 190"/>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2790" name="Text Box 191"/>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2791" name="Text Box 192"/>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2792" name="Text Box 193"/>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2793" name="Text Box 194"/>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2794" name="Text Box 195"/>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2795" name="Text Box 196"/>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2796" name="Text Box 197"/>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2797" name="Text Box 198"/>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2798" name="Text Box 199"/>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2799" name="Text Box 200"/>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44617" name="Group 201"/>
          <p:cNvGraphicFramePr>
            <a:graphicFrameLocks noGrp="1"/>
          </p:cNvGraphicFramePr>
          <p:nvPr>
            <p:extLst>
              <p:ext uri="{D42A27DB-BD31-4B8C-83A1-F6EECF244321}">
                <p14:modId xmlns:p14="http://schemas.microsoft.com/office/powerpoint/2010/main" val="3460138763"/>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graphicFrame>
        <p:nvGraphicFramePr>
          <p:cNvPr id="32770" name="Object 2"/>
          <p:cNvGraphicFramePr>
            <a:graphicFrameLocks noChangeAspect="1"/>
          </p:cNvGraphicFramePr>
          <p:nvPr/>
        </p:nvGraphicFramePr>
        <p:xfrm>
          <a:off x="4229100" y="2492375"/>
          <a:ext cx="4932363" cy="2235200"/>
        </p:xfrm>
        <a:graphic>
          <a:graphicData uri="http://schemas.openxmlformats.org/presentationml/2006/ole">
            <mc:AlternateContent xmlns:mc="http://schemas.openxmlformats.org/markup-compatibility/2006">
              <mc:Choice xmlns:v="urn:schemas-microsoft-com:vml" Requires="v">
                <p:oleObj spid="_x0000_s32775" name="Equation" r:id="rId4" imgW="3530520" imgH="1600200" progId="Equation.3">
                  <p:embed/>
                </p:oleObj>
              </mc:Choice>
              <mc:Fallback>
                <p:oleObj name="Equation" r:id="rId4" imgW="353052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2492375"/>
                        <a:ext cx="4932363"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73619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379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0 is stored in entries 0 and 1</a:t>
            </a:r>
          </a:p>
          <a:p>
            <a:pPr lvl="1">
              <a:buFontTx/>
              <a:buNone/>
            </a:pPr>
            <a:r>
              <a:rPr lang="en-US" altLang="en-US" sz="1600" b="1" smtClean="0">
                <a:latin typeface="Courier New" pitchFamily="49" charset="0"/>
                <a:cs typeface="Arial" charset="0"/>
              </a:rPr>
              <a:t>	</a:t>
            </a: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IA[0]</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IA[1] – 1</a:t>
            </a:r>
            <a:endParaRPr lang="en-US" altLang="en-US" sz="1600" b="1" smtClean="0">
              <a:solidFill>
                <a:srgbClr val="FF0000"/>
              </a:solidFill>
              <a:latin typeface="Courier New" pitchFamily="49" charset="0"/>
              <a:cs typeface="Arial" charset="0"/>
            </a:endParaRP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0.1</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-0.1</a:t>
            </a:r>
            <a:r>
              <a:rPr lang="en-US" altLang="en-US" smtClean="0">
                <a:latin typeface="Arial" charset="0"/>
                <a:cs typeface="Arial" charset="0"/>
              </a:rPr>
              <a:t> in column </a:t>
            </a:r>
            <a:r>
              <a:rPr lang="en-US" altLang="en-US" smtClean="0">
                <a:solidFill>
                  <a:srgbClr val="CC0099"/>
                </a:solidFill>
                <a:latin typeface="Arial" charset="0"/>
                <a:cs typeface="Arial" charset="0"/>
              </a:rPr>
              <a:t>1</a:t>
            </a:r>
          </a:p>
        </p:txBody>
      </p:sp>
      <p:sp>
        <p:nvSpPr>
          <p:cNvPr id="33797" name="Text Box 170"/>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3798" name="Text Box 171"/>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3799" name="Text Box 172"/>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3800" name="Text Box 173"/>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3801" name="Text Box 174"/>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3802" name="Text Box 175"/>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3803" name="Text Box 176"/>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3804" name="Text Box 177"/>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3805" name="Text Box 178"/>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3806" name="Text Box 179"/>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3807" name="Text Box 180"/>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3808" name="Text Box 181"/>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3809" name="Text Box 182"/>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3810" name="Text Box 183"/>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3811" name="Text Box 184"/>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3812" name="Text Box 185"/>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3813" name="Text Box 186"/>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3814" name="Text Box 187"/>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3815" name="Text Box 188"/>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3816" name="Text Box 189"/>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3817" name="Text Box 190"/>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3818" name="Text Box 191"/>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3819" name="Text Box 192"/>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3820" name="Text Box 193"/>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3821" name="Text Box 194"/>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3822" name="Text Box 195"/>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3823" name="Text Box 196"/>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59973" name="Group 197"/>
          <p:cNvGraphicFramePr>
            <a:graphicFrameLocks noGrp="1"/>
          </p:cNvGraphicFramePr>
          <p:nvPr>
            <p:extLst>
              <p:ext uri="{D42A27DB-BD31-4B8C-83A1-F6EECF244321}">
                <p14:modId xmlns:p14="http://schemas.microsoft.com/office/powerpoint/2010/main" val="1634166503"/>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 name="Rounded Rectangle 35"/>
          <p:cNvSpPr/>
          <p:nvPr/>
        </p:nvSpPr>
        <p:spPr>
          <a:xfrm>
            <a:off x="519113"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3794" name="Object 2"/>
          <p:cNvGraphicFramePr>
            <a:graphicFrameLocks noChangeAspect="1"/>
          </p:cNvGraphicFramePr>
          <p:nvPr/>
        </p:nvGraphicFramePr>
        <p:xfrm>
          <a:off x="4229100" y="2492375"/>
          <a:ext cx="4932363" cy="2235200"/>
        </p:xfrm>
        <a:graphic>
          <a:graphicData uri="http://schemas.openxmlformats.org/presentationml/2006/ole">
            <mc:AlternateContent xmlns:mc="http://schemas.openxmlformats.org/markup-compatibility/2006">
              <mc:Choice xmlns:v="urn:schemas-microsoft-com:vml" Requires="v">
                <p:oleObj spid="_x0000_s33799" name="Equation" r:id="rId4" imgW="3530520" imgH="1600200" progId="Equation.3">
                  <p:embed/>
                </p:oleObj>
              </mc:Choice>
              <mc:Fallback>
                <p:oleObj name="Equation" r:id="rId4" imgW="353052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2492375"/>
                        <a:ext cx="4932363"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62947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482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0 is stored in entries 0 and 1</a:t>
            </a:r>
          </a:p>
          <a:p>
            <a:pPr lvl="1">
              <a:buFontTx/>
              <a:buNone/>
            </a:pPr>
            <a:r>
              <a:rPr lang="en-US" altLang="en-US" sz="1600" b="1" smtClean="0">
                <a:latin typeface="Courier New" pitchFamily="49" charset="0"/>
                <a:cs typeface="Arial" charset="0"/>
              </a:rPr>
              <a:t>	</a:t>
            </a: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IA[0]</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IA[1] – 1</a:t>
            </a:r>
            <a:endParaRPr lang="en-US" altLang="en-US" sz="1600" b="1" smtClean="0">
              <a:solidFill>
                <a:srgbClr val="FF0000"/>
              </a:solidFill>
              <a:latin typeface="Courier New" pitchFamily="49" charset="0"/>
              <a:cs typeface="Arial" charset="0"/>
            </a:endParaRP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0.1</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–0.1</a:t>
            </a:r>
            <a:r>
              <a:rPr lang="en-US" altLang="en-US" smtClean="0">
                <a:latin typeface="Arial" charset="0"/>
                <a:cs typeface="Arial" charset="0"/>
              </a:rPr>
              <a:t> in column </a:t>
            </a:r>
            <a:r>
              <a:rPr lang="en-US" altLang="en-US" smtClean="0">
                <a:solidFill>
                  <a:srgbClr val="CC0099"/>
                </a:solidFill>
                <a:latin typeface="Arial" charset="0"/>
                <a:cs typeface="Arial" charset="0"/>
              </a:rPr>
              <a:t>1</a:t>
            </a:r>
          </a:p>
        </p:txBody>
      </p:sp>
      <p:sp>
        <p:nvSpPr>
          <p:cNvPr id="34821" name="Text Box 170"/>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4822" name="Text Box 171"/>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4823" name="Text Box 172"/>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4824" name="Text Box 173"/>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4825" name="Text Box 174"/>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4826" name="Text Box 175"/>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4827" name="Text Box 176"/>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4828" name="Text Box 177"/>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4829" name="Text Box 178"/>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4830" name="Text Box 179"/>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4831" name="Text Box 180"/>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4832" name="Text Box 181"/>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4833" name="Text Box 182"/>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4834" name="Text Box 183"/>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4835" name="Text Box 184"/>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4836" name="Text Box 185"/>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4837" name="Text Box 186"/>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4838" name="Text Box 187"/>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4839" name="Text Box 188"/>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4840" name="Text Box 189"/>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4841" name="Text Box 190"/>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4842" name="Text Box 191"/>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4843" name="Text Box 192"/>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4844" name="Text Box 193"/>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4845" name="Text Box 194"/>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4846" name="Text Box 195"/>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4847" name="Text Box 196"/>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59973" name="Group 197"/>
          <p:cNvGraphicFramePr>
            <a:graphicFrameLocks noGrp="1"/>
          </p:cNvGraphicFramePr>
          <p:nvPr>
            <p:extLst>
              <p:ext uri="{D42A27DB-BD31-4B8C-83A1-F6EECF244321}">
                <p14:modId xmlns:p14="http://schemas.microsoft.com/office/powerpoint/2010/main" val="583512019"/>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4913" name="Oval 262"/>
          <p:cNvSpPr>
            <a:spLocks noChangeArrowheads="1"/>
          </p:cNvSpPr>
          <p:nvPr/>
        </p:nvSpPr>
        <p:spPr bwMode="auto">
          <a:xfrm>
            <a:off x="4787900" y="2492375"/>
            <a:ext cx="576263" cy="287338"/>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34914" name="Oval 263"/>
          <p:cNvSpPr>
            <a:spLocks noChangeArrowheads="1"/>
          </p:cNvSpPr>
          <p:nvPr/>
        </p:nvSpPr>
        <p:spPr bwMode="auto">
          <a:xfrm>
            <a:off x="5362575" y="2492375"/>
            <a:ext cx="577850" cy="287338"/>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4818"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4823"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p:cNvSpPr/>
          <p:nvPr/>
        </p:nvSpPr>
        <p:spPr>
          <a:xfrm>
            <a:off x="519113"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0264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latin typeface="Arial" charset="0"/>
                <a:cs typeface="Arial" charset="0"/>
              </a:rPr>
              <a:t>Dense square matrix data structure</a:t>
            </a:r>
            <a:endParaRPr lang="en-US" altLang="en-US" dirty="0" smtClean="0">
              <a:latin typeface="Arial" charset="0"/>
              <a:cs typeface="Arial" charset="0"/>
            </a:endParaRPr>
          </a:p>
        </p:txBody>
      </p:sp>
      <p:sp>
        <p:nvSpPr>
          <p:cNvPr id="604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class stores </a:t>
            </a:r>
            <a:r>
              <a:rPr lang="en-US" altLang="en-US" i="1" dirty="0" smtClean="0">
                <a:latin typeface="Times New Roman" pitchFamily="18" charset="0"/>
                <a:cs typeface="Arial" charset="0"/>
              </a:rPr>
              <a:t>N </a:t>
            </a:r>
            <a:r>
              <a:rPr lang="en-US" altLang="en-US" i="1" dirty="0" smtClean="0">
                <a:latin typeface="Times New Roman" pitchFamily="18" charset="0"/>
                <a:cs typeface="Times New Roman" pitchFamily="18" charset="0"/>
              </a:rPr>
              <a:t>×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smtClean="0">
                <a:latin typeface="Arial" charset="0"/>
                <a:cs typeface="Arial" charset="0"/>
              </a:rPr>
              <a:t>matrices with </a:t>
            </a:r>
            <a:r>
              <a:rPr lang="en-US" altLang="en-US" dirty="0" smtClean="0">
                <a:latin typeface="Times New Roman" pitchFamily="18" charset="0"/>
                <a:cs typeface="Times New Roman" pitchFamily="18" charset="0"/>
              </a:rPr>
              <a:t>8 + 4</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+ 8</a:t>
            </a:r>
            <a:r>
              <a:rPr lang="en-US" altLang="en-US" i="1" dirty="0" smtClean="0">
                <a:latin typeface="Times New Roman" pitchFamily="18" charset="0"/>
                <a:cs typeface="Times New Roman" pitchFamily="18" charset="0"/>
              </a:rPr>
              <a:t>N</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 = </a:t>
            </a:r>
            <a:r>
              <a:rPr lang="en-US" altLang="en-US"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 bytes</a:t>
            </a:r>
            <a:endParaRPr lang="en-US" altLang="en-US" sz="1400" b="1" dirty="0" smtClean="0">
              <a:latin typeface="Courier New" pitchFamily="49" charset="0"/>
              <a:cs typeface="Arial" charset="0"/>
            </a:endParaRPr>
          </a:p>
          <a:p>
            <a:pPr lvl="2">
              <a:buFontTx/>
              <a:buNone/>
            </a:pPr>
            <a:endParaRPr lang="en-US" altLang="en-US" sz="800" dirty="0" smtClean="0">
              <a:latin typeface="Consolas" pitchFamily="49" charset="0"/>
              <a:cs typeface="Arial" charset="0"/>
            </a:endParaRPr>
          </a:p>
          <a:p>
            <a:pPr>
              <a:buFont typeface="Arial" charset="0"/>
              <a:buNone/>
            </a:pPr>
            <a:endParaRPr lang="en-US" altLang="en-US" dirty="0" smtClean="0">
              <a:latin typeface="Arial" charset="0"/>
              <a:cs typeface="Arial" charset="0"/>
            </a:endParaRPr>
          </a:p>
        </p:txBody>
      </p:sp>
      <p:cxnSp>
        <p:nvCxnSpPr>
          <p:cNvPr id="3" name="Straight Arrow Connector 2"/>
          <p:cNvCxnSpPr/>
          <p:nvPr/>
        </p:nvCxnSpPr>
        <p:spPr>
          <a:xfrm flipH="1" flipV="1">
            <a:off x="7217664" y="4774592"/>
            <a:ext cx="174937" cy="8547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545889" y="5531987"/>
            <a:ext cx="1954381" cy="369332"/>
          </a:xfrm>
          <a:prstGeom prst="rect">
            <a:avLst/>
          </a:prstGeom>
        </p:spPr>
        <p:txBody>
          <a:bodyPr wrap="none">
            <a:spAutoFit/>
          </a:bodyPr>
          <a:lstStyle/>
          <a:p>
            <a:r>
              <a:rPr lang="en-US" altLang="en-US" dirty="0" smtClean="0"/>
              <a:t>pointer arithmetic</a:t>
            </a:r>
            <a:endParaRPr lang="en-CA" dirty="0"/>
          </a:p>
        </p:txBody>
      </p:sp>
      <p:sp>
        <p:nvSpPr>
          <p:cNvPr id="5" name="Rectangle 4"/>
          <p:cNvSpPr/>
          <p:nvPr/>
        </p:nvSpPr>
        <p:spPr>
          <a:xfrm>
            <a:off x="683568" y="2060848"/>
            <a:ext cx="2880320" cy="2062103"/>
          </a:xfrm>
          <a:prstGeom prst="rect">
            <a:avLst/>
          </a:prstGeom>
        </p:spPr>
        <p:txBody>
          <a:bodyPr wrap="square">
            <a:spAutoFit/>
          </a:bodyPr>
          <a:lstStyle/>
          <a:p>
            <a:r>
              <a:rPr lang="en-US" altLang="en-US" sz="1600" dirty="0">
                <a:latin typeface="Consolas" pitchFamily="49" charset="0"/>
              </a:rPr>
              <a:t>class Matrix {</a:t>
            </a:r>
          </a:p>
          <a:p>
            <a:r>
              <a:rPr lang="en-US" altLang="en-US" sz="1600" dirty="0">
                <a:latin typeface="Consolas" pitchFamily="49" charset="0"/>
              </a:rPr>
              <a:t>    private:</a:t>
            </a:r>
          </a:p>
          <a:p>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N;</a:t>
            </a:r>
          </a:p>
          <a:p>
            <a:r>
              <a:rPr lang="en-US" altLang="en-US" sz="1600" dirty="0">
                <a:latin typeface="Consolas" pitchFamily="49" charset="0"/>
              </a:rPr>
              <a:t>        double **matrix;</a:t>
            </a:r>
          </a:p>
          <a:p>
            <a:r>
              <a:rPr lang="en-US" altLang="en-US" sz="1600" dirty="0">
                <a:latin typeface="Consolas" pitchFamily="49" charset="0"/>
              </a:rPr>
              <a:t>    public:</a:t>
            </a:r>
          </a:p>
          <a:p>
            <a:r>
              <a:rPr lang="en-US" altLang="en-US" sz="1600" dirty="0">
                <a:latin typeface="Consolas" pitchFamily="49" charset="0"/>
              </a:rPr>
              <a:t>        Matrix( </a:t>
            </a:r>
            <a:r>
              <a:rPr lang="en-US" altLang="en-US" sz="1600" dirty="0" err="1">
                <a:latin typeface="Consolas" pitchFamily="49" charset="0"/>
              </a:rPr>
              <a:t>int</a:t>
            </a:r>
            <a:r>
              <a:rPr lang="en-US" altLang="en-US" sz="1600" dirty="0">
                <a:latin typeface="Consolas" pitchFamily="49" charset="0"/>
              </a:rPr>
              <a:t> n </a:t>
            </a:r>
            <a:r>
              <a:rPr lang="en-US" altLang="en-US" sz="1600" dirty="0" smtClean="0">
                <a:latin typeface="Consolas" pitchFamily="49" charset="0"/>
              </a:rPr>
              <a:t>);</a:t>
            </a:r>
          </a:p>
          <a:p>
            <a:r>
              <a:rPr lang="en-US" altLang="en-US" sz="1600" dirty="0">
                <a:latin typeface="Consolas" pitchFamily="49" charset="0"/>
              </a:rPr>
              <a:t> </a:t>
            </a:r>
            <a:r>
              <a:rPr lang="en-US" altLang="en-US" sz="1600" dirty="0" smtClean="0">
                <a:latin typeface="Consolas" pitchFamily="49" charset="0"/>
              </a:rPr>
              <a:t>       // ...</a:t>
            </a:r>
            <a:endParaRPr lang="en-US" altLang="en-US" sz="1600" dirty="0">
              <a:latin typeface="Consolas" pitchFamily="49" charset="0"/>
            </a:endParaRPr>
          </a:p>
          <a:p>
            <a:r>
              <a:rPr lang="en-US" altLang="en-US" sz="1600" dirty="0">
                <a:latin typeface="Consolas" pitchFamily="49" charset="0"/>
              </a:rPr>
              <a:t>};</a:t>
            </a:r>
          </a:p>
        </p:txBody>
      </p:sp>
      <p:sp>
        <p:nvSpPr>
          <p:cNvPr id="6" name="Rectangle 5"/>
          <p:cNvSpPr/>
          <p:nvPr/>
        </p:nvSpPr>
        <p:spPr>
          <a:xfrm>
            <a:off x="3707904" y="2996952"/>
            <a:ext cx="4572000" cy="2308324"/>
          </a:xfrm>
          <a:prstGeom prst="rect">
            <a:avLst/>
          </a:prstGeom>
        </p:spPr>
        <p:txBody>
          <a:bodyPr>
            <a:spAutoFit/>
          </a:bodyPr>
          <a:lstStyle/>
          <a:p>
            <a:r>
              <a:rPr lang="en-US" altLang="en-US" sz="1600" dirty="0" smtClean="0">
                <a:latin typeface="Consolas" pitchFamily="49" charset="0"/>
              </a:rPr>
              <a:t>Matrix::Matrix</a:t>
            </a:r>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n ):</a:t>
            </a:r>
          </a:p>
          <a:p>
            <a:r>
              <a:rPr lang="en-US" altLang="en-US" sz="1600" dirty="0" smtClean="0">
                <a:latin typeface="Consolas" pitchFamily="49" charset="0"/>
              </a:rPr>
              <a:t>N</a:t>
            </a:r>
            <a:r>
              <a:rPr lang="en-US" altLang="en-US" sz="1600" dirty="0">
                <a:latin typeface="Consolas" pitchFamily="49" charset="0"/>
              </a:rPr>
              <a:t>( </a:t>
            </a:r>
            <a:r>
              <a:rPr lang="en-US" altLang="en-US" sz="1600" dirty="0" err="1">
                <a:latin typeface="Consolas" pitchFamily="49" charset="0"/>
              </a:rPr>
              <a:t>std</a:t>
            </a:r>
            <a:r>
              <a:rPr lang="en-US" altLang="en-US" sz="1600" dirty="0">
                <a:latin typeface="Consolas" pitchFamily="49" charset="0"/>
              </a:rPr>
              <a:t>::max(1, n) </a:t>
            </a:r>
            <a:r>
              <a:rPr lang="en-US" altLang="en-US" sz="1600" dirty="0" smtClean="0">
                <a:latin typeface="Consolas" pitchFamily="49" charset="0"/>
              </a:rPr>
              <a:t>),</a:t>
            </a:r>
          </a:p>
          <a:p>
            <a:r>
              <a:rPr lang="en-US" altLang="en-US" sz="1600" dirty="0" smtClean="0">
                <a:latin typeface="Consolas" pitchFamily="49" charset="0"/>
              </a:rPr>
              <a:t>matrix</a:t>
            </a:r>
            <a:r>
              <a:rPr lang="en-US" altLang="en-US" sz="1600" dirty="0">
                <a:latin typeface="Consolas" pitchFamily="49" charset="0"/>
              </a:rPr>
              <a:t>( new double *[N] ) {</a:t>
            </a:r>
          </a:p>
          <a:p>
            <a:r>
              <a:rPr lang="en-US" altLang="en-US" sz="1600" dirty="0" smtClean="0">
                <a:latin typeface="Consolas" pitchFamily="49" charset="0"/>
              </a:rPr>
              <a:t>    </a:t>
            </a:r>
            <a:r>
              <a:rPr lang="en-US" altLang="en-US" sz="1600" dirty="0">
                <a:latin typeface="Consolas" pitchFamily="49" charset="0"/>
              </a:rPr>
              <a:t>matrix[0] = new double[N*N];</a:t>
            </a:r>
          </a:p>
          <a:p>
            <a:endParaRPr lang="en-US" altLang="en-US" sz="1600" dirty="0">
              <a:latin typeface="Consolas" pitchFamily="49" charset="0"/>
            </a:endParaRPr>
          </a:p>
          <a:p>
            <a:r>
              <a:rPr lang="en-US" altLang="en-US" sz="1600" dirty="0" smtClean="0">
                <a:latin typeface="Consolas" pitchFamily="49" charset="0"/>
              </a:rPr>
              <a:t>    </a:t>
            </a:r>
            <a:r>
              <a:rPr lang="en-US" altLang="en-US" sz="1600" dirty="0">
                <a:latin typeface="Consolas" pitchFamily="49" charset="0"/>
              </a:rPr>
              <a:t>for ( </a:t>
            </a:r>
            <a:r>
              <a:rPr lang="en-US" altLang="en-US" sz="1600" dirty="0" err="1">
                <a:latin typeface="Consolas" pitchFamily="49" charset="0"/>
              </a:rPr>
              <a:t>int</a:t>
            </a:r>
            <a:r>
              <a:rPr lang="en-US" altLang="en-US" sz="1600" dirty="0">
                <a:latin typeface="Consolas" pitchFamily="49" charset="0"/>
              </a:rPr>
              <a:t> </a:t>
            </a:r>
            <a:r>
              <a:rPr lang="en-US" altLang="en-US" sz="1600" dirty="0" err="1">
                <a:latin typeface="Consolas" pitchFamily="49" charset="0"/>
              </a:rPr>
              <a:t>i</a:t>
            </a:r>
            <a:r>
              <a:rPr lang="en-US" altLang="en-US" sz="1600" dirty="0">
                <a:latin typeface="Consolas" pitchFamily="49" charset="0"/>
              </a:rPr>
              <a:t> = 1; </a:t>
            </a:r>
            <a:r>
              <a:rPr lang="en-US" altLang="en-US" sz="1600" dirty="0" err="1">
                <a:latin typeface="Consolas" pitchFamily="49" charset="0"/>
              </a:rPr>
              <a:t>i</a:t>
            </a:r>
            <a:r>
              <a:rPr lang="en-US" altLang="en-US" sz="1600" dirty="0">
                <a:latin typeface="Consolas" pitchFamily="49" charset="0"/>
              </a:rPr>
              <a:t> &lt; N; ++</a:t>
            </a:r>
            <a:r>
              <a:rPr lang="en-US" altLang="en-US" sz="1600" dirty="0" err="1">
                <a:latin typeface="Consolas" pitchFamily="49" charset="0"/>
              </a:rPr>
              <a:t>i</a:t>
            </a:r>
            <a:r>
              <a:rPr lang="en-US" altLang="en-US" sz="1600" dirty="0">
                <a:latin typeface="Consolas" pitchFamily="49" charset="0"/>
              </a:rPr>
              <a:t> ) {</a:t>
            </a:r>
          </a:p>
          <a:p>
            <a:r>
              <a:rPr lang="en-US" altLang="en-US" sz="1600" dirty="0" smtClean="0">
                <a:latin typeface="Consolas" pitchFamily="49" charset="0"/>
              </a:rPr>
              <a:t>        </a:t>
            </a:r>
            <a:r>
              <a:rPr lang="en-US" altLang="en-US" sz="1600" dirty="0">
                <a:latin typeface="Consolas" pitchFamily="49" charset="0"/>
              </a:rPr>
              <a:t>matrix[</a:t>
            </a:r>
            <a:r>
              <a:rPr lang="en-US" altLang="en-US" sz="1600" dirty="0" err="1">
                <a:latin typeface="Consolas" pitchFamily="49" charset="0"/>
              </a:rPr>
              <a:t>i</a:t>
            </a:r>
            <a:r>
              <a:rPr lang="en-US" altLang="en-US" sz="1600" dirty="0">
                <a:latin typeface="Consolas" pitchFamily="49" charset="0"/>
              </a:rPr>
              <a:t>] = matrix[0] + </a:t>
            </a:r>
            <a:r>
              <a:rPr lang="en-US" altLang="en-US" sz="1600" dirty="0" err="1" smtClean="0">
                <a:latin typeface="Consolas" pitchFamily="49" charset="0"/>
              </a:rPr>
              <a:t>i</a:t>
            </a:r>
            <a:r>
              <a:rPr lang="en-US" altLang="en-US" sz="1600" dirty="0" smtClean="0">
                <a:latin typeface="Consolas" pitchFamily="49" charset="0"/>
              </a:rPr>
              <a:t>*N</a:t>
            </a:r>
            <a:r>
              <a:rPr lang="en-US" altLang="en-US" sz="1600" dirty="0">
                <a:latin typeface="Consolas" pitchFamily="49" charset="0"/>
              </a:rPr>
              <a:t>;</a:t>
            </a:r>
          </a:p>
          <a:p>
            <a:r>
              <a:rPr lang="en-US" altLang="en-US" sz="1600" dirty="0" smtClean="0">
                <a:latin typeface="Consolas" pitchFamily="49" charset="0"/>
              </a:rPr>
              <a:t>    </a:t>
            </a:r>
            <a:r>
              <a:rPr lang="en-US" altLang="en-US" sz="1600" dirty="0">
                <a:latin typeface="Consolas" pitchFamily="49" charset="0"/>
              </a:rPr>
              <a:t>}</a:t>
            </a:r>
          </a:p>
          <a:p>
            <a:r>
              <a:rPr lang="en-US" altLang="en-US" sz="1600" dirty="0" smtClean="0">
                <a:latin typeface="Consolas" pitchFamily="49" charset="0"/>
              </a:rPr>
              <a:t>}</a:t>
            </a:r>
            <a:endParaRPr lang="en-US" altLang="en-US" sz="1600" dirty="0">
              <a:latin typeface="Consolas" pitchFamily="49" charset="0"/>
            </a:endParaRPr>
          </a:p>
        </p:txBody>
      </p:sp>
    </p:spTree>
    <p:extLst>
      <p:ext uri="{BB962C8B-B14F-4D97-AF65-F5344CB8AC3E}">
        <p14:creationId xmlns:p14="http://schemas.microsoft.com/office/powerpoint/2010/main" val="580066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584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1 is stored in entries 2 through 5</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IA[1]</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IA[2]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-0.1</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0.6</a:t>
            </a:r>
            <a:r>
              <a:rPr lang="en-US" altLang="en-US" smtClean="0">
                <a:latin typeface="Arial" charset="0"/>
                <a:cs typeface="Arial" charset="0"/>
              </a:rPr>
              <a:t> in column </a:t>
            </a:r>
            <a:r>
              <a:rPr lang="en-US" altLang="en-US" smtClean="0">
                <a:solidFill>
                  <a:srgbClr val="CC0099"/>
                </a:solidFill>
                <a:latin typeface="Arial" charset="0"/>
                <a:cs typeface="Arial" charset="0"/>
              </a:rPr>
              <a:t>1</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-0.5</a:t>
            </a:r>
            <a:r>
              <a:rPr lang="en-US" altLang="en-US" smtClean="0">
                <a:latin typeface="Arial" charset="0"/>
                <a:cs typeface="Arial" charset="0"/>
              </a:rPr>
              <a:t> in column </a:t>
            </a:r>
            <a:r>
              <a:rPr lang="en-US" altLang="en-US" smtClean="0">
                <a:solidFill>
                  <a:srgbClr val="996633"/>
                </a:solidFill>
                <a:latin typeface="Arial" charset="0"/>
                <a:cs typeface="Arial" charset="0"/>
              </a:rPr>
              <a:t>2</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 </a:t>
            </a:r>
            <a:r>
              <a:rPr lang="en-US" altLang="en-US" smtClean="0">
                <a:solidFill>
                  <a:srgbClr val="008000"/>
                </a:solidFill>
                <a:latin typeface="Arial" charset="0"/>
                <a:cs typeface="Arial" charset="0"/>
              </a:rPr>
              <a:t>1.0</a:t>
            </a:r>
            <a:r>
              <a:rPr lang="en-US" altLang="en-US" smtClean="0">
                <a:solidFill>
                  <a:srgbClr val="996633"/>
                </a:solidFill>
                <a:latin typeface="Arial" charset="0"/>
                <a:cs typeface="Arial" charset="0"/>
              </a:rPr>
              <a:t> </a:t>
            </a:r>
            <a:r>
              <a:rPr lang="en-US" altLang="en-US" smtClean="0">
                <a:latin typeface="Arial" charset="0"/>
                <a:cs typeface="Arial" charset="0"/>
              </a:rPr>
              <a:t>in column </a:t>
            </a:r>
            <a:r>
              <a:rPr lang="en-US" altLang="en-US" smtClean="0">
                <a:solidFill>
                  <a:srgbClr val="008000"/>
                </a:solidFill>
                <a:latin typeface="Arial" charset="0"/>
                <a:cs typeface="Arial" charset="0"/>
              </a:rPr>
              <a:t>6</a:t>
            </a:r>
          </a:p>
        </p:txBody>
      </p:sp>
      <p:sp>
        <p:nvSpPr>
          <p:cNvPr id="35845"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5846"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5847"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5848"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5849"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5850"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5851"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5852"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5853"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5854"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5855"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5856"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5857"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5858"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5859"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5860"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5861"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5862"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5863"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5864"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5865"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5866"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5867"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5868"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5869"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5870"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5871"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0853" name="Group 53"/>
          <p:cNvGraphicFramePr>
            <a:graphicFrameLocks noGrp="1"/>
          </p:cNvGraphicFramePr>
          <p:nvPr>
            <p:extLst>
              <p:ext uri="{D42A27DB-BD31-4B8C-83A1-F6EECF244321}">
                <p14:modId xmlns:p14="http://schemas.microsoft.com/office/powerpoint/2010/main" val="1939594872"/>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8" name="Rounded Rectangle 37"/>
          <p:cNvSpPr/>
          <p:nvPr/>
        </p:nvSpPr>
        <p:spPr>
          <a:xfrm>
            <a:off x="1403350" y="4992688"/>
            <a:ext cx="1809750"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5842"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5847"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472030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686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1 is stored in entries 2 through 5</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IA[1]</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IA[2]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-0.1</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0.6</a:t>
            </a:r>
            <a:r>
              <a:rPr lang="en-US" altLang="en-US" smtClean="0">
                <a:latin typeface="Arial" charset="0"/>
                <a:cs typeface="Arial" charset="0"/>
              </a:rPr>
              <a:t> in column </a:t>
            </a:r>
            <a:r>
              <a:rPr lang="en-US" altLang="en-US" smtClean="0">
                <a:solidFill>
                  <a:srgbClr val="CC0099"/>
                </a:solidFill>
                <a:latin typeface="Arial" charset="0"/>
                <a:cs typeface="Arial" charset="0"/>
              </a:rPr>
              <a:t>1</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-0.5</a:t>
            </a:r>
            <a:r>
              <a:rPr lang="en-US" altLang="en-US" smtClean="0">
                <a:latin typeface="Arial" charset="0"/>
                <a:cs typeface="Arial" charset="0"/>
              </a:rPr>
              <a:t> in column </a:t>
            </a:r>
            <a:r>
              <a:rPr lang="en-US" altLang="en-US" smtClean="0">
                <a:solidFill>
                  <a:srgbClr val="996633"/>
                </a:solidFill>
                <a:latin typeface="Arial" charset="0"/>
                <a:cs typeface="Arial" charset="0"/>
              </a:rPr>
              <a:t>2</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 </a:t>
            </a:r>
            <a:r>
              <a:rPr lang="en-US" altLang="en-US" smtClean="0">
                <a:solidFill>
                  <a:srgbClr val="008000"/>
                </a:solidFill>
                <a:latin typeface="Arial" charset="0"/>
                <a:cs typeface="Arial" charset="0"/>
              </a:rPr>
              <a:t>1.0</a:t>
            </a:r>
            <a:r>
              <a:rPr lang="en-US" altLang="en-US" smtClean="0">
                <a:solidFill>
                  <a:srgbClr val="996633"/>
                </a:solidFill>
                <a:latin typeface="Arial" charset="0"/>
                <a:cs typeface="Arial" charset="0"/>
              </a:rPr>
              <a:t> </a:t>
            </a:r>
            <a:r>
              <a:rPr lang="en-US" altLang="en-US" smtClean="0">
                <a:latin typeface="Arial" charset="0"/>
                <a:cs typeface="Arial" charset="0"/>
              </a:rPr>
              <a:t>in column </a:t>
            </a:r>
            <a:r>
              <a:rPr lang="en-US" altLang="en-US" smtClean="0">
                <a:solidFill>
                  <a:srgbClr val="008000"/>
                </a:solidFill>
                <a:latin typeface="Arial" charset="0"/>
                <a:cs typeface="Arial" charset="0"/>
              </a:rPr>
              <a:t>6</a:t>
            </a:r>
          </a:p>
        </p:txBody>
      </p:sp>
      <p:sp>
        <p:nvSpPr>
          <p:cNvPr id="36869"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6870"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6871"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6872"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6873"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6874"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6875"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6876"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6877"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6878"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6879"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6880"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6881"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6882"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6883"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6884"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6885"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6886"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6887"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6888"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6889"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6890"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6891"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6892"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6893"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6894"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6895"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0853" name="Group 53"/>
          <p:cNvGraphicFramePr>
            <a:graphicFrameLocks noGrp="1"/>
          </p:cNvGraphicFramePr>
          <p:nvPr>
            <p:extLst>
              <p:ext uri="{D42A27DB-BD31-4B8C-83A1-F6EECF244321}">
                <p14:modId xmlns:p14="http://schemas.microsoft.com/office/powerpoint/2010/main" val="2335781919"/>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961" name="Oval 118"/>
          <p:cNvSpPr>
            <a:spLocks noChangeArrowheads="1"/>
          </p:cNvSpPr>
          <p:nvPr/>
        </p:nvSpPr>
        <p:spPr bwMode="auto">
          <a:xfrm>
            <a:off x="4810125" y="2801938"/>
            <a:ext cx="576263" cy="28733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36962" name="Oval 119"/>
          <p:cNvSpPr>
            <a:spLocks noChangeArrowheads="1"/>
          </p:cNvSpPr>
          <p:nvPr/>
        </p:nvSpPr>
        <p:spPr bwMode="auto">
          <a:xfrm>
            <a:off x="5384800" y="2801938"/>
            <a:ext cx="577850" cy="287337"/>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6963" name="Oval 122"/>
          <p:cNvSpPr>
            <a:spLocks noChangeArrowheads="1"/>
          </p:cNvSpPr>
          <p:nvPr/>
        </p:nvSpPr>
        <p:spPr bwMode="auto">
          <a:xfrm>
            <a:off x="5962650" y="2801938"/>
            <a:ext cx="576263" cy="287337"/>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6964" name="Oval 123"/>
          <p:cNvSpPr>
            <a:spLocks noChangeArrowheads="1"/>
          </p:cNvSpPr>
          <p:nvPr/>
        </p:nvSpPr>
        <p:spPr bwMode="auto">
          <a:xfrm>
            <a:off x="8505825" y="2801938"/>
            <a:ext cx="577850" cy="287337"/>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008000"/>
              </a:solidFill>
            </a:endParaRPr>
          </a:p>
        </p:txBody>
      </p:sp>
      <p:graphicFrame>
        <p:nvGraphicFramePr>
          <p:cNvPr id="36866"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6871"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Rounded Rectangle 37"/>
          <p:cNvSpPr/>
          <p:nvPr/>
        </p:nvSpPr>
        <p:spPr>
          <a:xfrm>
            <a:off x="1403350" y="4992688"/>
            <a:ext cx="1809750"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9"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305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789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2 is stored in entries 6, 7, and 8</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IA[2]</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IA[3]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-0.5</a:t>
            </a:r>
            <a:r>
              <a:rPr lang="en-US" altLang="en-US" smtClean="0">
                <a:latin typeface="Arial" charset="0"/>
                <a:cs typeface="Arial" charset="0"/>
              </a:rPr>
              <a:t> in column </a:t>
            </a:r>
            <a:r>
              <a:rPr lang="en-US" altLang="en-US" smtClean="0">
                <a:solidFill>
                  <a:schemeClr val="hlink"/>
                </a:solidFill>
                <a:latin typeface="Arial" charset="0"/>
                <a:cs typeface="Arial" charset="0"/>
              </a:rPr>
              <a:t>1</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0.9</a:t>
            </a:r>
            <a:r>
              <a:rPr lang="en-US" altLang="en-US" smtClean="0">
                <a:latin typeface="Arial" charset="0"/>
                <a:cs typeface="Arial" charset="0"/>
              </a:rPr>
              <a:t> in column </a:t>
            </a:r>
            <a:r>
              <a:rPr lang="en-US" altLang="en-US" smtClean="0">
                <a:solidFill>
                  <a:srgbClr val="CC0099"/>
                </a:solidFill>
                <a:latin typeface="Arial" charset="0"/>
                <a:cs typeface="Arial" charset="0"/>
              </a:rPr>
              <a:t>2</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-0.4</a:t>
            </a:r>
            <a:r>
              <a:rPr lang="en-US" altLang="en-US" smtClean="0">
                <a:latin typeface="Arial" charset="0"/>
                <a:cs typeface="Arial" charset="0"/>
              </a:rPr>
              <a:t> in column </a:t>
            </a:r>
            <a:r>
              <a:rPr lang="en-US" altLang="en-US" smtClean="0">
                <a:solidFill>
                  <a:srgbClr val="996633"/>
                </a:solidFill>
                <a:latin typeface="Arial" charset="0"/>
                <a:cs typeface="Arial" charset="0"/>
              </a:rPr>
              <a:t>3</a:t>
            </a:r>
            <a:endParaRPr lang="en-US" altLang="en-US" sz="3200" smtClean="0">
              <a:solidFill>
                <a:srgbClr val="996633"/>
              </a:solidFill>
              <a:latin typeface="Arial" charset="0"/>
              <a:cs typeface="Arial" charset="0"/>
            </a:endParaRPr>
          </a:p>
        </p:txBody>
      </p:sp>
      <p:sp>
        <p:nvSpPr>
          <p:cNvPr id="37893"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7894"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7895"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7896"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7897"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7898"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7899"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7900"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7901"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7902"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7903"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7904"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7905"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7906"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7907"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7908"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7909"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7910"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7911"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7912"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7913"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7914"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7915"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7916"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7917"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7918"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7919"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1877" name="Group 53"/>
          <p:cNvGraphicFramePr>
            <a:graphicFrameLocks noGrp="1"/>
          </p:cNvGraphicFramePr>
          <p:nvPr>
            <p:extLst>
              <p:ext uri="{D42A27DB-BD31-4B8C-83A1-F6EECF244321}">
                <p14:modId xmlns:p14="http://schemas.microsoft.com/office/powerpoint/2010/main" val="15267386"/>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hlink"/>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7" name="Rounded Rectangle 36"/>
          <p:cNvSpPr/>
          <p:nvPr/>
        </p:nvSpPr>
        <p:spPr>
          <a:xfrm>
            <a:off x="3203575" y="4992688"/>
            <a:ext cx="1368425"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890"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7895"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2262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891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2 is stored in entries 6, 7, and 8</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IA[2]</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IA[3]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-0.5</a:t>
            </a:r>
            <a:r>
              <a:rPr lang="en-US" altLang="en-US" smtClean="0">
                <a:latin typeface="Arial" charset="0"/>
                <a:cs typeface="Arial" charset="0"/>
              </a:rPr>
              <a:t> in column </a:t>
            </a:r>
            <a:r>
              <a:rPr lang="en-US" altLang="en-US" smtClean="0">
                <a:solidFill>
                  <a:schemeClr val="hlink"/>
                </a:solidFill>
                <a:latin typeface="Arial" charset="0"/>
                <a:cs typeface="Arial" charset="0"/>
              </a:rPr>
              <a:t>1</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0.9</a:t>
            </a:r>
            <a:r>
              <a:rPr lang="en-US" altLang="en-US" smtClean="0">
                <a:latin typeface="Arial" charset="0"/>
                <a:cs typeface="Arial" charset="0"/>
              </a:rPr>
              <a:t> in column </a:t>
            </a:r>
            <a:r>
              <a:rPr lang="en-US" altLang="en-US" smtClean="0">
                <a:solidFill>
                  <a:srgbClr val="CC0099"/>
                </a:solidFill>
                <a:latin typeface="Arial" charset="0"/>
                <a:cs typeface="Arial" charset="0"/>
              </a:rPr>
              <a:t>2</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-0.4</a:t>
            </a:r>
            <a:r>
              <a:rPr lang="en-US" altLang="en-US" smtClean="0">
                <a:latin typeface="Arial" charset="0"/>
                <a:cs typeface="Arial" charset="0"/>
              </a:rPr>
              <a:t> in column </a:t>
            </a:r>
            <a:r>
              <a:rPr lang="en-US" altLang="en-US" smtClean="0">
                <a:solidFill>
                  <a:srgbClr val="996633"/>
                </a:solidFill>
                <a:latin typeface="Arial" charset="0"/>
                <a:cs typeface="Arial" charset="0"/>
              </a:rPr>
              <a:t>3</a:t>
            </a:r>
            <a:endParaRPr lang="en-US" altLang="en-US" sz="3200" smtClean="0">
              <a:solidFill>
                <a:srgbClr val="996633"/>
              </a:solidFill>
              <a:latin typeface="Arial" charset="0"/>
              <a:cs typeface="Arial" charset="0"/>
            </a:endParaRPr>
          </a:p>
        </p:txBody>
      </p:sp>
      <p:sp>
        <p:nvSpPr>
          <p:cNvPr id="38917"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8918"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8919"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8920"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8921"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8922"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8923"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8924"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8925"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8926"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8927"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8928"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8929"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8930"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8931"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8932"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8933"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8934"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8935"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8936"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8937"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8938"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8939"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8940"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8941"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8942"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8943"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1877" name="Group 53"/>
          <p:cNvGraphicFramePr>
            <a:graphicFrameLocks noGrp="1"/>
          </p:cNvGraphicFramePr>
          <p:nvPr>
            <p:extLst>
              <p:ext uri="{D42A27DB-BD31-4B8C-83A1-F6EECF244321}">
                <p14:modId xmlns:p14="http://schemas.microsoft.com/office/powerpoint/2010/main" val="3190581064"/>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hlink"/>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9009" name="Oval 118"/>
          <p:cNvSpPr>
            <a:spLocks noChangeArrowheads="1"/>
          </p:cNvSpPr>
          <p:nvPr/>
        </p:nvSpPr>
        <p:spPr bwMode="auto">
          <a:xfrm>
            <a:off x="5435600" y="3141663"/>
            <a:ext cx="576263" cy="28733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39010" name="Oval 119"/>
          <p:cNvSpPr>
            <a:spLocks noChangeArrowheads="1"/>
          </p:cNvSpPr>
          <p:nvPr/>
        </p:nvSpPr>
        <p:spPr bwMode="auto">
          <a:xfrm>
            <a:off x="6010275" y="3141663"/>
            <a:ext cx="577850" cy="287337"/>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8914"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8919"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1" name="Oval 121"/>
          <p:cNvSpPr>
            <a:spLocks noChangeArrowheads="1"/>
          </p:cNvSpPr>
          <p:nvPr/>
        </p:nvSpPr>
        <p:spPr bwMode="auto">
          <a:xfrm>
            <a:off x="6588125" y="3141663"/>
            <a:ext cx="576263" cy="287337"/>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7" name="Rounded Rectangle 36"/>
          <p:cNvSpPr/>
          <p:nvPr/>
        </p:nvSpPr>
        <p:spPr>
          <a:xfrm>
            <a:off x="3203575" y="4992688"/>
            <a:ext cx="1368425"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8"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69761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994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3 is stored in entries 9 through 12</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IA[3]</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IA[4]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-0.4</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0.7</a:t>
            </a:r>
            <a:r>
              <a:rPr lang="en-US" altLang="en-US" smtClean="0">
                <a:latin typeface="Arial" charset="0"/>
                <a:cs typeface="Arial" charset="0"/>
              </a:rPr>
              <a:t> in column </a:t>
            </a:r>
            <a:r>
              <a:rPr lang="en-US" altLang="en-US" smtClean="0">
                <a:solidFill>
                  <a:srgbClr val="CC0099"/>
                </a:solidFill>
                <a:latin typeface="Arial" charset="0"/>
                <a:cs typeface="Arial" charset="0"/>
              </a:rPr>
              <a:t>3</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-0.3</a:t>
            </a:r>
            <a:r>
              <a:rPr lang="en-US" altLang="en-US" smtClean="0">
                <a:latin typeface="Arial" charset="0"/>
                <a:cs typeface="Arial" charset="0"/>
              </a:rPr>
              <a:t> in column </a:t>
            </a:r>
            <a:r>
              <a:rPr lang="en-US" altLang="en-US" smtClean="0">
                <a:solidFill>
                  <a:srgbClr val="996633"/>
                </a:solidFill>
                <a:latin typeface="Arial" charset="0"/>
                <a:cs typeface="Arial" charset="0"/>
              </a:rPr>
              <a:t>4</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 </a:t>
            </a:r>
            <a:r>
              <a:rPr lang="en-US" altLang="en-US" smtClean="0">
                <a:solidFill>
                  <a:srgbClr val="008000"/>
                </a:solidFill>
                <a:latin typeface="Arial" charset="0"/>
                <a:cs typeface="Arial" charset="0"/>
              </a:rPr>
              <a:t>1.0</a:t>
            </a:r>
            <a:r>
              <a:rPr lang="en-US" altLang="en-US" smtClean="0">
                <a:solidFill>
                  <a:srgbClr val="996633"/>
                </a:solidFill>
                <a:latin typeface="Arial" charset="0"/>
                <a:cs typeface="Arial" charset="0"/>
              </a:rPr>
              <a:t> </a:t>
            </a:r>
            <a:r>
              <a:rPr lang="en-US" altLang="en-US" smtClean="0">
                <a:latin typeface="Arial" charset="0"/>
                <a:cs typeface="Arial" charset="0"/>
              </a:rPr>
              <a:t>in column </a:t>
            </a:r>
            <a:r>
              <a:rPr lang="en-US" altLang="en-US" smtClean="0">
                <a:solidFill>
                  <a:srgbClr val="008000"/>
                </a:solidFill>
                <a:latin typeface="Arial" charset="0"/>
                <a:cs typeface="Arial" charset="0"/>
              </a:rPr>
              <a:t>5</a:t>
            </a:r>
          </a:p>
        </p:txBody>
      </p:sp>
      <p:sp>
        <p:nvSpPr>
          <p:cNvPr id="39941"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9942"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9943"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9944"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9945"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9946"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9947"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9948"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9949"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9950"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9951"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9952"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9953"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9954"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9955"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9956"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9957"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9958"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9959"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9960"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9961"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9962"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9963"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9964"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9965"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9966"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9967"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2901" name="Group 53"/>
          <p:cNvGraphicFramePr>
            <a:graphicFrameLocks noGrp="1"/>
          </p:cNvGraphicFramePr>
          <p:nvPr>
            <p:extLst>
              <p:ext uri="{D42A27DB-BD31-4B8C-83A1-F6EECF244321}">
                <p14:modId xmlns:p14="http://schemas.microsoft.com/office/powerpoint/2010/main" val="551944910"/>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33"/>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33"/>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8" name="Rounded Rectangle 37"/>
          <p:cNvSpPr/>
          <p:nvPr/>
        </p:nvSpPr>
        <p:spPr>
          <a:xfrm>
            <a:off x="4541838" y="4992688"/>
            <a:ext cx="1809750"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9938"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9943"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40566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096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3 is stored in entries 9 through 12</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IA[3]</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IA[4]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-0.4</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0.7</a:t>
            </a:r>
            <a:r>
              <a:rPr lang="en-US" altLang="en-US" smtClean="0">
                <a:latin typeface="Arial" charset="0"/>
                <a:cs typeface="Arial" charset="0"/>
              </a:rPr>
              <a:t> in column </a:t>
            </a:r>
            <a:r>
              <a:rPr lang="en-US" altLang="en-US" smtClean="0">
                <a:solidFill>
                  <a:srgbClr val="CC0099"/>
                </a:solidFill>
                <a:latin typeface="Arial" charset="0"/>
                <a:cs typeface="Arial" charset="0"/>
              </a:rPr>
              <a:t>3</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-0.3</a:t>
            </a:r>
            <a:r>
              <a:rPr lang="en-US" altLang="en-US" smtClean="0">
                <a:latin typeface="Arial" charset="0"/>
                <a:cs typeface="Arial" charset="0"/>
              </a:rPr>
              <a:t> in column </a:t>
            </a:r>
            <a:r>
              <a:rPr lang="en-US" altLang="en-US" smtClean="0">
                <a:solidFill>
                  <a:srgbClr val="996633"/>
                </a:solidFill>
                <a:latin typeface="Arial" charset="0"/>
                <a:cs typeface="Arial" charset="0"/>
              </a:rPr>
              <a:t>4</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 </a:t>
            </a:r>
            <a:r>
              <a:rPr lang="en-US" altLang="en-US" smtClean="0">
                <a:solidFill>
                  <a:srgbClr val="008000"/>
                </a:solidFill>
                <a:latin typeface="Arial" charset="0"/>
                <a:cs typeface="Arial" charset="0"/>
              </a:rPr>
              <a:t>1.0</a:t>
            </a:r>
            <a:r>
              <a:rPr lang="en-US" altLang="en-US" smtClean="0">
                <a:solidFill>
                  <a:srgbClr val="996633"/>
                </a:solidFill>
                <a:latin typeface="Arial" charset="0"/>
                <a:cs typeface="Arial" charset="0"/>
              </a:rPr>
              <a:t> </a:t>
            </a:r>
            <a:r>
              <a:rPr lang="en-US" altLang="en-US" smtClean="0">
                <a:latin typeface="Arial" charset="0"/>
                <a:cs typeface="Arial" charset="0"/>
              </a:rPr>
              <a:t>in column </a:t>
            </a:r>
            <a:r>
              <a:rPr lang="en-US" altLang="en-US" smtClean="0">
                <a:solidFill>
                  <a:srgbClr val="008000"/>
                </a:solidFill>
                <a:latin typeface="Arial" charset="0"/>
                <a:cs typeface="Arial" charset="0"/>
              </a:rPr>
              <a:t>5</a:t>
            </a:r>
          </a:p>
        </p:txBody>
      </p:sp>
      <p:sp>
        <p:nvSpPr>
          <p:cNvPr id="40965"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0966"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0967"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0968"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0969"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0970"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0971"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0972"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0973"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0974"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0975"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0976"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0977"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0978"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0979"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0980"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0981"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0982"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0983"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0984"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0985"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0986"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0987"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0988"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0989"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0990"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0991"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2901" name="Group 53"/>
          <p:cNvGraphicFramePr>
            <a:graphicFrameLocks noGrp="1"/>
          </p:cNvGraphicFramePr>
          <p:nvPr>
            <p:extLst>
              <p:ext uri="{D42A27DB-BD31-4B8C-83A1-F6EECF244321}">
                <p14:modId xmlns:p14="http://schemas.microsoft.com/office/powerpoint/2010/main" val="2178480963"/>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33"/>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33"/>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1057" name="Oval 118"/>
          <p:cNvSpPr>
            <a:spLocks noChangeArrowheads="1"/>
          </p:cNvSpPr>
          <p:nvPr/>
        </p:nvSpPr>
        <p:spPr bwMode="auto">
          <a:xfrm>
            <a:off x="6011863" y="3429000"/>
            <a:ext cx="576262" cy="287338"/>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41058" name="Oval 119"/>
          <p:cNvSpPr>
            <a:spLocks noChangeArrowheads="1"/>
          </p:cNvSpPr>
          <p:nvPr/>
        </p:nvSpPr>
        <p:spPr bwMode="auto">
          <a:xfrm>
            <a:off x="6588125" y="3429000"/>
            <a:ext cx="577850" cy="287338"/>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1059" name="Oval 121"/>
          <p:cNvSpPr>
            <a:spLocks noChangeArrowheads="1"/>
          </p:cNvSpPr>
          <p:nvPr/>
        </p:nvSpPr>
        <p:spPr bwMode="auto">
          <a:xfrm>
            <a:off x="7165975" y="3429000"/>
            <a:ext cx="576263" cy="287338"/>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1060" name="Oval 122"/>
          <p:cNvSpPr>
            <a:spLocks noChangeArrowheads="1"/>
          </p:cNvSpPr>
          <p:nvPr/>
        </p:nvSpPr>
        <p:spPr bwMode="auto">
          <a:xfrm>
            <a:off x="7885113" y="3429000"/>
            <a:ext cx="577850" cy="287338"/>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008000"/>
              </a:solidFill>
            </a:endParaRPr>
          </a:p>
        </p:txBody>
      </p:sp>
      <p:graphicFrame>
        <p:nvGraphicFramePr>
          <p:cNvPr id="40962"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0967"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Rounded Rectangle 37"/>
          <p:cNvSpPr/>
          <p:nvPr/>
        </p:nvSpPr>
        <p:spPr>
          <a:xfrm>
            <a:off x="4541838" y="4992688"/>
            <a:ext cx="1809750"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9"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920974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198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4 is stored in entries 13 and 14</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IA[4]</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IA[5]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-0.3</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0.5</a:t>
            </a:r>
            <a:r>
              <a:rPr lang="en-US" altLang="en-US" smtClean="0">
                <a:latin typeface="Arial" charset="0"/>
                <a:cs typeface="Arial" charset="0"/>
              </a:rPr>
              <a:t> in column </a:t>
            </a:r>
            <a:r>
              <a:rPr lang="en-US" altLang="en-US" smtClean="0">
                <a:solidFill>
                  <a:srgbClr val="CC0099"/>
                </a:solidFill>
                <a:latin typeface="Arial" charset="0"/>
                <a:cs typeface="Arial" charset="0"/>
              </a:rPr>
              <a:t>3</a:t>
            </a:r>
          </a:p>
        </p:txBody>
      </p:sp>
      <p:sp>
        <p:nvSpPr>
          <p:cNvPr id="41989"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1990"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1991"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1992"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1993"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1994"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1995"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1996"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1997"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1998"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1999"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2000"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2001"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2002"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2003"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2004"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2005"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2006"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2007"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2008"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2009"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2010"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2011"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2012"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2013"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2014"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2015"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3925" name="Group 53"/>
          <p:cNvGraphicFramePr>
            <a:graphicFrameLocks noGrp="1"/>
          </p:cNvGraphicFramePr>
          <p:nvPr>
            <p:extLst>
              <p:ext uri="{D42A27DB-BD31-4B8C-83A1-F6EECF244321}">
                <p14:modId xmlns:p14="http://schemas.microsoft.com/office/powerpoint/2010/main" val="262290513"/>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 name="Rounded Rectangle 35"/>
          <p:cNvSpPr/>
          <p:nvPr/>
        </p:nvSpPr>
        <p:spPr>
          <a:xfrm>
            <a:off x="6338888"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1986"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1991"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13</a:t>
                      </a:r>
                      <a:endParaRPr kumimoji="0" lang="en-US" sz="1600" b="0" i="0" u="none" strike="noStrike" cap="none" normalizeH="0" baseline="0" dirty="0" smtClean="0">
                        <a:ln>
                          <a:noFill/>
                        </a:ln>
                        <a:solidFill>
                          <a:srgbClr val="FF0000"/>
                        </a:solidFill>
                        <a:effectLst/>
                        <a:latin typeface="Arial" charset="0"/>
                      </a:endParaRP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7662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301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4 is stored in entries 13 and 14</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IA[4]</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IA[5]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-0.3</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0.5</a:t>
            </a:r>
            <a:r>
              <a:rPr lang="en-US" altLang="en-US" smtClean="0">
                <a:latin typeface="Arial" charset="0"/>
                <a:cs typeface="Arial" charset="0"/>
              </a:rPr>
              <a:t> in column </a:t>
            </a:r>
            <a:r>
              <a:rPr lang="en-US" altLang="en-US" smtClean="0">
                <a:solidFill>
                  <a:srgbClr val="CC0099"/>
                </a:solidFill>
                <a:latin typeface="Arial" charset="0"/>
                <a:cs typeface="Arial" charset="0"/>
              </a:rPr>
              <a:t>3</a:t>
            </a:r>
          </a:p>
        </p:txBody>
      </p:sp>
      <p:sp>
        <p:nvSpPr>
          <p:cNvPr id="43013"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3014"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3015"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3016"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3017"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3018"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3019"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3020"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3021"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3022"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3023"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3024"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3025"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3026"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3027"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3028"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3029"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3030"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3031"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3032"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3033"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3034"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3035"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3036"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3037"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3038"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3039"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3925" name="Group 53"/>
          <p:cNvGraphicFramePr>
            <a:graphicFrameLocks noGrp="1"/>
          </p:cNvGraphicFramePr>
          <p:nvPr>
            <p:extLst>
              <p:ext uri="{D42A27DB-BD31-4B8C-83A1-F6EECF244321}">
                <p14:modId xmlns:p14="http://schemas.microsoft.com/office/powerpoint/2010/main" val="2633846652"/>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3105" name="Oval 118"/>
          <p:cNvSpPr>
            <a:spLocks noChangeArrowheads="1"/>
          </p:cNvSpPr>
          <p:nvPr/>
        </p:nvSpPr>
        <p:spPr bwMode="auto">
          <a:xfrm>
            <a:off x="6657975" y="3789363"/>
            <a:ext cx="576263" cy="28733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43106" name="Oval 119"/>
          <p:cNvSpPr>
            <a:spLocks noChangeArrowheads="1"/>
          </p:cNvSpPr>
          <p:nvPr/>
        </p:nvSpPr>
        <p:spPr bwMode="auto">
          <a:xfrm>
            <a:off x="7234238" y="3789363"/>
            <a:ext cx="577850" cy="287337"/>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43010"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3015"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p:cNvSpPr/>
          <p:nvPr/>
        </p:nvSpPr>
        <p:spPr>
          <a:xfrm>
            <a:off x="6338888"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5774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4403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5 is stored in entries 15 and 16</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IA[5]</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IA[6] – 1</a:t>
            </a:r>
          </a:p>
          <a:p>
            <a:pPr>
              <a:buFontTx/>
              <a:buNone/>
            </a:pPr>
            <a:r>
              <a:rPr lang="en-US" altLang="en-US" smtClean="0">
                <a:latin typeface="Arial" charset="0"/>
                <a:cs typeface="Arial" charset="0"/>
              </a:rPr>
              <a:t>	with entries</a:t>
            </a:r>
            <a:endParaRPr lang="en-US" altLang="en-US" sz="3200" smtClean="0">
              <a:latin typeface="Arial" charset="0"/>
              <a:cs typeface="Arial" charset="0"/>
            </a:endParaRP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 1.0</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-1.0</a:t>
            </a:r>
            <a:r>
              <a:rPr lang="en-US" altLang="en-US" smtClean="0">
                <a:latin typeface="Arial" charset="0"/>
                <a:cs typeface="Arial" charset="0"/>
              </a:rPr>
              <a:t> in column </a:t>
            </a:r>
            <a:r>
              <a:rPr lang="en-US" altLang="en-US" smtClean="0">
                <a:solidFill>
                  <a:srgbClr val="CC0099"/>
                </a:solidFill>
                <a:latin typeface="Arial" charset="0"/>
                <a:cs typeface="Arial" charset="0"/>
              </a:rPr>
              <a:t>2</a:t>
            </a:r>
          </a:p>
        </p:txBody>
      </p:sp>
      <p:sp>
        <p:nvSpPr>
          <p:cNvPr id="44037" name="Text Box 26"/>
          <p:cNvSpPr txBox="1">
            <a:spLocks noChangeArrowheads="1"/>
          </p:cNvSpPr>
          <p:nvPr/>
        </p:nvSpPr>
        <p:spPr bwMode="auto">
          <a:xfrm>
            <a:off x="53975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4038"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4039"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4040"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4041"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4042"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4043"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4044"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4045"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4046" name="Text Box 35"/>
          <p:cNvSpPr txBox="1">
            <a:spLocks noChangeArrowheads="1"/>
          </p:cNvSpPr>
          <p:nvPr/>
        </p:nvSpPr>
        <p:spPr bwMode="auto">
          <a:xfrm>
            <a:off x="94138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4047" name="Text Box 36"/>
          <p:cNvSpPr txBox="1">
            <a:spLocks noChangeArrowheads="1"/>
          </p:cNvSpPr>
          <p:nvPr/>
        </p:nvSpPr>
        <p:spPr bwMode="auto">
          <a:xfrm>
            <a:off x="13716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4048" name="Text Box 37"/>
          <p:cNvSpPr txBox="1">
            <a:spLocks noChangeArrowheads="1"/>
          </p:cNvSpPr>
          <p:nvPr/>
        </p:nvSpPr>
        <p:spPr bwMode="auto">
          <a:xfrm>
            <a:off x="18161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4049" name="Text Box 38"/>
          <p:cNvSpPr txBox="1">
            <a:spLocks noChangeArrowheads="1"/>
          </p:cNvSpPr>
          <p:nvPr/>
        </p:nvSpPr>
        <p:spPr bwMode="auto">
          <a:xfrm>
            <a:off x="22479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4050" name="Text Box 39"/>
          <p:cNvSpPr txBox="1">
            <a:spLocks noChangeArrowheads="1"/>
          </p:cNvSpPr>
          <p:nvPr/>
        </p:nvSpPr>
        <p:spPr bwMode="auto">
          <a:xfrm>
            <a:off x="268128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4051" name="Text Box 40"/>
          <p:cNvSpPr txBox="1">
            <a:spLocks noChangeArrowheads="1"/>
          </p:cNvSpPr>
          <p:nvPr/>
        </p:nvSpPr>
        <p:spPr bwMode="auto">
          <a:xfrm>
            <a:off x="31321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4052" name="Text Box 41"/>
          <p:cNvSpPr txBox="1">
            <a:spLocks noChangeArrowheads="1"/>
          </p:cNvSpPr>
          <p:nvPr/>
        </p:nvSpPr>
        <p:spPr bwMode="auto">
          <a:xfrm>
            <a:off x="35639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4053" name="Text Box 42"/>
          <p:cNvSpPr txBox="1">
            <a:spLocks noChangeArrowheads="1"/>
          </p:cNvSpPr>
          <p:nvPr/>
        </p:nvSpPr>
        <p:spPr bwMode="auto">
          <a:xfrm>
            <a:off x="4037013"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4054" name="Text Box 43"/>
          <p:cNvSpPr txBox="1">
            <a:spLocks noChangeArrowheads="1"/>
          </p:cNvSpPr>
          <p:nvPr/>
        </p:nvSpPr>
        <p:spPr bwMode="auto">
          <a:xfrm>
            <a:off x="45291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4055" name="Text Box 44"/>
          <p:cNvSpPr txBox="1">
            <a:spLocks noChangeArrowheads="1"/>
          </p:cNvSpPr>
          <p:nvPr/>
        </p:nvSpPr>
        <p:spPr bwMode="auto">
          <a:xfrm>
            <a:off x="494823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4056" name="Text Box 45"/>
          <p:cNvSpPr txBox="1">
            <a:spLocks noChangeArrowheads="1"/>
          </p:cNvSpPr>
          <p:nvPr/>
        </p:nvSpPr>
        <p:spPr bwMode="auto">
          <a:xfrm>
            <a:off x="5368925"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4057" name="Text Box 46"/>
          <p:cNvSpPr txBox="1">
            <a:spLocks noChangeArrowheads="1"/>
          </p:cNvSpPr>
          <p:nvPr/>
        </p:nvSpPr>
        <p:spPr bwMode="auto">
          <a:xfrm>
            <a:off x="57959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4058" name="Text Box 47"/>
          <p:cNvSpPr txBox="1">
            <a:spLocks noChangeArrowheads="1"/>
          </p:cNvSpPr>
          <p:nvPr/>
        </p:nvSpPr>
        <p:spPr bwMode="auto">
          <a:xfrm>
            <a:off x="6280150"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4059" name="Text Box 48"/>
          <p:cNvSpPr txBox="1">
            <a:spLocks noChangeArrowheads="1"/>
          </p:cNvSpPr>
          <p:nvPr/>
        </p:nvSpPr>
        <p:spPr bwMode="auto">
          <a:xfrm>
            <a:off x="673258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4060" name="Text Box 49"/>
          <p:cNvSpPr txBox="1">
            <a:spLocks noChangeArrowheads="1"/>
          </p:cNvSpPr>
          <p:nvPr/>
        </p:nvSpPr>
        <p:spPr bwMode="auto">
          <a:xfrm>
            <a:off x="714533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4061" name="Text Box 50"/>
          <p:cNvSpPr txBox="1">
            <a:spLocks noChangeArrowheads="1"/>
          </p:cNvSpPr>
          <p:nvPr/>
        </p:nvSpPr>
        <p:spPr bwMode="auto">
          <a:xfrm>
            <a:off x="7566025"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4062" name="Text Box 51"/>
          <p:cNvSpPr txBox="1">
            <a:spLocks noChangeArrowheads="1"/>
          </p:cNvSpPr>
          <p:nvPr/>
        </p:nvSpPr>
        <p:spPr bwMode="auto">
          <a:xfrm>
            <a:off x="80565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4063" name="Text Box 52"/>
          <p:cNvSpPr txBox="1">
            <a:spLocks noChangeArrowheads="1"/>
          </p:cNvSpPr>
          <p:nvPr/>
        </p:nvSpPr>
        <p:spPr bwMode="auto">
          <a:xfrm>
            <a:off x="84756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4949" name="Group 53"/>
          <p:cNvGraphicFramePr>
            <a:graphicFrameLocks noGrp="1"/>
          </p:cNvGraphicFramePr>
          <p:nvPr>
            <p:extLst>
              <p:ext uri="{D42A27DB-BD31-4B8C-83A1-F6EECF244321}">
                <p14:modId xmlns:p14="http://schemas.microsoft.com/office/powerpoint/2010/main" val="3809533158"/>
              </p:ext>
            </p:extLst>
          </p:nvPr>
        </p:nvGraphicFramePr>
        <p:xfrm>
          <a:off x="71438" y="5227638"/>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 name="Rounded Rectangle 35"/>
          <p:cNvSpPr/>
          <p:nvPr/>
        </p:nvSpPr>
        <p:spPr>
          <a:xfrm>
            <a:off x="7240588" y="4992688"/>
            <a:ext cx="898525"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4034"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4039"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96683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4506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5 is stored in entries 15 and 16</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IA[5]</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IA[6] – 1</a:t>
            </a:r>
          </a:p>
          <a:p>
            <a:pPr>
              <a:buFontTx/>
              <a:buNone/>
            </a:pPr>
            <a:r>
              <a:rPr lang="en-US" altLang="en-US" smtClean="0">
                <a:latin typeface="Arial" charset="0"/>
                <a:cs typeface="Arial" charset="0"/>
              </a:rPr>
              <a:t>	with entries</a:t>
            </a:r>
            <a:endParaRPr lang="en-US" altLang="en-US" sz="3200" smtClean="0">
              <a:latin typeface="Arial" charset="0"/>
              <a:cs typeface="Arial" charset="0"/>
            </a:endParaRP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 1.0</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-1.0</a:t>
            </a:r>
            <a:r>
              <a:rPr lang="en-US" altLang="en-US" smtClean="0">
                <a:latin typeface="Arial" charset="0"/>
                <a:cs typeface="Arial" charset="0"/>
              </a:rPr>
              <a:t> in column </a:t>
            </a:r>
            <a:r>
              <a:rPr lang="en-US" altLang="en-US" smtClean="0">
                <a:solidFill>
                  <a:srgbClr val="CC0099"/>
                </a:solidFill>
                <a:latin typeface="Arial" charset="0"/>
                <a:cs typeface="Arial" charset="0"/>
              </a:rPr>
              <a:t>2</a:t>
            </a:r>
          </a:p>
        </p:txBody>
      </p:sp>
      <p:sp>
        <p:nvSpPr>
          <p:cNvPr id="45061" name="Text Box 26"/>
          <p:cNvSpPr txBox="1">
            <a:spLocks noChangeArrowheads="1"/>
          </p:cNvSpPr>
          <p:nvPr/>
        </p:nvSpPr>
        <p:spPr bwMode="auto">
          <a:xfrm>
            <a:off x="53975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5062"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5063"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5064"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5065"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5066"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5067"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5068"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5069"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5070" name="Text Box 35"/>
          <p:cNvSpPr txBox="1">
            <a:spLocks noChangeArrowheads="1"/>
          </p:cNvSpPr>
          <p:nvPr/>
        </p:nvSpPr>
        <p:spPr bwMode="auto">
          <a:xfrm>
            <a:off x="94138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5071" name="Text Box 36"/>
          <p:cNvSpPr txBox="1">
            <a:spLocks noChangeArrowheads="1"/>
          </p:cNvSpPr>
          <p:nvPr/>
        </p:nvSpPr>
        <p:spPr bwMode="auto">
          <a:xfrm>
            <a:off x="13716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5072" name="Text Box 37"/>
          <p:cNvSpPr txBox="1">
            <a:spLocks noChangeArrowheads="1"/>
          </p:cNvSpPr>
          <p:nvPr/>
        </p:nvSpPr>
        <p:spPr bwMode="auto">
          <a:xfrm>
            <a:off x="18161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5073" name="Text Box 38"/>
          <p:cNvSpPr txBox="1">
            <a:spLocks noChangeArrowheads="1"/>
          </p:cNvSpPr>
          <p:nvPr/>
        </p:nvSpPr>
        <p:spPr bwMode="auto">
          <a:xfrm>
            <a:off x="22479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5074" name="Text Box 39"/>
          <p:cNvSpPr txBox="1">
            <a:spLocks noChangeArrowheads="1"/>
          </p:cNvSpPr>
          <p:nvPr/>
        </p:nvSpPr>
        <p:spPr bwMode="auto">
          <a:xfrm>
            <a:off x="268128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5075" name="Text Box 40"/>
          <p:cNvSpPr txBox="1">
            <a:spLocks noChangeArrowheads="1"/>
          </p:cNvSpPr>
          <p:nvPr/>
        </p:nvSpPr>
        <p:spPr bwMode="auto">
          <a:xfrm>
            <a:off x="31321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5076" name="Text Box 41"/>
          <p:cNvSpPr txBox="1">
            <a:spLocks noChangeArrowheads="1"/>
          </p:cNvSpPr>
          <p:nvPr/>
        </p:nvSpPr>
        <p:spPr bwMode="auto">
          <a:xfrm>
            <a:off x="35639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5077" name="Text Box 42"/>
          <p:cNvSpPr txBox="1">
            <a:spLocks noChangeArrowheads="1"/>
          </p:cNvSpPr>
          <p:nvPr/>
        </p:nvSpPr>
        <p:spPr bwMode="auto">
          <a:xfrm>
            <a:off x="4037013"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5078" name="Text Box 43"/>
          <p:cNvSpPr txBox="1">
            <a:spLocks noChangeArrowheads="1"/>
          </p:cNvSpPr>
          <p:nvPr/>
        </p:nvSpPr>
        <p:spPr bwMode="auto">
          <a:xfrm>
            <a:off x="45291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5079" name="Text Box 44"/>
          <p:cNvSpPr txBox="1">
            <a:spLocks noChangeArrowheads="1"/>
          </p:cNvSpPr>
          <p:nvPr/>
        </p:nvSpPr>
        <p:spPr bwMode="auto">
          <a:xfrm>
            <a:off x="494823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5080" name="Text Box 45"/>
          <p:cNvSpPr txBox="1">
            <a:spLocks noChangeArrowheads="1"/>
          </p:cNvSpPr>
          <p:nvPr/>
        </p:nvSpPr>
        <p:spPr bwMode="auto">
          <a:xfrm>
            <a:off x="5368925"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5081" name="Text Box 46"/>
          <p:cNvSpPr txBox="1">
            <a:spLocks noChangeArrowheads="1"/>
          </p:cNvSpPr>
          <p:nvPr/>
        </p:nvSpPr>
        <p:spPr bwMode="auto">
          <a:xfrm>
            <a:off x="57959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5082" name="Text Box 47"/>
          <p:cNvSpPr txBox="1">
            <a:spLocks noChangeArrowheads="1"/>
          </p:cNvSpPr>
          <p:nvPr/>
        </p:nvSpPr>
        <p:spPr bwMode="auto">
          <a:xfrm>
            <a:off x="6280150"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5083" name="Text Box 48"/>
          <p:cNvSpPr txBox="1">
            <a:spLocks noChangeArrowheads="1"/>
          </p:cNvSpPr>
          <p:nvPr/>
        </p:nvSpPr>
        <p:spPr bwMode="auto">
          <a:xfrm>
            <a:off x="673258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5084" name="Text Box 49"/>
          <p:cNvSpPr txBox="1">
            <a:spLocks noChangeArrowheads="1"/>
          </p:cNvSpPr>
          <p:nvPr/>
        </p:nvSpPr>
        <p:spPr bwMode="auto">
          <a:xfrm>
            <a:off x="714533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5085" name="Text Box 50"/>
          <p:cNvSpPr txBox="1">
            <a:spLocks noChangeArrowheads="1"/>
          </p:cNvSpPr>
          <p:nvPr/>
        </p:nvSpPr>
        <p:spPr bwMode="auto">
          <a:xfrm>
            <a:off x="7566025"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5086" name="Text Box 51"/>
          <p:cNvSpPr txBox="1">
            <a:spLocks noChangeArrowheads="1"/>
          </p:cNvSpPr>
          <p:nvPr/>
        </p:nvSpPr>
        <p:spPr bwMode="auto">
          <a:xfrm>
            <a:off x="80565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5087" name="Text Box 52"/>
          <p:cNvSpPr txBox="1">
            <a:spLocks noChangeArrowheads="1"/>
          </p:cNvSpPr>
          <p:nvPr/>
        </p:nvSpPr>
        <p:spPr bwMode="auto">
          <a:xfrm>
            <a:off x="84756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4949" name="Group 53"/>
          <p:cNvGraphicFramePr>
            <a:graphicFrameLocks noGrp="1"/>
          </p:cNvGraphicFramePr>
          <p:nvPr>
            <p:extLst>
              <p:ext uri="{D42A27DB-BD31-4B8C-83A1-F6EECF244321}">
                <p14:modId xmlns:p14="http://schemas.microsoft.com/office/powerpoint/2010/main" val="3466643127"/>
              </p:ext>
            </p:extLst>
          </p:nvPr>
        </p:nvGraphicFramePr>
        <p:xfrm>
          <a:off x="71438" y="5227638"/>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5153" name="Oval 118"/>
          <p:cNvSpPr>
            <a:spLocks noChangeArrowheads="1"/>
          </p:cNvSpPr>
          <p:nvPr/>
        </p:nvSpPr>
        <p:spPr bwMode="auto">
          <a:xfrm>
            <a:off x="4716463" y="4076700"/>
            <a:ext cx="576262" cy="287338"/>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45154" name="Oval 119"/>
          <p:cNvSpPr>
            <a:spLocks noChangeArrowheads="1"/>
          </p:cNvSpPr>
          <p:nvPr/>
        </p:nvSpPr>
        <p:spPr bwMode="auto">
          <a:xfrm>
            <a:off x="5940425" y="4076700"/>
            <a:ext cx="577850" cy="287338"/>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45058"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5063"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p:cNvSpPr/>
          <p:nvPr/>
        </p:nvSpPr>
        <p:spPr>
          <a:xfrm>
            <a:off x="7240588" y="4992688"/>
            <a:ext cx="898525"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46457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307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As an example:</a:t>
            </a:r>
            <a:endParaRPr lang="en-US" altLang="en-US" dirty="0" smtClean="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35651263"/>
              </p:ext>
            </p:extLst>
          </p:nvPr>
        </p:nvGraphicFramePr>
        <p:xfrm>
          <a:off x="213380" y="6038222"/>
          <a:ext cx="10479296" cy="271098"/>
        </p:xfrm>
        <a:graphic>
          <a:graphicData uri="http://schemas.openxmlformats.org/drawingml/2006/table">
            <a:tbl>
              <a:tblPr firstRow="1" bandRow="1">
                <a:tableStyleId>{2D5ABB26-0587-4C30-8999-92F81FD0307C}</a:tableStyleId>
              </a:tblPr>
              <a:tblGrid>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tblGrid>
              <a:tr h="271098">
                <a:tc>
                  <a:txBody>
                    <a:bodyPr/>
                    <a:lstStyle/>
                    <a:p>
                      <a:pPr algn="ctr"/>
                      <a:r>
                        <a:rPr lang="en-CA" sz="1100" dirty="0" smtClean="0">
                          <a:latin typeface="Consolas" panose="020B0609020204030204" pitchFamily="49" charset="0"/>
                          <a:cs typeface="Consolas" panose="020B0609020204030204" pitchFamily="49" charset="0"/>
                        </a:rPr>
                        <a:t>1.5</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2.3</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1.4</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3.7</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-2.7</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-1.6</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2.3</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29429253"/>
              </p:ext>
            </p:extLst>
          </p:nvPr>
        </p:nvGraphicFramePr>
        <p:xfrm>
          <a:off x="365780" y="5074224"/>
          <a:ext cx="2268000" cy="258824"/>
        </p:xfrm>
        <a:graphic>
          <a:graphicData uri="http://schemas.openxmlformats.org/drawingml/2006/table">
            <a:tbl>
              <a:tblPr firstRow="1" bandRow="1">
                <a:tableStyleId>{2D5ABB26-0587-4C30-8999-92F81FD0307C}</a:tableStyleId>
              </a:tblPr>
              <a:tblGrid>
                <a:gridCol w="283500"/>
                <a:gridCol w="283500"/>
                <a:gridCol w="283500"/>
                <a:gridCol w="283500"/>
                <a:gridCol w="283500"/>
                <a:gridCol w="283500"/>
                <a:gridCol w="283500"/>
                <a:gridCol w="283500"/>
              </a:tblGrid>
              <a:tr h="258824">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9" name="Straight Arrow Connector 8"/>
          <p:cNvCxnSpPr/>
          <p:nvPr/>
        </p:nvCxnSpPr>
        <p:spPr>
          <a:xfrm flipH="1">
            <a:off x="276921" y="5210578"/>
            <a:ext cx="216024" cy="8193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0977" y="5210578"/>
            <a:ext cx="2062831" cy="82764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0"/>
          </p:cNvCxnSpPr>
          <p:nvPr/>
        </p:nvCxnSpPr>
        <p:spPr>
          <a:xfrm>
            <a:off x="1069009" y="5201952"/>
            <a:ext cx="4384019" cy="83627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57041" y="5201952"/>
            <a:ext cx="6743351" cy="8193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77687" y="5237956"/>
            <a:ext cx="7679455" cy="7473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95736" y="5199006"/>
            <a:ext cx="11305256" cy="7473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36582" y="5210578"/>
            <a:ext cx="10072653" cy="6753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483768" y="5201952"/>
            <a:ext cx="10945216" cy="6753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3" name="Rectangle 3072"/>
          <p:cNvSpPr/>
          <p:nvPr/>
        </p:nvSpPr>
        <p:spPr>
          <a:xfrm>
            <a:off x="179512" y="3933056"/>
            <a:ext cx="944489" cy="369332"/>
          </a:xfrm>
          <a:prstGeom prst="rect">
            <a:avLst/>
          </a:prstGeom>
        </p:spPr>
        <p:txBody>
          <a:bodyPr wrap="none">
            <a:spAutoFit/>
          </a:bodyPr>
          <a:lstStyle/>
          <a:p>
            <a:r>
              <a:rPr lang="en-US" altLang="en-US" dirty="0" smtClean="0">
                <a:latin typeface="Consolas" pitchFamily="49" charset="0"/>
              </a:rPr>
              <a:t>matrix</a:t>
            </a:r>
            <a:endParaRPr lang="en-CA" dirty="0"/>
          </a:p>
        </p:txBody>
      </p:sp>
      <p:graphicFrame>
        <p:nvGraphicFramePr>
          <p:cNvPr id="3077" name="Object 3076"/>
          <p:cNvGraphicFramePr>
            <a:graphicFrameLocks noChangeAspect="1"/>
          </p:cNvGraphicFramePr>
          <p:nvPr>
            <p:extLst>
              <p:ext uri="{D42A27DB-BD31-4B8C-83A1-F6EECF244321}">
                <p14:modId xmlns:p14="http://schemas.microsoft.com/office/powerpoint/2010/main" val="1773342553"/>
              </p:ext>
            </p:extLst>
          </p:nvPr>
        </p:nvGraphicFramePr>
        <p:xfrm>
          <a:off x="2165350" y="2490788"/>
          <a:ext cx="4670425" cy="2306637"/>
        </p:xfrm>
        <a:graphic>
          <a:graphicData uri="http://schemas.openxmlformats.org/presentationml/2006/ole">
            <mc:AlternateContent xmlns:mc="http://schemas.openxmlformats.org/markup-compatibility/2006">
              <mc:Choice xmlns:v="urn:schemas-microsoft-com:vml" Requires="v">
                <p:oleObj spid="_x0000_s50184" name="Equation" r:id="rId4" imgW="3708400" imgH="1828800" progId="Equation.DSMT4">
                  <p:embed/>
                </p:oleObj>
              </mc:Choice>
              <mc:Fallback>
                <p:oleObj name="Equation" r:id="rId4" imgW="3708400" imgH="1828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490788"/>
                        <a:ext cx="4670425" cy="230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8" name="Straight Arrow Connector 37"/>
          <p:cNvCxnSpPr/>
          <p:nvPr/>
        </p:nvCxnSpPr>
        <p:spPr>
          <a:xfrm flipH="1">
            <a:off x="429321" y="4265848"/>
            <a:ext cx="216024" cy="8193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039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4608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6 is stored in entries 17 and 18</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IA[6]</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IA[7] – 1</a:t>
            </a:r>
          </a:p>
          <a:p>
            <a:pPr>
              <a:buFontTx/>
              <a:buNone/>
            </a:pPr>
            <a:r>
              <a:rPr lang="en-US" altLang="en-US" smtClean="0">
                <a:latin typeface="Arial" charset="0"/>
                <a:cs typeface="Arial" charset="0"/>
              </a:rPr>
              <a:t>	with entries</a:t>
            </a:r>
            <a:endParaRPr lang="en-US" altLang="en-US" sz="3200" smtClean="0">
              <a:latin typeface="Arial" charset="0"/>
              <a:cs typeface="Arial" charset="0"/>
            </a:endParaRP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-1.0</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1.0</a:t>
            </a:r>
            <a:r>
              <a:rPr lang="en-US" altLang="en-US" smtClean="0">
                <a:latin typeface="Arial" charset="0"/>
                <a:cs typeface="Arial" charset="0"/>
              </a:rPr>
              <a:t> in column </a:t>
            </a:r>
            <a:r>
              <a:rPr lang="en-US" altLang="en-US" smtClean="0">
                <a:solidFill>
                  <a:srgbClr val="CC0099"/>
                </a:solidFill>
                <a:latin typeface="Arial" charset="0"/>
                <a:cs typeface="Arial" charset="0"/>
              </a:rPr>
              <a:t>4</a:t>
            </a:r>
          </a:p>
        </p:txBody>
      </p:sp>
      <p:sp>
        <p:nvSpPr>
          <p:cNvPr id="46085"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6086"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6087"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6088"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6089"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6090"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6091"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6092"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6093"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6094"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6095"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6096"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6097"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6098"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6099"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6100"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6101"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6102"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6103"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6104"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6105"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6106"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6107"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6108"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6109"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6110"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6111"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5973" name="Group 53"/>
          <p:cNvGraphicFramePr>
            <a:graphicFrameLocks noGrp="1"/>
          </p:cNvGraphicFramePr>
          <p:nvPr>
            <p:extLst>
              <p:ext uri="{D42A27DB-BD31-4B8C-83A1-F6EECF244321}">
                <p14:modId xmlns:p14="http://schemas.microsoft.com/office/powerpoint/2010/main" val="2065392159"/>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C0099"/>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 name="Rounded Rectangle 35"/>
          <p:cNvSpPr/>
          <p:nvPr/>
        </p:nvSpPr>
        <p:spPr>
          <a:xfrm>
            <a:off x="8139113"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46082"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6087"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16677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4710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6 is stored in entries 17 and 18</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IA[6]</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IA[7] – 1</a:t>
            </a:r>
          </a:p>
          <a:p>
            <a:pPr>
              <a:buFontTx/>
              <a:buNone/>
            </a:pPr>
            <a:r>
              <a:rPr lang="en-US" altLang="en-US" smtClean="0">
                <a:latin typeface="Arial" charset="0"/>
                <a:cs typeface="Arial" charset="0"/>
              </a:rPr>
              <a:t>	with entries</a:t>
            </a:r>
            <a:endParaRPr lang="en-US" altLang="en-US" sz="3200" smtClean="0">
              <a:latin typeface="Arial" charset="0"/>
              <a:cs typeface="Arial" charset="0"/>
            </a:endParaRP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-1.0</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1.0</a:t>
            </a:r>
            <a:r>
              <a:rPr lang="en-US" altLang="en-US" smtClean="0">
                <a:latin typeface="Arial" charset="0"/>
                <a:cs typeface="Arial" charset="0"/>
              </a:rPr>
              <a:t> in column </a:t>
            </a:r>
            <a:r>
              <a:rPr lang="en-US" altLang="en-US" smtClean="0">
                <a:solidFill>
                  <a:srgbClr val="CC0099"/>
                </a:solidFill>
                <a:latin typeface="Arial" charset="0"/>
                <a:cs typeface="Arial" charset="0"/>
              </a:rPr>
              <a:t>4</a:t>
            </a:r>
          </a:p>
        </p:txBody>
      </p:sp>
      <p:sp>
        <p:nvSpPr>
          <p:cNvPr id="47109"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7110"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7111"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7112"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7113"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7114"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7115"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7116"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7117"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7118"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7119"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7120"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7121"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7122"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7123"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7124"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7125"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7126"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7127"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7128"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7129"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7130"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7131"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7132"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7133"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7134"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7135"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5973" name="Group 53"/>
          <p:cNvGraphicFramePr>
            <a:graphicFrameLocks noGrp="1"/>
          </p:cNvGraphicFramePr>
          <p:nvPr>
            <p:extLst>
              <p:ext uri="{D42A27DB-BD31-4B8C-83A1-F6EECF244321}">
                <p14:modId xmlns:p14="http://schemas.microsoft.com/office/powerpoint/2010/main" val="1180600451"/>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C0099"/>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7201" name="Oval 118"/>
          <p:cNvSpPr>
            <a:spLocks noChangeArrowheads="1"/>
          </p:cNvSpPr>
          <p:nvPr/>
        </p:nvSpPr>
        <p:spPr bwMode="auto">
          <a:xfrm>
            <a:off x="6010275" y="4395788"/>
            <a:ext cx="576263" cy="28733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47202" name="Oval 119"/>
          <p:cNvSpPr>
            <a:spLocks noChangeArrowheads="1"/>
          </p:cNvSpPr>
          <p:nvPr/>
        </p:nvSpPr>
        <p:spPr bwMode="auto">
          <a:xfrm>
            <a:off x="7234238" y="4395788"/>
            <a:ext cx="577850" cy="287337"/>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47106"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7111"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p:cNvSpPr/>
          <p:nvPr/>
        </p:nvSpPr>
        <p:spPr>
          <a:xfrm>
            <a:off x="8139113"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093039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123" descr="j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2349500"/>
            <a:ext cx="41036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813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Consequently, we have recovered the modified nodal representation:</a:t>
            </a:r>
            <a:endParaRPr lang="en-US" altLang="en-US" sz="1800" smtClean="0">
              <a:solidFill>
                <a:srgbClr val="CC0099"/>
              </a:solidFill>
              <a:latin typeface="Arial" charset="0"/>
              <a:cs typeface="Arial" charset="0"/>
            </a:endParaRPr>
          </a:p>
        </p:txBody>
      </p:sp>
      <p:sp>
        <p:nvSpPr>
          <p:cNvPr id="48134"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8135"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8136"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8137"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8138"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8139"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8140"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8141"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8142"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8143"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8144"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8145"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8146"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8147"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8148"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8149"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8150"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8151"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8152"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8153"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8154"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8155"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8156"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8157"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8158"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8159"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8160"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6997" name="Group 53"/>
          <p:cNvGraphicFramePr>
            <a:graphicFrameLocks noGrp="1"/>
          </p:cNvGraphicFramePr>
          <p:nvPr>
            <p:extLst>
              <p:ext uri="{D42A27DB-BD31-4B8C-83A1-F6EECF244321}">
                <p14:modId xmlns:p14="http://schemas.microsoft.com/office/powerpoint/2010/main" val="3892929431"/>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graphicFrame>
        <p:nvGraphicFramePr>
          <p:cNvPr id="48130"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8135" name="Equation" r:id="rId5" imgW="3492360" imgH="1600200" progId="Equation.3">
                  <p:embed/>
                </p:oleObj>
              </mc:Choice>
              <mc:Fallback>
                <p:oleObj name="Equation" r:id="rId5" imgW="3492360" imgH="160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24969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12" descr="j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933825"/>
            <a:ext cx="507523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915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0</a:t>
            </a:r>
            <a:r>
              <a:rPr lang="en-US" altLang="en-US" smtClean="0">
                <a:latin typeface="Times New Roman" pitchFamily="18" charset="0"/>
                <a:cs typeface="Arial" charset="0"/>
              </a:rPr>
              <a:t> = 400 mA</a:t>
            </a:r>
            <a:r>
              <a:rPr lang="en-US" altLang="en-US" smtClean="0">
                <a:latin typeface="Arial" charset="0"/>
                <a:cs typeface="Arial" charset="0"/>
              </a:rPr>
              <a:t>, then the system</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z="2800" smtClean="0">
              <a:latin typeface="Arial" charset="0"/>
              <a:cs typeface="Arial" charset="0"/>
            </a:endParaRPr>
          </a:p>
          <a:p>
            <a:pPr>
              <a:buFontTx/>
              <a:buNone/>
            </a:pPr>
            <a:r>
              <a:rPr lang="en-US" altLang="en-US" sz="2800" smtClean="0">
                <a:latin typeface="Arial" charset="0"/>
                <a:cs typeface="Arial" charset="0"/>
              </a:rPr>
              <a:t>	</a:t>
            </a:r>
          </a:p>
          <a:p>
            <a:pPr>
              <a:buFontTx/>
              <a:buNone/>
            </a:pPr>
            <a:r>
              <a:rPr lang="en-US" altLang="en-US" smtClean="0">
                <a:latin typeface="Arial" charset="0"/>
                <a:cs typeface="Arial" charset="0"/>
              </a:rPr>
              <a:t>	yields the solution </a:t>
            </a:r>
          </a:p>
        </p:txBody>
      </p:sp>
      <p:graphicFrame>
        <p:nvGraphicFramePr>
          <p:cNvPr id="49154" name="Object 2"/>
          <p:cNvGraphicFramePr>
            <a:graphicFrameLocks noChangeAspect="1"/>
          </p:cNvGraphicFramePr>
          <p:nvPr/>
        </p:nvGraphicFramePr>
        <p:xfrm>
          <a:off x="2297113" y="2133600"/>
          <a:ext cx="3898900" cy="1589088"/>
        </p:xfrm>
        <a:graphic>
          <a:graphicData uri="http://schemas.openxmlformats.org/presentationml/2006/ole">
            <mc:AlternateContent xmlns:mc="http://schemas.openxmlformats.org/markup-compatibility/2006">
              <mc:Choice xmlns:v="urn:schemas-microsoft-com:vml" Requires="v">
                <p:oleObj spid="_x0000_s49164" name="Equation" r:id="rId5" imgW="3987720" imgH="1625400" progId="Equation.3">
                  <p:embed/>
                </p:oleObj>
              </mc:Choice>
              <mc:Fallback>
                <p:oleObj name="Equation" r:id="rId5" imgW="3987720" imgH="1625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7113" y="2133600"/>
                        <a:ext cx="3898900" cy="158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1908175" y="4221163"/>
          <a:ext cx="919163" cy="1589087"/>
        </p:xfrm>
        <a:graphic>
          <a:graphicData uri="http://schemas.openxmlformats.org/presentationml/2006/ole">
            <mc:AlternateContent xmlns:mc="http://schemas.openxmlformats.org/markup-compatibility/2006">
              <mc:Choice xmlns:v="urn:schemas-microsoft-com:vml" Requires="v">
                <p:oleObj spid="_x0000_s49165" name="Equation" r:id="rId7" imgW="939600" imgH="1625400" progId="Equation.3">
                  <p:embed/>
                </p:oleObj>
              </mc:Choice>
              <mc:Fallback>
                <p:oleObj name="Equation" r:id="rId7" imgW="939600" imgH="1625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4221163"/>
                        <a:ext cx="919163" cy="158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204569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3" descr="j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349500"/>
            <a:ext cx="507523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9011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this point, we can simply use Ohms law to determine the remaining currents</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p:txBody>
      </p:sp>
    </p:spTree>
    <p:extLst>
      <p:ext uri="{BB962C8B-B14F-4D97-AF65-F5344CB8AC3E}">
        <p14:creationId xmlns:p14="http://schemas.microsoft.com/office/powerpoint/2010/main" val="3522901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latin typeface="Arial" charset="0"/>
                <a:cs typeface="Arial" charset="0"/>
              </a:rPr>
              <a:t>Summary</a:t>
            </a:r>
            <a:endParaRPr lang="en-US" altLang="en-US" sz="4000" smtClean="0">
              <a:latin typeface="Arial" charset="0"/>
              <a:cs typeface="Arial" charset="0"/>
            </a:endParaRPr>
          </a:p>
        </p:txBody>
      </p:sp>
      <p:sp>
        <p:nvSpPr>
          <p:cNvPr id="911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have looked at the old Yale sparse matrix representation</a:t>
            </a:r>
          </a:p>
          <a:p>
            <a:pPr lvl="1"/>
            <a:r>
              <a:rPr lang="en-US" altLang="en-US" smtClean="0">
                <a:latin typeface="Arial" charset="0"/>
                <a:cs typeface="Arial" charset="0"/>
              </a:rPr>
              <a:t>Both memory usage and many operations</a:t>
            </a:r>
            <a:br>
              <a:rPr lang="en-US" altLang="en-US" smtClean="0">
                <a:latin typeface="Arial" charset="0"/>
                <a:cs typeface="Arial" charset="0"/>
              </a:rPr>
            </a:br>
            <a:r>
              <a:rPr lang="en-US" altLang="en-US" smtClean="0">
                <a:latin typeface="Arial" charset="0"/>
                <a:cs typeface="Arial" charset="0"/>
              </a:rPr>
              <a:t>for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mtClean="0">
                <a:latin typeface="Arial" charset="0"/>
                <a:cs typeface="Arial" charset="0"/>
              </a:rPr>
              <a:t>matrices with </a:t>
            </a:r>
            <a:r>
              <a:rPr lang="en-US" altLang="en-US" i="1" smtClean="0">
                <a:latin typeface="Times New Roman" pitchFamily="18" charset="0"/>
                <a:cs typeface="Arial" charset="0"/>
              </a:rPr>
              <a:t>m</a:t>
            </a:r>
            <a:r>
              <a:rPr lang="en-US" altLang="en-US" smtClean="0">
                <a:latin typeface="Arial" charset="0"/>
                <a:cs typeface="Arial" charset="0"/>
              </a:rPr>
              <a:t> non-zero entries are reduced from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to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smtClean="0">
                <a:latin typeface="Times New Roman" pitchFamily="18" charset="0"/>
                <a:cs typeface="Arial" charset="0"/>
              </a:rPr>
              <a:t>)</a:t>
            </a:r>
          </a:p>
          <a:p>
            <a:pPr lvl="1"/>
            <a:r>
              <a:rPr lang="en-US" altLang="en-US" smtClean="0">
                <a:latin typeface="Arial" charset="0"/>
                <a:cs typeface="Arial" charset="0"/>
              </a:rPr>
              <a:t>Accessing entries is reduced to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1"/>
            <a:r>
              <a:rPr lang="en-US" altLang="en-US" smtClean="0">
                <a:latin typeface="Arial" charset="0"/>
                <a:cs typeface="Arial" charset="0"/>
              </a:rPr>
              <a:t>Incorrect usage, however, leads to serious run-time slow downs...</a:t>
            </a:r>
          </a:p>
        </p:txBody>
      </p:sp>
    </p:spTree>
    <p:extLst>
      <p:ext uri="{BB962C8B-B14F-4D97-AF65-F5344CB8AC3E}">
        <p14:creationId xmlns:p14="http://schemas.microsoft.com/office/powerpoint/2010/main" val="8567229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latin typeface="Arial" charset="0"/>
                <a:cs typeface="Arial" charset="0"/>
              </a:rPr>
              <a:t>References</a:t>
            </a:r>
          </a:p>
        </p:txBody>
      </p:sp>
      <p:sp>
        <p:nvSpPr>
          <p:cNvPr id="92163" name="Rectangle 3"/>
          <p:cNvSpPr>
            <a:spLocks noGrp="1" noChangeArrowheads="1"/>
          </p:cNvSpPr>
          <p:nvPr>
            <p:ph type="body" idx="1"/>
          </p:nvPr>
        </p:nvSpPr>
        <p:spPr/>
        <p:txBody>
          <a:bodyPr/>
          <a:lstStyle/>
          <a:p>
            <a:pPr marL="533400" indent="-533400">
              <a:buFontTx/>
              <a:buNone/>
            </a:pPr>
            <a:endParaRPr lang="en-US" altLang="en-US" sz="1600" dirty="0" smtClean="0">
              <a:latin typeface="Arial" charset="0"/>
              <a:cs typeface="Arial" charset="0"/>
            </a:endParaRPr>
          </a:p>
        </p:txBody>
      </p:sp>
    </p:spTree>
    <p:extLst>
      <p:ext uri="{BB962C8B-B14F-4D97-AF65-F5344CB8AC3E}">
        <p14:creationId xmlns:p14="http://schemas.microsoft.com/office/powerpoint/2010/main" val="30579449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http://en.wikipedia.org/wiki/Sparse_matrix#Yale_format</a:t>
            </a:r>
          </a:p>
          <a:p>
            <a:pPr marL="533400" indent="-533400">
              <a:buFontTx/>
              <a:buNone/>
              <a:defRPr/>
            </a:pPr>
            <a:endParaRPr lang="en-US" sz="1400" dirty="0" smtClean="0">
              <a:latin typeface="Arial" charset="0"/>
              <a:cs typeface="Arial" charset="0"/>
            </a:endParaRP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1:  Fundamental Algorithms</a:t>
            </a:r>
            <a:r>
              <a:rPr lang="en-US" altLang="en-US" sz="1400" dirty="0">
                <a:latin typeface="Arial" charset="0"/>
                <a:cs typeface="Arial" charset="0"/>
              </a:rPr>
              <a:t>, 3</a:t>
            </a:r>
            <a:r>
              <a:rPr lang="en-US" altLang="en-US" sz="1400" baseline="30000" dirty="0">
                <a:latin typeface="Arial" charset="0"/>
                <a:cs typeface="Arial" charset="0"/>
              </a:rPr>
              <a:t>rd</a:t>
            </a:r>
            <a:r>
              <a:rPr lang="en-US" altLang="en-US" sz="1400" dirty="0">
                <a:latin typeface="Arial" charset="0"/>
                <a:cs typeface="Arial" charset="0"/>
              </a:rPr>
              <a:t> Ed., Addison Wesley, 1997, §2.2.1, p.238.</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FontTx/>
              <a:buNone/>
            </a:pPr>
            <a:r>
              <a:rPr lang="en-US" altLang="en-US" sz="1400" dirty="0">
                <a:latin typeface="Arial" charset="0"/>
                <a:cs typeface="Arial" charset="0"/>
              </a:rPr>
              <a:t>[3]	Weiss, </a:t>
            </a:r>
            <a:r>
              <a:rPr lang="en-US" altLang="en-US" sz="1400" i="1" dirty="0">
                <a:latin typeface="Arial" charset="0"/>
                <a:cs typeface="Arial" charset="0"/>
              </a:rPr>
              <a:t>Data Structures and Algorithm Analysis in C++, 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§3.6, p.94.</a:t>
            </a:r>
          </a:p>
          <a:p>
            <a:pPr marL="533400" indent="-533400">
              <a:buFontTx/>
              <a:buNone/>
            </a:pPr>
            <a:r>
              <a:rPr lang="en-US" altLang="en-US" sz="1400" dirty="0">
                <a:latin typeface="Arial" charset="0"/>
                <a:cs typeface="Arial" charset="0"/>
              </a:rPr>
              <a:t>[4]	Randolph E. Bank, Craig C. Douglas </a:t>
            </a:r>
            <a:r>
              <a:rPr lang="en-US" altLang="en-US" sz="1400" i="1" dirty="0">
                <a:latin typeface="Arial" charset="0"/>
                <a:cs typeface="Arial" charset="0"/>
              </a:rPr>
              <a:t>Sparse Matrix Multiplication Package (SMMP)</a:t>
            </a:r>
            <a:r>
              <a:rPr lang="en-US" altLang="en-US" sz="1400" dirty="0">
                <a:latin typeface="Arial" charset="0"/>
                <a:cs typeface="Arial" charset="0"/>
              </a:rPr>
              <a:t>, April 23, 2001.</a:t>
            </a:r>
          </a:p>
          <a:p>
            <a:pPr marL="533400" indent="-533400">
              <a:buFontTx/>
              <a:buNone/>
            </a:pPr>
            <a:r>
              <a:rPr lang="en-US" altLang="en-US" sz="1400" dirty="0">
                <a:latin typeface="Arial" charset="0"/>
                <a:cs typeface="Arial" charset="0"/>
              </a:rPr>
              <a:t>[5]	Jiri </a:t>
            </a:r>
            <a:r>
              <a:rPr lang="en-US" altLang="en-US" sz="1400" dirty="0" err="1">
                <a:latin typeface="Arial" charset="0"/>
                <a:cs typeface="Arial" charset="0"/>
              </a:rPr>
              <a:t>Vlach</a:t>
            </a:r>
            <a:r>
              <a:rPr lang="en-US" altLang="en-US" sz="1400" dirty="0">
                <a:latin typeface="Arial" charset="0"/>
                <a:cs typeface="Arial" charset="0"/>
              </a:rPr>
              <a:t> and Kishore </a:t>
            </a:r>
            <a:r>
              <a:rPr lang="en-US" altLang="en-US" sz="1400" dirty="0" err="1">
                <a:latin typeface="Arial" charset="0"/>
                <a:cs typeface="Arial" charset="0"/>
              </a:rPr>
              <a:t>Singhal</a:t>
            </a:r>
            <a:r>
              <a:rPr lang="en-US" altLang="en-US" sz="1400" i="1" dirty="0">
                <a:latin typeface="Arial" charset="0"/>
                <a:cs typeface="Arial" charset="0"/>
              </a:rPr>
              <a:t>, Computer Methods for Circuit Analysis and Design, 2</a:t>
            </a:r>
            <a:r>
              <a:rPr lang="en-US" altLang="en-US" sz="1400" i="1" baseline="30000" dirty="0">
                <a:latin typeface="Arial" charset="0"/>
                <a:cs typeface="Arial" charset="0"/>
              </a:rPr>
              <a:t>nd</a:t>
            </a:r>
            <a:r>
              <a:rPr lang="en-US" altLang="en-US" sz="1400" i="1" dirty="0">
                <a:latin typeface="Arial" charset="0"/>
                <a:cs typeface="Arial" charset="0"/>
              </a:rPr>
              <a:t> Ed., </a:t>
            </a:r>
            <a:r>
              <a:rPr lang="en-US" altLang="en-US" sz="1400" dirty="0">
                <a:latin typeface="Arial" charset="0"/>
                <a:cs typeface="Arial" charset="0"/>
              </a:rPr>
              <a:t>Chapman and Hall, 1994.</a:t>
            </a:r>
          </a:p>
          <a:p>
            <a:pPr marL="533400" indent="-533400">
              <a:buFontTx/>
              <a:buNone/>
            </a:pPr>
            <a:r>
              <a:rPr lang="en-US" altLang="en-US" sz="1400" dirty="0">
                <a:latin typeface="Arial" charset="0"/>
                <a:cs typeface="Arial" charset="0"/>
              </a:rPr>
              <a:t>[6]	Iain Duff, Roger Grimes, John Lewis, </a:t>
            </a:r>
            <a:r>
              <a:rPr lang="en-US" altLang="en-US" sz="1400" i="1" dirty="0">
                <a:latin typeface="Arial" charset="0"/>
                <a:cs typeface="Arial" charset="0"/>
              </a:rPr>
              <a:t>User's Guide for the Harwell-Boeing Sparse Matrix Collection</a:t>
            </a:r>
            <a:r>
              <a:rPr lang="en-US" altLang="en-US" sz="1400" dirty="0">
                <a:latin typeface="Arial" charset="0"/>
                <a:cs typeface="Arial" charset="0"/>
              </a:rPr>
              <a:t>, Technical Report TR/PA/92/86, CERFACS, October 1992.</a:t>
            </a:r>
          </a:p>
          <a:p>
            <a:pPr marL="533400" indent="-533400" algn="just">
              <a:buFont typeface="Arial" charset="0"/>
              <a:buNone/>
              <a:defRPr/>
            </a:pPr>
            <a:endParaRPr lang="en-US" sz="1400" dirty="0" smtClean="0">
              <a:solidFill>
                <a:schemeClr val="tx1">
                  <a:lumMod val="65000"/>
                  <a:lumOff val="35000"/>
                </a:schemeClr>
              </a:solidFill>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614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Suppose we store triplets for each non-zero value:</a:t>
            </a:r>
            <a:endParaRPr lang="en-US" altLang="en-US" dirty="0" smtClean="0">
              <a:latin typeface="Arial" charset="0"/>
              <a:cs typeface="Arial" charset="0"/>
            </a:endParaRPr>
          </a:p>
          <a:p>
            <a:pPr lvl="1"/>
            <a:r>
              <a:rPr lang="en-US" altLang="en-US" dirty="0" smtClean="0">
                <a:latin typeface="Arial" charset="0"/>
                <a:cs typeface="Arial" charset="0"/>
              </a:rPr>
              <a:t>We would have </a:t>
            </a:r>
            <a:r>
              <a:rPr lang="en-US" altLang="en-US" dirty="0" smtClean="0">
                <a:latin typeface="Times New Roman" panose="02020603050405020304" pitchFamily="18" charset="0"/>
                <a:cs typeface="Times New Roman" panose="02020603050405020304" pitchFamily="18" charset="0"/>
              </a:rPr>
              <a:t>(0, 0, 1.5), (1, 1, 2.3), (1, 3, 1.4), (2, 2, 3.7), …</a:t>
            </a: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The </a:t>
            </a:r>
            <a:r>
              <a:rPr lang="en-US" altLang="en-US" dirty="0" smtClean="0">
                <a:latin typeface="Arial" charset="0"/>
                <a:cs typeface="Arial" charset="0"/>
              </a:rPr>
              <a:t>class would be</a:t>
            </a:r>
          </a:p>
          <a:p>
            <a:pPr lvl="1">
              <a:buFont typeface="Arial" charset="0"/>
              <a:buNone/>
            </a:pPr>
            <a:r>
              <a:rPr lang="en-US" altLang="en-US" dirty="0" smtClean="0">
                <a:latin typeface="Consolas" pitchFamily="49" charset="0"/>
                <a:cs typeface="Arial" charset="0"/>
              </a:rPr>
              <a:t>			</a:t>
            </a:r>
            <a:r>
              <a:rPr lang="en-US" altLang="en-US" sz="1600" dirty="0" smtClean="0">
                <a:latin typeface="Consolas" pitchFamily="49" charset="0"/>
                <a:cs typeface="Arial" charset="0"/>
              </a:rPr>
              <a:t>class Triplet {</a:t>
            </a:r>
          </a:p>
          <a:p>
            <a:pPr lvl="1">
              <a:buFont typeface="Arial" charset="0"/>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row;</a:t>
            </a:r>
          </a:p>
          <a:p>
            <a:pPr lvl="1">
              <a:buFont typeface="Arial" charset="0"/>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column;</a:t>
            </a:r>
          </a:p>
          <a:p>
            <a:pPr lvl="1">
              <a:buFont typeface="Arial" charset="0"/>
              <a:buNone/>
            </a:pPr>
            <a:r>
              <a:rPr lang="en-US" altLang="en-US" sz="1600" dirty="0" smtClean="0">
                <a:latin typeface="Consolas" pitchFamily="49" charset="0"/>
                <a:cs typeface="Arial" charset="0"/>
              </a:rPr>
              <a:t> 			    double value;</a:t>
            </a:r>
          </a:p>
          <a:p>
            <a:pPr lvl="1">
              <a:buFont typeface="Arial" charset="0"/>
              <a:buNone/>
            </a:pPr>
            <a:r>
              <a:rPr lang="en-US" altLang="en-US" sz="1600" dirty="0" smtClean="0">
                <a:latin typeface="Consolas" pitchFamily="49" charset="0"/>
                <a:cs typeface="Arial" charset="0"/>
              </a:rPr>
              <a:t>			</a:t>
            </a:r>
            <a:r>
              <a:rPr lang="en-US" altLang="en-US" sz="1600" dirty="0" smtClean="0">
                <a:latin typeface="Consolas" pitchFamily="49" charset="0"/>
                <a:cs typeface="Arial" charset="0"/>
              </a:rPr>
              <a:t>};</a:t>
            </a:r>
            <a:endParaRPr lang="en-US" altLang="en-US" sz="1600" dirty="0" smtClean="0">
              <a:latin typeface="Consolas" pitchFamily="49"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73342553"/>
              </p:ext>
            </p:extLst>
          </p:nvPr>
        </p:nvGraphicFramePr>
        <p:xfrm>
          <a:off x="2165350" y="2490514"/>
          <a:ext cx="4670425" cy="2306638"/>
        </p:xfrm>
        <a:graphic>
          <a:graphicData uri="http://schemas.openxmlformats.org/presentationml/2006/ole">
            <mc:AlternateContent xmlns:mc="http://schemas.openxmlformats.org/markup-compatibility/2006">
              <mc:Choice xmlns:v="urn:schemas-microsoft-com:vml" Requires="v">
                <p:oleObj spid="_x0000_s51206" name="Equation" r:id="rId4" imgW="3708400" imgH="1828800" progId="Equation.DSMT4">
                  <p:embed/>
                </p:oleObj>
              </mc:Choice>
              <mc:Fallback>
                <p:oleObj name="Equation" r:id="rId4" imgW="3708400" imgH="1828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490514"/>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489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624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Now the memory requirements are </a:t>
            </a:r>
            <a:r>
              <a:rPr lang="en-US" altLang="en-US"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a:t>
            </a:r>
            <a:endParaRPr lang="en-US" altLang="en-US" sz="1400" b="1" dirty="0" smtClean="0">
              <a:latin typeface="Courier New" pitchFamily="49" charset="0"/>
              <a:cs typeface="Arial" charset="0"/>
            </a:endParaRPr>
          </a:p>
          <a:p>
            <a:pPr>
              <a:buFontTx/>
              <a:buNone/>
            </a:pPr>
            <a:r>
              <a:rPr lang="en-US" altLang="en-US" sz="700" b="1" dirty="0" smtClean="0">
                <a:latin typeface="Consolas" pitchFamily="49" charset="0"/>
                <a:cs typeface="Arial" charset="0"/>
              </a:rPr>
              <a:t>	</a:t>
            </a:r>
            <a:endParaRPr lang="en-US" altLang="en-US" sz="100" b="1" dirty="0" smtClean="0">
              <a:latin typeface="Consolas" pitchFamily="49" charset="0"/>
              <a:cs typeface="Arial" charset="0"/>
            </a:endParaRPr>
          </a:p>
        </p:txBody>
      </p:sp>
      <p:sp>
        <p:nvSpPr>
          <p:cNvPr id="4" name="Rectangle 3"/>
          <p:cNvSpPr/>
          <p:nvPr/>
        </p:nvSpPr>
        <p:spPr>
          <a:xfrm>
            <a:off x="1187624" y="2060848"/>
            <a:ext cx="5310336" cy="2308324"/>
          </a:xfrm>
          <a:prstGeom prst="rect">
            <a:avLst/>
          </a:prstGeom>
        </p:spPr>
        <p:txBody>
          <a:bodyPr wrap="square">
            <a:spAutoFit/>
          </a:bodyPr>
          <a:lstStyle/>
          <a:p>
            <a:r>
              <a:rPr lang="en-US" altLang="en-US" sz="1600" dirty="0">
                <a:latin typeface="Consolas" pitchFamily="49" charset="0"/>
              </a:rPr>
              <a:t>class </a:t>
            </a:r>
            <a:r>
              <a:rPr lang="en-US" altLang="en-US" sz="1600" dirty="0" err="1">
                <a:latin typeface="Consolas" pitchFamily="49" charset="0"/>
              </a:rPr>
              <a:t>Sparse_matrix</a:t>
            </a:r>
            <a:r>
              <a:rPr lang="en-US" altLang="en-US" sz="1600" dirty="0">
                <a:latin typeface="Consolas" pitchFamily="49" charset="0"/>
              </a:rPr>
              <a:t> {</a:t>
            </a:r>
          </a:p>
          <a:p>
            <a:r>
              <a:rPr lang="en-US" altLang="en-US" sz="1600" dirty="0" smtClean="0">
                <a:latin typeface="Consolas" pitchFamily="49" charset="0"/>
              </a:rPr>
              <a:t>    </a:t>
            </a:r>
            <a:r>
              <a:rPr lang="en-US" altLang="en-US" sz="1600" dirty="0">
                <a:latin typeface="Consolas" pitchFamily="49" charset="0"/>
              </a:rPr>
              <a:t>private:</a:t>
            </a:r>
          </a:p>
          <a:p>
            <a:r>
              <a:rPr lang="en-US" altLang="en-US" sz="1600" dirty="0" smtClean="0">
                <a:latin typeface="Consolas" pitchFamily="49" charset="0"/>
              </a:rPr>
              <a:t>        </a:t>
            </a:r>
            <a:r>
              <a:rPr lang="en-US" altLang="en-US" sz="1600" dirty="0" err="1">
                <a:latin typeface="Consolas" pitchFamily="49" charset="0"/>
              </a:rPr>
              <a:t>int</a:t>
            </a:r>
            <a:r>
              <a:rPr lang="en-US" altLang="en-US" sz="1600" dirty="0">
                <a:latin typeface="Consolas" pitchFamily="49" charset="0"/>
              </a:rPr>
              <a:t> </a:t>
            </a:r>
            <a:r>
              <a:rPr lang="en-US" altLang="en-US" sz="1600" dirty="0" err="1" smtClean="0">
                <a:latin typeface="Consolas" pitchFamily="49" charset="0"/>
              </a:rPr>
              <a:t>matrix_size</a:t>
            </a:r>
            <a:r>
              <a:rPr lang="en-US" altLang="en-US" sz="1600" dirty="0" smtClean="0">
                <a:latin typeface="Consolas" pitchFamily="49" charset="0"/>
              </a:rPr>
              <a:t>;</a:t>
            </a:r>
            <a:endParaRPr lang="en-US" altLang="en-US" sz="1600" dirty="0">
              <a:latin typeface="Consolas" pitchFamily="49" charset="0"/>
            </a:endParaRPr>
          </a:p>
          <a:p>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N;</a:t>
            </a:r>
          </a:p>
          <a:p>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a:t>
            </a:r>
            <a:r>
              <a:rPr lang="en-US" altLang="en-US" sz="1600" dirty="0" err="1">
                <a:latin typeface="Consolas" pitchFamily="49" charset="0"/>
              </a:rPr>
              <a:t>array_capacity</a:t>
            </a:r>
            <a:r>
              <a:rPr lang="en-US" altLang="en-US" sz="1600" dirty="0">
                <a:latin typeface="Consolas" pitchFamily="49" charset="0"/>
              </a:rPr>
              <a:t>;</a:t>
            </a:r>
          </a:p>
          <a:p>
            <a:r>
              <a:rPr lang="en-US" altLang="en-US" sz="1600" dirty="0" smtClean="0">
                <a:latin typeface="Consolas" pitchFamily="49" charset="0"/>
              </a:rPr>
              <a:t>        </a:t>
            </a:r>
            <a:r>
              <a:rPr lang="en-US" altLang="en-US" sz="1600" dirty="0">
                <a:latin typeface="Consolas" pitchFamily="49" charset="0"/>
              </a:rPr>
              <a:t>Triplet *entries;</a:t>
            </a:r>
          </a:p>
          <a:p>
            <a:r>
              <a:rPr lang="en-US" altLang="en-US" sz="1600" dirty="0" smtClean="0">
                <a:latin typeface="Consolas" pitchFamily="49" charset="0"/>
              </a:rPr>
              <a:t>    </a:t>
            </a:r>
            <a:r>
              <a:rPr lang="en-US" altLang="en-US" sz="1600" dirty="0">
                <a:latin typeface="Consolas" pitchFamily="49" charset="0"/>
              </a:rPr>
              <a:t>public:</a:t>
            </a:r>
          </a:p>
          <a:p>
            <a:r>
              <a:rPr lang="en-US" altLang="en-US" sz="1600" dirty="0" smtClean="0">
                <a:latin typeface="Consolas" pitchFamily="49" charset="0"/>
              </a:rPr>
              <a:t>        </a:t>
            </a:r>
            <a:r>
              <a:rPr lang="en-US" altLang="en-US" sz="1600" dirty="0" err="1">
                <a:latin typeface="Consolas" pitchFamily="49" charset="0"/>
              </a:rPr>
              <a:t>Sparse_matrix</a:t>
            </a:r>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n, </a:t>
            </a:r>
            <a:r>
              <a:rPr lang="en-US" altLang="en-US" sz="1600" dirty="0" err="1">
                <a:latin typeface="Consolas" pitchFamily="49" charset="0"/>
              </a:rPr>
              <a:t>int</a:t>
            </a:r>
            <a:r>
              <a:rPr lang="en-US" altLang="en-US" sz="1600" dirty="0">
                <a:latin typeface="Consolas" pitchFamily="49" charset="0"/>
              </a:rPr>
              <a:t> c = 128 </a:t>
            </a:r>
            <a:r>
              <a:rPr lang="en-US" altLang="en-US" sz="1600" dirty="0" smtClean="0">
                <a:latin typeface="Consolas" pitchFamily="49" charset="0"/>
              </a:rPr>
              <a:t>);</a:t>
            </a:r>
          </a:p>
          <a:p>
            <a:r>
              <a:rPr lang="en-US" altLang="en-US" sz="1600" dirty="0" smtClean="0">
                <a:latin typeface="Consolas" pitchFamily="49" charset="0"/>
              </a:rPr>
              <a:t>};</a:t>
            </a:r>
            <a:endParaRPr lang="en-US" altLang="en-US" sz="1600" dirty="0">
              <a:latin typeface="Consolas" pitchFamily="49" charset="0"/>
            </a:endParaRPr>
          </a:p>
        </p:txBody>
      </p:sp>
      <p:sp>
        <p:nvSpPr>
          <p:cNvPr id="5" name="Rectangle 4"/>
          <p:cNvSpPr/>
          <p:nvPr/>
        </p:nvSpPr>
        <p:spPr>
          <a:xfrm>
            <a:off x="3509628" y="4369544"/>
            <a:ext cx="4968552" cy="1815882"/>
          </a:xfrm>
          <a:prstGeom prst="rect">
            <a:avLst/>
          </a:prstGeom>
        </p:spPr>
        <p:txBody>
          <a:bodyPr wrap="square">
            <a:spAutoFit/>
          </a:bodyPr>
          <a:lstStyle/>
          <a:p>
            <a:r>
              <a:rPr lang="en-CA" altLang="en-US" sz="1600" dirty="0" err="1">
                <a:latin typeface="Consolas" pitchFamily="49" charset="0"/>
              </a:rPr>
              <a:t>Sparse_matrix</a:t>
            </a:r>
            <a:r>
              <a:rPr lang="en-CA" altLang="en-US" sz="1600" dirty="0">
                <a:latin typeface="Consolas" pitchFamily="49" charset="0"/>
              </a:rPr>
              <a:t>( </a:t>
            </a:r>
            <a:r>
              <a:rPr lang="en-CA" altLang="en-US" sz="1600" dirty="0" err="1">
                <a:latin typeface="Consolas" pitchFamily="49" charset="0"/>
              </a:rPr>
              <a:t>int</a:t>
            </a:r>
            <a:r>
              <a:rPr lang="en-CA" altLang="en-US" sz="1600" dirty="0">
                <a:latin typeface="Consolas" pitchFamily="49" charset="0"/>
              </a:rPr>
              <a:t> n, </a:t>
            </a:r>
            <a:r>
              <a:rPr lang="en-CA" altLang="en-US" sz="1600" dirty="0" err="1">
                <a:latin typeface="Consolas" pitchFamily="49" charset="0"/>
              </a:rPr>
              <a:t>int</a:t>
            </a:r>
            <a:r>
              <a:rPr lang="en-CA" altLang="en-US" sz="1600" dirty="0">
                <a:latin typeface="Consolas" pitchFamily="49" charset="0"/>
              </a:rPr>
              <a:t> </a:t>
            </a:r>
            <a:r>
              <a:rPr lang="en-CA" altLang="en-US" sz="1600" dirty="0" smtClean="0">
                <a:latin typeface="Consolas" pitchFamily="49" charset="0"/>
              </a:rPr>
              <a:t>c ):</a:t>
            </a:r>
            <a:endParaRPr lang="en-CA" altLang="en-US" sz="1600" dirty="0">
              <a:latin typeface="Consolas" pitchFamily="49" charset="0"/>
            </a:endParaRPr>
          </a:p>
          <a:p>
            <a:r>
              <a:rPr lang="en-CA" altLang="en-US" sz="1600" dirty="0" err="1" smtClean="0">
                <a:latin typeface="Consolas" pitchFamily="49" charset="0"/>
              </a:rPr>
              <a:t>matrix_size</a:t>
            </a:r>
            <a:r>
              <a:rPr lang="en-CA" altLang="en-US" sz="1600" dirty="0" smtClean="0">
                <a:latin typeface="Consolas" pitchFamily="49" charset="0"/>
              </a:rPr>
              <a:t>( </a:t>
            </a:r>
            <a:r>
              <a:rPr lang="en-CA" altLang="en-US" sz="1600" dirty="0">
                <a:latin typeface="Consolas" pitchFamily="49" charset="0"/>
              </a:rPr>
              <a:t>0 ),</a:t>
            </a:r>
          </a:p>
          <a:p>
            <a:r>
              <a:rPr lang="en-CA" altLang="en-US" sz="1600" dirty="0" smtClean="0">
                <a:latin typeface="Consolas" pitchFamily="49" charset="0"/>
              </a:rPr>
              <a:t>N</a:t>
            </a:r>
            <a:r>
              <a:rPr lang="en-CA" altLang="en-US" sz="1600" dirty="0">
                <a:latin typeface="Consolas" pitchFamily="49" charset="0"/>
              </a:rPr>
              <a:t>( </a:t>
            </a:r>
            <a:r>
              <a:rPr lang="en-CA" altLang="en-US" sz="1600" dirty="0" err="1">
                <a:latin typeface="Consolas" pitchFamily="49" charset="0"/>
              </a:rPr>
              <a:t>std</a:t>
            </a:r>
            <a:r>
              <a:rPr lang="en-CA" altLang="en-US" sz="1600" dirty="0">
                <a:latin typeface="Consolas" pitchFamily="49" charset="0"/>
              </a:rPr>
              <a:t>::max(1, n) ),</a:t>
            </a:r>
          </a:p>
          <a:p>
            <a:r>
              <a:rPr lang="en-CA" altLang="en-US" sz="1600" dirty="0" err="1" smtClean="0">
                <a:latin typeface="Consolas" pitchFamily="49" charset="0"/>
              </a:rPr>
              <a:t>array_capacity</a:t>
            </a:r>
            <a:r>
              <a:rPr lang="en-CA" altLang="en-US" sz="1600" dirty="0">
                <a:latin typeface="Consolas" pitchFamily="49" charset="0"/>
              </a:rPr>
              <a:t>( </a:t>
            </a:r>
            <a:r>
              <a:rPr lang="en-CA" altLang="en-US" sz="1600" dirty="0" err="1">
                <a:latin typeface="Consolas" pitchFamily="49" charset="0"/>
              </a:rPr>
              <a:t>std</a:t>
            </a:r>
            <a:r>
              <a:rPr lang="en-CA" altLang="en-US" sz="1600" dirty="0">
                <a:latin typeface="Consolas" pitchFamily="49" charset="0"/>
              </a:rPr>
              <a:t>::max(1, c) ),</a:t>
            </a:r>
          </a:p>
          <a:p>
            <a:r>
              <a:rPr lang="en-CA" altLang="en-US" sz="1600" dirty="0" smtClean="0">
                <a:latin typeface="Consolas" pitchFamily="49" charset="0"/>
              </a:rPr>
              <a:t>entries</a:t>
            </a:r>
            <a:r>
              <a:rPr lang="en-CA" altLang="en-US" sz="1600" dirty="0">
                <a:latin typeface="Consolas" pitchFamily="49" charset="0"/>
              </a:rPr>
              <a:t>( new Triplet[</a:t>
            </a:r>
            <a:r>
              <a:rPr lang="en-CA" altLang="en-US" sz="1600" dirty="0" err="1">
                <a:latin typeface="Consolas" pitchFamily="49" charset="0"/>
              </a:rPr>
              <a:t>array_capacity</a:t>
            </a:r>
            <a:r>
              <a:rPr lang="en-CA" altLang="en-US" sz="1600" dirty="0">
                <a:latin typeface="Consolas" pitchFamily="49" charset="0"/>
              </a:rPr>
              <a:t>] ) {</a:t>
            </a:r>
          </a:p>
          <a:p>
            <a:r>
              <a:rPr lang="en-CA" altLang="en-US" sz="1600" dirty="0" smtClean="0">
                <a:latin typeface="Consolas" pitchFamily="49" charset="0"/>
              </a:rPr>
              <a:t>    // </a:t>
            </a:r>
            <a:r>
              <a:rPr lang="en-CA" altLang="en-US" sz="1600" dirty="0">
                <a:latin typeface="Consolas" pitchFamily="49" charset="0"/>
              </a:rPr>
              <a:t>does nothing</a:t>
            </a:r>
          </a:p>
          <a:p>
            <a:r>
              <a:rPr lang="en-CA" altLang="en-US" sz="1600" dirty="0" smtClean="0">
                <a:latin typeface="Consolas" pitchFamily="49" charset="0"/>
              </a:rPr>
              <a:t>}</a:t>
            </a:r>
            <a:endParaRPr lang="en-CA" altLang="en-US" sz="1600" dirty="0">
              <a:latin typeface="Consolas" pitchFamily="49" charset="0"/>
            </a:endParaRPr>
          </a:p>
        </p:txBody>
      </p:sp>
    </p:spTree>
    <p:extLst>
      <p:ext uri="{BB962C8B-B14F-4D97-AF65-F5344CB8AC3E}">
        <p14:creationId xmlns:p14="http://schemas.microsoft.com/office/powerpoint/2010/main" val="261467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307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For the same example, we have:</a:t>
            </a:r>
            <a:endParaRPr lang="en-US" altLang="en-US" dirty="0" smtClean="0">
              <a:latin typeface="Arial" charset="0"/>
              <a:cs typeface="Arial" charset="0"/>
            </a:endParaRPr>
          </a:p>
        </p:txBody>
      </p:sp>
      <p:graphicFrame>
        <p:nvGraphicFramePr>
          <p:cNvPr id="3074" name="Object 2"/>
          <p:cNvGraphicFramePr>
            <a:graphicFrameLocks noChangeAspect="1"/>
          </p:cNvGraphicFramePr>
          <p:nvPr/>
        </p:nvGraphicFramePr>
        <p:xfrm>
          <a:off x="2165350" y="2276475"/>
          <a:ext cx="4670425" cy="2306638"/>
        </p:xfrm>
        <a:graphic>
          <a:graphicData uri="http://schemas.openxmlformats.org/presentationml/2006/ole">
            <mc:AlternateContent xmlns:mc="http://schemas.openxmlformats.org/markup-compatibility/2006">
              <mc:Choice xmlns:v="urn:schemas-microsoft-com:vml" Requires="v">
                <p:oleObj spid="_x0000_s3082" name="Equation" r:id="rId4" imgW="3708360" imgH="1828800" progId="Equation.DSMT4">
                  <p:embed/>
                </p:oleObj>
              </mc:Choice>
              <mc:Fallback>
                <p:oleObj name="Equation" r:id="rId4" imgW="3708360" imgH="182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276475"/>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Group 103"/>
          <p:cNvGraphicFramePr>
            <a:graphicFrameLocks noGrp="1"/>
          </p:cNvGraphicFramePr>
          <p:nvPr>
            <p:extLst>
              <p:ext uri="{D42A27DB-BD31-4B8C-83A1-F6EECF244321}">
                <p14:modId xmlns:p14="http://schemas.microsoft.com/office/powerpoint/2010/main" val="1882946369"/>
              </p:ext>
            </p:extLst>
          </p:nvPr>
        </p:nvGraphicFramePr>
        <p:xfrm>
          <a:off x="1510569" y="5014812"/>
          <a:ext cx="7021871" cy="1006476"/>
        </p:xfrm>
        <a:graphic>
          <a:graphicData uri="http://schemas.openxmlformats.org/drawingml/2006/table">
            <a:tbl>
              <a:tblPr/>
              <a:tblGrid>
                <a:gridCol w="585289"/>
                <a:gridCol w="583690"/>
                <a:gridCol w="585289"/>
                <a:gridCol w="586888"/>
                <a:gridCol w="583690"/>
                <a:gridCol w="585289"/>
                <a:gridCol w="585289"/>
                <a:gridCol w="583691"/>
                <a:gridCol w="588488"/>
                <a:gridCol w="583690"/>
                <a:gridCol w="585289"/>
                <a:gridCol w="585289"/>
              </a:tblGrid>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9" name="Straight Arrow Connector 8"/>
          <p:cNvCxnSpPr/>
          <p:nvPr/>
        </p:nvCxnSpPr>
        <p:spPr>
          <a:xfrm>
            <a:off x="683568" y="4265848"/>
            <a:ext cx="830311" cy="7473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853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17544</TotalTime>
  <Words>2943</Words>
  <Application>Microsoft Office PowerPoint</Application>
  <PresentationFormat>On-screen Show (4:3)</PresentationFormat>
  <Paragraphs>2540</Paragraphs>
  <Slides>67</Slides>
  <Notes>67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Custom Design</vt:lpstr>
      <vt:lpstr>Equation</vt:lpstr>
      <vt:lpstr>PowerPoint Presentation</vt:lpstr>
      <vt:lpstr>Outline</vt:lpstr>
      <vt:lpstr>Dense versus sparse matrices</vt:lpstr>
      <vt:lpstr>Example</vt:lpstr>
      <vt:lpstr>Dense square matrix data structure</vt:lpstr>
      <vt:lpstr>Row-Column-Value Representation</vt:lpstr>
      <vt:lpstr>Row-Column-Value Representation</vt:lpstr>
      <vt:lpstr>Row-Column-Value Representation</vt:lpstr>
      <vt:lpstr>Row-Column-Value Representation</vt:lpstr>
      <vt:lpstr>Row-Column-Value Representation</vt:lpstr>
      <vt:lpstr>Row-Column-Value Representation</vt:lpstr>
      <vt:lpstr>Accessing Entries</vt:lpstr>
      <vt:lpstr>Accessing Entries</vt:lpstr>
      <vt:lpstr>Old Yale Sparse Matrix Format</vt:lpstr>
      <vt:lpstr>Old Yale Sparse Matrix Format</vt:lpstr>
      <vt:lpstr>Old Yale Sparse Matrix Format</vt:lpstr>
      <vt:lpstr>Old Yale Sparse Matrix Format</vt:lpstr>
      <vt:lpstr>Old Yale Sparse Matrix Format</vt:lpstr>
      <vt:lpstr>Old Yale Sparse Matrix Format</vt:lpstr>
      <vt:lpstr>Old Yale Sparse Matrix Format</vt:lpstr>
      <vt:lpstr>Old Yale Sparse Matrix Format</vt:lpstr>
      <vt:lpstr>Old Yale Sparse Matrix Format</vt:lpstr>
      <vt:lpstr>Old Yale Format: The Zero Matrix</vt:lpstr>
      <vt:lpstr>Old Yale Format: Access</vt:lpstr>
      <vt:lpstr>Old Yale Format: Access</vt:lpstr>
      <vt:lpstr>Old Yale Format: Memory Use</vt:lpstr>
      <vt:lpstr>Old Yale Sparse Matrix Format</vt:lpstr>
      <vt:lpstr>New Yale Sparse Matrix Format</vt:lpstr>
      <vt:lpstr>New Yale Sparse Matrix Format</vt:lpstr>
      <vt:lpstr>New Yale Sparse Matrix Format</vt:lpstr>
      <vt:lpstr>Operations</vt:lpstr>
      <vt:lpstr>Operations</vt:lpstr>
      <vt:lpstr>Memory Allocation</vt:lpstr>
      <vt:lpstr>Memory Allocation</vt:lpstr>
      <vt:lpstr>Memory Allocation</vt:lpstr>
      <vt:lpstr>Memory Allocation</vt:lpstr>
      <vt:lpstr>Memory Allocation</vt:lpstr>
      <vt:lpstr>Sample Test Runs</vt:lpstr>
      <vt:lpstr>Sample Test Runs</vt:lpstr>
      <vt:lpstr>Sample Test Runs</vt:lpstr>
      <vt:lpstr>Sample Test Runs</vt:lpstr>
      <vt:lpstr>Sample Test Runs</vt:lpstr>
      <vt:lpstr>Sample Test Runs</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Summary</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1339</cp:revision>
  <dcterms:created xsi:type="dcterms:W3CDTF">2009-09-11T23:00:44Z</dcterms:created>
  <dcterms:modified xsi:type="dcterms:W3CDTF">2014-04-04T19:12:57Z</dcterms:modified>
</cp:coreProperties>
</file>