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2"/>
  </p:notesMasterIdLst>
  <p:handoutMasterIdLst>
    <p:handoutMasterId r:id="rId53"/>
  </p:handoutMasterIdLst>
  <p:sldIdLst>
    <p:sldId id="256" r:id="rId2"/>
    <p:sldId id="512" r:id="rId3"/>
    <p:sldId id="556" r:id="rId4"/>
    <p:sldId id="576" r:id="rId5"/>
    <p:sldId id="557" r:id="rId6"/>
    <p:sldId id="558" r:id="rId7"/>
    <p:sldId id="555" r:id="rId8"/>
    <p:sldId id="559" r:id="rId9"/>
    <p:sldId id="560" r:id="rId10"/>
    <p:sldId id="578" r:id="rId11"/>
    <p:sldId id="579" r:id="rId12"/>
    <p:sldId id="577" r:id="rId13"/>
    <p:sldId id="580" r:id="rId14"/>
    <p:sldId id="561" r:id="rId15"/>
    <p:sldId id="563" r:id="rId16"/>
    <p:sldId id="564" r:id="rId17"/>
    <p:sldId id="565" r:id="rId18"/>
    <p:sldId id="513" r:id="rId19"/>
    <p:sldId id="572" r:id="rId20"/>
    <p:sldId id="566" r:id="rId21"/>
    <p:sldId id="570" r:id="rId22"/>
    <p:sldId id="543" r:id="rId23"/>
    <p:sldId id="545" r:id="rId24"/>
    <p:sldId id="544" r:id="rId25"/>
    <p:sldId id="551" r:id="rId26"/>
    <p:sldId id="550" r:id="rId27"/>
    <p:sldId id="546" r:id="rId28"/>
    <p:sldId id="548" r:id="rId29"/>
    <p:sldId id="547" r:id="rId30"/>
    <p:sldId id="549" r:id="rId31"/>
    <p:sldId id="552" r:id="rId32"/>
    <p:sldId id="533" r:id="rId33"/>
    <p:sldId id="535" r:id="rId34"/>
    <p:sldId id="536" r:id="rId35"/>
    <p:sldId id="575" r:id="rId36"/>
    <p:sldId id="553" r:id="rId37"/>
    <p:sldId id="554" r:id="rId38"/>
    <p:sldId id="568" r:id="rId39"/>
    <p:sldId id="537" r:id="rId40"/>
    <p:sldId id="569" r:id="rId41"/>
    <p:sldId id="567" r:id="rId42"/>
    <p:sldId id="585" r:id="rId43"/>
    <p:sldId id="584" r:id="rId44"/>
    <p:sldId id="586" r:id="rId45"/>
    <p:sldId id="587" r:id="rId46"/>
    <p:sldId id="583" r:id="rId47"/>
    <p:sldId id="571" r:id="rId48"/>
    <p:sldId id="582" r:id="rId49"/>
    <p:sldId id="541" r:id="rId50"/>
    <p:sldId id="373"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248" autoAdjust="0"/>
    <p:restoredTop sz="95388" autoAdjust="0"/>
  </p:normalViewPr>
  <p:slideViewPr>
    <p:cSldViewPr snapToGrid="0">
      <p:cViewPr varScale="1">
        <p:scale>
          <a:sx n="74" d="100"/>
          <a:sy n="74" d="100"/>
        </p:scale>
        <p:origin x="-750" y="-84"/>
      </p:cViewPr>
      <p:guideLst>
        <p:guide orient="horz" pos="2160"/>
        <p:guide pos="2880"/>
      </p:guideLst>
    </p:cSldViewPr>
  </p:slideViewPr>
  <p:notesTextViewPr>
    <p:cViewPr>
      <p:scale>
        <a:sx n="100" d="100"/>
        <a:sy n="100" d="100"/>
      </p:scale>
      <p:origin x="0" y="0"/>
    </p:cViewPr>
  </p:notesTextViewPr>
  <p:notesViewPr>
    <p:cSldViewPr snapToGrid="0">
      <p:cViewPr varScale="1">
        <p:scale>
          <a:sx n="67" d="100"/>
          <a:sy n="67" d="100"/>
        </p:scale>
        <p:origin x="-2544"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A0F04F0-ED99-4A7D-AD7F-22DD5823387D}" type="datetimeFigureOut">
              <a:rPr lang="en-CA" smtClean="0"/>
              <a:t>15/04/2014</a:t>
            </a:fld>
            <a:endParaRPr lang="en-CA"/>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EDBF7C-66B1-4946-B091-A4A819905A03}" type="slidenum">
              <a:rPr lang="en-CA" smtClean="0"/>
              <a:t>‹#›</a:t>
            </a:fld>
            <a:endParaRPr lang="en-CA"/>
          </a:p>
        </p:txBody>
      </p:sp>
    </p:spTree>
    <p:extLst>
      <p:ext uri="{BB962C8B-B14F-4D97-AF65-F5344CB8AC3E}">
        <p14:creationId xmlns:p14="http://schemas.microsoft.com/office/powerpoint/2010/main" val="4158506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4/15/2014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26719816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12</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13</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14</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15</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16</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17</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1AD056-A24E-4639-AFF5-0AEC5287E8C7}" type="slidenum">
              <a:rPr lang="en-CA" smtClean="0"/>
              <a:pPr>
                <a:defRPr/>
              </a:pPr>
              <a:t>18</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1AD056-A24E-4639-AFF5-0AEC5287E8C7}" type="slidenum">
              <a:rPr lang="en-CA" smtClean="0"/>
              <a:pPr>
                <a:defRPr/>
              </a:pPr>
              <a:t>19</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2</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51AD056-A24E-4639-AFF5-0AEC5287E8C7}" type="slidenum">
              <a:rPr lang="en-CA" smtClean="0"/>
              <a:pPr>
                <a:defRPr/>
              </a:pPr>
              <a:t>20</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1BF7B1FF-DFE5-4B27-8E0E-F1DDF2FB76BC}" type="slidenum">
              <a:rPr lang="en-CA" smtClean="0"/>
              <a:pPr>
                <a:defRPr/>
              </a:pPr>
              <a:t>23</a:t>
            </a:fld>
            <a:endParaRPr lang="en-CA"/>
          </a:p>
        </p:txBody>
      </p:sp>
    </p:spTree>
    <p:extLst>
      <p:ext uri="{BB962C8B-B14F-4D97-AF65-F5344CB8AC3E}">
        <p14:creationId xmlns:p14="http://schemas.microsoft.com/office/powerpoint/2010/main" val="4099571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15C341B-071F-4D1F-8232-6DDC2213625A}" type="slidenum">
              <a:rPr lang="en-CA" smtClean="0"/>
              <a:pPr>
                <a:defRPr/>
              </a:pPr>
              <a:t>32</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6F07B3D-CDB3-41BF-BEE8-E60B091A89F1}" type="slidenum">
              <a:rPr lang="en-CA" smtClean="0"/>
              <a:pPr>
                <a:defRPr/>
              </a:pPr>
              <a:t>33</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C34413-EEEB-429C-B237-A33C73E3F612}" type="slidenum">
              <a:rPr lang="en-CA" smtClean="0"/>
              <a:pPr>
                <a:defRPr/>
              </a:pPr>
              <a:t>34</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5C34413-EEEB-429C-B237-A33C73E3F612}" type="slidenum">
              <a:rPr lang="en-CA" smtClean="0"/>
              <a:pPr>
                <a:defRPr/>
              </a:pPr>
              <a:t>35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E9D076-0895-412A-8C93-E6CF30A15769}" type="slidenum">
              <a:rPr lang="en-CA" smtClean="0"/>
              <a:pPr>
                <a:defRPr/>
              </a:pPr>
              <a:t>39</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9E9D076-0895-412A-8C93-E6CF30A15769}" type="slidenum">
              <a:rPr lang="en-CA" smtClean="0"/>
              <a:pPr>
                <a:defRPr/>
              </a:pPr>
              <a:t>40</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A905772-9AC3-480A-9ADF-668A3F41CFDC}" type="slidenum">
              <a:rPr lang="en-CA" smtClean="0"/>
              <a:pPr>
                <a:defRPr/>
              </a:pPr>
              <a:t>41</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DD175C6-2D8B-4E2D-8D99-94409DBEA1BB}" type="slidenum">
              <a:rPr lang="en-CA" smtClean="0"/>
              <a:pPr>
                <a:defRPr/>
              </a:pPr>
              <a:t>49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3</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50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4</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7</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8</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22B41A-F792-4FF3-8C4D-B1BEC155DF2E}" type="slidenum">
              <a:rPr lang="en-CA" smtClean="0"/>
              <a:pPr>
                <a:defRPr/>
              </a:pPr>
              <a:t>9</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algn="ctr" fontAlgn="auto">
              <a:spcBef>
                <a:spcPts val="0"/>
              </a:spcBef>
              <a:spcAft>
                <a:spcPts val="0"/>
              </a:spcAft>
              <a:defRPr/>
            </a:pPr>
            <a:r>
              <a:rPr lang="en-US" sz="1600" i="1" dirty="0" smtClean="0">
                <a:solidFill>
                  <a:schemeClr val="tx1"/>
                </a:solidFill>
                <a:latin typeface="Times New Roman" panose="02020603050405020304" pitchFamily="18" charset="0"/>
                <a:cs typeface="Times New Roman" panose="02020603050405020304" pitchFamily="18" charset="0"/>
              </a:rPr>
              <a:t>NP </a:t>
            </a:r>
            <a:r>
              <a:rPr lang="en-US" sz="1600" dirty="0" smtClean="0">
                <a:solidFill>
                  <a:schemeClr val="tx1"/>
                </a:solidFill>
                <a:latin typeface="Arial" pitchFamily="34" charset="0"/>
                <a:cs typeface="Arial" pitchFamily="34" charset="0"/>
              </a:rPr>
              <a:t>Completeness</a:t>
            </a: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endParaRPr lang="en-CA" dirty="0"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sldNum="0" hd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8.wmf"/></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8.wmf"/><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2.wmf"/><Relationship Id="rId4" Type="http://schemas.openxmlformats.org/officeDocument/2006/relationships/oleObject" Target="../embeddings/oleObject5.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558504"/>
            <a:ext cx="7199313" cy="769441"/>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4400" i="1" dirty="0" smtClean="0">
                <a:solidFill>
                  <a:schemeClr val="bg1"/>
                </a:solidFill>
                <a:latin typeface="Times New Roman" panose="02020603050405020304" pitchFamily="18" charset="0"/>
                <a:cs typeface="Times New Roman" panose="02020603050405020304" pitchFamily="18" charset="0"/>
              </a:rPr>
              <a:t>NP </a:t>
            </a:r>
            <a:r>
              <a:rPr lang="en-US" sz="4400" dirty="0" smtClean="0">
                <a:solidFill>
                  <a:schemeClr val="bg1"/>
                </a:solidFill>
                <a:latin typeface="Arial" pitchFamily="34" charset="0"/>
                <a:cs typeface="Arial" pitchFamily="34" charset="0"/>
              </a:rPr>
              <a:t>Completeness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Currently, we don’t know any deterministic polynomial-time algorithm that can solve either question:</a:t>
            </a:r>
          </a:p>
          <a:p>
            <a:pPr marL="457200" lvl="1" indent="0">
              <a:buNone/>
            </a:pPr>
            <a:r>
              <a:rPr lang="en-US" altLang="en-US" dirty="0">
                <a:latin typeface="Arial" charset="0"/>
                <a:cs typeface="Arial" charset="0"/>
              </a:rPr>
              <a:t>	</a:t>
            </a:r>
            <a:r>
              <a:rPr lang="en-US" altLang="en-US" dirty="0" smtClean="0">
                <a:latin typeface="Arial" charset="0"/>
                <a:cs typeface="Arial" charset="0"/>
              </a:rPr>
              <a:t>“What is the Hamiltonian cycle of least weight?</a:t>
            </a:r>
            <a:endParaRPr lang="en-US" altLang="en-US" dirty="0">
              <a:latin typeface="Arial" charset="0"/>
              <a:cs typeface="Arial" charset="0"/>
            </a:endParaRPr>
          </a:p>
          <a:p>
            <a:pPr marL="457200" lvl="1" indent="0">
              <a:buNone/>
            </a:pPr>
            <a:r>
              <a:rPr lang="en-US" altLang="en-US" dirty="0" smtClean="0">
                <a:latin typeface="Arial" charset="0"/>
                <a:cs typeface="Arial" charset="0"/>
              </a:rPr>
              <a:t>	“Is there a Hamiltonian cycle of weight no greater than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Arial" charset="0"/>
                <a:cs typeface="Arial" charset="0"/>
              </a:rPr>
              <a:t>?”</a:t>
            </a:r>
          </a:p>
          <a:p>
            <a:pPr marL="457200" lvl="1" indent="0">
              <a:buNone/>
            </a:pPr>
            <a:endParaRPr lang="en-US" altLang="en-US" dirty="0">
              <a:latin typeface="Arial" charset="0"/>
              <a:cs typeface="Arial" charset="0"/>
            </a:endParaRPr>
          </a:p>
          <a:p>
            <a:pPr marL="360363" indent="-303213">
              <a:buNone/>
            </a:pPr>
            <a:r>
              <a:rPr lang="en-US" altLang="en-US" dirty="0" smtClean="0">
                <a:latin typeface="Arial" charset="0"/>
                <a:cs typeface="Arial" charset="0"/>
              </a:rPr>
              <a:t>	In the second case, however, we only have to find one cycle with weight less than </a:t>
            </a:r>
            <a:r>
              <a:rPr lang="en-US" altLang="en-US" i="1" dirty="0" smtClean="0">
                <a:latin typeface="Times New Roman" panose="02020603050405020304" pitchFamily="18" charset="0"/>
                <a:cs typeface="Times New Roman" panose="02020603050405020304" pitchFamily="18" charset="0"/>
              </a:rPr>
              <a:t>K</a:t>
            </a:r>
            <a:r>
              <a:rPr lang="en-US" altLang="en-US" i="1" dirty="0" smtClean="0">
                <a:latin typeface="Arial" charset="0"/>
                <a:cs typeface="Arial" charset="0"/>
              </a:rPr>
              <a:t>—</a:t>
            </a:r>
            <a:r>
              <a:rPr lang="en-US" altLang="en-US" dirty="0" smtClean="0">
                <a:latin typeface="Arial" charset="0"/>
                <a:cs typeface="Arial" charset="0"/>
              </a:rPr>
              <a:t>we may not have to traverse the entire tree</a:t>
            </a: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502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Consider the following decision problem:</a:t>
            </a:r>
          </a:p>
          <a:p>
            <a:pPr marL="457200" lvl="1" indent="0">
              <a:buNone/>
            </a:pPr>
            <a:r>
              <a:rPr lang="en-US" altLang="en-US" dirty="0" smtClean="0">
                <a:latin typeface="Arial" charset="0"/>
                <a:cs typeface="Arial" charset="0"/>
              </a:rPr>
              <a:t>  “Is there a path between vertices </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Arial" charset="0"/>
                <a:cs typeface="Arial" charset="0"/>
              </a:rPr>
              <a:t> and </a:t>
            </a:r>
            <a:r>
              <a:rPr lang="en-US" altLang="en-US" i="1" dirty="0" smtClean="0">
                <a:latin typeface="Times New Roman" panose="02020603050405020304" pitchFamily="18" charset="0"/>
                <a:cs typeface="Times New Roman" panose="02020603050405020304" pitchFamily="18" charset="0"/>
              </a:rPr>
              <a:t>b</a:t>
            </a:r>
            <a:r>
              <a:rPr lang="en-US" altLang="en-US" dirty="0" smtClean="0">
                <a:latin typeface="Arial" charset="0"/>
                <a:cs typeface="Arial" charset="0"/>
              </a:rPr>
              <a:t> with weight no greater than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Arial" charset="0"/>
                <a:cs typeface="Arial" charset="0"/>
              </a:rPr>
              <a:t>?”</a:t>
            </a:r>
          </a:p>
          <a:p>
            <a:pPr marL="457200" lvl="1" indent="0">
              <a:buNone/>
            </a:pPr>
            <a:endParaRPr lang="en-US" altLang="en-US" dirty="0">
              <a:latin typeface="Arial" charset="0"/>
              <a:cs typeface="Arial" charset="0"/>
            </a:endParaRPr>
          </a:p>
          <a:p>
            <a:pPr marL="360363" indent="-303213">
              <a:buNone/>
            </a:pPr>
            <a:r>
              <a:rPr lang="en-US" altLang="en-US" dirty="0" smtClean="0">
                <a:latin typeface="Arial" charset="0"/>
                <a:cs typeface="Arial" charset="0"/>
              </a:rPr>
              <a:t>	Dijkstra’s algorithm can answer this in polynomial time</a:t>
            </a:r>
          </a:p>
          <a:p>
            <a:pPr marL="800100" lvl="1"/>
            <a:r>
              <a:rPr lang="en-US" altLang="en-US" dirty="0" smtClean="0">
                <a:latin typeface="Arial" charset="0"/>
                <a:cs typeface="Arial" charset="0"/>
              </a:rPr>
              <a:t>Dijkstra’s algorithm also solves the optimization problem</a:t>
            </a: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508" y="4789274"/>
            <a:ext cx="0" cy="20247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508" y="4991747"/>
            <a:ext cx="225040" cy="1824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459931" y="5176203"/>
            <a:ext cx="0" cy="19906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5067332" y="5373216"/>
            <a:ext cx="35048" cy="18224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900113" y="4776799"/>
            <a:ext cx="3672395" cy="202726"/>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736310" y="4776799"/>
            <a:ext cx="1836198" cy="21494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2492" y="4771265"/>
            <a:ext cx="3661871" cy="19293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476" y="4787124"/>
            <a:ext cx="1847374" cy="20247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4324350" y="4979525"/>
            <a:ext cx="248158" cy="19462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3886200" y="4979525"/>
            <a:ext cx="686308" cy="19462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577255" y="4986968"/>
            <a:ext cx="690070" cy="1824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244417" y="4993802"/>
            <a:ext cx="225040" cy="1824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7558109" y="4981580"/>
            <a:ext cx="686308" cy="19462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34363" y="4981580"/>
            <a:ext cx="704871" cy="189844"/>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8459915" y="5176187"/>
            <a:ext cx="164973" cy="197029"/>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301038" y="5176171"/>
            <a:ext cx="158861" cy="1991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257831" y="5171456"/>
            <a:ext cx="0" cy="19906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5098938" y="5171424"/>
            <a:ext cx="158861" cy="19910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102380" y="5375271"/>
            <a:ext cx="41120" cy="180185"/>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62313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On the other hand, the question:</a:t>
            </a:r>
            <a:endParaRPr lang="en-US" altLang="en-US" dirty="0">
              <a:latin typeface="Arial" charset="0"/>
              <a:cs typeface="Arial" charset="0"/>
            </a:endParaRPr>
          </a:p>
          <a:p>
            <a:pPr marL="457200" lvl="1" indent="0" algn="ctr">
              <a:buNone/>
            </a:pPr>
            <a:r>
              <a:rPr lang="en-US" altLang="en-US" dirty="0" smtClean="0">
                <a:latin typeface="Arial" charset="0"/>
                <a:cs typeface="Arial" charset="0"/>
              </a:rPr>
              <a:t>“</a:t>
            </a:r>
            <a:r>
              <a:rPr lang="en-US" altLang="en-US" dirty="0">
                <a:latin typeface="Arial" charset="0"/>
                <a:cs typeface="Arial" charset="0"/>
              </a:rPr>
              <a:t>Is there a Hamiltonian cycle of weight no greater than </a:t>
            </a:r>
            <a:r>
              <a:rPr lang="en-US" altLang="en-US" i="1" dirty="0">
                <a:latin typeface="Times New Roman" panose="02020603050405020304" pitchFamily="18" charset="0"/>
                <a:cs typeface="Times New Roman" panose="02020603050405020304" pitchFamily="18" charset="0"/>
              </a:rPr>
              <a:t>K</a:t>
            </a:r>
            <a:r>
              <a:rPr lang="en-US" altLang="en-US" dirty="0">
                <a:latin typeface="Arial" charset="0"/>
                <a:cs typeface="Arial" charset="0"/>
              </a:rPr>
              <a:t>?”</a:t>
            </a:r>
          </a:p>
          <a:p>
            <a:pPr lvl="0">
              <a:buNone/>
            </a:pPr>
            <a:r>
              <a:rPr lang="en-US" altLang="en-US" dirty="0">
                <a:solidFill>
                  <a:prstClr val="black"/>
                </a:solidFill>
                <a:latin typeface="Arial" charset="0"/>
                <a:cs typeface="Arial" charset="0"/>
              </a:rPr>
              <a:t>	</a:t>
            </a:r>
            <a:r>
              <a:rPr lang="en-US" altLang="en-US" dirty="0" smtClean="0">
                <a:solidFill>
                  <a:prstClr val="black"/>
                </a:solidFill>
                <a:latin typeface="Arial" charset="0"/>
                <a:cs typeface="Arial" charset="0"/>
              </a:rPr>
              <a:t>seems like it might be easier to solve than</a:t>
            </a:r>
            <a:endParaRPr lang="en-US" altLang="en-US" dirty="0">
              <a:solidFill>
                <a:prstClr val="black"/>
              </a:solidFill>
              <a:latin typeface="Arial" charset="0"/>
              <a:cs typeface="Arial" charset="0"/>
            </a:endParaRPr>
          </a:p>
          <a:p>
            <a:pPr marL="457200" lvl="1" indent="0" algn="ctr">
              <a:buNone/>
            </a:pPr>
            <a:r>
              <a:rPr lang="en-US" altLang="en-US" dirty="0" smtClean="0">
                <a:latin typeface="Arial" charset="0"/>
                <a:cs typeface="Arial" charset="0"/>
              </a:rPr>
              <a:t>“</a:t>
            </a:r>
            <a:r>
              <a:rPr lang="en-US" altLang="en-US" dirty="0">
                <a:latin typeface="Arial" charset="0"/>
                <a:cs typeface="Arial" charset="0"/>
              </a:rPr>
              <a:t>What is the Hamiltonian cycle of least weight?</a:t>
            </a:r>
          </a:p>
          <a:p>
            <a:pPr lvl="1"/>
            <a:endParaRPr lang="en-US" altLang="en-US" dirty="0" smtClean="0">
              <a:latin typeface="Arial" charset="0"/>
              <a:cs typeface="Arial" charset="0"/>
            </a:endParaRP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5991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Suppose we had an algorithm that could tell us where to look—let’s call such an algorithm an </a:t>
            </a:r>
            <a:r>
              <a:rPr lang="en-US" altLang="en-US" i="1" dirty="0" smtClean="0">
                <a:latin typeface="Arial" charset="0"/>
                <a:cs typeface="Arial" charset="0"/>
              </a:rPr>
              <a:t>oracle</a:t>
            </a:r>
            <a:endParaRPr lang="en-US" altLang="en-US" dirty="0" smtClean="0">
              <a:latin typeface="Arial" charset="0"/>
              <a:cs typeface="Arial" charset="0"/>
            </a:endParaRPr>
          </a:p>
          <a:p>
            <a:pPr lvl="1"/>
            <a:r>
              <a:rPr lang="en-US" altLang="en-US" dirty="0" smtClean="0">
                <a:latin typeface="Arial" charset="0"/>
                <a:cs typeface="Arial" charset="0"/>
              </a:rPr>
              <a:t>To answer the question decision question in the affirmative, it is only necessary to find one cycle with weight no greater than </a:t>
            </a:r>
            <a:r>
              <a:rPr lang="en-US" altLang="en-US" i="1" dirty="0" smtClean="0">
                <a:latin typeface="Times New Roman" panose="02020603050405020304" pitchFamily="18" charset="0"/>
                <a:cs typeface="Times New Roman" panose="02020603050405020304" pitchFamily="18" charset="0"/>
              </a:rPr>
              <a:t>K</a:t>
            </a:r>
            <a:endParaRPr lang="en-US" altLang="en-US" dirty="0" smtClean="0">
              <a:latin typeface="Times New Roman" panose="02020603050405020304" pitchFamily="18" charset="0"/>
              <a:cs typeface="Times New Roman" panose="02020603050405020304" pitchFamily="18" charset="0"/>
            </a:endParaRPr>
          </a:p>
          <a:p>
            <a:pPr lvl="1"/>
            <a:r>
              <a:rPr lang="en-US" altLang="en-US" dirty="0" smtClean="0">
                <a:latin typeface="Arial" charset="0"/>
                <a:cs typeface="Arial" charset="0"/>
              </a:rPr>
              <a:t>Suppose this oracle could tell us, in polynomial time, which path to take create the Hamiltonian cycle</a:t>
            </a:r>
          </a:p>
          <a:p>
            <a:pPr lvl="1"/>
            <a:r>
              <a:rPr lang="en-US" altLang="en-US" dirty="0" smtClean="0">
                <a:latin typeface="Arial" charset="0"/>
                <a:cs typeface="Arial" charset="0"/>
              </a:rPr>
              <a:t>We can </a:t>
            </a:r>
            <a:r>
              <a:rPr lang="en-US" altLang="en-US" b="1" i="1" dirty="0" smtClean="0">
                <a:latin typeface="Arial" charset="0"/>
                <a:cs typeface="Arial" charset="0"/>
              </a:rPr>
              <a:t>verify</a:t>
            </a:r>
            <a:r>
              <a:rPr lang="en-US" altLang="en-US" dirty="0" smtClean="0">
                <a:latin typeface="Arial" charset="0"/>
                <a:cs typeface="Arial" charset="0"/>
              </a:rPr>
              <a:t> the result in polynomial time by adding up the weights of the edges—an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operation</a:t>
            </a:r>
            <a:endParaRPr lang="en-US" altLang="en-US" dirty="0">
              <a:latin typeface="Arial" charset="0"/>
              <a:cs typeface="Arial" charset="0"/>
            </a:endParaRPr>
          </a:p>
          <a:p>
            <a:pPr lvl="1"/>
            <a:endParaRPr lang="en-US" altLang="en-US" dirty="0" smtClean="0">
              <a:latin typeface="Arial" charset="0"/>
              <a:cs typeface="Arial" charset="0"/>
            </a:endParaRP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4572508" y="4789274"/>
            <a:ext cx="0" cy="20247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508" y="4991747"/>
            <a:ext cx="225040" cy="1824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97548" y="5174148"/>
            <a:ext cx="0" cy="19906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762500" y="5373216"/>
            <a:ext cx="35048" cy="18224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4762508" y="5555456"/>
            <a:ext cx="0" cy="192882"/>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1564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Note that finding the minimum-weight Hamiltonian cycle is a much more difficult problem</a:t>
            </a:r>
          </a:p>
          <a:p>
            <a:pPr lvl="1"/>
            <a:r>
              <a:rPr lang="en-US" altLang="en-US" dirty="0" smtClean="0">
                <a:latin typeface="Arial" charset="0"/>
                <a:cs typeface="Arial" charset="0"/>
              </a:rPr>
              <a:t>Even if the oracle found us the path in polynomial time, we cannot confirm that it is the shortest path in polynomial time</a:t>
            </a:r>
          </a:p>
          <a:p>
            <a:pPr lvl="1"/>
            <a:r>
              <a:rPr lang="en-US" altLang="en-US" dirty="0" smtClean="0">
                <a:latin typeface="Arial" charset="0"/>
                <a:cs typeface="Arial" charset="0"/>
              </a:rPr>
              <a:t>We cannot </a:t>
            </a:r>
            <a:r>
              <a:rPr lang="en-US" altLang="en-US" b="1" i="1" dirty="0" smtClean="0">
                <a:latin typeface="Arial" charset="0"/>
                <a:cs typeface="Arial" charset="0"/>
              </a:rPr>
              <a:t>verify</a:t>
            </a:r>
            <a:r>
              <a:rPr lang="en-US" altLang="en-US" i="1" dirty="0" smtClean="0">
                <a:latin typeface="Arial" charset="0"/>
                <a:cs typeface="Arial" charset="0"/>
              </a:rPr>
              <a:t> </a:t>
            </a:r>
            <a:r>
              <a:rPr lang="en-US" altLang="en-US" dirty="0" smtClean="0">
                <a:latin typeface="Arial" charset="0"/>
                <a:cs typeface="Arial" charset="0"/>
              </a:rPr>
              <a:t>the result in polynomial time</a:t>
            </a:r>
          </a:p>
        </p:txBody>
      </p:sp>
      <p:pic>
        <p:nvPicPr>
          <p:cNvPr id="4"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4572508" y="4789274"/>
            <a:ext cx="0" cy="202473"/>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508" y="4991747"/>
            <a:ext cx="225040" cy="182401"/>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797548" y="5174148"/>
            <a:ext cx="0" cy="199068"/>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H="1">
            <a:off x="4762500" y="5373216"/>
            <a:ext cx="35048" cy="182240"/>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762508" y="5555456"/>
            <a:ext cx="0" cy="192882"/>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5800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Thus, we have two classes of problems</a:t>
            </a:r>
          </a:p>
        </p:txBody>
      </p:sp>
      <p:graphicFrame>
        <p:nvGraphicFramePr>
          <p:cNvPr id="2" name="Table 1"/>
          <p:cNvGraphicFramePr>
            <a:graphicFrameLocks noGrp="1"/>
          </p:cNvGraphicFramePr>
          <p:nvPr>
            <p:extLst>
              <p:ext uri="{D42A27DB-BD31-4B8C-83A1-F6EECF244321}">
                <p14:modId xmlns:p14="http://schemas.microsoft.com/office/powerpoint/2010/main" val="422969883"/>
              </p:ext>
            </p:extLst>
          </p:nvPr>
        </p:nvGraphicFramePr>
        <p:xfrm>
          <a:off x="169682" y="2169984"/>
          <a:ext cx="8760644" cy="3322320"/>
        </p:xfrm>
        <a:graphic>
          <a:graphicData uri="http://schemas.openxmlformats.org/drawingml/2006/table">
            <a:tbl>
              <a:tblPr firstRow="1" bandRow="1">
                <a:tableStyleId>{5C22544A-7EE6-4342-B048-85BDC9FD1C3A}</a:tableStyleId>
              </a:tblPr>
              <a:tblGrid>
                <a:gridCol w="4380322"/>
                <a:gridCol w="4380322"/>
              </a:tblGrid>
              <a:tr h="356386">
                <a:tc>
                  <a:txBody>
                    <a:bodyPr/>
                    <a:lstStyle/>
                    <a:p>
                      <a:pPr algn="ctr"/>
                      <a:r>
                        <a:rPr lang="en-CA" sz="2000" dirty="0" smtClean="0"/>
                        <a:t>Decision problem</a:t>
                      </a:r>
                      <a:endParaRPr lang="en-CA" sz="2000" dirty="0"/>
                    </a:p>
                  </a:txBody>
                  <a:tcPr/>
                </a:tc>
                <a:tc>
                  <a:txBody>
                    <a:bodyPr/>
                    <a:lstStyle/>
                    <a:p>
                      <a:pPr algn="ctr"/>
                      <a:r>
                        <a:rPr lang="en-CA" sz="2000" dirty="0" smtClean="0"/>
                        <a:t>Optimization problem</a:t>
                      </a:r>
                      <a:endParaRPr lang="en-CA" sz="2000" dirty="0"/>
                    </a:p>
                  </a:txBody>
                  <a:tcPr/>
                </a:tc>
              </a:tr>
              <a:tr h="356386">
                <a:tc>
                  <a:txBody>
                    <a:bodyPr/>
                    <a:lstStyle/>
                    <a:p>
                      <a:pPr algn="ctr"/>
                      <a:r>
                        <a:rPr lang="en-CA" sz="2000" dirty="0" smtClean="0"/>
                        <a:t>Is there a</a:t>
                      </a:r>
                      <a:r>
                        <a:rPr lang="en-CA" sz="2000" baseline="0" dirty="0" smtClean="0"/>
                        <a:t> cycle of length less than </a:t>
                      </a:r>
                      <a:r>
                        <a:rPr lang="en-CA" sz="2000" i="1" baseline="0" dirty="0" smtClean="0">
                          <a:latin typeface="Times New Roman" panose="02020603050405020304" pitchFamily="18" charset="0"/>
                          <a:cs typeface="Times New Roman" panose="02020603050405020304" pitchFamily="18" charset="0"/>
                        </a:rPr>
                        <a:t>K</a:t>
                      </a:r>
                      <a:r>
                        <a:rPr lang="en-CA" sz="2000" i="0" baseline="0" dirty="0" smtClean="0"/>
                        <a:t>?</a:t>
                      </a:r>
                      <a:endParaRPr lang="en-CA" sz="2000" dirty="0"/>
                    </a:p>
                  </a:txBody>
                  <a:tcPr/>
                </a:tc>
                <a:tc>
                  <a:txBody>
                    <a:bodyPr/>
                    <a:lstStyle/>
                    <a:p>
                      <a:pPr algn="ctr"/>
                      <a:r>
                        <a:rPr lang="en-CA" sz="2000" dirty="0" smtClean="0"/>
                        <a:t>What is the minimum length cycle?</a:t>
                      </a:r>
                      <a:endParaRPr lang="en-CA" sz="2000" dirty="0"/>
                    </a:p>
                  </a:txBody>
                  <a:tcPr/>
                </a:tc>
              </a:tr>
              <a:tr h="1337602">
                <a:tc>
                  <a:txBody>
                    <a:bodyPr/>
                    <a:lstStyle/>
                    <a:p>
                      <a:pPr algn="just"/>
                      <a:r>
                        <a:rPr lang="en-CA" sz="2000" dirty="0" smtClean="0"/>
                        <a:t>If the answer is “yes”, an oracle could guide us as</a:t>
                      </a:r>
                      <a:r>
                        <a:rPr lang="en-CA" sz="2000" baseline="0" dirty="0" smtClean="0"/>
                        <a:t> to the choices we should made at each non-deterministic step and at the end, having added the weights of the edges, we can determine that yes, indeed, the oracle has directed us to a solution that answers the question in the affirmative.</a:t>
                      </a:r>
                      <a:endParaRPr lang="en-CA" sz="2000" dirty="0"/>
                    </a:p>
                  </a:txBody>
                  <a:tcPr/>
                </a:tc>
                <a:tc>
                  <a:txBody>
                    <a:bodyPr/>
                    <a:lstStyle/>
                    <a:p>
                      <a:pPr algn="just"/>
                      <a:r>
                        <a:rPr lang="en-CA" sz="2000" dirty="0" smtClean="0"/>
                        <a:t>The oracle could guide us as to the choices we should make</a:t>
                      </a:r>
                      <a:r>
                        <a:rPr lang="en-CA" sz="2000" baseline="0" dirty="0" smtClean="0"/>
                        <a:t> at each non-deterministic step to find the cycle with minimum length, but we have no means of verifying that this is the shortest cycle without checking all other solutions; that is, we cannot verify the solution in polynomial time.</a:t>
                      </a:r>
                      <a:endParaRPr lang="en-CA" sz="2000" dirty="0"/>
                    </a:p>
                  </a:txBody>
                  <a:tcPr/>
                </a:tc>
              </a:tr>
            </a:tbl>
          </a:graphicData>
        </a:graphic>
      </p:graphicFrame>
    </p:spTree>
    <p:extLst>
      <p:ext uri="{BB962C8B-B14F-4D97-AF65-F5344CB8AC3E}">
        <p14:creationId xmlns:p14="http://schemas.microsoft.com/office/powerpoint/2010/main" val="5358683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and </a:t>
            </a:r>
            <a:r>
              <a:rPr lang="en-US" altLang="en-US" i="1" dirty="0">
                <a:latin typeface="Times New Roman" panose="02020603050405020304" pitchFamily="18" charset="0"/>
                <a:cs typeface="Times New Roman" panose="02020603050405020304" pitchFamily="18" charset="0"/>
              </a:rPr>
              <a:t>NP</a:t>
            </a:r>
            <a:r>
              <a:rPr lang="en-US" altLang="en-US" dirty="0" smtClean="0">
                <a:latin typeface="Times New Roman" panose="02020603050405020304" pitchFamily="18" charset="0"/>
                <a:cs typeface="Times New Roman" panose="02020603050405020304" pitchFamily="18" charset="0"/>
              </a:rPr>
              <a:t> Hard</a:t>
            </a: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We will say that both these problems </a:t>
            </a:r>
            <a:r>
              <a:rPr lang="en-US" altLang="en-US" dirty="0">
                <a:latin typeface="Arial" charset="0"/>
                <a:cs typeface="Arial" charset="0"/>
              </a:rPr>
              <a:t>are </a:t>
            </a:r>
            <a:r>
              <a:rPr lang="en-US" altLang="en-US" i="1" dirty="0" smtClean="0">
                <a:latin typeface="Times New Roman" panose="02020603050405020304" pitchFamily="18" charset="0"/>
                <a:cs typeface="Times New Roman" panose="02020603050405020304" pitchFamily="18" charset="0"/>
              </a:rPr>
              <a:t>NP </a:t>
            </a:r>
            <a:r>
              <a:rPr lang="en-US" altLang="en-US" dirty="0">
                <a:latin typeface="Times New Roman" panose="02020603050405020304" pitchFamily="18" charset="0"/>
                <a:cs typeface="Times New Roman" panose="02020603050405020304" pitchFamily="18" charset="0"/>
              </a:rPr>
              <a:t>Hard</a:t>
            </a:r>
            <a:endParaRPr lang="en-US" altLang="en-US" dirty="0" smtClean="0">
              <a:latin typeface="Arial" charset="0"/>
              <a:cs typeface="Arial" charset="0"/>
            </a:endParaRPr>
          </a:p>
          <a:p>
            <a:pPr lvl="1"/>
            <a:r>
              <a:rPr lang="en-US" altLang="en-US" dirty="0" smtClean="0">
                <a:latin typeface="Arial" charset="0"/>
                <a:cs typeface="Arial" charset="0"/>
              </a:rPr>
              <a:t>Solving either one allows us to solve the decision problem</a:t>
            </a:r>
          </a:p>
          <a:p>
            <a:pPr lvl="1"/>
            <a:endParaRPr lang="en-US" altLang="en-US" dirty="0" smtClean="0">
              <a:latin typeface="Arial" charset="0"/>
              <a:cs typeface="Arial" charset="0"/>
            </a:endParaRPr>
          </a:p>
          <a:p>
            <a:pPr>
              <a:buNone/>
            </a:pPr>
            <a:r>
              <a:rPr lang="en-US" altLang="en-US" dirty="0" smtClean="0">
                <a:latin typeface="Arial" charset="0"/>
                <a:cs typeface="Arial" charset="0"/>
              </a:rPr>
              <a:t>	Any problem that we</a:t>
            </a:r>
          </a:p>
          <a:p>
            <a:pPr marL="1257300" lvl="2" indent="-457200">
              <a:buFont typeface="+mj-lt"/>
              <a:buAutoNum type="arabicPeriod"/>
            </a:pPr>
            <a:r>
              <a:rPr lang="en-US" altLang="en-US" sz="1800" dirty="0">
                <a:latin typeface="Arial" charset="0"/>
                <a:cs typeface="Arial" charset="0"/>
              </a:rPr>
              <a:t>Can solve on a non-deterministic machine in polynomial </a:t>
            </a:r>
            <a:r>
              <a:rPr lang="en-US" altLang="en-US" sz="1800" dirty="0" smtClean="0">
                <a:latin typeface="Arial" charset="0"/>
                <a:cs typeface="Arial" charset="0"/>
              </a:rPr>
              <a:t>time and</a:t>
            </a:r>
            <a:endParaRPr lang="en-US" altLang="en-US" sz="1800" dirty="0">
              <a:latin typeface="Arial" charset="0"/>
              <a:cs typeface="Arial" charset="0"/>
            </a:endParaRPr>
          </a:p>
          <a:p>
            <a:pPr marL="1257300" lvl="2" indent="-457200">
              <a:buFont typeface="+mj-lt"/>
              <a:buAutoNum type="arabicPeriod"/>
            </a:pPr>
            <a:r>
              <a:rPr lang="en-US" altLang="en-US" sz="1800" dirty="0" smtClean="0">
                <a:latin typeface="Arial" charset="0"/>
                <a:cs typeface="Arial" charset="0"/>
              </a:rPr>
              <a:t>Verify on a deterministic machine in polynomial time,</a:t>
            </a:r>
            <a:endParaRPr lang="en-US" altLang="en-US" sz="1800" dirty="0">
              <a:latin typeface="Arial" charset="0"/>
              <a:cs typeface="Arial" charset="0"/>
            </a:endParaRPr>
          </a:p>
          <a:p>
            <a:pPr marL="449263" indent="-449263">
              <a:buNone/>
            </a:pPr>
            <a:r>
              <a:rPr lang="en-US" altLang="en-US" dirty="0" smtClean="0">
                <a:latin typeface="Arial" charset="0"/>
                <a:cs typeface="Arial" charset="0"/>
              </a:rPr>
              <a:t>	will be said to be in the class </a:t>
            </a:r>
            <a:r>
              <a:rPr lang="en-US" altLang="en-US" i="1" dirty="0" smtClean="0">
                <a:latin typeface="Times New Roman" panose="02020603050405020304" pitchFamily="18" charset="0"/>
                <a:cs typeface="Times New Roman" panose="02020603050405020304" pitchFamily="18" charset="0"/>
              </a:rPr>
              <a:t>NP</a:t>
            </a:r>
          </a:p>
          <a:p>
            <a:pPr lvl="1"/>
            <a:r>
              <a:rPr lang="en-US" altLang="en-US" dirty="0" smtClean="0">
                <a:latin typeface="Arial" charset="0"/>
                <a:cs typeface="Arial" charset="0"/>
              </a:rPr>
              <a:t>This includes the decision problem, but not the optimization problem</a:t>
            </a:r>
          </a:p>
          <a:p>
            <a:pPr lvl="1"/>
            <a:r>
              <a:rPr lang="en-US" altLang="en-US" dirty="0" smtClean="0">
                <a:latin typeface="Arial" charset="0"/>
                <a:cs typeface="Arial" charset="0"/>
              </a:rPr>
              <a:t>The class </a:t>
            </a:r>
            <a:r>
              <a:rPr lang="en-US" altLang="en-US" i="1" dirty="0" smtClean="0">
                <a:latin typeface="Times New Roman" panose="02020603050405020304" pitchFamily="18" charset="0"/>
                <a:cs typeface="Times New Roman" panose="02020603050405020304" pitchFamily="18" charset="0"/>
              </a:rPr>
              <a:t>NP</a:t>
            </a:r>
            <a:r>
              <a:rPr lang="en-US" altLang="en-US" i="1" dirty="0" smtClean="0">
                <a:latin typeface="Arial" charset="0"/>
                <a:cs typeface="Arial" charset="0"/>
              </a:rPr>
              <a:t> </a:t>
            </a:r>
            <a:r>
              <a:rPr lang="en-US" altLang="en-US" dirty="0" smtClean="0">
                <a:latin typeface="Arial" charset="0"/>
                <a:cs typeface="Arial" charset="0"/>
              </a:rPr>
              <a:t>also includes </a:t>
            </a:r>
            <a:r>
              <a:rPr lang="en-US" altLang="en-US" i="1" dirty="0" smtClean="0">
                <a:latin typeface="Times New Roman" panose="02020603050405020304" pitchFamily="18" charset="0"/>
                <a:cs typeface="Times New Roman" panose="02020603050405020304" pitchFamily="18" charset="0"/>
              </a:rPr>
              <a:t>P</a:t>
            </a:r>
          </a:p>
          <a:p>
            <a:pPr lvl="1"/>
            <a:endParaRPr lang="en-US" altLang="en-US" i="1" dirty="0"/>
          </a:p>
          <a:p>
            <a:pPr marL="355600" indent="-355600">
              <a:buNone/>
            </a:pPr>
            <a:r>
              <a:rPr lang="en-US" altLang="en-US" dirty="0" smtClean="0"/>
              <a:t>	Claim:  The traveling salesman decision problem is simultaneously</a:t>
            </a:r>
          </a:p>
          <a:p>
            <a:pPr lvl="1"/>
            <a:r>
              <a:rPr lang="en-US" altLang="en-US" dirty="0" smtClean="0"/>
              <a:t>The easiest </a:t>
            </a:r>
            <a:r>
              <a:rPr lang="en-US" altLang="en-US" i="1" dirty="0" smtClean="0">
                <a:latin typeface="Times New Roman" panose="02020603050405020304" pitchFamily="18" charset="0"/>
                <a:cs typeface="Times New Roman" panose="02020603050405020304" pitchFamily="18" charset="0"/>
              </a:rPr>
              <a:t>NP </a:t>
            </a:r>
            <a:r>
              <a:rPr lang="en-US" altLang="en-US" dirty="0" smtClean="0">
                <a:latin typeface="Times New Roman" panose="02020603050405020304" pitchFamily="18" charset="0"/>
                <a:cs typeface="Times New Roman" panose="02020603050405020304" pitchFamily="18" charset="0"/>
              </a:rPr>
              <a:t>Hard</a:t>
            </a:r>
            <a:r>
              <a:rPr lang="en-US" altLang="en-US" dirty="0" smtClean="0">
                <a:latin typeface="Arial" charset="0"/>
                <a:cs typeface="Arial" charset="0"/>
              </a:rPr>
              <a:t> problem</a:t>
            </a:r>
          </a:p>
          <a:p>
            <a:pPr lvl="1"/>
            <a:r>
              <a:rPr lang="en-US" altLang="en-US" dirty="0"/>
              <a:t>The </a:t>
            </a:r>
            <a:r>
              <a:rPr lang="en-US" altLang="en-US" dirty="0" smtClean="0"/>
              <a:t>most difficult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a:t>
            </a:r>
            <a:r>
              <a:rPr lang="en-US" altLang="en-US" dirty="0">
                <a:latin typeface="Arial" charset="0"/>
                <a:cs typeface="Arial" charset="0"/>
              </a:rPr>
              <a:t>problem</a:t>
            </a:r>
            <a:endParaRPr lang="en-US" altLang="en-US" dirty="0"/>
          </a:p>
          <a:p>
            <a:pPr lvl="1"/>
            <a:endParaRPr lang="en-US" altLang="en-US" dirty="0" smtClean="0"/>
          </a:p>
        </p:txBody>
      </p:sp>
    </p:spTree>
    <p:extLst>
      <p:ext uri="{BB962C8B-B14F-4D97-AF65-F5344CB8AC3E}">
        <p14:creationId xmlns:p14="http://schemas.microsoft.com/office/powerpoint/2010/main" val="136022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8915">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8915">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915">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and </a:t>
            </a:r>
            <a:r>
              <a:rPr lang="en-US" altLang="en-US" i="1" dirty="0">
                <a:latin typeface="Times New Roman" panose="02020603050405020304" pitchFamily="18" charset="0"/>
                <a:cs typeface="Times New Roman" panose="02020603050405020304" pitchFamily="18" charset="0"/>
              </a:rPr>
              <a:t>NP</a:t>
            </a:r>
            <a:r>
              <a:rPr lang="en-US" altLang="en-US" dirty="0">
                <a:latin typeface="Times New Roman" panose="02020603050405020304" pitchFamily="18" charset="0"/>
                <a:cs typeface="Times New Roman" panose="02020603050405020304" pitchFamily="18" charset="0"/>
              </a:rPr>
              <a:t> Hard</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Consider this Venn diagram where </a:t>
            </a:r>
            <a:r>
              <a:rPr lang="en-US" altLang="en-US" i="1" dirty="0" smtClean="0">
                <a:latin typeface="Times New Roman" panose="02020603050405020304" pitchFamily="18" charset="0"/>
                <a:cs typeface="Times New Roman" panose="02020603050405020304" pitchFamily="18" charset="0"/>
              </a:rPr>
              <a:t>P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NP</a:t>
            </a:r>
            <a:endParaRPr lang="en-US" altLang="en-US" dirty="0">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5554" y="2837221"/>
            <a:ext cx="4677463" cy="29471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104361" y="6145738"/>
            <a:ext cx="5942652" cy="369332"/>
          </a:xfrm>
          <a:prstGeom prst="rect">
            <a:avLst/>
          </a:prstGeom>
        </p:spPr>
        <p:txBody>
          <a:bodyPr wrap="none">
            <a:spAutoFit/>
          </a:bodyPr>
          <a:lstStyle/>
          <a:p>
            <a:pPr algn="ctr"/>
            <a:r>
              <a:rPr lang="en-CA" dirty="0"/>
              <a:t>Is there a </a:t>
            </a:r>
            <a:r>
              <a:rPr lang="en-CA" dirty="0" smtClean="0"/>
              <a:t>Hamiltonian cycle </a:t>
            </a:r>
            <a:r>
              <a:rPr lang="en-CA" dirty="0"/>
              <a:t>of length </a:t>
            </a:r>
            <a:r>
              <a:rPr lang="en-CA" dirty="0" smtClean="0"/>
              <a:t>no greater than </a:t>
            </a:r>
            <a:r>
              <a:rPr lang="en-CA" i="1" dirty="0">
                <a:latin typeface="Times New Roman" panose="02020603050405020304" pitchFamily="18" charset="0"/>
                <a:cs typeface="Times New Roman" panose="02020603050405020304" pitchFamily="18" charset="0"/>
              </a:rPr>
              <a:t>K</a:t>
            </a:r>
            <a:r>
              <a:rPr lang="en-CA" dirty="0"/>
              <a:t>?</a:t>
            </a:r>
          </a:p>
        </p:txBody>
      </p:sp>
      <p:cxnSp>
        <p:nvCxnSpPr>
          <p:cNvPr id="11" name="Straight Arrow Connector 10"/>
          <p:cNvCxnSpPr/>
          <p:nvPr/>
        </p:nvCxnSpPr>
        <p:spPr>
          <a:xfrm flipH="1" flipV="1">
            <a:off x="4788819" y="4841814"/>
            <a:ext cx="210899" cy="132277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12400" y="5599662"/>
            <a:ext cx="3031600" cy="369332"/>
          </a:xfrm>
          <a:prstGeom prst="rect">
            <a:avLst/>
          </a:prstGeom>
        </p:spPr>
        <p:txBody>
          <a:bodyPr wrap="none">
            <a:spAutoFit/>
          </a:bodyPr>
          <a:lstStyle/>
          <a:p>
            <a:pPr algn="ctr"/>
            <a:r>
              <a:rPr lang="en-CA" dirty="0" smtClean="0"/>
              <a:t>Exponential-time algorithms</a:t>
            </a:r>
            <a:endParaRPr lang="en-CA" dirty="0"/>
          </a:p>
        </p:txBody>
      </p:sp>
      <p:sp>
        <p:nvSpPr>
          <p:cNvPr id="12" name="Rectangle 11"/>
          <p:cNvSpPr/>
          <p:nvPr/>
        </p:nvSpPr>
        <p:spPr>
          <a:xfrm>
            <a:off x="15327" y="5318537"/>
            <a:ext cx="3018776" cy="369332"/>
          </a:xfrm>
          <a:prstGeom prst="rect">
            <a:avLst/>
          </a:prstGeom>
        </p:spPr>
        <p:txBody>
          <a:bodyPr wrap="none">
            <a:spAutoFit/>
          </a:bodyPr>
          <a:lstStyle/>
          <a:p>
            <a:pPr algn="ctr"/>
            <a:r>
              <a:rPr lang="en-CA" dirty="0" smtClean="0"/>
              <a:t>Polynomial-time  algorithms</a:t>
            </a:r>
            <a:endParaRPr lang="en-CA" dirty="0"/>
          </a:p>
        </p:txBody>
      </p:sp>
      <p:sp>
        <p:nvSpPr>
          <p:cNvPr id="13" name="Rectangle 12"/>
          <p:cNvSpPr/>
          <p:nvPr/>
        </p:nvSpPr>
        <p:spPr>
          <a:xfrm>
            <a:off x="1474136" y="2356293"/>
            <a:ext cx="3147016" cy="369332"/>
          </a:xfrm>
          <a:prstGeom prst="rect">
            <a:avLst/>
          </a:prstGeom>
        </p:spPr>
        <p:txBody>
          <a:bodyPr wrap="none">
            <a:spAutoFit/>
          </a:bodyPr>
          <a:lstStyle/>
          <a:p>
            <a:pPr algn="ctr"/>
            <a:r>
              <a:rPr lang="en-CA" dirty="0" smtClean="0"/>
              <a:t>Polynomial-time algorithms?</a:t>
            </a:r>
            <a:endParaRPr lang="en-CA" dirty="0"/>
          </a:p>
        </p:txBody>
      </p:sp>
      <p:cxnSp>
        <p:nvCxnSpPr>
          <p:cNvPr id="14" name="Straight Arrow Connector 13"/>
          <p:cNvCxnSpPr/>
          <p:nvPr/>
        </p:nvCxnSpPr>
        <p:spPr>
          <a:xfrm>
            <a:off x="3369733" y="2714278"/>
            <a:ext cx="194734" cy="35912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6040194" y="4617667"/>
            <a:ext cx="1365616" cy="103633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2375554" y="4974718"/>
            <a:ext cx="689618" cy="35712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467100" y="2725625"/>
            <a:ext cx="1020233" cy="105050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4039848" y="1938520"/>
            <a:ext cx="5032148" cy="369332"/>
          </a:xfrm>
          <a:prstGeom prst="rect">
            <a:avLst/>
          </a:prstGeom>
        </p:spPr>
        <p:txBody>
          <a:bodyPr wrap="none">
            <a:spAutoFit/>
          </a:bodyPr>
          <a:lstStyle/>
          <a:p>
            <a:pPr algn="ctr"/>
            <a:r>
              <a:rPr lang="en-CA" dirty="0"/>
              <a:t>What is the minimum length </a:t>
            </a:r>
            <a:r>
              <a:rPr lang="en-CA" dirty="0" smtClean="0"/>
              <a:t>Hamiltonian cycle</a:t>
            </a:r>
            <a:r>
              <a:rPr lang="en-CA" dirty="0"/>
              <a:t>?</a:t>
            </a:r>
          </a:p>
        </p:txBody>
      </p:sp>
      <p:cxnSp>
        <p:nvCxnSpPr>
          <p:cNvPr id="7" name="Straight Arrow Connector 6"/>
          <p:cNvCxnSpPr>
            <a:stCxn id="4" idx="2"/>
          </p:cNvCxnSpPr>
          <p:nvPr/>
        </p:nvCxnSpPr>
        <p:spPr>
          <a:xfrm flipH="1">
            <a:off x="6206067" y="2307852"/>
            <a:ext cx="349855" cy="101108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561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i="1" dirty="0" smtClean="0">
                <a:latin typeface="Times New Roman" panose="02020603050405020304" pitchFamily="18" charset="0"/>
                <a:cs typeface="Times New Roman" panose="02020603050405020304" pitchFamily="18" charset="0"/>
              </a:rPr>
              <a:t>P</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and</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NP</a:t>
            </a:r>
            <a:endParaRPr lang="en-US" altLang="en-US" dirty="0" smtClean="0">
              <a:latin typeface="Arial" charset="0"/>
              <a:cs typeface="Arial" charset="0"/>
            </a:endParaRPr>
          </a:p>
        </p:txBody>
      </p:sp>
      <p:sp>
        <p:nvSpPr>
          <p:cNvPr id="399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know that </a:t>
            </a:r>
            <a:r>
              <a:rPr lang="en-US" altLang="en-US" i="1" dirty="0" smtClean="0">
                <a:latin typeface="Times New Roman" panose="02020603050405020304" pitchFamily="18" charset="0"/>
                <a:cs typeface="Times New Roman" panose="02020603050405020304" pitchFamily="18" charset="0"/>
              </a:rPr>
              <a:t>P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NP</a:t>
            </a:r>
            <a:endParaRPr lang="en-US" altLang="en-US" dirty="0" smtClean="0">
              <a:latin typeface="Arial" charset="0"/>
              <a:cs typeface="Arial" charset="0"/>
            </a:endParaRPr>
          </a:p>
          <a:p>
            <a:pPr lvl="1"/>
            <a:endParaRPr lang="en-US" altLang="en-US" dirty="0" smtClean="0">
              <a:latin typeface="Arial" charset="0"/>
              <a:cs typeface="Arial" charset="0"/>
            </a:endParaRPr>
          </a:p>
          <a:p>
            <a:pPr marL="358775" indent="-358775">
              <a:buNone/>
            </a:pPr>
            <a:r>
              <a:rPr lang="en-US" altLang="en-US" dirty="0">
                <a:latin typeface="Arial" charset="0"/>
                <a:cs typeface="Arial" charset="0"/>
              </a:rPr>
              <a:t>	</a:t>
            </a:r>
            <a:r>
              <a:rPr lang="en-US" altLang="en-US" dirty="0" smtClean="0">
                <a:latin typeface="Arial" charset="0"/>
                <a:cs typeface="Arial" charset="0"/>
              </a:rPr>
              <a:t>The million dollar question:</a:t>
            </a:r>
          </a:p>
          <a:p>
            <a:pPr lvl="1"/>
            <a:r>
              <a:rPr lang="en-US" altLang="en-US" dirty="0" smtClean="0">
                <a:latin typeface="Arial" charset="0"/>
                <a:cs typeface="Arial" charset="0"/>
              </a:rPr>
              <a:t>For every problem that is in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are there algorithms that can solve those problems in polynomial time on a deterministic machine?</a:t>
            </a:r>
          </a:p>
          <a:p>
            <a:pPr lvl="1"/>
            <a:r>
              <a:rPr lang="en-CA" altLang="en-US" dirty="0" smtClean="0">
                <a:latin typeface="Arial" charset="0"/>
                <a:cs typeface="Arial" charset="0"/>
              </a:rPr>
              <a:t>That is, can we solve the traveling salesman decision problem in polynomial time on a deterministic machine?</a:t>
            </a:r>
          </a:p>
          <a:p>
            <a:pPr lvl="1"/>
            <a:r>
              <a:rPr lang="en-CA" altLang="en-US" dirty="0" smtClean="0">
                <a:latin typeface="Arial" charset="0"/>
                <a:cs typeface="Arial" charset="0"/>
              </a:rPr>
              <a:t>More succinctly:</a:t>
            </a:r>
            <a:endParaRPr lang="en-US" altLang="en-US" dirty="0" smtClean="0">
              <a:latin typeface="Times New Roman" panose="02020603050405020304" pitchFamily="18" charset="0"/>
              <a:cs typeface="Times New Roman" panose="02020603050405020304" pitchFamily="18" charset="0"/>
            </a:endParaRPr>
          </a:p>
          <a:p>
            <a:pPr lvl="1"/>
            <a:endParaRPr lang="en-US" altLang="en-US" dirty="0" smtClean="0">
              <a:latin typeface="Arial" charset="0"/>
              <a:cs typeface="Arial" charset="0"/>
            </a:endParaRPr>
          </a:p>
        </p:txBody>
      </p:sp>
      <p:sp>
        <p:nvSpPr>
          <p:cNvPr id="2" name="Rectangle 1"/>
          <p:cNvSpPr/>
          <p:nvPr/>
        </p:nvSpPr>
        <p:spPr>
          <a:xfrm>
            <a:off x="2788043" y="4244981"/>
            <a:ext cx="3196965" cy="830997"/>
          </a:xfrm>
          <a:prstGeom prst="rect">
            <a:avLst/>
          </a:prstGeom>
        </p:spPr>
        <p:txBody>
          <a:bodyPr wrap="none">
            <a:spAutoFit/>
          </a:bodyPr>
          <a:lstStyle/>
          <a:p>
            <a:r>
              <a:rPr lang="en-US" altLang="en-US" sz="4800" dirty="0" smtClean="0">
                <a:latin typeface="Arial" panose="020B0604020202020204" pitchFamily="34" charset="0"/>
                <a:cs typeface="Arial" panose="020B0604020202020204" pitchFamily="34" charset="0"/>
              </a:rPr>
              <a:t>Is</a:t>
            </a:r>
            <a:r>
              <a:rPr lang="en-US" altLang="en-US" sz="4800" i="1" dirty="0" smtClean="0">
                <a:latin typeface="Arial" panose="020B0604020202020204" pitchFamily="34" charset="0"/>
                <a:cs typeface="Arial" panose="020B0604020202020204" pitchFamily="34" charset="0"/>
              </a:rPr>
              <a:t> </a:t>
            </a:r>
            <a:r>
              <a:rPr lang="en-US" altLang="en-US" sz="4800" i="1" dirty="0" smtClean="0">
                <a:latin typeface="Times New Roman" panose="02020603050405020304" pitchFamily="18" charset="0"/>
                <a:cs typeface="Times New Roman" panose="02020603050405020304" pitchFamily="18" charset="0"/>
              </a:rPr>
              <a:t>P </a:t>
            </a:r>
            <a:r>
              <a:rPr lang="en-US" altLang="en-US" sz="4800" i="1" dirty="0">
                <a:latin typeface="Times New Roman" panose="02020603050405020304" pitchFamily="18" charset="0"/>
                <a:cs typeface="Times New Roman" panose="02020603050405020304" pitchFamily="18" charset="0"/>
              </a:rPr>
              <a:t>=</a:t>
            </a:r>
            <a:r>
              <a:rPr lang="en-CA" sz="4800" dirty="0">
                <a:latin typeface="Times New Roman" panose="02020603050405020304" pitchFamily="18" charset="0"/>
                <a:cs typeface="Times New Roman" panose="02020603050405020304" pitchFamily="18" charset="0"/>
              </a:rPr>
              <a:t> </a:t>
            </a:r>
            <a:r>
              <a:rPr lang="en-CA" sz="4800" i="1" dirty="0">
                <a:latin typeface="Times New Roman" panose="02020603050405020304" pitchFamily="18" charset="0"/>
                <a:cs typeface="Times New Roman" panose="02020603050405020304" pitchFamily="18" charset="0"/>
              </a:rPr>
              <a:t>NP </a:t>
            </a:r>
            <a:r>
              <a:rPr lang="en-US" altLang="en-US" sz="4800" dirty="0"/>
              <a:t>?</a:t>
            </a:r>
            <a:endParaRPr lang="en-US" altLang="en-US"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5442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99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i="1" dirty="0" smtClean="0">
                <a:latin typeface="Times New Roman" panose="02020603050405020304" pitchFamily="18" charset="0"/>
                <a:cs typeface="Times New Roman" panose="02020603050405020304" pitchFamily="18" charset="0"/>
              </a:rPr>
              <a:t>P</a:t>
            </a:r>
            <a:r>
              <a:rPr lang="en-US" altLang="en-US" dirty="0" smtClean="0">
                <a:latin typeface="Times New Roman" panose="02020603050405020304" pitchFamily="18" charset="0"/>
                <a:cs typeface="Times New Roman" panose="02020603050405020304" pitchFamily="18" charset="0"/>
              </a:rPr>
              <a:t> </a:t>
            </a:r>
            <a:r>
              <a:rPr lang="en-US" altLang="en-US" dirty="0" smtClean="0">
                <a:latin typeface="Arial" charset="0"/>
                <a:cs typeface="Arial" charset="0"/>
              </a:rPr>
              <a:t>and</a:t>
            </a:r>
            <a:r>
              <a:rPr lang="en-US" altLang="en-US" dirty="0" smtClean="0">
                <a:latin typeface="Times New Roman" panose="02020603050405020304" pitchFamily="18" charset="0"/>
                <a:cs typeface="Times New Roman" panose="02020603050405020304" pitchFamily="18" charset="0"/>
              </a:rPr>
              <a:t> </a:t>
            </a:r>
            <a:r>
              <a:rPr lang="en-US" altLang="en-US" i="1" dirty="0" smtClean="0">
                <a:latin typeface="Times New Roman" panose="02020603050405020304" pitchFamily="18" charset="0"/>
                <a:cs typeface="Times New Roman" panose="02020603050405020304" pitchFamily="18" charset="0"/>
              </a:rPr>
              <a:t>NP</a:t>
            </a:r>
            <a:endParaRPr lang="en-US" altLang="en-US" dirty="0" smtClean="0">
              <a:latin typeface="Arial" charset="0"/>
              <a:cs typeface="Arial" charset="0"/>
            </a:endParaRPr>
          </a:p>
        </p:txBody>
      </p:sp>
      <p:sp>
        <p:nvSpPr>
          <p:cNvPr id="3993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r>
              <a:rPr lang="en-CA" altLang="en-US" dirty="0" smtClean="0">
                <a:latin typeface="Arial" charset="0"/>
                <a:cs typeface="Arial" charset="0"/>
              </a:rPr>
              <a:t>Why is it a million dollar question?</a:t>
            </a:r>
          </a:p>
          <a:p>
            <a:pPr lvl="1"/>
            <a:r>
              <a:rPr lang="en-CA" altLang="en-US" dirty="0" smtClean="0">
                <a:latin typeface="Arial" charset="0"/>
                <a:cs typeface="Arial" charset="0"/>
              </a:rPr>
              <a:t>It is one of seven Millennium Prize Problems posed by the Clay Mathematics Institute</a:t>
            </a:r>
          </a:p>
          <a:p>
            <a:pPr lvl="1"/>
            <a:r>
              <a:rPr lang="en-CA" altLang="en-US" dirty="0" smtClean="0">
                <a:latin typeface="Arial" charset="0"/>
                <a:cs typeface="Arial" charset="0"/>
              </a:rPr>
              <a:t>Correct solutions will result in a prize of one million U.S. dollars </a:t>
            </a:r>
            <a:endParaRPr lang="en-US" altLang="en-US" dirty="0" smtClean="0">
              <a:latin typeface="Arial" charset="0"/>
              <a:cs typeface="Arial" charset="0"/>
            </a:endParaRPr>
          </a:p>
        </p:txBody>
      </p:sp>
      <p:pic>
        <p:nvPicPr>
          <p:cNvPr id="7176" name="Picture 8" descr="http://ctworkingmoms.com/wp-content/uploads/2013/11/dr-ev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658" y="3116826"/>
            <a:ext cx="2217434" cy="2479778"/>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Demonocracy.info - $1,000,000 - One Million Dollars"/>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059" r="8044" b="5153"/>
          <a:stretch/>
        </p:blipFill>
        <p:spPr bwMode="auto">
          <a:xfrm>
            <a:off x="2467897" y="3598606"/>
            <a:ext cx="3008671" cy="248756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3663443" y="6086167"/>
            <a:ext cx="1813125" cy="276999"/>
          </a:xfrm>
          <a:prstGeom prst="rect">
            <a:avLst/>
          </a:prstGeom>
        </p:spPr>
        <p:txBody>
          <a:bodyPr wrap="none">
            <a:spAutoFit/>
          </a:bodyPr>
          <a:lstStyle/>
          <a:p>
            <a:r>
              <a:rPr lang="en-CA" sz="1200" dirty="0">
                <a:solidFill>
                  <a:schemeClr val="tx1">
                    <a:lumMod val="50000"/>
                    <a:lumOff val="50000"/>
                  </a:schemeClr>
                </a:solidFill>
              </a:rPr>
              <a:t>http://demonocracy.info/</a:t>
            </a:r>
          </a:p>
        </p:txBody>
      </p:sp>
      <p:sp>
        <p:nvSpPr>
          <p:cNvPr id="11" name="Rectangle 10"/>
          <p:cNvSpPr/>
          <p:nvPr/>
        </p:nvSpPr>
        <p:spPr>
          <a:xfrm>
            <a:off x="7034736" y="5596604"/>
            <a:ext cx="1300356" cy="261610"/>
          </a:xfrm>
          <a:prstGeom prst="rect">
            <a:avLst/>
          </a:prstGeom>
        </p:spPr>
        <p:txBody>
          <a:bodyPr wrap="none">
            <a:spAutoFit/>
          </a:bodyPr>
          <a:lstStyle/>
          <a:p>
            <a:r>
              <a:rPr lang="en-CA" sz="1100" dirty="0">
                <a:solidFill>
                  <a:schemeClr val="tx1">
                    <a:lumMod val="50000"/>
                    <a:lumOff val="50000"/>
                  </a:schemeClr>
                </a:solidFill>
              </a:rPr>
              <a:t>New Line Cinema</a:t>
            </a:r>
          </a:p>
        </p:txBody>
      </p:sp>
    </p:spTree>
    <p:extLst>
      <p:ext uri="{BB962C8B-B14F-4D97-AF65-F5344CB8AC3E}">
        <p14:creationId xmlns:p14="http://schemas.microsoft.com/office/powerpoint/2010/main" val="97463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Deterministic algorithms</a:t>
            </a:r>
          </a:p>
        </p:txBody>
      </p:sp>
      <p:sp>
        <p:nvSpPr>
          <p:cNvPr id="389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An algorithm is deterministic if the sequence of steps taken to solve a given problem by an algorithm is pre-determined and linearly ordered</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The Turing machine we described is deterministic:</a:t>
            </a:r>
          </a:p>
          <a:p>
            <a:pPr lvl="1"/>
            <a:r>
              <a:rPr lang="en-US" altLang="en-US" dirty="0" smtClean="0">
                <a:latin typeface="Arial" charset="0"/>
                <a:cs typeface="Arial" charset="0"/>
              </a:rPr>
              <a:t>For any state-letter pair, there is only one entry in the transition table</a:t>
            </a:r>
          </a:p>
          <a:p>
            <a:pPr lvl="1"/>
            <a:endParaRPr lang="en-US" altLang="en-US" dirty="0">
              <a:latin typeface="Arial" charset="0"/>
              <a:cs typeface="Arial" charset="0"/>
            </a:endParaRPr>
          </a:p>
          <a:p>
            <a:pPr marL="354013" indent="-354013">
              <a:buNone/>
            </a:pPr>
            <a:r>
              <a:rPr lang="en-US" altLang="en-US" dirty="0">
                <a:latin typeface="Arial" charset="0"/>
                <a:cs typeface="Arial" charset="0"/>
              </a:rPr>
              <a:t>	</a:t>
            </a:r>
            <a:r>
              <a:rPr lang="en-US" altLang="en-US" dirty="0" smtClean="0">
                <a:latin typeface="Arial" charset="0"/>
                <a:cs typeface="Arial" charset="0"/>
              </a:rPr>
              <a:t>Other than some of the stochastic algorithms, every algorithm in this course has been deterministic</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a:t>
            </a:r>
          </a:p>
        </p:txBody>
      </p:sp>
    </p:spTree>
    <p:extLst>
      <p:ext uri="{BB962C8B-B14F-4D97-AF65-F5344CB8AC3E}">
        <p14:creationId xmlns:p14="http://schemas.microsoft.com/office/powerpoint/2010/main" val="3304296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problems</a:t>
            </a:r>
          </a:p>
        </p:txBody>
      </p:sp>
      <p:sp>
        <p:nvSpPr>
          <p:cNvPr id="39939" name="Rectangle 3"/>
          <p:cNvSpPr>
            <a:spLocks noGrp="1" noChangeArrowheads="1"/>
          </p:cNvSpPr>
          <p:nvPr>
            <p:ph type="body" idx="1"/>
          </p:nvPr>
        </p:nvSpPr>
        <p:spPr/>
        <p:txBody>
          <a:bodyPr/>
          <a:lstStyle/>
          <a:p>
            <a:pPr>
              <a:buNone/>
            </a:pPr>
            <a:r>
              <a:rPr lang="en-US" altLang="en-US" dirty="0" smtClean="0">
                <a:latin typeface="Arial" charset="0"/>
                <a:cs typeface="Arial" charset="0"/>
              </a:rPr>
              <a:t>	We will now look at a number of </a:t>
            </a:r>
            <a:r>
              <a:rPr lang="en-US" altLang="en-US" i="1" dirty="0">
                <a:latin typeface="Times New Roman" panose="02020603050405020304" pitchFamily="18" charset="0"/>
                <a:cs typeface="Times New Roman" panose="02020603050405020304" pitchFamily="18" charset="0"/>
              </a:rPr>
              <a:t>NP</a:t>
            </a:r>
            <a:r>
              <a:rPr lang="en-US" altLang="en-US" i="1" dirty="0" smtClean="0">
                <a:latin typeface="Arial" charset="0"/>
                <a:cs typeface="Arial" charset="0"/>
              </a:rPr>
              <a:t> </a:t>
            </a:r>
            <a:r>
              <a:rPr lang="en-US" altLang="en-US" dirty="0" smtClean="0">
                <a:latin typeface="Arial" charset="0"/>
                <a:cs typeface="Arial" charset="0"/>
              </a:rPr>
              <a:t>problems that have </a:t>
            </a:r>
            <a:r>
              <a:rPr lang="en-US" altLang="en-US" b="1" dirty="0" smtClean="0">
                <a:latin typeface="Arial" charset="0"/>
                <a:cs typeface="Arial" charset="0"/>
              </a:rPr>
              <a:t>no</a:t>
            </a:r>
            <a:r>
              <a:rPr lang="en-US" altLang="en-US" dirty="0" smtClean="0">
                <a:latin typeface="Arial" charset="0"/>
                <a:cs typeface="Arial" charset="0"/>
              </a:rPr>
              <a:t> </a:t>
            </a:r>
            <a:r>
              <a:rPr lang="en-US" altLang="en-US" b="1" dirty="0" smtClean="0">
                <a:latin typeface="Arial" charset="0"/>
                <a:cs typeface="Arial" charset="0"/>
              </a:rPr>
              <a:t>known</a:t>
            </a:r>
            <a:r>
              <a:rPr lang="en-US" altLang="en-US" dirty="0" smtClean="0">
                <a:latin typeface="Arial" charset="0"/>
                <a:cs typeface="Arial" charset="0"/>
              </a:rPr>
              <a:t> deterministic polynomial-time solutions</a:t>
            </a:r>
          </a:p>
          <a:p>
            <a:pPr lvl="1"/>
            <a:r>
              <a:rPr lang="en-US" altLang="en-US" dirty="0" smtClean="0">
                <a:latin typeface="Arial" charset="0"/>
                <a:cs typeface="Arial" charset="0"/>
              </a:rPr>
              <a:t>We have already seen the travelling salesman problem</a:t>
            </a:r>
          </a:p>
          <a:p>
            <a:pPr lvl="1"/>
            <a:r>
              <a:rPr lang="en-US" altLang="en-US" dirty="0" smtClean="0">
                <a:latin typeface="Arial" charset="0"/>
                <a:cs typeface="Arial" charset="0"/>
              </a:rPr>
              <a:t>Boolean </a:t>
            </a:r>
            <a:r>
              <a:rPr lang="en-CA" dirty="0"/>
              <a:t>satisfiability </a:t>
            </a:r>
            <a:r>
              <a:rPr lang="en-CA" dirty="0" smtClean="0"/>
              <a:t>problem</a:t>
            </a:r>
            <a:endParaRPr lang="en-US" altLang="en-US" dirty="0" smtClean="0">
              <a:latin typeface="Arial" charset="0"/>
              <a:cs typeface="Arial" charset="0"/>
            </a:endParaRPr>
          </a:p>
          <a:p>
            <a:pPr lvl="1"/>
            <a:r>
              <a:rPr lang="en-US" altLang="en-US" dirty="0" smtClean="0">
                <a:latin typeface="Arial" charset="0"/>
                <a:cs typeface="Arial" charset="0"/>
              </a:rPr>
              <a:t>The knapsack problem</a:t>
            </a:r>
          </a:p>
          <a:p>
            <a:pPr lvl="1"/>
            <a:r>
              <a:rPr lang="en-CA" dirty="0"/>
              <a:t>Subset sum </a:t>
            </a:r>
            <a:r>
              <a:rPr lang="en-CA" dirty="0" smtClean="0"/>
              <a:t>problem</a:t>
            </a:r>
          </a:p>
          <a:p>
            <a:pPr lvl="1"/>
            <a:r>
              <a:rPr lang="en-CA" dirty="0"/>
              <a:t>Sub-graph isomorphism </a:t>
            </a:r>
            <a:r>
              <a:rPr lang="en-CA" dirty="0" smtClean="0"/>
              <a:t>problem</a:t>
            </a:r>
          </a:p>
          <a:p>
            <a:pPr lvl="1"/>
            <a:r>
              <a:rPr lang="en-US" altLang="en-US" dirty="0">
                <a:latin typeface="Arial" charset="0"/>
                <a:cs typeface="Arial" charset="0"/>
              </a:rPr>
              <a:t>Hamiltonian path problem</a:t>
            </a:r>
          </a:p>
          <a:p>
            <a:pPr lvl="1"/>
            <a:r>
              <a:rPr lang="en-US" altLang="en-US" dirty="0">
                <a:latin typeface="Arial" charset="0"/>
                <a:cs typeface="Arial" charset="0"/>
              </a:rPr>
              <a:t>Graph coloring problem</a:t>
            </a:r>
          </a:p>
          <a:p>
            <a:pPr lvl="1"/>
            <a:r>
              <a:rPr lang="en-US" altLang="en-US" dirty="0">
                <a:latin typeface="Arial" charset="0"/>
                <a:cs typeface="Arial" charset="0"/>
              </a:rPr>
              <a:t>Clique problem</a:t>
            </a:r>
          </a:p>
          <a:p>
            <a:pPr lvl="1"/>
            <a:r>
              <a:rPr lang="en-US" altLang="en-US" dirty="0">
                <a:latin typeface="Arial" charset="0"/>
                <a:cs typeface="Arial" charset="0"/>
              </a:rPr>
              <a:t>Independent set problem</a:t>
            </a:r>
          </a:p>
          <a:p>
            <a:pPr lvl="1"/>
            <a:r>
              <a:rPr lang="en-US" altLang="en-US" dirty="0">
                <a:latin typeface="Arial" charset="0"/>
                <a:cs typeface="Arial" charset="0"/>
              </a:rPr>
              <a:t>Vertex cover problem</a:t>
            </a:r>
          </a:p>
          <a:p>
            <a:pPr lvl="1"/>
            <a:r>
              <a:rPr lang="en-US" altLang="en-US" dirty="0">
                <a:latin typeface="Arial" charset="0"/>
                <a:cs typeface="Arial" charset="0"/>
              </a:rPr>
              <a:t>Dominating set problem</a:t>
            </a:r>
          </a:p>
          <a:p>
            <a:pPr lvl="1"/>
            <a:r>
              <a:rPr lang="en-US" altLang="en-US" dirty="0">
                <a:latin typeface="Arial" charset="0"/>
                <a:cs typeface="Arial" charset="0"/>
              </a:rPr>
              <a:t>Integer programming </a:t>
            </a:r>
            <a:r>
              <a:rPr lang="en-US" altLang="en-US" dirty="0" smtClean="0">
                <a:latin typeface="Arial" charset="0"/>
                <a:cs typeface="Arial" charset="0"/>
              </a:rPr>
              <a:t>problem</a:t>
            </a:r>
            <a:endParaRPr lang="en-US" altLang="en-US" dirty="0">
              <a:latin typeface="Arial" charset="0"/>
              <a:cs typeface="Arial" charset="0"/>
            </a:endParaRPr>
          </a:p>
        </p:txBody>
      </p:sp>
    </p:spTree>
    <p:extLst>
      <p:ext uri="{BB962C8B-B14F-4D97-AF65-F5344CB8AC3E}">
        <p14:creationId xmlns:p14="http://schemas.microsoft.com/office/powerpoint/2010/main" val="10251933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latin typeface="Arial" charset="0"/>
                <a:cs typeface="Arial" charset="0"/>
              </a:rPr>
              <a:t>Boolean </a:t>
            </a:r>
            <a:r>
              <a:rPr lang="en-CA" dirty="0" smtClean="0"/>
              <a:t>satisfiability</a:t>
            </a:r>
            <a:endParaRPr lang="en-CA" dirty="0"/>
          </a:p>
        </p:txBody>
      </p:sp>
      <p:sp>
        <p:nvSpPr>
          <p:cNvPr id="3" name="Content Placeholder 2"/>
          <p:cNvSpPr>
            <a:spLocks noGrp="1"/>
          </p:cNvSpPr>
          <p:nvPr>
            <p:ph idx="1"/>
          </p:nvPr>
        </p:nvSpPr>
        <p:spPr/>
        <p:txBody>
          <a:bodyPr/>
          <a:lstStyle/>
          <a:p>
            <a:pPr marL="354013" indent="-354013">
              <a:buNone/>
            </a:pPr>
            <a:r>
              <a:rPr lang="en-CA" dirty="0" smtClean="0"/>
              <a:t>	The Boolean satisfiability problem</a:t>
            </a:r>
            <a:endParaRPr lang="en-CA" dirty="0"/>
          </a:p>
          <a:p>
            <a:pPr lvl="1"/>
            <a:r>
              <a:rPr lang="en-CA" dirty="0" smtClean="0"/>
              <a:t>Given a Boolean expression, is there at least one combination of values of the Boolean variables such that the expression is true?</a:t>
            </a:r>
            <a:endParaRPr lang="en-CA" i="1" dirty="0">
              <a:latin typeface="Times New Roman" panose="02020603050405020304" pitchFamily="18" charset="0"/>
              <a:cs typeface="Times New Roman" panose="02020603050405020304" pitchFamily="18" charset="0"/>
            </a:endParaRPr>
          </a:p>
          <a:p>
            <a:pPr lvl="1"/>
            <a:endParaRPr lang="en-CA" dirty="0" smtClean="0"/>
          </a:p>
          <a:p>
            <a:pPr lvl="1"/>
            <a:endParaRPr lang="en-CA" dirty="0"/>
          </a:p>
          <a:p>
            <a:pPr lvl="1"/>
            <a:r>
              <a:rPr lang="en-CA" dirty="0" smtClean="0"/>
              <a:t>Cook showed that, in a sense, this was the </a:t>
            </a:r>
            <a:r>
              <a:rPr lang="en-CA" i="1" dirty="0" smtClean="0"/>
              <a:t>most difficult</a:t>
            </a:r>
            <a:r>
              <a:rPr lang="en-CA" dirty="0" smtClean="0"/>
              <a:t> </a:t>
            </a:r>
            <a:r>
              <a:rPr lang="en-CA" i="1" dirty="0" smtClean="0">
                <a:latin typeface="Times New Roman" panose="02020603050405020304" pitchFamily="18" charset="0"/>
                <a:cs typeface="Times New Roman" panose="02020603050405020304" pitchFamily="18" charset="0"/>
              </a:rPr>
              <a:t>NP</a:t>
            </a:r>
            <a:r>
              <a:rPr lang="en-CA" dirty="0" smtClean="0"/>
              <a:t> </a:t>
            </a:r>
            <a:r>
              <a:rPr lang="en-CA" dirty="0"/>
              <a:t>problem in his 1971 paper </a:t>
            </a:r>
            <a:r>
              <a:rPr lang="en-CA" i="1" dirty="0" smtClean="0"/>
              <a:t>The </a:t>
            </a:r>
            <a:r>
              <a:rPr lang="en-CA" i="1" dirty="0"/>
              <a:t>Complexity of Theorem-Proving </a:t>
            </a:r>
            <a:r>
              <a:rPr lang="en-CA" i="1" dirty="0" smtClean="0"/>
              <a:t>Procedures</a:t>
            </a:r>
          </a:p>
          <a:p>
            <a:pPr lvl="1"/>
            <a:r>
              <a:rPr lang="en-CA" dirty="0" smtClean="0"/>
              <a:t>If a polynomial-time deterministic algorithm can solve this problem, then polynomial-time deterministic algorithms can solve all </a:t>
            </a:r>
            <a:r>
              <a:rPr lang="en-CA" i="1" dirty="0" smtClean="0">
                <a:latin typeface="Times New Roman" panose="02020603050405020304" pitchFamily="18" charset="0"/>
                <a:cs typeface="Times New Roman" panose="02020603050405020304" pitchFamily="18" charset="0"/>
              </a:rPr>
              <a:t>NP</a:t>
            </a:r>
            <a:r>
              <a:rPr lang="en-CA" dirty="0" smtClean="0"/>
              <a:t> problems, including the traveling salesman decision problem</a:t>
            </a:r>
            <a:endParaRPr lang="en-CA" dirty="0"/>
          </a:p>
          <a:p>
            <a:pPr lvl="1"/>
            <a:endParaRPr lang="en-CA" dirty="0" smtClean="0"/>
          </a:p>
        </p:txBody>
      </p:sp>
      <p:graphicFrame>
        <p:nvGraphicFramePr>
          <p:cNvPr id="4" name="Object 3"/>
          <p:cNvGraphicFramePr>
            <a:graphicFrameLocks noChangeAspect="1"/>
          </p:cNvGraphicFramePr>
          <p:nvPr>
            <p:extLst>
              <p:ext uri="{D42A27DB-BD31-4B8C-83A1-F6EECF244321}">
                <p14:modId xmlns:p14="http://schemas.microsoft.com/office/powerpoint/2010/main" val="240793391"/>
              </p:ext>
            </p:extLst>
          </p:nvPr>
        </p:nvGraphicFramePr>
        <p:xfrm>
          <a:off x="2120900" y="2633663"/>
          <a:ext cx="5267325" cy="442912"/>
        </p:xfrm>
        <a:graphic>
          <a:graphicData uri="http://schemas.openxmlformats.org/presentationml/2006/ole">
            <mc:AlternateContent xmlns:mc="http://schemas.openxmlformats.org/markup-compatibility/2006">
              <mc:Choice xmlns:v="urn:schemas-microsoft-com:vml" Requires="v">
                <p:oleObj spid="_x0000_s6163" name="Equation" r:id="rId3" imgW="2717640" imgH="228600" progId="Equation.DSMT4">
                  <p:embed/>
                </p:oleObj>
              </mc:Choice>
              <mc:Fallback>
                <p:oleObj name="Equation" r:id="rId3" imgW="2717640" imgH="228600" progId="Equation.DSMT4">
                  <p:embed/>
                  <p:pic>
                    <p:nvPicPr>
                      <p:cNvPr id="0" name=""/>
                      <p:cNvPicPr/>
                      <p:nvPr/>
                    </p:nvPicPr>
                    <p:blipFill>
                      <a:blip r:embed="rId4"/>
                      <a:stretch>
                        <a:fillRect/>
                      </a:stretch>
                    </p:blipFill>
                    <p:spPr>
                      <a:xfrm>
                        <a:off x="2120900" y="2633663"/>
                        <a:ext cx="5267325" cy="442912"/>
                      </a:xfrm>
                      <a:prstGeom prst="rect">
                        <a:avLst/>
                      </a:prstGeom>
                    </p:spPr>
                  </p:pic>
                </p:oleObj>
              </mc:Fallback>
            </mc:AlternateContent>
          </a:graphicData>
        </a:graphic>
      </p:graphicFrame>
      <p:sp>
        <p:nvSpPr>
          <p:cNvPr id="5" name="Rectangle 4"/>
          <p:cNvSpPr/>
          <p:nvPr/>
        </p:nvSpPr>
        <p:spPr>
          <a:xfrm>
            <a:off x="3505918" y="6366507"/>
            <a:ext cx="5638082" cy="307777"/>
          </a:xfrm>
          <a:prstGeom prst="rect">
            <a:avLst/>
          </a:prstGeom>
        </p:spPr>
        <p:txBody>
          <a:bodyPr wrap="none">
            <a:spAutoFit/>
          </a:bodyPr>
          <a:lstStyle/>
          <a:p>
            <a:r>
              <a:rPr lang="en-CA" sz="1400" dirty="0" smtClean="0"/>
              <a:t>Refer to *2.82 from </a:t>
            </a:r>
            <a:r>
              <a:rPr lang="en-CA" sz="1400" i="1" dirty="0" smtClean="0"/>
              <a:t>Principia Mathematica </a:t>
            </a:r>
            <a:r>
              <a:rPr lang="en-CA" sz="1400" dirty="0" smtClean="0"/>
              <a:t>by Russell and Whitehead</a:t>
            </a:r>
            <a:endParaRPr lang="en-CA" sz="1400" dirty="0"/>
          </a:p>
        </p:txBody>
      </p:sp>
    </p:spTree>
    <p:extLst>
      <p:ext uri="{BB962C8B-B14F-4D97-AF65-F5344CB8AC3E}">
        <p14:creationId xmlns:p14="http://schemas.microsoft.com/office/powerpoint/2010/main" val="34093492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wharder\Desktop\a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1521" y="2996175"/>
            <a:ext cx="3884935" cy="30655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Knapsack problem</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knapsack problem</a:t>
            </a:r>
          </a:p>
          <a:p>
            <a:pPr lvl="1"/>
            <a:r>
              <a:rPr lang="en-CA" dirty="0" smtClean="0"/>
              <a:t>Suppose </a:t>
            </a:r>
            <a:r>
              <a:rPr lang="en-CA" dirty="0"/>
              <a:t>a container can hold a maximum weight </a:t>
            </a:r>
            <a:r>
              <a:rPr lang="en-CA" i="1" dirty="0" smtClean="0">
                <a:latin typeface="Times New Roman" panose="02020603050405020304" pitchFamily="18" charset="0"/>
                <a:cs typeface="Times New Roman" panose="02020603050405020304" pitchFamily="18" charset="0"/>
              </a:rPr>
              <a:t>W</a:t>
            </a:r>
          </a:p>
          <a:p>
            <a:pPr lvl="1"/>
            <a:r>
              <a:rPr lang="en-CA" dirty="0" smtClean="0"/>
              <a:t>Given a number of items with specified weights and values, is there some combination of items that has a total value greater than or equal to </a:t>
            </a:r>
            <a:r>
              <a:rPr lang="en-CA" i="1" dirty="0" smtClean="0">
                <a:latin typeface="Times New Roman" panose="02020603050405020304" pitchFamily="18" charset="0"/>
                <a:cs typeface="Times New Roman" panose="02020603050405020304" pitchFamily="18" charset="0"/>
              </a:rPr>
              <a:t>V</a:t>
            </a:r>
            <a:r>
              <a:rPr lang="en-CA" dirty="0" smtClean="0"/>
              <a:t> without exceeding the maximum weight </a:t>
            </a:r>
            <a:r>
              <a:rPr lang="en-CA" i="1" dirty="0" smtClean="0">
                <a:latin typeface="Times New Roman" panose="02020603050405020304" pitchFamily="18" charset="0"/>
                <a:cs typeface="Times New Roman" panose="02020603050405020304" pitchFamily="18" charset="0"/>
              </a:rPr>
              <a:t>W</a:t>
            </a:r>
            <a:r>
              <a:rPr lang="en-CA" dirty="0" smtClean="0"/>
              <a:t>?</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The general optimization problem is </a:t>
            </a:r>
            <a:r>
              <a:rPr lang="en-CA" i="1" dirty="0" smtClean="0">
                <a:latin typeface="Times New Roman" panose="02020603050405020304" pitchFamily="18" charset="0"/>
                <a:cs typeface="Times New Roman" panose="02020603050405020304" pitchFamily="18" charset="0"/>
              </a:rPr>
              <a:t>NP</a:t>
            </a:r>
            <a:r>
              <a:rPr lang="en-CA" dirty="0" smtClean="0">
                <a:latin typeface="Times New Roman" panose="02020603050405020304" pitchFamily="18" charset="0"/>
                <a:cs typeface="Times New Roman" panose="02020603050405020304" pitchFamily="18" charset="0"/>
              </a:rPr>
              <a:t> Hard</a:t>
            </a:r>
            <a:endParaRPr lang="en-CA" dirty="0"/>
          </a:p>
        </p:txBody>
      </p:sp>
    </p:spTree>
    <p:extLst>
      <p:ext uri="{BB962C8B-B14F-4D97-AF65-F5344CB8AC3E}">
        <p14:creationId xmlns:p14="http://schemas.microsoft.com/office/powerpoint/2010/main" val="21565197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Subset sums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subset sum problem</a:t>
            </a:r>
          </a:p>
          <a:p>
            <a:pPr lvl="1"/>
            <a:r>
              <a:rPr lang="en-CA" dirty="0" smtClean="0"/>
              <a:t>Given a set of integers, is there a combination of those integers that adds to zero?</a:t>
            </a:r>
          </a:p>
          <a:p>
            <a:pPr lvl="1"/>
            <a:endParaRPr lang="en-CA" i="1" dirty="0">
              <a:latin typeface="Times New Roman" panose="02020603050405020304" pitchFamily="18" charset="0"/>
              <a:cs typeface="Times New Roman" panose="02020603050405020304" pitchFamily="18" charset="0"/>
            </a:endParaRPr>
          </a:p>
          <a:p>
            <a:pPr lvl="1"/>
            <a:endParaRPr lang="en-CA" i="1" dirty="0" smtClean="0">
              <a:latin typeface="Times New Roman" panose="02020603050405020304" pitchFamily="18" charset="0"/>
              <a:cs typeface="Times New Roman" panose="02020603050405020304" pitchFamily="18" charset="0"/>
            </a:endParaRPr>
          </a:p>
        </p:txBody>
      </p:sp>
      <p:sp>
        <p:nvSpPr>
          <p:cNvPr id="4" name="Rectangle 3"/>
          <p:cNvSpPr/>
          <p:nvPr/>
        </p:nvSpPr>
        <p:spPr>
          <a:xfrm>
            <a:off x="216024" y="2636912"/>
            <a:ext cx="8820472" cy="1631216"/>
          </a:xfrm>
          <a:prstGeom prst="rect">
            <a:avLst/>
          </a:prstGeom>
        </p:spPr>
        <p:txBody>
          <a:bodyPr wrap="square">
            <a:spAutoFit/>
          </a:bodyPr>
          <a:lstStyle/>
          <a:p>
            <a:pPr algn="ctr"/>
            <a:r>
              <a:rPr lang="en-CA" sz="2000" dirty="0" smtClean="0">
                <a:latin typeface="Times New Roman" panose="02020603050405020304" pitchFamily="18" charset="0"/>
                <a:cs typeface="Times New Roman" panose="02020603050405020304" pitchFamily="18" charset="0"/>
              </a:rPr>
              <a:t>{–915</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791</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499</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453</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257</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184</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73</a:t>
            </a:r>
            <a:r>
              <a:rPr lang="en-CA" sz="2000" dirty="0">
                <a:latin typeface="Times New Roman" panose="02020603050405020304" pitchFamily="18" charset="0"/>
                <a:cs typeface="Times New Roman" panose="02020603050405020304" pitchFamily="18" charset="0"/>
              </a:rPr>
              <a:t>, 90, 207, 510, 541, 563, 721, 755</a:t>
            </a:r>
            <a:r>
              <a:rPr lang="en-CA" sz="2000" dirty="0" smtClean="0">
                <a:latin typeface="Times New Roman" panose="02020603050405020304" pitchFamily="18" charset="0"/>
                <a:cs typeface="Times New Roman" panose="02020603050405020304" pitchFamily="18" charset="0"/>
              </a:rPr>
              <a:t>}</a:t>
            </a:r>
          </a:p>
          <a:p>
            <a:pPr algn="ctr"/>
            <a:endParaRPr lang="en-CA" sz="2000" dirty="0">
              <a:latin typeface="Times New Roman" panose="02020603050405020304" pitchFamily="18" charset="0"/>
              <a:cs typeface="Times New Roman" panose="02020603050405020304" pitchFamily="18" charset="0"/>
            </a:endParaRPr>
          </a:p>
          <a:p>
            <a:pPr algn="ctr"/>
            <a:r>
              <a:rPr lang="en-CA" sz="2000" dirty="0" smtClean="0">
                <a:latin typeface="Times New Roman" panose="02020603050405020304" pitchFamily="18" charset="0"/>
                <a:cs typeface="Times New Roman" panose="02020603050405020304" pitchFamily="18" charset="0"/>
              </a:rPr>
              <a:t>{</a:t>
            </a:r>
            <a:r>
              <a:rPr lang="en-CA" sz="2000" dirty="0">
                <a:latin typeface="Times New Roman" panose="02020603050405020304" pitchFamily="18" charset="0"/>
                <a:cs typeface="Times New Roman" panose="02020603050405020304" pitchFamily="18" charset="0"/>
              </a:rPr>
              <a:t>–</a:t>
            </a:r>
            <a:r>
              <a:rPr lang="en-CA" sz="2000" dirty="0" smtClean="0">
                <a:latin typeface="Times New Roman" panose="02020603050405020304" pitchFamily="18" charset="0"/>
                <a:cs typeface="Times New Roman" panose="02020603050405020304" pitchFamily="18" charset="0"/>
              </a:rPr>
              <a:t>961</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715</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672</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655</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188</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147</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124</a:t>
            </a:r>
            <a:r>
              <a:rPr lang="en-CA" sz="2000" dirty="0">
                <a:latin typeface="Times New Roman" panose="02020603050405020304" pitchFamily="18" charset="0"/>
                <a:cs typeface="Times New Roman" panose="02020603050405020304" pitchFamily="18" charset="0"/>
              </a:rPr>
              <a:t>, 253, 256, 547, 629, 763, 806, 815</a:t>
            </a:r>
            <a:r>
              <a:rPr lang="en-CA" sz="2000" dirty="0" smtClean="0">
                <a:latin typeface="Times New Roman" panose="02020603050405020304" pitchFamily="18" charset="0"/>
                <a:cs typeface="Times New Roman" panose="02020603050405020304" pitchFamily="18" charset="0"/>
              </a:rPr>
              <a:t>}</a:t>
            </a:r>
          </a:p>
          <a:p>
            <a:pPr algn="ctr"/>
            <a:endParaRPr lang="en-CA" sz="2000" dirty="0">
              <a:latin typeface="Times New Roman" panose="02020603050405020304" pitchFamily="18" charset="0"/>
              <a:cs typeface="Times New Roman" panose="02020603050405020304" pitchFamily="18" charset="0"/>
            </a:endParaRPr>
          </a:p>
          <a:p>
            <a:pPr algn="ctr"/>
            <a:r>
              <a:rPr lang="en-CA" sz="2000" dirty="0" smtClean="0">
                <a:latin typeface="Times New Roman" panose="02020603050405020304" pitchFamily="18" charset="0"/>
                <a:cs typeface="Times New Roman" panose="02020603050405020304" pitchFamily="18" charset="0"/>
              </a:rPr>
              <a:t>{</a:t>
            </a:r>
            <a:r>
              <a:rPr lang="en-CA" sz="2000" dirty="0">
                <a:latin typeface="Times New Roman" panose="02020603050405020304" pitchFamily="18" charset="0"/>
                <a:cs typeface="Times New Roman" panose="02020603050405020304" pitchFamily="18" charset="0"/>
              </a:rPr>
              <a:t>–</a:t>
            </a:r>
            <a:r>
              <a:rPr lang="en-CA" sz="2000" dirty="0" smtClean="0">
                <a:latin typeface="Times New Roman" panose="02020603050405020304" pitchFamily="18" charset="0"/>
                <a:cs typeface="Times New Roman" panose="02020603050405020304" pitchFamily="18" charset="0"/>
              </a:rPr>
              <a:t>991</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891</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638</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550</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549</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454</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453</a:t>
            </a:r>
            <a:r>
              <a:rPr lang="en-CA" sz="2000" dirty="0">
                <a:latin typeface="Times New Roman" panose="02020603050405020304" pitchFamily="18" charset="0"/>
                <a:cs typeface="Times New Roman" panose="02020603050405020304" pitchFamily="18" charset="0"/>
              </a:rPr>
              <a:t>, –</a:t>
            </a:r>
            <a:r>
              <a:rPr lang="en-CA" sz="2000" dirty="0" smtClean="0">
                <a:latin typeface="Times New Roman" panose="02020603050405020304" pitchFamily="18" charset="0"/>
                <a:cs typeface="Times New Roman" panose="02020603050405020304" pitchFamily="18" charset="0"/>
              </a:rPr>
              <a:t>144</a:t>
            </a:r>
            <a:r>
              <a:rPr lang="en-CA" sz="2000" dirty="0">
                <a:latin typeface="Times New Roman" panose="02020603050405020304" pitchFamily="18" charset="0"/>
                <a:cs typeface="Times New Roman" panose="02020603050405020304" pitchFamily="18" charset="0"/>
              </a:rPr>
              <a:t>, 17, 217, 259, 370, 538, 566, 651}</a:t>
            </a:r>
          </a:p>
        </p:txBody>
      </p:sp>
    </p:spTree>
    <p:extLst>
      <p:ext uri="{BB962C8B-B14F-4D97-AF65-F5344CB8AC3E}">
        <p14:creationId xmlns:p14="http://schemas.microsoft.com/office/powerpoint/2010/main" val="2458655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Sub-graph </a:t>
            </a:r>
            <a:r>
              <a:rPr lang="en-CA" dirty="0" err="1" smtClean="0"/>
              <a:t>isomorphisms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sub-graph isomorphism problem</a:t>
            </a:r>
          </a:p>
          <a:p>
            <a:pPr lvl="1"/>
            <a:r>
              <a:rPr lang="en-CA" dirty="0" smtClean="0"/>
              <a:t>Given two graphs, is one graph isomorphic to a sub-graph of the other?</a:t>
            </a:r>
            <a:endParaRPr lang="en-CA" i="1" dirty="0" smtClean="0">
              <a:latin typeface="Times New Roman" panose="02020603050405020304" pitchFamily="18" charset="0"/>
              <a:cs typeface="Times New Roman" panose="02020603050405020304" pitchFamily="18" charset="0"/>
            </a:endParaRPr>
          </a:p>
          <a:p>
            <a:pPr lvl="1"/>
            <a:r>
              <a:rPr lang="en-CA" dirty="0" smtClean="0"/>
              <a:t>Here, does the left graph have a subset of six vertices and a subset of edges such that it looks the same as the graph on the right?</a:t>
            </a:r>
            <a:endParaRPr lang="en-CA"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979712" y="3429000"/>
            <a:ext cx="5075160" cy="2749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582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501748"/>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Hamiltonian paths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Hamiltonian path problem</a:t>
            </a:r>
          </a:p>
          <a:p>
            <a:pPr lvl="1"/>
            <a:r>
              <a:rPr lang="en-CA" dirty="0" smtClean="0"/>
              <a:t>Does a graph have a Hamiltonian path?</a:t>
            </a:r>
          </a:p>
          <a:p>
            <a:pPr lvl="2"/>
            <a:r>
              <a:rPr lang="en-CA" dirty="0" smtClean="0"/>
              <a:t>Is there a simple cycle of length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r>
              <a:rPr lang="en-CA" dirty="0" smtClean="0"/>
              <a:t>?</a:t>
            </a:r>
          </a:p>
        </p:txBody>
      </p:sp>
    </p:spTree>
    <p:extLst>
      <p:ext uri="{BB962C8B-B14F-4D97-AF65-F5344CB8AC3E}">
        <p14:creationId xmlns:p14="http://schemas.microsoft.com/office/powerpoint/2010/main" val="32193218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3" y="2498575"/>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Graph colorings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graph coloring problem</a:t>
            </a:r>
            <a:endParaRPr lang="en-CA" dirty="0"/>
          </a:p>
          <a:p>
            <a:pPr lvl="1"/>
            <a:r>
              <a:rPr lang="en-CA" dirty="0" smtClean="0"/>
              <a:t>Given a graph and </a:t>
            </a:r>
            <a:r>
              <a:rPr lang="en-CA" i="1" dirty="0" smtClean="0">
                <a:latin typeface="Times New Roman" panose="02020603050405020304" pitchFamily="18" charset="0"/>
                <a:cs typeface="Times New Roman" panose="02020603050405020304" pitchFamily="18" charset="0"/>
              </a:rPr>
              <a:t>n</a:t>
            </a:r>
            <a:r>
              <a:rPr lang="en-CA" dirty="0" smtClean="0"/>
              <a:t> colors, is it possible to assign one of the colors to each of the vertices so that no adjacent vertices have the same color?</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sz="2800" dirty="0" smtClean="0"/>
          </a:p>
          <a:p>
            <a:pPr lvl="1"/>
            <a:endParaRPr lang="en-CA" dirty="0"/>
          </a:p>
          <a:p>
            <a:pPr lvl="1"/>
            <a:r>
              <a:rPr lang="en-CA" dirty="0" smtClean="0"/>
              <a:t>Complete graphs requires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r>
              <a:rPr lang="en-CA" dirty="0" smtClean="0"/>
              <a:t> colors</a:t>
            </a:r>
          </a:p>
          <a:p>
            <a:pPr lvl="1"/>
            <a:r>
              <a:rPr lang="en-CA" dirty="0" smtClean="0"/>
              <a:t>Finding </a:t>
            </a:r>
            <a:r>
              <a:rPr lang="en-CA" dirty="0"/>
              <a:t>the smallest number of colors for a graph is </a:t>
            </a:r>
            <a:r>
              <a:rPr lang="en-CA" i="1" dirty="0">
                <a:latin typeface="Times New Roman" panose="02020603050405020304" pitchFamily="18" charset="0"/>
                <a:cs typeface="Times New Roman" panose="02020603050405020304" pitchFamily="18" charset="0"/>
              </a:rPr>
              <a:t>NP</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Hard</a:t>
            </a:r>
            <a:endParaRPr lang="en-CA" dirty="0"/>
          </a:p>
        </p:txBody>
      </p:sp>
    </p:spTree>
    <p:extLst>
      <p:ext uri="{BB962C8B-B14F-4D97-AF65-F5344CB8AC3E}">
        <p14:creationId xmlns:p14="http://schemas.microsoft.com/office/powerpoint/2010/main" val="37262913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8575"/>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Cliques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clique (complete sub-graph) problem</a:t>
            </a:r>
            <a:endParaRPr lang="en-CA" dirty="0"/>
          </a:p>
          <a:p>
            <a:pPr lvl="1"/>
            <a:r>
              <a:rPr lang="en-CA" dirty="0" smtClean="0"/>
              <a:t>Does a graph have a clique of size at least </a:t>
            </a:r>
            <a:r>
              <a:rPr lang="en-CA" i="1" dirty="0" smtClean="0">
                <a:latin typeface="Times New Roman" panose="02020603050405020304" pitchFamily="18" charset="0"/>
                <a:cs typeface="Times New Roman" panose="02020603050405020304" pitchFamily="18" charset="0"/>
              </a:rPr>
              <a:t>n</a:t>
            </a:r>
            <a:r>
              <a:rPr lang="en-CA" dirty="0" smtClean="0"/>
              <a:t>?</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endParaRPr lang="en-CA" dirty="0"/>
          </a:p>
          <a:p>
            <a:pPr lvl="1"/>
            <a:r>
              <a:rPr lang="en-CA" dirty="0"/>
              <a:t>Given a graph, find the largest </a:t>
            </a:r>
            <a:r>
              <a:rPr lang="en-CA" dirty="0" smtClean="0"/>
              <a:t>clique is </a:t>
            </a:r>
            <a:r>
              <a:rPr lang="en-CA" i="1" dirty="0">
                <a:latin typeface="Times New Roman" panose="02020603050405020304" pitchFamily="18" charset="0"/>
                <a:cs typeface="Times New Roman" panose="02020603050405020304" pitchFamily="18" charset="0"/>
              </a:rPr>
              <a:t>NP</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Hard</a:t>
            </a:r>
            <a:endParaRPr lang="en-CA" dirty="0" smtClean="0"/>
          </a:p>
          <a:p>
            <a:pPr lvl="1"/>
            <a:endParaRPr lang="en-CA" dirty="0" smtClean="0"/>
          </a:p>
        </p:txBody>
      </p:sp>
    </p:spTree>
    <p:extLst>
      <p:ext uri="{BB962C8B-B14F-4D97-AF65-F5344CB8AC3E}">
        <p14:creationId xmlns:p14="http://schemas.microsoft.com/office/powerpoint/2010/main" val="12263027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8575"/>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Independent sets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independent set problem</a:t>
            </a:r>
            <a:endParaRPr lang="en-CA" dirty="0"/>
          </a:p>
          <a:p>
            <a:pPr lvl="1"/>
            <a:r>
              <a:rPr lang="en-CA" dirty="0" smtClean="0"/>
              <a:t>Given a graph, is there a set of </a:t>
            </a:r>
            <a:r>
              <a:rPr lang="en-CA" i="1" dirty="0" smtClean="0">
                <a:latin typeface="Times New Roman" panose="02020603050405020304" pitchFamily="18" charset="0"/>
                <a:cs typeface="Times New Roman" panose="02020603050405020304" pitchFamily="18" charset="0"/>
              </a:rPr>
              <a:t>n</a:t>
            </a:r>
            <a:r>
              <a:rPr lang="en-CA" dirty="0" smtClean="0"/>
              <a:t> vertices such that no two vertices in that set are adjacent?</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endParaRPr lang="en-CA" dirty="0"/>
          </a:p>
          <a:p>
            <a:pPr lvl="1"/>
            <a:endParaRPr lang="en-CA" dirty="0" smtClean="0"/>
          </a:p>
          <a:p>
            <a:pPr lvl="1"/>
            <a:endParaRPr lang="en-CA" dirty="0" smtClean="0"/>
          </a:p>
          <a:p>
            <a:pPr lvl="1"/>
            <a:endParaRPr lang="en-CA" dirty="0" smtClean="0"/>
          </a:p>
          <a:p>
            <a:pPr lvl="1"/>
            <a:r>
              <a:rPr lang="en-CA" dirty="0" smtClean="0"/>
              <a:t>Finding the largest set of such vertices is </a:t>
            </a:r>
            <a:r>
              <a:rPr lang="en-CA" i="1" dirty="0">
                <a:latin typeface="Times New Roman" panose="02020603050405020304" pitchFamily="18" charset="0"/>
                <a:cs typeface="Times New Roman" panose="02020603050405020304" pitchFamily="18" charset="0"/>
              </a:rPr>
              <a:t>NP</a:t>
            </a:r>
            <a:r>
              <a:rPr lang="en-CA" dirty="0">
                <a:latin typeface="Times New Roman" panose="02020603050405020304" pitchFamily="18" charset="0"/>
                <a:cs typeface="Times New Roman" panose="02020603050405020304" pitchFamily="18" charset="0"/>
              </a:rPr>
              <a:t> Hard</a:t>
            </a:r>
            <a:endParaRPr lang="en-CA" dirty="0"/>
          </a:p>
          <a:p>
            <a:pPr marL="457200" lvl="1" indent="0">
              <a:buNone/>
            </a:pPr>
            <a:endParaRPr lang="en-CA" dirty="0"/>
          </a:p>
        </p:txBody>
      </p:sp>
    </p:spTree>
    <p:extLst>
      <p:ext uri="{BB962C8B-B14F-4D97-AF65-F5344CB8AC3E}">
        <p14:creationId xmlns:p14="http://schemas.microsoft.com/office/powerpoint/2010/main" val="536149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8575"/>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Vertex covers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vertex cover problem</a:t>
            </a:r>
            <a:endParaRPr lang="en-CA" dirty="0"/>
          </a:p>
          <a:p>
            <a:pPr lvl="1"/>
            <a:r>
              <a:rPr lang="en-CA" dirty="0" smtClean="0"/>
              <a:t>Given a graph, is there a set of </a:t>
            </a:r>
            <a:r>
              <a:rPr lang="en-CA" i="1" dirty="0" smtClean="0">
                <a:latin typeface="Times New Roman" panose="02020603050405020304" pitchFamily="18" charset="0"/>
                <a:cs typeface="Times New Roman" panose="02020603050405020304" pitchFamily="18" charset="0"/>
              </a:rPr>
              <a:t>n</a:t>
            </a:r>
            <a:r>
              <a:rPr lang="en-CA" dirty="0" smtClean="0"/>
              <a:t> vertices such that every edge is incident with at least one of those vertices?</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smtClean="0"/>
          </a:p>
          <a:p>
            <a:pPr lvl="1"/>
            <a:endParaRPr lang="en-CA" dirty="0"/>
          </a:p>
          <a:p>
            <a:pPr lvl="1"/>
            <a:r>
              <a:rPr lang="en-CA" dirty="0" smtClean="0"/>
              <a:t>Finding the minimum number of such vertices is </a:t>
            </a:r>
            <a:r>
              <a:rPr lang="en-CA" i="1" dirty="0">
                <a:latin typeface="Times New Roman" panose="02020603050405020304" pitchFamily="18" charset="0"/>
                <a:cs typeface="Times New Roman" panose="02020603050405020304" pitchFamily="18" charset="0"/>
              </a:rPr>
              <a:t>NP</a:t>
            </a:r>
            <a:r>
              <a:rPr lang="en-CA" dirty="0">
                <a:latin typeface="Times New Roman" panose="02020603050405020304" pitchFamily="18" charset="0"/>
                <a:cs typeface="Times New Roman" panose="02020603050405020304" pitchFamily="18" charset="0"/>
              </a:rPr>
              <a:t> Hard</a:t>
            </a:r>
            <a:endParaRPr lang="en-CA" dirty="0"/>
          </a:p>
          <a:p>
            <a:pPr lvl="1"/>
            <a:endParaRPr lang="en-CA" dirty="0"/>
          </a:p>
        </p:txBody>
      </p:sp>
    </p:spTree>
    <p:extLst>
      <p:ext uri="{BB962C8B-B14F-4D97-AF65-F5344CB8AC3E}">
        <p14:creationId xmlns:p14="http://schemas.microsoft.com/office/powerpoint/2010/main" val="7736526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Deterministic polynomial-time algorithms</a:t>
            </a:r>
          </a:p>
        </p:txBody>
      </p:sp>
      <p:sp>
        <p:nvSpPr>
          <p:cNvPr id="389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deterministic polynomial-time algorithm is such an algorithm that solves any problem in polynomial time</a:t>
            </a:r>
          </a:p>
          <a:p>
            <a:pPr lvl="1"/>
            <a:r>
              <a:rPr lang="en-US" altLang="en-US" dirty="0" smtClean="0">
                <a:latin typeface="Arial" charset="0"/>
                <a:cs typeface="Arial" charset="0"/>
              </a:rPr>
              <a:t>The algorithm is </a:t>
            </a:r>
            <a:r>
              <a:rPr lang="en-US" altLang="en-US" dirty="0" smtClean="0">
                <a:latin typeface="Times New Roman" panose="02020603050405020304" pitchFamily="18" charset="0"/>
                <a:cs typeface="Times New Roman" panose="02020603050405020304" pitchFamily="18" charset="0"/>
              </a:rPr>
              <a:t>O(</a:t>
            </a:r>
            <a:r>
              <a:rPr lang="en-US" altLang="en-US" i="1" dirty="0" err="1" smtClean="0">
                <a:latin typeface="Times New Roman" panose="02020603050405020304" pitchFamily="18" charset="0"/>
                <a:cs typeface="Times New Roman" panose="02020603050405020304" pitchFamily="18" charset="0"/>
              </a:rPr>
              <a:t>n</a:t>
            </a:r>
            <a:r>
              <a:rPr lang="en-US" altLang="en-US" i="1" baseline="30000" dirty="0" err="1" smtClean="0">
                <a:latin typeface="Times New Roman" panose="02020603050405020304" pitchFamily="18" charset="0"/>
                <a:cs typeface="Times New Roman" panose="02020603050405020304" pitchFamily="18" charset="0"/>
              </a:rPr>
              <a:t>k</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for some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0</a:t>
            </a:r>
          </a:p>
          <a:p>
            <a:pPr lvl="1"/>
            <a:r>
              <a:rPr lang="en-CA" altLang="en-US" dirty="0" smtClean="0">
                <a:latin typeface="Arial" charset="0"/>
                <a:cs typeface="Arial" charset="0"/>
              </a:rPr>
              <a:t>An </a:t>
            </a:r>
            <a:r>
              <a:rPr lang="en-CA" altLang="en-US" i="1" dirty="0" smtClean="0">
                <a:latin typeface="Times New Roman" panose="02020603050405020304" pitchFamily="18" charset="0"/>
                <a:cs typeface="Times New Roman" panose="02020603050405020304" pitchFamily="18" charset="0"/>
              </a:rPr>
              <a:t>n</a:t>
            </a:r>
            <a:r>
              <a:rPr lang="en-CA" altLang="en-US" dirty="0">
                <a:latin typeface="Times New Roman" panose="02020603050405020304" pitchFamily="18" charset="0"/>
                <a:cs typeface="Times New Roman" panose="02020603050405020304" pitchFamily="18" charset="0"/>
              </a:rPr>
              <a:t> </a:t>
            </a:r>
            <a:r>
              <a:rPr lang="en-CA" altLang="en-US" dirty="0" err="1" smtClean="0">
                <a:latin typeface="Times New Roman" panose="02020603050405020304" pitchFamily="18" charset="0"/>
                <a:cs typeface="Times New Roman" panose="02020603050405020304" pitchFamily="18" charset="0"/>
              </a:rPr>
              <a:t>ln</a:t>
            </a:r>
            <a:r>
              <a:rPr lang="en-CA" altLang="en-US" dirty="0" smtClean="0">
                <a:latin typeface="Times New Roman" panose="02020603050405020304" pitchFamily="18" charset="0"/>
                <a:cs typeface="Times New Roman" panose="02020603050405020304" pitchFamily="18" charset="0"/>
              </a:rPr>
              <a:t>(</a:t>
            </a:r>
            <a:r>
              <a:rPr lang="en-CA" altLang="en-US" i="1" dirty="0" smtClean="0">
                <a:latin typeface="Times New Roman" panose="02020603050405020304" pitchFamily="18" charset="0"/>
                <a:cs typeface="Times New Roman" panose="02020603050405020304" pitchFamily="18" charset="0"/>
              </a:rPr>
              <a:t>n</a:t>
            </a:r>
            <a:r>
              <a:rPr lang="en-CA" altLang="en-US" dirty="0" smtClean="0">
                <a:latin typeface="Times New Roman" panose="02020603050405020304" pitchFamily="18" charset="0"/>
                <a:cs typeface="Times New Roman" panose="02020603050405020304" pitchFamily="18" charset="0"/>
              </a:rPr>
              <a:t>)</a:t>
            </a:r>
            <a:r>
              <a:rPr lang="en-CA" altLang="en-US" dirty="0" smtClean="0">
                <a:latin typeface="Arial" charset="0"/>
                <a:cs typeface="Arial" charset="0"/>
              </a:rPr>
              <a:t> algorithm runs in polynomial time as </a:t>
            </a:r>
            <a:r>
              <a:rPr lang="en-CA" altLang="en-US" i="1" dirty="0">
                <a:latin typeface="Times New Roman" panose="02020603050405020304" pitchFamily="18" charset="0"/>
                <a:cs typeface="Times New Roman" panose="02020603050405020304" pitchFamily="18" charset="0"/>
              </a:rPr>
              <a:t>n</a:t>
            </a:r>
            <a:r>
              <a:rPr lang="en-CA" altLang="en-US" dirty="0">
                <a:latin typeface="Times New Roman" panose="02020603050405020304" pitchFamily="18" charset="0"/>
                <a:cs typeface="Times New Roman" panose="02020603050405020304" pitchFamily="18" charset="0"/>
              </a:rPr>
              <a:t> </a:t>
            </a:r>
            <a:r>
              <a:rPr lang="en-CA" altLang="en-US" dirty="0" err="1">
                <a:latin typeface="Times New Roman" panose="02020603050405020304" pitchFamily="18" charset="0"/>
                <a:cs typeface="Times New Roman" panose="02020603050405020304" pitchFamily="18" charset="0"/>
              </a:rPr>
              <a:t>ln</a:t>
            </a:r>
            <a:r>
              <a:rPr lang="en-CA" altLang="en-US" dirty="0">
                <a:latin typeface="Times New Roman" panose="02020603050405020304" pitchFamily="18" charset="0"/>
                <a:cs typeface="Times New Roman" panose="02020603050405020304" pitchFamily="18" charset="0"/>
              </a:rPr>
              <a:t>(</a:t>
            </a:r>
            <a:r>
              <a:rPr lang="en-CA" altLang="en-US" i="1" dirty="0">
                <a:latin typeface="Times New Roman" panose="02020603050405020304" pitchFamily="18" charset="0"/>
                <a:cs typeface="Times New Roman" panose="02020603050405020304" pitchFamily="18" charset="0"/>
              </a:rPr>
              <a:t>n</a:t>
            </a:r>
            <a:r>
              <a:rPr lang="en-CA" altLang="en-US" dirty="0" smtClean="0">
                <a:latin typeface="Times New Roman" panose="02020603050405020304" pitchFamily="18" charset="0"/>
                <a:cs typeface="Times New Roman" panose="02020603050405020304" pitchFamily="18" charset="0"/>
              </a:rPr>
              <a:t>) = O(</a:t>
            </a:r>
            <a:r>
              <a:rPr lang="en-CA" altLang="en-US" i="1" dirty="0" smtClean="0">
                <a:latin typeface="Times New Roman" panose="02020603050405020304" pitchFamily="18" charset="0"/>
                <a:cs typeface="Times New Roman" panose="02020603050405020304" pitchFamily="18" charset="0"/>
              </a:rPr>
              <a:t>n</a:t>
            </a:r>
            <a:r>
              <a:rPr lang="en-CA" altLang="en-US" baseline="30000" dirty="0" smtClean="0">
                <a:latin typeface="Times New Roman" panose="02020603050405020304" pitchFamily="18" charset="0"/>
                <a:cs typeface="Times New Roman" panose="02020603050405020304" pitchFamily="18" charset="0"/>
              </a:rPr>
              <a:t>2</a:t>
            </a:r>
            <a:r>
              <a:rPr lang="en-CA" altLang="en-US" dirty="0" smtClean="0">
                <a:latin typeface="Times New Roman" panose="02020603050405020304" pitchFamily="18" charset="0"/>
                <a:cs typeface="Times New Roman" panose="02020603050405020304" pitchFamily="18" charset="0"/>
              </a:rPr>
              <a:t>)</a:t>
            </a:r>
            <a:r>
              <a:rPr lang="en-CA" altLang="en-US" dirty="0" smtClean="0">
                <a:latin typeface="Arial" charset="0"/>
                <a:cs typeface="Arial" charset="0"/>
              </a:rPr>
              <a:t>  </a:t>
            </a:r>
            <a:endParaRPr lang="en-US" altLang="en-US" dirty="0" smtClean="0">
              <a:latin typeface="Arial" charset="0"/>
              <a:cs typeface="Arial" charset="0"/>
            </a:endParaRPr>
          </a:p>
          <a:p>
            <a:pPr lvl="1"/>
            <a:endParaRPr lang="en-US" altLang="en-US" dirty="0">
              <a:latin typeface="Arial" charset="0"/>
              <a:cs typeface="Arial" charset="0"/>
            </a:endParaRPr>
          </a:p>
          <a:p>
            <a:pPr marL="354013" indent="-354013">
              <a:buNone/>
            </a:pPr>
            <a:r>
              <a:rPr lang="en-US" altLang="en-US" dirty="0">
                <a:latin typeface="Arial" charset="0"/>
                <a:cs typeface="Arial" charset="0"/>
              </a:rPr>
              <a:t>	</a:t>
            </a:r>
            <a:r>
              <a:rPr lang="en-US" altLang="en-US" dirty="0" smtClean="0">
                <a:latin typeface="Arial" charset="0"/>
                <a:cs typeface="Arial" charset="0"/>
              </a:rPr>
              <a:t>We will represent the totality of all problems that can be solved in polynomial time using a deterministic algorithm by the symbol</a:t>
            </a:r>
            <a:endParaRPr lang="en-US" altLang="en-US" sz="2400" dirty="0" smtClean="0">
              <a:latin typeface="Arial" charset="0"/>
              <a:cs typeface="Arial" charset="0"/>
            </a:endParaRP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a:t>
            </a:r>
          </a:p>
        </p:txBody>
      </p:sp>
      <p:sp>
        <p:nvSpPr>
          <p:cNvPr id="4" name="Rectangle 3"/>
          <p:cNvSpPr/>
          <p:nvPr/>
        </p:nvSpPr>
        <p:spPr>
          <a:xfrm>
            <a:off x="7815583" y="3521685"/>
            <a:ext cx="372218" cy="461665"/>
          </a:xfrm>
          <a:prstGeom prst="rect">
            <a:avLst/>
          </a:prstGeom>
        </p:spPr>
        <p:txBody>
          <a:bodyPr wrap="none">
            <a:spAutoFit/>
          </a:bodyPr>
          <a:lstStyle/>
          <a:p>
            <a:r>
              <a:rPr lang="en-US" altLang="en-US" sz="2400" i="1" dirty="0" smtClean="0">
                <a:latin typeface="Times New Roman" panose="02020603050405020304" pitchFamily="18" charset="0"/>
                <a:cs typeface="Times New Roman" panose="02020603050405020304" pitchFamily="18" charset="0"/>
              </a:rPr>
              <a:t>P</a:t>
            </a:r>
            <a:endParaRPr lang="en-CA" sz="2400" dirty="0"/>
          </a:p>
        </p:txBody>
      </p:sp>
    </p:spTree>
    <p:extLst>
      <p:ext uri="{BB962C8B-B14F-4D97-AF65-F5344CB8AC3E}">
        <p14:creationId xmlns:p14="http://schemas.microsoft.com/office/powerpoint/2010/main" val="41121820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2494520"/>
            <a:ext cx="3597275" cy="35972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CA" dirty="0" smtClean="0"/>
              <a:t>Dominating sets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The dominating set problem</a:t>
            </a:r>
            <a:endParaRPr lang="en-CA" dirty="0"/>
          </a:p>
          <a:p>
            <a:pPr lvl="1"/>
            <a:r>
              <a:rPr lang="en-CA" dirty="0" smtClean="0"/>
              <a:t>Given a graph, is there a set of </a:t>
            </a:r>
            <a:r>
              <a:rPr lang="en-CA" i="1" dirty="0" smtClean="0">
                <a:latin typeface="Times New Roman" panose="02020603050405020304" pitchFamily="18" charset="0"/>
                <a:cs typeface="Times New Roman" panose="02020603050405020304" pitchFamily="18" charset="0"/>
              </a:rPr>
              <a:t>n</a:t>
            </a:r>
            <a:r>
              <a:rPr lang="en-CA" dirty="0" smtClean="0"/>
              <a:t> vertices such every vertex is adjacent to at least one of the vertices in the set?</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r>
              <a:rPr lang="en-CA" dirty="0" smtClean="0"/>
              <a:t>Finding the smallest set of such vertices is </a:t>
            </a:r>
            <a:r>
              <a:rPr lang="en-CA" i="1" dirty="0">
                <a:latin typeface="Times New Roman" panose="02020603050405020304" pitchFamily="18" charset="0"/>
                <a:cs typeface="Times New Roman" panose="02020603050405020304" pitchFamily="18" charset="0"/>
              </a:rPr>
              <a:t>NP</a:t>
            </a:r>
            <a:r>
              <a:rPr lang="en-CA" dirty="0">
                <a:latin typeface="Times New Roman" panose="02020603050405020304" pitchFamily="18" charset="0"/>
                <a:cs typeface="Times New Roman" panose="02020603050405020304" pitchFamily="18" charset="0"/>
              </a:rPr>
              <a:t> Hard</a:t>
            </a:r>
            <a:endParaRPr lang="en-CA" dirty="0"/>
          </a:p>
          <a:p>
            <a:pPr lvl="1"/>
            <a:endParaRPr lang="en-CA" dirty="0"/>
          </a:p>
          <a:p>
            <a:pPr lvl="1"/>
            <a:endParaRPr lang="en-CA" dirty="0"/>
          </a:p>
        </p:txBody>
      </p:sp>
    </p:spTree>
    <p:extLst>
      <p:ext uri="{BB962C8B-B14F-4D97-AF65-F5344CB8AC3E}">
        <p14:creationId xmlns:p14="http://schemas.microsoft.com/office/powerpoint/2010/main" val="14726156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Integer programming</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Given an objective function and a set of constraints</a:t>
            </a:r>
            <a:endParaRPr lang="en-CA" dirty="0"/>
          </a:p>
          <a:p>
            <a:pPr lvl="1"/>
            <a:r>
              <a:rPr lang="en-CA" dirty="0" smtClean="0"/>
              <a:t>Find </a:t>
            </a:r>
            <a:r>
              <a:rPr lang="en-CA" dirty="0" smtClean="0">
                <a:latin typeface="Times New Roman" panose="02020603050405020304" pitchFamily="18" charset="0"/>
                <a:cs typeface="Times New Roman" panose="02020603050405020304" pitchFamily="18" charset="0"/>
              </a:rPr>
              <a:t>0</a:t>
            </a:r>
            <a:r>
              <a:rPr lang="en-CA" dirty="0" smtClean="0"/>
              <a:t> or </a:t>
            </a:r>
            <a:r>
              <a:rPr lang="en-CA" dirty="0" smtClean="0">
                <a:latin typeface="Times New Roman" panose="02020603050405020304" pitchFamily="18" charset="0"/>
                <a:cs typeface="Times New Roman" panose="02020603050405020304" pitchFamily="18" charset="0"/>
              </a:rPr>
              <a:t>1</a:t>
            </a:r>
            <a:r>
              <a:rPr lang="en-CA" dirty="0" smtClean="0"/>
              <a:t> values of the variables that satisfy the constraints and maximize the objective function</a:t>
            </a:r>
          </a:p>
          <a:p>
            <a:pPr marL="457200" lvl="1" indent="0">
              <a:buNone/>
            </a:pPr>
            <a:r>
              <a:rPr lang="en-CA" dirty="0" smtClean="0"/>
              <a:t>		Objective function:  </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w </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3</a:t>
            </a:r>
            <a:r>
              <a:rPr lang="en-CA" i="1" dirty="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+ 4</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+ 2</a:t>
            </a:r>
            <a:r>
              <a:rPr lang="en-CA" i="1" dirty="0" smtClean="0">
                <a:latin typeface="Times New Roman" panose="02020603050405020304" pitchFamily="18" charset="0"/>
                <a:cs typeface="Times New Roman" panose="02020603050405020304" pitchFamily="18" charset="0"/>
              </a:rPr>
              <a:t>z</a:t>
            </a:r>
            <a:endParaRPr lang="en-CA" dirty="0" smtClean="0">
              <a:latin typeface="Times New Roman" panose="02020603050405020304" pitchFamily="18" charset="0"/>
              <a:cs typeface="Times New Roman" panose="02020603050405020304" pitchFamily="18" charset="0"/>
            </a:endParaRPr>
          </a:p>
          <a:p>
            <a:pPr marL="457200" lvl="1" indent="0">
              <a:buNone/>
            </a:pP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+ 2</a:t>
            </a:r>
            <a:r>
              <a:rPr lang="en-CA" i="1" dirty="0" smtClean="0">
                <a:latin typeface="Times New Roman" panose="02020603050405020304" pitchFamily="18" charset="0"/>
                <a:cs typeface="Times New Roman" panose="02020603050405020304" pitchFamily="18" charset="0"/>
              </a:rPr>
              <a:t>w + x</a:t>
            </a:r>
            <a:r>
              <a:rPr lang="en-CA" dirty="0" smtClean="0">
                <a:latin typeface="Times New Roman" panose="02020603050405020304" pitchFamily="18" charset="0"/>
                <a:cs typeface="Times New Roman" panose="02020603050405020304" pitchFamily="18" charset="0"/>
              </a:rPr>
              <a:t> ≤ 3		</a:t>
            </a:r>
            <a:r>
              <a:rPr lang="en-CA" i="1" dirty="0" smtClean="0">
                <a:latin typeface="Times New Roman" panose="02020603050405020304" pitchFamily="18" charset="0"/>
                <a:cs typeface="Times New Roman" panose="02020603050405020304" pitchFamily="18" charset="0"/>
              </a:rPr>
              <a:t>v </a:t>
            </a:r>
            <a:r>
              <a:rPr lang="en-CA" dirty="0" smtClean="0">
                <a:latin typeface="Times New Roman" panose="02020603050405020304" pitchFamily="18" charset="0"/>
                <a:cs typeface="Times New Roman" panose="02020603050405020304" pitchFamily="18" charset="0"/>
              </a:rPr>
              <a:t>≥ 0</a:t>
            </a:r>
            <a:endParaRPr lang="en-CA" dirty="0">
              <a:latin typeface="Times New Roman" panose="02020603050405020304" pitchFamily="18" charset="0"/>
              <a:cs typeface="Times New Roman" panose="02020603050405020304" pitchFamily="18" charset="0"/>
            </a:endParaRP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3</a:t>
            </a:r>
            <a:r>
              <a:rPr lang="en-CA" i="1" dirty="0" smtClean="0">
                <a:latin typeface="Times New Roman" panose="02020603050405020304" pitchFamily="18" charset="0"/>
                <a:cs typeface="Times New Roman" panose="02020603050405020304" pitchFamily="18" charset="0"/>
              </a:rPr>
              <a:t>w +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6		</a:t>
            </a:r>
            <a:r>
              <a:rPr lang="en-CA" i="1" dirty="0" smtClean="0">
                <a:latin typeface="Times New Roman" panose="02020603050405020304" pitchFamily="18" charset="0"/>
                <a:cs typeface="Times New Roman" panose="02020603050405020304" pitchFamily="18" charset="0"/>
              </a:rPr>
              <a:t>w </a:t>
            </a:r>
            <a:r>
              <a:rPr lang="en-CA" dirty="0">
                <a:latin typeface="Times New Roman" panose="02020603050405020304" pitchFamily="18" charset="0"/>
                <a:cs typeface="Times New Roman" panose="02020603050405020304" pitchFamily="18" charset="0"/>
              </a:rPr>
              <a:t>≥ 0</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3</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w</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z</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5		</a:t>
            </a:r>
            <a:r>
              <a:rPr lang="en-CA" i="1" dirty="0" smtClean="0">
                <a:latin typeface="Times New Roman" panose="02020603050405020304" pitchFamily="18" charset="0"/>
                <a:cs typeface="Times New Roman" panose="02020603050405020304" pitchFamily="18" charset="0"/>
              </a:rPr>
              <a:t>x </a:t>
            </a:r>
            <a:r>
              <a:rPr lang="en-CA" dirty="0">
                <a:latin typeface="Times New Roman" panose="02020603050405020304" pitchFamily="18" charset="0"/>
                <a:cs typeface="Times New Roman" panose="02020603050405020304" pitchFamily="18" charset="0"/>
              </a:rPr>
              <a:t>≥ 0</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x </a:t>
            </a:r>
            <a:r>
              <a:rPr lang="en-CA" i="1" dirty="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2</a:t>
            </a:r>
            <a:r>
              <a:rPr lang="en-CA" i="1" dirty="0">
                <a:latin typeface="Times New Roman" panose="02020603050405020304" pitchFamily="18" charset="0"/>
                <a:cs typeface="Times New Roman" panose="02020603050405020304" pitchFamily="18" charset="0"/>
              </a:rPr>
              <a:t>y</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4		</a:t>
            </a:r>
            <a:r>
              <a:rPr lang="en-CA" i="1" dirty="0" smtClean="0">
                <a:latin typeface="Times New Roman" panose="02020603050405020304" pitchFamily="18" charset="0"/>
                <a:cs typeface="Times New Roman" panose="02020603050405020304" pitchFamily="18" charset="0"/>
              </a:rPr>
              <a:t>y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endParaRPr lang="en-CA" dirty="0">
              <a:latin typeface="Times New Roman" panose="02020603050405020304" pitchFamily="18" charset="0"/>
              <a:cs typeface="Times New Roman" panose="02020603050405020304" pitchFamily="18" charset="0"/>
            </a:endParaRP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3</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+ 2</a:t>
            </a:r>
            <a:r>
              <a:rPr lang="en-CA" i="1" dirty="0">
                <a:latin typeface="Times New Roman" panose="02020603050405020304" pitchFamily="18" charset="0"/>
                <a:cs typeface="Times New Roman" panose="02020603050405020304" pitchFamily="18" charset="0"/>
              </a:rPr>
              <a:t>x +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z</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6</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z </a:t>
            </a:r>
            <a:r>
              <a:rPr lang="en-CA" dirty="0">
                <a:latin typeface="Times New Roman" panose="02020603050405020304" pitchFamily="18" charset="0"/>
                <a:cs typeface="Times New Roman" panose="02020603050405020304" pitchFamily="18" charset="0"/>
              </a:rPr>
              <a:t>≥ 0</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2</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y </a:t>
            </a:r>
            <a:r>
              <a:rPr lang="en-CA" i="1"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4</a:t>
            </a:r>
            <a:r>
              <a:rPr lang="en-CA" i="1" dirty="0" smtClean="0">
                <a:latin typeface="Times New Roman" panose="02020603050405020304" pitchFamily="18" charset="0"/>
                <a:cs typeface="Times New Roman" panose="02020603050405020304" pitchFamily="18" charset="0"/>
              </a:rPr>
              <a:t>z</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6</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w</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x </a:t>
            </a:r>
            <a:r>
              <a:rPr lang="en-CA" i="1"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3</a:t>
            </a:r>
            <a:endParaRPr lang="en-CA" dirty="0">
              <a:latin typeface="Times New Roman" panose="02020603050405020304" pitchFamily="18" charset="0"/>
              <a:cs typeface="Times New Roman" panose="02020603050405020304" pitchFamily="18" charset="0"/>
            </a:endParaRP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w</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x </a:t>
            </a:r>
            <a:r>
              <a:rPr lang="en-CA" i="1"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z</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3</a:t>
            </a: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w</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y </a:t>
            </a:r>
            <a:r>
              <a:rPr lang="en-CA" i="1"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2</a:t>
            </a:r>
            <a:r>
              <a:rPr lang="en-CA" i="1" dirty="0" smtClean="0">
                <a:latin typeface="Times New Roman" panose="02020603050405020304" pitchFamily="18" charset="0"/>
                <a:cs typeface="Times New Roman" panose="02020603050405020304" pitchFamily="18" charset="0"/>
              </a:rPr>
              <a:t>z</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5</a:t>
            </a:r>
            <a:endParaRPr lang="en-CA" dirty="0">
              <a:latin typeface="Times New Roman" panose="02020603050405020304" pitchFamily="18" charset="0"/>
              <a:cs typeface="Times New Roman" panose="02020603050405020304" pitchFamily="18" charset="0"/>
            </a:endParaRPr>
          </a:p>
          <a:p>
            <a:pPr marL="457200" lvl="1" indent="0">
              <a:buNone/>
            </a:pP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y </a:t>
            </a:r>
            <a:r>
              <a:rPr lang="en-CA" i="1" dirty="0">
                <a:latin typeface="Times New Roman" panose="02020603050405020304" pitchFamily="18" charset="0"/>
                <a:cs typeface="Times New Roman" panose="02020603050405020304" pitchFamily="18" charset="0"/>
              </a:rPr>
              <a:t>+ z</a:t>
            </a:r>
            <a:r>
              <a:rPr lang="en-CA" dirty="0">
                <a:latin typeface="Times New Roman" panose="02020603050405020304" pitchFamily="18" charset="0"/>
                <a:cs typeface="Times New Roman" panose="02020603050405020304" pitchFamily="18" charset="0"/>
              </a:rPr>
              <a:t> ≤ </a:t>
            </a:r>
            <a:r>
              <a:rPr lang="en-CA" dirty="0" smtClean="0">
                <a:latin typeface="Times New Roman" panose="02020603050405020304" pitchFamily="18" charset="0"/>
                <a:cs typeface="Times New Roman" panose="02020603050405020304" pitchFamily="18" charset="0"/>
              </a:rPr>
              <a:t>2</a:t>
            </a:r>
            <a:endParaRPr lang="en-CA" dirty="0">
              <a:latin typeface="Times New Roman" panose="02020603050405020304" pitchFamily="18" charset="0"/>
              <a:cs typeface="Times New Roman" panose="02020603050405020304" pitchFamily="18" charset="0"/>
            </a:endParaRPr>
          </a:p>
          <a:p>
            <a:pPr lvl="1"/>
            <a:r>
              <a:rPr lang="en-CA" dirty="0" smtClean="0"/>
              <a:t>Allowing the variables to take on integer values is </a:t>
            </a:r>
            <a:r>
              <a:rPr lang="en-CA" i="1" dirty="0" smtClean="0">
                <a:latin typeface="Times New Roman" panose="02020603050405020304" pitchFamily="18" charset="0"/>
                <a:cs typeface="Times New Roman" panose="02020603050405020304" pitchFamily="18" charset="0"/>
              </a:rPr>
              <a:t>NP</a:t>
            </a:r>
            <a:r>
              <a:rPr lang="en-CA" dirty="0" smtClean="0">
                <a:latin typeface="Times New Roman" panose="02020603050405020304" pitchFamily="18" charset="0"/>
                <a:cs typeface="Times New Roman" panose="02020603050405020304" pitchFamily="18" charset="0"/>
              </a:rPr>
              <a:t> Hard</a:t>
            </a:r>
            <a:endParaRPr lang="en-CA" dirty="0"/>
          </a:p>
        </p:txBody>
      </p:sp>
      <p:sp>
        <p:nvSpPr>
          <p:cNvPr id="4" name="Rectangle 3"/>
          <p:cNvSpPr/>
          <p:nvPr/>
        </p:nvSpPr>
        <p:spPr>
          <a:xfrm>
            <a:off x="251520" y="3782828"/>
            <a:ext cx="2736304" cy="646331"/>
          </a:xfrm>
          <a:prstGeom prst="rect">
            <a:avLst/>
          </a:prstGeom>
        </p:spPr>
        <p:txBody>
          <a:bodyPr wrap="square">
            <a:spAutoFit/>
          </a:bodyPr>
          <a:lstStyle/>
          <a:p>
            <a:r>
              <a:rPr lang="en-CA" dirty="0" smtClean="0"/>
              <a:t>Maximum at </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x = y</a:t>
            </a:r>
            <a:r>
              <a:rPr lang="en-CA" dirty="0" smtClean="0">
                <a:latin typeface="Times New Roman" panose="02020603050405020304" pitchFamily="18" charset="0"/>
                <a:cs typeface="Times New Roman" panose="02020603050405020304" pitchFamily="18" charset="0"/>
              </a:rPr>
              <a:t> = 1</a:t>
            </a:r>
          </a:p>
          <a:p>
            <a:r>
              <a:rPr lang="en-CA" i="1" dirty="0" smtClean="0">
                <a:latin typeface="Times New Roman" panose="02020603050405020304" pitchFamily="18" charset="0"/>
                <a:cs typeface="Times New Roman" panose="02020603050405020304" pitchFamily="18" charset="0"/>
              </a:rPr>
              <a:t>                      w</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z </a:t>
            </a:r>
            <a:r>
              <a:rPr lang="en-CA" i="1" dirty="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endParaRPr lang="en-CA" dirty="0"/>
          </a:p>
        </p:txBody>
      </p:sp>
      <p:sp>
        <p:nvSpPr>
          <p:cNvPr id="6" name="Rectangle 5"/>
          <p:cNvSpPr/>
          <p:nvPr/>
        </p:nvSpPr>
        <p:spPr>
          <a:xfrm>
            <a:off x="5652120" y="5090306"/>
            <a:ext cx="2952328" cy="923330"/>
          </a:xfrm>
          <a:prstGeom prst="rect">
            <a:avLst/>
          </a:prstGeom>
        </p:spPr>
        <p:txBody>
          <a:bodyPr wrap="square">
            <a:spAutoFit/>
          </a:bodyPr>
          <a:lstStyle/>
          <a:p>
            <a:r>
              <a:rPr lang="en-CA" dirty="0"/>
              <a:t>Maximum </a:t>
            </a:r>
            <a:r>
              <a:rPr lang="en-CA" dirty="0" smtClean="0"/>
              <a:t>at </a:t>
            </a:r>
            <a:r>
              <a:rPr lang="en-CA" i="1" dirty="0" smtClean="0">
                <a:latin typeface="Times New Roman" panose="02020603050405020304" pitchFamily="18" charset="0"/>
                <a:cs typeface="Times New Roman" panose="02020603050405020304" pitchFamily="18" charset="0"/>
              </a:rPr>
              <a:t>y</a:t>
            </a:r>
            <a:r>
              <a:rPr lang="en-CA" dirty="0" smtClean="0">
                <a:latin typeface="Times New Roman" panose="02020603050405020304" pitchFamily="18" charset="0"/>
                <a:cs typeface="Times New Roman" panose="02020603050405020304" pitchFamily="18" charset="0"/>
              </a:rPr>
              <a:t> = 2</a:t>
            </a:r>
          </a:p>
          <a:p>
            <a:r>
              <a:rPr lang="en-CA" i="1" dirty="0" smtClean="0">
                <a:latin typeface="Times New Roman" panose="02020603050405020304" pitchFamily="18" charset="0"/>
                <a:cs typeface="Times New Roman" panose="02020603050405020304" pitchFamily="18" charset="0"/>
              </a:rPr>
              <a:t>                       v</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1</a:t>
            </a:r>
          </a:p>
          <a:p>
            <a:r>
              <a:rPr lang="en-CA" i="1" dirty="0" smtClean="0">
                <a:latin typeface="Times New Roman" panose="02020603050405020304" pitchFamily="18" charset="0"/>
                <a:cs typeface="Times New Roman" panose="02020603050405020304" pitchFamily="18" charset="0"/>
              </a:rPr>
              <a:t>                       w</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x</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z </a:t>
            </a:r>
            <a:r>
              <a:rPr lang="en-CA" i="1" dirty="0">
                <a:latin typeface="Times New Roman" panose="02020603050405020304" pitchFamily="18" charset="0"/>
                <a:cs typeface="Times New Roman" panose="02020603050405020304" pitchFamily="18" charset="0"/>
              </a:rPr>
              <a:t>=</a:t>
            </a:r>
            <a:r>
              <a:rPr lang="en-CA" dirty="0">
                <a:latin typeface="Times New Roman" panose="02020603050405020304" pitchFamily="18" charset="0"/>
                <a:cs typeface="Times New Roman" panose="02020603050405020304" pitchFamily="18" charset="0"/>
              </a:rPr>
              <a:t> </a:t>
            </a:r>
            <a:r>
              <a:rPr lang="en-CA" dirty="0" smtClean="0">
                <a:latin typeface="Times New Roman" panose="02020603050405020304" pitchFamily="18" charset="0"/>
                <a:cs typeface="Times New Roman" panose="02020603050405020304" pitchFamily="18" charset="0"/>
              </a:rPr>
              <a:t>0</a:t>
            </a:r>
            <a:endParaRPr lang="en-CA" dirty="0"/>
          </a:p>
        </p:txBody>
      </p:sp>
    </p:spTree>
    <p:extLst>
      <p:ext uri="{BB962C8B-B14F-4D97-AF65-F5344CB8AC3E}">
        <p14:creationId xmlns:p14="http://schemas.microsoft.com/office/powerpoint/2010/main" val="413235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problems</a:t>
            </a:r>
          </a:p>
        </p:txBody>
      </p:sp>
      <p:sp>
        <p:nvSpPr>
          <p:cNvPr id="6041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Question:  Suppose that we find a deterministic polynomial-time algorithm to solve one of these problems—does this help us with finding solutions to the other problems?</a:t>
            </a:r>
          </a:p>
          <a:p>
            <a:pPr>
              <a:buFont typeface="Arial" charset="0"/>
              <a:buNone/>
            </a:pPr>
            <a:endParaRPr lang="en-US" altLang="en-US" dirty="0">
              <a:latin typeface="Arial" charset="0"/>
              <a:cs typeface="Arial" charset="0"/>
            </a:endParaRPr>
          </a:p>
          <a:p>
            <a:pPr>
              <a:buFont typeface="Arial" charset="0"/>
              <a:buNone/>
            </a:pPr>
            <a:r>
              <a:rPr lang="en-US" altLang="en-US" dirty="0" smtClean="0">
                <a:latin typeface="Arial" charset="0"/>
                <a:cs typeface="Arial" charset="0"/>
              </a:rPr>
              <a:t>	To answer this, we must define a </a:t>
            </a:r>
            <a:r>
              <a:rPr lang="en-US" altLang="en-US" i="1" dirty="0" smtClean="0">
                <a:latin typeface="Arial" charset="0"/>
                <a:cs typeface="Arial" charset="0"/>
              </a:rPr>
              <a:t>reduction</a:t>
            </a:r>
            <a:r>
              <a:rPr lang="en-US" altLang="en-US" dirty="0" smtClean="0">
                <a:latin typeface="Arial" charset="0"/>
                <a:cs typeface="Arial" charset="0"/>
              </a:rPr>
              <a:t> of a problem</a:t>
            </a:r>
          </a:p>
          <a:p>
            <a:pPr lvl="1"/>
            <a:r>
              <a:rPr lang="en-US" altLang="en-US" dirty="0" smtClean="0">
                <a:latin typeface="Arial" charset="0"/>
                <a:cs typeface="Arial" charset="0"/>
              </a:rPr>
              <a:t>A reduction is a transformation of one problem </a:t>
            </a:r>
            <a:r>
              <a:rPr lang="en-US" altLang="en-US" i="1" dirty="0" smtClean="0">
                <a:latin typeface="Times New Roman" panose="02020603050405020304" pitchFamily="18" charset="0"/>
                <a:cs typeface="Times New Roman" panose="02020603050405020304" pitchFamily="18" charset="0"/>
              </a:rPr>
              <a:t>A</a:t>
            </a:r>
            <a:r>
              <a:rPr lang="en-US" altLang="en-US" dirty="0" smtClean="0">
                <a:latin typeface="Arial" charset="0"/>
                <a:cs typeface="Arial" charset="0"/>
              </a:rPr>
              <a:t> into another problem </a:t>
            </a:r>
            <a:r>
              <a:rPr lang="en-US" altLang="en-US" i="1" dirty="0" smtClean="0">
                <a:latin typeface="Times New Roman" panose="02020603050405020304" pitchFamily="18" charset="0"/>
                <a:cs typeface="Times New Roman" panose="02020603050405020304" pitchFamily="18" charset="0"/>
              </a:rPr>
              <a:t>B </a:t>
            </a:r>
            <a:r>
              <a:rPr lang="en-US" altLang="en-US" dirty="0" smtClean="0">
                <a:latin typeface="Arial" charset="0"/>
                <a:cs typeface="Arial" charset="0"/>
              </a:rPr>
              <a:t>such that the solution to </a:t>
            </a:r>
            <a:r>
              <a:rPr lang="en-US" altLang="en-US" i="1" dirty="0">
                <a:latin typeface="Times New Roman" panose="02020603050405020304" pitchFamily="18" charset="0"/>
                <a:cs typeface="Times New Roman" panose="02020603050405020304" pitchFamily="18" charset="0"/>
              </a:rPr>
              <a:t>B</a:t>
            </a:r>
            <a:r>
              <a:rPr lang="en-US" altLang="en-US" dirty="0" smtClean="0">
                <a:latin typeface="Arial" charset="0"/>
                <a:cs typeface="Arial" charset="0"/>
              </a:rPr>
              <a:t> yields a solution to </a:t>
            </a:r>
            <a:r>
              <a:rPr lang="en-US" altLang="en-US" i="1" dirty="0" smtClean="0">
                <a:latin typeface="Times New Roman" panose="02020603050405020304" pitchFamily="18" charset="0"/>
                <a:cs typeface="Times New Roman" panose="02020603050405020304" pitchFamily="18" charset="0"/>
              </a:rPr>
              <a:t>A</a:t>
            </a:r>
            <a:endParaRPr lang="en-US" altLang="en-US" dirty="0" smtClean="0">
              <a:latin typeface="Arial" charset="0"/>
              <a:cs typeface="Arial" charset="0"/>
            </a:endParaRPr>
          </a:p>
          <a:p>
            <a:pPr lvl="1"/>
            <a:r>
              <a:rPr lang="en-US" altLang="en-US" dirty="0" smtClean="0">
                <a:solidFill>
                  <a:prstClr val="black"/>
                </a:solidFill>
                <a:latin typeface="Arial" charset="0"/>
                <a:cs typeface="Arial" charset="0"/>
              </a:rPr>
              <a:t>A reduction that may be preformed in polynomial time is said to be a </a:t>
            </a:r>
            <a:r>
              <a:rPr lang="en-US" altLang="en-US" i="1" dirty="0" smtClean="0">
                <a:solidFill>
                  <a:prstClr val="black"/>
                </a:solidFill>
                <a:latin typeface="Arial" charset="0"/>
                <a:cs typeface="Arial" charset="0"/>
              </a:rPr>
              <a:t>polynomial reduction</a:t>
            </a:r>
            <a:endParaRPr lang="en-US" altLang="en-US" i="1" dirty="0" smtClean="0">
              <a:latin typeface="Arial" charset="0"/>
              <a:cs typeface="Arial" charset="0"/>
            </a:endParaRPr>
          </a:p>
        </p:txBody>
      </p:sp>
    </p:spTree>
    <p:extLst>
      <p:ext uri="{BB962C8B-B14F-4D97-AF65-F5344CB8AC3E}">
        <p14:creationId xmlns:p14="http://schemas.microsoft.com/office/powerpoint/2010/main" val="17120662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dirty="0" smtClean="0">
                <a:latin typeface="Arial" charset="0"/>
                <a:cs typeface="Arial" charset="0"/>
              </a:rPr>
              <a:t>Polynomial reduction</a:t>
            </a:r>
          </a:p>
        </p:txBody>
      </p:sp>
      <p:sp>
        <p:nvSpPr>
          <p:cNvPr id="6246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Graphically, we may think of the following image:</a:t>
            </a:r>
          </a:p>
          <a:p>
            <a:endParaRPr lang="en-US" altLang="en-US" dirty="0" smtClean="0">
              <a:latin typeface="Arial" charset="0"/>
              <a:cs typeface="Arial" charset="0"/>
            </a:endParaRPr>
          </a:p>
          <a:p>
            <a:endParaRPr lang="en-US" altLang="en-US" dirty="0" smtClean="0">
              <a:latin typeface="Arial" charset="0"/>
              <a:cs typeface="Arial" charset="0"/>
            </a:endParaRPr>
          </a:p>
          <a:p>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To solve Problem A, we:</a:t>
            </a:r>
          </a:p>
          <a:p>
            <a:pPr lvl="1"/>
            <a:r>
              <a:rPr lang="en-US" altLang="en-US" dirty="0" smtClean="0">
                <a:latin typeface="Arial" charset="0"/>
                <a:cs typeface="Arial" charset="0"/>
              </a:rPr>
              <a:t>Reduce the problem to Problem B in polynomial time</a:t>
            </a:r>
          </a:p>
          <a:p>
            <a:pPr lvl="1"/>
            <a:r>
              <a:rPr lang="en-US" altLang="en-US" dirty="0" smtClean="0">
                <a:latin typeface="Arial" charset="0"/>
                <a:cs typeface="Arial" charset="0"/>
              </a:rPr>
              <a:t>Solve Problem B</a:t>
            </a:r>
          </a:p>
          <a:p>
            <a:pPr lvl="1"/>
            <a:r>
              <a:rPr lang="en-US" altLang="en-US" dirty="0" smtClean="0">
                <a:latin typeface="Arial" charset="0"/>
                <a:cs typeface="Arial" charset="0"/>
              </a:rPr>
              <a:t>Revert the solution back into a solution for Problem A</a:t>
            </a:r>
          </a:p>
        </p:txBody>
      </p:sp>
      <p:pic>
        <p:nvPicPr>
          <p:cNvPr id="62468" name="Picture 4" descr="reduc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044700"/>
            <a:ext cx="4537075"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39407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smtClean="0">
                <a:latin typeface="Arial" charset="0"/>
                <a:cs typeface="Arial" charset="0"/>
              </a:rPr>
              <a:t>Polynomial reduction</a:t>
            </a:r>
          </a:p>
        </p:txBody>
      </p:sp>
      <p:sp>
        <p:nvSpPr>
          <p:cNvPr id="634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to multiply two </a:t>
            </a:r>
            <a:r>
              <a:rPr lang="en-US" altLang="en-US" i="1" dirty="0" smtClean="0">
                <a:latin typeface="Times New Roman" pitchFamily="18" charset="0"/>
                <a:cs typeface="Arial" charset="0"/>
              </a:rPr>
              <a:t>n</a:t>
            </a:r>
            <a:r>
              <a:rPr lang="en-US" altLang="en-US" dirty="0" smtClean="0">
                <a:latin typeface="Arial" charset="0"/>
                <a:cs typeface="Arial" charset="0"/>
              </a:rPr>
              <a:t> digit decimal numbers</a:t>
            </a:r>
            <a:r>
              <a:rPr lang="en-US" altLang="en-US" dirty="0">
                <a:latin typeface="Arial" charset="0"/>
                <a:cs typeface="Arial" charset="0"/>
              </a:rPr>
              <a:t>:</a:t>
            </a:r>
            <a:endParaRPr lang="en-US" altLang="en-US" dirty="0" smtClean="0">
              <a:latin typeface="Arial" charset="0"/>
              <a:cs typeface="Arial" charset="0"/>
            </a:endParaRPr>
          </a:p>
          <a:p>
            <a:pPr lvl="1"/>
            <a:r>
              <a:rPr lang="en-US" altLang="en-US" dirty="0" smtClean="0">
                <a:latin typeface="Arial" charset="0"/>
                <a:cs typeface="Arial" charset="0"/>
              </a:rPr>
              <a:t>Reduction:  convert the two numbers into binary numbers</a:t>
            </a:r>
          </a:p>
          <a:p>
            <a:pPr lvl="1"/>
            <a:r>
              <a:rPr lang="en-US" altLang="en-US" dirty="0" smtClean="0">
                <a:latin typeface="Arial" charset="0"/>
                <a:cs typeface="Arial" charset="0"/>
              </a:rPr>
              <a:t>Multiply the two binary numbers</a:t>
            </a:r>
          </a:p>
          <a:p>
            <a:pPr lvl="1"/>
            <a:r>
              <a:rPr lang="en-US" altLang="en-US" dirty="0" smtClean="0">
                <a:latin typeface="Arial" charset="0"/>
                <a:cs typeface="Arial" charset="0"/>
              </a:rPr>
              <a:t>Reversion:  convert the solution back into a decimal number</a:t>
            </a:r>
            <a:endParaRPr lang="en-US" altLang="en-US" dirty="0">
              <a:latin typeface="Arial" charset="0"/>
              <a:cs typeface="Arial" charset="0"/>
            </a:endParaRPr>
          </a:p>
          <a:p>
            <a:pPr lvl="1"/>
            <a:endParaRPr lang="en-US" altLang="en-US" dirty="0" smtClean="0">
              <a:latin typeface="Arial" charset="0"/>
              <a:cs typeface="Arial" charset="0"/>
            </a:endParaRPr>
          </a:p>
          <a:p>
            <a:pPr marL="354013" indent="-354013">
              <a:buNone/>
            </a:pPr>
            <a:r>
              <a:rPr lang="en-US" altLang="en-US" dirty="0">
                <a:latin typeface="Arial" charset="0"/>
                <a:cs typeface="Arial" charset="0"/>
              </a:rPr>
              <a:t>	</a:t>
            </a:r>
            <a:r>
              <a:rPr lang="en-US" altLang="en-US" dirty="0" smtClean="0">
                <a:latin typeface="Arial" charset="0"/>
                <a:cs typeface="Arial" charset="0"/>
              </a:rPr>
              <a:t>Both the reduction and the reversion run in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a:t>
            </a:r>
          </a:p>
          <a:p>
            <a:pPr lvl="1"/>
            <a:r>
              <a:rPr lang="en-US" altLang="en-US" dirty="0" smtClean="0">
                <a:latin typeface="Arial" charset="0"/>
                <a:cs typeface="Arial" charset="0"/>
              </a:rPr>
              <a:t>If a decision problem is reduced to a decision problem, the corresponding result can be returned in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(1)</a:t>
            </a:r>
            <a:r>
              <a:rPr lang="en-US" altLang="en-US" dirty="0" smtClean="0">
                <a:latin typeface="Arial" charset="0"/>
                <a:cs typeface="Arial" charset="0"/>
              </a:rPr>
              <a:t> time</a:t>
            </a:r>
          </a:p>
        </p:txBody>
      </p:sp>
    </p:spTree>
    <p:extLst>
      <p:ext uri="{BB962C8B-B14F-4D97-AF65-F5344CB8AC3E}">
        <p14:creationId xmlns:p14="http://schemas.microsoft.com/office/powerpoint/2010/main" val="109846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dirty="0" smtClean="0">
                <a:latin typeface="Arial" charset="0"/>
                <a:cs typeface="Arial" charset="0"/>
              </a:rPr>
              <a:t>Polynomial reduction</a:t>
            </a:r>
          </a:p>
        </p:txBody>
      </p:sp>
      <p:sp>
        <p:nvSpPr>
          <p:cNvPr id="6349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Another example:  Does a list have a duplicate element?</a:t>
            </a:r>
          </a:p>
          <a:p>
            <a:pPr lvl="1"/>
            <a:r>
              <a:rPr lang="en-US" altLang="en-US" dirty="0" smtClean="0">
                <a:latin typeface="Arial" charset="0"/>
                <a:cs typeface="Arial" charset="0"/>
              </a:rPr>
              <a:t>Reduction:  Sort the list</a:t>
            </a:r>
          </a:p>
          <a:p>
            <a:pPr lvl="1"/>
            <a:r>
              <a:rPr lang="en-US" altLang="en-US" dirty="0" smtClean="0">
                <a:latin typeface="Arial" charset="0"/>
                <a:cs typeface="Arial" charset="0"/>
              </a:rPr>
              <a:t>Simpler problem:  Does a sorted list have a duplicate element?</a:t>
            </a:r>
          </a:p>
          <a:p>
            <a:pPr lvl="1"/>
            <a:r>
              <a:rPr lang="en-US" altLang="en-US" dirty="0" smtClean="0">
                <a:latin typeface="Arial" charset="0"/>
                <a:cs typeface="Arial" charset="0"/>
              </a:rPr>
              <a:t>Reversion:  Return </a:t>
            </a:r>
            <a:r>
              <a:rPr lang="en-US" altLang="en-US" dirty="0" smtClean="0">
                <a:latin typeface="Consolas" panose="020B0609020204030204" pitchFamily="49" charset="0"/>
                <a:cs typeface="Consolas" panose="020B0609020204030204" pitchFamily="49" charset="0"/>
              </a:rPr>
              <a:t>true</a:t>
            </a:r>
            <a:r>
              <a:rPr lang="en-US" altLang="en-US" dirty="0" smtClean="0">
                <a:latin typeface="Arial" charset="0"/>
                <a:cs typeface="Arial" charset="0"/>
              </a:rPr>
              <a:t> or </a:t>
            </a:r>
            <a:r>
              <a:rPr lang="en-US" altLang="en-US" dirty="0" smtClean="0">
                <a:latin typeface="Consolas" panose="020B0609020204030204" pitchFamily="49" charset="0"/>
                <a:cs typeface="Consolas" panose="020B0609020204030204" pitchFamily="49" charset="0"/>
              </a:rPr>
              <a:t>false</a:t>
            </a:r>
            <a:r>
              <a:rPr lang="en-US" altLang="en-US" dirty="0" smtClean="0">
                <a:latin typeface="Arial" charset="0"/>
                <a:cs typeface="Arial" charset="0"/>
              </a:rPr>
              <a:t>, as is</a:t>
            </a:r>
            <a:endParaRPr lang="en-US" altLang="en-US" dirty="0">
              <a:latin typeface="Arial" charset="0"/>
              <a:cs typeface="Arial" charset="0"/>
            </a:endParaRPr>
          </a:p>
          <a:p>
            <a:pPr lvl="1"/>
            <a:endParaRPr lang="en-US" altLang="en-US" dirty="0" smtClean="0">
              <a:latin typeface="Arial" charset="0"/>
              <a:cs typeface="Arial" charset="0"/>
            </a:endParaRPr>
          </a:p>
          <a:p>
            <a:pPr marL="354013" indent="-354013">
              <a:buNone/>
            </a:pPr>
            <a:r>
              <a:rPr lang="en-US" altLang="en-US" dirty="0">
                <a:latin typeface="Arial" charset="0"/>
                <a:cs typeface="Arial" charset="0"/>
              </a:rPr>
              <a:t>	</a:t>
            </a:r>
            <a:r>
              <a:rPr lang="en-US" altLang="en-US" dirty="0" smtClean="0">
                <a:latin typeface="Arial" charset="0"/>
                <a:cs typeface="Arial" charset="0"/>
              </a:rPr>
              <a:t>Both the reduction and the reversion run in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a:t>
            </a:r>
          </a:p>
          <a:p>
            <a:pPr lvl="1"/>
            <a:r>
              <a:rPr lang="en-US" altLang="en-US" dirty="0" smtClean="0">
                <a:latin typeface="Arial" charset="0"/>
                <a:cs typeface="Arial" charset="0"/>
              </a:rPr>
              <a:t>If a decision problem is reduced to a decision problem, the reversion is therefore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(1)</a:t>
            </a:r>
            <a:endParaRPr lang="en-US" altLang="en-US" dirty="0" smtClean="0">
              <a:latin typeface="Arial" charset="0"/>
              <a:cs typeface="Arial" charset="0"/>
            </a:endParaRPr>
          </a:p>
          <a:p>
            <a:pPr lvl="2"/>
            <a:r>
              <a:rPr lang="en-US" altLang="en-US" dirty="0" smtClean="0">
                <a:latin typeface="Arial" charset="0"/>
                <a:cs typeface="Arial" charset="0"/>
              </a:rPr>
              <a:t>Either the solution or its negation</a:t>
            </a:r>
          </a:p>
        </p:txBody>
      </p:sp>
    </p:spTree>
    <p:extLst>
      <p:ext uri="{BB962C8B-B14F-4D97-AF65-F5344CB8AC3E}">
        <p14:creationId xmlns:p14="http://schemas.microsoft.com/office/powerpoint/2010/main" val="131488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349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49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Polynomial reduction</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Can we reduce the Hamiltonian path problem to the travelling salesman problem?</a:t>
            </a:r>
          </a:p>
          <a:p>
            <a:pPr lvl="1"/>
            <a:r>
              <a:rPr lang="en-CA" dirty="0" smtClean="0"/>
              <a:t>Finding a Hamiltonian cycle to finding a cycle in a complete weighted graph with weight less than or equal to </a:t>
            </a:r>
            <a:r>
              <a:rPr lang="en-CA" i="1" dirty="0" smtClean="0">
                <a:latin typeface="Times New Roman" panose="02020603050405020304" pitchFamily="18" charset="0"/>
                <a:cs typeface="Times New Roman" panose="02020603050405020304" pitchFamily="18" charset="0"/>
              </a:rPr>
              <a:t>K</a:t>
            </a:r>
          </a:p>
        </p:txBody>
      </p:sp>
      <p:pic>
        <p:nvPicPr>
          <p:cNvPr id="7" name="Picture 2" descr="C:\Users\dwharder\Desktop\a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545" y="4033739"/>
            <a:ext cx="252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1112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Polynomial reduction</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Can we reduce the Hamiltonian path problem to the travelling salesman problem?</a:t>
            </a:r>
          </a:p>
          <a:p>
            <a:pPr lvl="1"/>
            <a:r>
              <a:rPr lang="en-CA" dirty="0" smtClean="0"/>
              <a:t>Each edge has weight </a:t>
            </a:r>
            <a:r>
              <a:rPr lang="en-CA" dirty="0" smtClean="0">
                <a:latin typeface="Times New Roman" panose="02020603050405020304" pitchFamily="18" charset="0"/>
                <a:cs typeface="Times New Roman" panose="02020603050405020304" pitchFamily="18" charset="0"/>
              </a:rPr>
              <a:t>1</a:t>
            </a:r>
            <a:r>
              <a:rPr lang="en-CA" dirty="0" smtClean="0"/>
              <a:t> and include all other edges with weight </a:t>
            </a:r>
            <a:r>
              <a:rPr lang="en-CA" dirty="0" smtClean="0">
                <a:latin typeface="Times New Roman" panose="02020603050405020304" pitchFamily="18" charset="0"/>
                <a:cs typeface="Times New Roman" panose="02020603050405020304" pitchFamily="18" charset="0"/>
              </a:rPr>
              <a:t>2</a:t>
            </a:r>
          </a:p>
          <a:p>
            <a:pPr lvl="1"/>
            <a:r>
              <a:rPr lang="en-CA" dirty="0" smtClean="0"/>
              <a:t>Is there a Hamiltonian path of weight less than or equal to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r>
              <a:rPr lang="en-CA" dirty="0" smtClean="0"/>
              <a:t>?</a:t>
            </a:r>
            <a:endParaRPr lang="en-CA" dirty="0">
              <a:latin typeface="Times New Roman" panose="02020603050405020304" pitchFamily="18" charset="0"/>
              <a:cs typeface="Times New Roman" panose="02020603050405020304" pitchFamily="18" charset="0"/>
            </a:endParaRPr>
          </a:p>
        </p:txBody>
      </p:sp>
      <p:pic>
        <p:nvPicPr>
          <p:cNvPr id="4" name="Picture 2"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035" y="4033739"/>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545" y="4033739"/>
            <a:ext cx="252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2576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Polynomial reduction</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Can we reduce the Hamiltonian path problem to the travelling salesman problem?</a:t>
            </a:r>
          </a:p>
          <a:p>
            <a:pPr lvl="1"/>
            <a:r>
              <a:rPr lang="en-CA" dirty="0" smtClean="0"/>
              <a:t>The reduction runs in</a:t>
            </a:r>
            <a:r>
              <a:rPr lang="en-CA" dirty="0" smtClean="0">
                <a:latin typeface="Times New Roman" panose="02020603050405020304" pitchFamily="18" charset="0"/>
                <a:cs typeface="Times New Roman" panose="02020603050405020304" pitchFamily="18" charset="0"/>
              </a:rPr>
              <a:t> O(|</a:t>
            </a:r>
            <a:r>
              <a:rPr lang="en-CA" i="1" dirty="0" smtClean="0">
                <a:latin typeface="Times New Roman" panose="02020603050405020304" pitchFamily="18" charset="0"/>
                <a:cs typeface="Times New Roman" panose="02020603050405020304" pitchFamily="18" charset="0"/>
              </a:rPr>
              <a:t>V</a:t>
            </a:r>
            <a:r>
              <a:rPr lang="en-CA" dirty="0" smtClean="0">
                <a:latin typeface="Times New Roman" panose="02020603050405020304" pitchFamily="18" charset="0"/>
                <a:cs typeface="Times New Roman" panose="02020603050405020304" pitchFamily="18" charset="0"/>
              </a:rPr>
              <a:t>|</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a:t>
            </a:r>
            <a:r>
              <a:rPr lang="en-CA" dirty="0" smtClean="0"/>
              <a:t> time</a:t>
            </a:r>
          </a:p>
          <a:p>
            <a:pPr lvl="1"/>
            <a:r>
              <a:rPr lang="en-CA" dirty="0" smtClean="0"/>
              <a:t>The Boolean answer immediately transfers back</a:t>
            </a:r>
            <a:endParaRPr lang="en-CA" dirty="0">
              <a:latin typeface="Times New Roman" panose="02020603050405020304" pitchFamily="18" charset="0"/>
              <a:cs typeface="Times New Roman" panose="02020603050405020304" pitchFamily="18" charset="0"/>
            </a:endParaRPr>
          </a:p>
        </p:txBody>
      </p:sp>
      <p:pic>
        <p:nvPicPr>
          <p:cNvPr id="4" name="Picture 2" descr="C:\Users\dwharder\Desktop\a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6035" y="4033739"/>
            <a:ext cx="2520000" cy="2520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545" y="4033739"/>
            <a:ext cx="2520000" cy="252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369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Completeness</a:t>
            </a:r>
          </a:p>
        </p:txBody>
      </p:sp>
      <p:sp>
        <p:nvSpPr>
          <p:cNvPr id="645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Observations</a:t>
            </a:r>
          </a:p>
          <a:p>
            <a:pPr lvl="1"/>
            <a:r>
              <a:rPr lang="en-US" altLang="en-US" dirty="0" smtClean="0">
                <a:latin typeface="Arial" charset="0"/>
                <a:cs typeface="Arial" charset="0"/>
              </a:rPr>
              <a:t>All these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problems we just saw are polynomially reducible to each other</a:t>
            </a:r>
          </a:p>
          <a:p>
            <a:pPr lvl="2"/>
            <a:r>
              <a:rPr lang="en-US" altLang="en-US" dirty="0" smtClean="0">
                <a:latin typeface="Arial" charset="0"/>
                <a:cs typeface="Arial" charset="0"/>
              </a:rPr>
              <a:t>Find a deterministic polynomial-time solution to one, you find it to all</a:t>
            </a:r>
          </a:p>
          <a:p>
            <a:pPr lvl="1"/>
            <a:endParaRPr lang="en-US" altLang="en-US" dirty="0" smtClean="0">
              <a:latin typeface="Arial" charset="0"/>
              <a:cs typeface="Arial" charset="0"/>
            </a:endParaRPr>
          </a:p>
          <a:p>
            <a:pPr lvl="1"/>
            <a:r>
              <a:rPr lang="en-US" altLang="en-US" dirty="0" smtClean="0">
                <a:latin typeface="Arial" charset="0"/>
                <a:cs typeface="Arial" charset="0"/>
              </a:rPr>
              <a:t>Cook first showed this in his 1971 paper on the Boolean satisfiability problem</a:t>
            </a:r>
            <a:endParaRPr lang="en-US" altLang="en-US" dirty="0">
              <a:latin typeface="Arial" charset="0"/>
              <a:cs typeface="Arial" charset="0"/>
            </a:endParaRPr>
          </a:p>
          <a:p>
            <a:pPr marL="358775" indent="-358775">
              <a:buNone/>
            </a:pPr>
            <a:endParaRPr lang="en-US" altLang="en-US" dirty="0" smtClean="0">
              <a:latin typeface="Arial" charset="0"/>
              <a:cs typeface="Arial" charset="0"/>
            </a:endParaRPr>
          </a:p>
          <a:p>
            <a:pPr marL="358775" indent="-358775">
              <a:buNone/>
            </a:pPr>
            <a:r>
              <a:rPr lang="en-US" altLang="en-US" dirty="0" smtClean="0">
                <a:latin typeface="Arial" charset="0"/>
                <a:cs typeface="Arial" charset="0"/>
              </a:rPr>
              <a:t>	We refer this class of most difficult class of </a:t>
            </a:r>
            <a:r>
              <a:rPr lang="en-US" altLang="en-US" sz="2400" i="1" dirty="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problems as being</a:t>
            </a:r>
          </a:p>
          <a:p>
            <a:pPr marL="358775" indent="-358775" algn="ctr">
              <a:buNone/>
            </a:pPr>
            <a:r>
              <a:rPr lang="en-US" altLang="en-US" sz="2400" i="1" dirty="0" smtClean="0">
                <a:latin typeface="Times New Roman" panose="02020603050405020304" pitchFamily="18" charset="0"/>
                <a:cs typeface="Times New Roman" panose="02020603050405020304" pitchFamily="18" charset="0"/>
              </a:rPr>
              <a:t>NP </a:t>
            </a:r>
            <a:r>
              <a:rPr lang="en-US" altLang="en-US" sz="2400" dirty="0" smtClean="0">
                <a:latin typeface="Times New Roman" panose="02020603050405020304" pitchFamily="18" charset="0"/>
                <a:cs typeface="Times New Roman" panose="02020603050405020304" pitchFamily="18" charset="0"/>
              </a:rPr>
              <a:t>Complete</a:t>
            </a:r>
            <a:r>
              <a:rPr lang="en-US" altLang="en-US" sz="2400" dirty="0" smtClean="0">
                <a:latin typeface="Arial" charset="0"/>
                <a:cs typeface="Arial" charset="0"/>
              </a:rPr>
              <a:t> </a:t>
            </a:r>
            <a:endParaRPr lang="en-US" altLang="en-US" sz="2400" dirty="0" smtClean="0">
              <a:latin typeface="Times New Roman" panose="02020603050405020304" pitchFamily="18" charset="0"/>
              <a:cs typeface="Times New Roman" panose="02020603050405020304" pitchFamily="18" charset="0"/>
            </a:endParaRPr>
          </a:p>
          <a:p>
            <a:pPr lvl="1"/>
            <a:endParaRPr lang="en-US" altLang="en-US" dirty="0" smtClean="0">
              <a:latin typeface="Arial" charset="0"/>
              <a:cs typeface="Arial" charset="0"/>
            </a:endParaRPr>
          </a:p>
          <a:p>
            <a:pPr lvl="1"/>
            <a:r>
              <a:rPr lang="en-US" altLang="en-US" dirty="0" smtClean="0">
                <a:latin typeface="Arial" charset="0"/>
                <a:cs typeface="Arial" charset="0"/>
              </a:rPr>
              <a:t>All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problems that are </a:t>
            </a:r>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a:t>
            </a:r>
            <a:r>
              <a:rPr lang="en-US" altLang="en-US" dirty="0" smtClean="0">
                <a:latin typeface="Times New Roman" panose="02020603050405020304" pitchFamily="18" charset="0"/>
                <a:cs typeface="Times New Roman" panose="02020603050405020304" pitchFamily="18" charset="0"/>
              </a:rPr>
              <a:t>Hard</a:t>
            </a:r>
            <a:r>
              <a:rPr lang="en-US" altLang="en-US" dirty="0" smtClean="0">
                <a:latin typeface="Arial" charset="0"/>
                <a:cs typeface="Arial" charset="0"/>
              </a:rPr>
              <a:t> are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Times New Roman" panose="02020603050405020304" pitchFamily="18" charset="0"/>
                <a:cs typeface="Times New Roman" panose="02020603050405020304" pitchFamily="18" charset="0"/>
              </a:rPr>
              <a:t> Complete</a:t>
            </a:r>
            <a:endParaRPr lang="en-US" altLang="en-US" dirty="0">
              <a:latin typeface="Arial" charset="0"/>
              <a:cs typeface="Arial" charset="0"/>
            </a:endParaRPr>
          </a:p>
          <a:p>
            <a:pPr marL="358775" indent="-358775">
              <a:buNone/>
            </a:pPr>
            <a:r>
              <a:rPr lang="en-US" altLang="en-US" dirty="0" smtClean="0">
                <a:latin typeface="Arial" charset="0"/>
                <a:cs typeface="Arial" charset="0"/>
              </a:rPr>
              <a:t>	</a:t>
            </a:r>
          </a:p>
        </p:txBody>
      </p:sp>
    </p:spTree>
    <p:extLst>
      <p:ext uri="{BB962C8B-B14F-4D97-AF65-F5344CB8AC3E}">
        <p14:creationId xmlns:p14="http://schemas.microsoft.com/office/powerpoint/2010/main" val="3590208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a:latin typeface="Arial" charset="0"/>
                <a:cs typeface="Arial" charset="0"/>
              </a:rPr>
              <a:t>Deterministic polynomial-time 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Consider the travelling salesman problem:</a:t>
            </a:r>
          </a:p>
          <a:p>
            <a:pPr marL="457200" lvl="1" indent="0">
              <a:buNone/>
            </a:pPr>
            <a:r>
              <a:rPr lang="en-US" altLang="en-US" dirty="0" smtClean="0">
                <a:latin typeface="Arial" charset="0"/>
                <a:cs typeface="Arial" charset="0"/>
              </a:rPr>
              <a:t>In a complete weighed graph, what is the least weight Hamiltonian cycle?</a:t>
            </a:r>
            <a:endParaRPr lang="en-US" altLang="en-US" dirty="0" smtClean="0">
              <a:latin typeface="Times New Roman" panose="02020603050405020304" pitchFamily="18" charset="0"/>
              <a:cs typeface="Times New Roman" panose="02020603050405020304" pitchFamily="18" charset="0"/>
            </a:endParaRPr>
          </a:p>
          <a:p>
            <a:pPr>
              <a:buNone/>
            </a:pPr>
            <a:endParaRPr lang="en-US" altLang="en-US" dirty="0">
              <a:latin typeface="Arial" charset="0"/>
              <a:cs typeface="Arial" charset="0"/>
            </a:endParaRPr>
          </a:p>
          <a:p>
            <a:pPr>
              <a:buNone/>
            </a:pPr>
            <a:r>
              <a:rPr lang="en-US" altLang="en-US" dirty="0" smtClean="0">
                <a:latin typeface="Arial" charset="0"/>
                <a:cs typeface="Arial" charset="0"/>
              </a:rPr>
              <a:t>	A deterministic algorithm to find a solution is to do tree traversal</a:t>
            </a:r>
          </a:p>
          <a:p>
            <a:pPr lvl="1"/>
            <a:r>
              <a:rPr lang="en-US" altLang="en-US" dirty="0" smtClean="0">
                <a:latin typeface="Arial" charset="0"/>
                <a:cs typeface="Arial" charset="0"/>
              </a:rPr>
              <a:t>This tries every path</a:t>
            </a:r>
          </a:p>
          <a:p>
            <a:pPr lvl="1"/>
            <a:r>
              <a:rPr lang="en-US" altLang="en-US" dirty="0" smtClean="0">
                <a:latin typeface="Arial" charset="0"/>
                <a:cs typeface="Arial" charset="0"/>
              </a:rPr>
              <a:t>The run time is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p>
          <a:p>
            <a:pPr lvl="1"/>
            <a:r>
              <a:rPr lang="en-US" altLang="en-US" dirty="0" smtClean="0">
                <a:latin typeface="Arial" charset="0"/>
                <a:cs typeface="Arial" charset="0"/>
              </a:rPr>
              <a:t>The Held-Karp algorithm runs in </a:t>
            </a:r>
            <a:r>
              <a:rPr lang="en-US" altLang="en-US" dirty="0">
                <a:latin typeface="Symbol" panose="05050102010706020507" pitchFamily="18" charset="2"/>
                <a:cs typeface="Times New Roman" panose="02020603050405020304" pitchFamily="18" charset="0"/>
              </a:rPr>
              <a:t>Q</a:t>
            </a:r>
            <a:r>
              <a:rPr lang="en-US" altLang="en-US" dirty="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baseline="30000" dirty="0" smtClean="0">
                <a:latin typeface="Times New Roman" panose="02020603050405020304" pitchFamily="18" charset="0"/>
                <a:cs typeface="Times New Roman" panose="02020603050405020304" pitchFamily="18" charset="0"/>
              </a:rPr>
              <a:t>2</a:t>
            </a:r>
            <a:r>
              <a:rPr lang="en-US" altLang="en-US" dirty="0" smtClean="0">
                <a:latin typeface="Times New Roman" panose="02020603050405020304" pitchFamily="18" charset="0"/>
                <a:cs typeface="Times New Roman" panose="02020603050405020304" pitchFamily="18" charset="0"/>
              </a:rPr>
              <a:t> 2</a:t>
            </a:r>
            <a:r>
              <a:rPr lang="en-US" altLang="en-US" baseline="30000" dirty="0">
                <a:latin typeface="Times New Roman" panose="02020603050405020304" pitchFamily="18" charset="0"/>
                <a:cs typeface="Times New Roman" panose="02020603050405020304" pitchFamily="18" charset="0"/>
              </a:rPr>
              <a:t>|</a:t>
            </a:r>
            <a:r>
              <a:rPr lang="en-US" altLang="en-US" i="1" baseline="30000" dirty="0" smtClean="0">
                <a:latin typeface="Times New Roman" panose="02020603050405020304" pitchFamily="18" charset="0"/>
                <a:cs typeface="Times New Roman" panose="02020603050405020304" pitchFamily="18" charset="0"/>
              </a:rPr>
              <a:t>V</a:t>
            </a:r>
            <a:r>
              <a:rPr lang="en-US" altLang="en-US" baseline="30000" dirty="0" smtClean="0">
                <a:latin typeface="Times New Roman" panose="02020603050405020304" pitchFamily="18" charset="0"/>
                <a:cs typeface="Times New Roman" panose="02020603050405020304" pitchFamily="18" charset="0"/>
              </a:rPr>
              <a:t>|</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time</a:t>
            </a:r>
          </a:p>
          <a:p>
            <a:pPr lvl="2"/>
            <a:r>
              <a:rPr lang="en-US" altLang="en-US" dirty="0" smtClean="0">
                <a:latin typeface="Arial" charset="0"/>
                <a:cs typeface="Arial" charset="0"/>
              </a:rPr>
              <a:t>It uses dynamic programming</a:t>
            </a:r>
          </a:p>
          <a:p>
            <a:pPr lvl="1"/>
            <a:r>
              <a:rPr lang="en-US" altLang="en-US" dirty="0" smtClean="0">
                <a:latin typeface="Arial" charset="0"/>
                <a:cs typeface="Arial" charset="0"/>
              </a:rPr>
              <a:t>To the best of our knowledge, this problem is not in </a:t>
            </a:r>
            <a:r>
              <a:rPr lang="en-US" altLang="en-US" sz="2000" i="1" dirty="0" smtClean="0">
                <a:latin typeface="Times New Roman" panose="02020603050405020304" pitchFamily="18" charset="0"/>
                <a:cs typeface="Times New Roman" panose="02020603050405020304" pitchFamily="18" charset="0"/>
              </a:rPr>
              <a:t>P</a:t>
            </a:r>
            <a:endParaRPr lang="en-US" altLang="en-US" i="1" dirty="0" smtClean="0">
              <a:latin typeface="Times New Roman" panose="02020603050405020304" pitchFamily="18" charset="0"/>
              <a:cs typeface="Times New Roman" panose="02020603050405020304" pitchFamily="18" charset="0"/>
            </a:endParaRP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970517"/>
            <a:ext cx="9145016" cy="10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02263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Completeness</a:t>
            </a:r>
          </a:p>
        </p:txBody>
      </p:sp>
      <p:sp>
        <p:nvSpPr>
          <p:cNvPr id="645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t>
            </a:r>
            <a:endParaRPr lang="en-US" altLang="en-US" dirty="0">
              <a:latin typeface="Arial" charset="0"/>
              <a:cs typeface="Arial" charset="0"/>
            </a:endParaRPr>
          </a:p>
          <a:p>
            <a:pPr marL="358775" indent="-358775">
              <a:buNone/>
            </a:pPr>
            <a:r>
              <a:rPr lang="en-US" altLang="en-US" dirty="0" smtClean="0">
                <a:latin typeface="Arial" charset="0"/>
                <a:cs typeface="Arial" charset="0"/>
              </a:rPr>
              <a:t>	</a:t>
            </a:r>
          </a:p>
        </p:txBody>
      </p:sp>
      <p:pic>
        <p:nvPicPr>
          <p:cNvPr id="5123" name="Picture 3"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8663" y="2805145"/>
            <a:ext cx="4224976" cy="26624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388178" y="1244042"/>
            <a:ext cx="4033927" cy="369332"/>
          </a:xfrm>
          <a:prstGeom prst="rect">
            <a:avLst/>
          </a:prstGeom>
        </p:spPr>
        <p:txBody>
          <a:bodyPr wrap="square">
            <a:spAutoFit/>
          </a:bodyPr>
          <a:lstStyle/>
          <a:p>
            <a:r>
              <a:rPr lang="en-US" altLang="en-US" dirty="0" smtClean="0"/>
              <a:t>Travelling </a:t>
            </a:r>
            <a:r>
              <a:rPr lang="en-US" altLang="en-US" dirty="0"/>
              <a:t>salesman </a:t>
            </a:r>
            <a:r>
              <a:rPr lang="en-US" altLang="en-US" dirty="0" smtClean="0"/>
              <a:t>decision problem</a:t>
            </a:r>
            <a:endParaRPr lang="en-US" altLang="en-US" dirty="0"/>
          </a:p>
        </p:txBody>
      </p:sp>
      <p:sp>
        <p:nvSpPr>
          <p:cNvPr id="4" name="Rectangle 3"/>
          <p:cNvSpPr/>
          <p:nvPr/>
        </p:nvSpPr>
        <p:spPr>
          <a:xfrm>
            <a:off x="5555613" y="5910532"/>
            <a:ext cx="3172663" cy="369332"/>
          </a:xfrm>
          <a:prstGeom prst="rect">
            <a:avLst/>
          </a:prstGeom>
        </p:spPr>
        <p:txBody>
          <a:bodyPr wrap="none">
            <a:spAutoFit/>
          </a:bodyPr>
          <a:lstStyle/>
          <a:p>
            <a:r>
              <a:rPr lang="en-US" altLang="en-US" dirty="0"/>
              <a:t>Boolean </a:t>
            </a:r>
            <a:r>
              <a:rPr lang="en-CA" dirty="0"/>
              <a:t>satisfiability problem</a:t>
            </a:r>
            <a:endParaRPr lang="en-US" altLang="en-US" dirty="0"/>
          </a:p>
        </p:txBody>
      </p:sp>
      <p:sp>
        <p:nvSpPr>
          <p:cNvPr id="5" name="Rectangle 4"/>
          <p:cNvSpPr/>
          <p:nvPr/>
        </p:nvSpPr>
        <p:spPr>
          <a:xfrm>
            <a:off x="2610036" y="6279864"/>
            <a:ext cx="3005951" cy="369332"/>
          </a:xfrm>
          <a:prstGeom prst="rect">
            <a:avLst/>
          </a:prstGeom>
        </p:spPr>
        <p:txBody>
          <a:bodyPr wrap="none">
            <a:spAutoFit/>
          </a:bodyPr>
          <a:lstStyle/>
          <a:p>
            <a:r>
              <a:rPr lang="en-US" altLang="en-US" dirty="0" smtClean="0"/>
              <a:t>Knapsack decision problem</a:t>
            </a:r>
            <a:endParaRPr lang="en-US" altLang="en-US" dirty="0"/>
          </a:p>
        </p:txBody>
      </p:sp>
      <p:sp>
        <p:nvSpPr>
          <p:cNvPr id="6" name="Rectangle 5"/>
          <p:cNvSpPr/>
          <p:nvPr/>
        </p:nvSpPr>
        <p:spPr>
          <a:xfrm>
            <a:off x="6758773" y="4941159"/>
            <a:ext cx="2300630" cy="369332"/>
          </a:xfrm>
          <a:prstGeom prst="rect">
            <a:avLst/>
          </a:prstGeom>
        </p:spPr>
        <p:txBody>
          <a:bodyPr wrap="none">
            <a:spAutoFit/>
          </a:bodyPr>
          <a:lstStyle/>
          <a:p>
            <a:r>
              <a:rPr lang="en-CA" dirty="0"/>
              <a:t>Subset sum problem</a:t>
            </a:r>
          </a:p>
        </p:txBody>
      </p:sp>
      <p:sp>
        <p:nvSpPr>
          <p:cNvPr id="7" name="Rectangle 6"/>
          <p:cNvSpPr/>
          <p:nvPr/>
        </p:nvSpPr>
        <p:spPr>
          <a:xfrm>
            <a:off x="421151" y="5755660"/>
            <a:ext cx="3531736" cy="369332"/>
          </a:xfrm>
          <a:prstGeom prst="rect">
            <a:avLst/>
          </a:prstGeom>
        </p:spPr>
        <p:txBody>
          <a:bodyPr wrap="none">
            <a:spAutoFit/>
          </a:bodyPr>
          <a:lstStyle/>
          <a:p>
            <a:r>
              <a:rPr lang="en-CA" dirty="0"/>
              <a:t>Sub-graph isomorphism problem</a:t>
            </a:r>
          </a:p>
        </p:txBody>
      </p:sp>
      <p:sp>
        <p:nvSpPr>
          <p:cNvPr id="9" name="Rectangle 8"/>
          <p:cNvSpPr/>
          <p:nvPr/>
        </p:nvSpPr>
        <p:spPr>
          <a:xfrm>
            <a:off x="0" y="2501802"/>
            <a:ext cx="3506088" cy="369332"/>
          </a:xfrm>
          <a:prstGeom prst="rect">
            <a:avLst/>
          </a:prstGeom>
        </p:spPr>
        <p:txBody>
          <a:bodyPr wrap="none">
            <a:spAutoFit/>
          </a:bodyPr>
          <a:lstStyle/>
          <a:p>
            <a:r>
              <a:rPr lang="en-US" altLang="en-US" dirty="0"/>
              <a:t>Graph coloring </a:t>
            </a:r>
            <a:r>
              <a:rPr lang="en-US" altLang="en-US" dirty="0" smtClean="0"/>
              <a:t>decision problem</a:t>
            </a:r>
            <a:endParaRPr lang="en-US" altLang="en-US" dirty="0"/>
          </a:p>
        </p:txBody>
      </p:sp>
      <p:sp>
        <p:nvSpPr>
          <p:cNvPr id="11" name="Rectangle 10"/>
          <p:cNvSpPr/>
          <p:nvPr/>
        </p:nvSpPr>
        <p:spPr>
          <a:xfrm>
            <a:off x="3019854" y="1910641"/>
            <a:ext cx="2736647" cy="369332"/>
          </a:xfrm>
          <a:prstGeom prst="rect">
            <a:avLst/>
          </a:prstGeom>
        </p:spPr>
        <p:txBody>
          <a:bodyPr wrap="none">
            <a:spAutoFit/>
          </a:bodyPr>
          <a:lstStyle/>
          <a:p>
            <a:r>
              <a:rPr lang="en-US" altLang="en-US" dirty="0"/>
              <a:t>Independent set problem</a:t>
            </a:r>
          </a:p>
        </p:txBody>
      </p:sp>
      <p:sp>
        <p:nvSpPr>
          <p:cNvPr id="12" name="Rectangle 11"/>
          <p:cNvSpPr/>
          <p:nvPr/>
        </p:nvSpPr>
        <p:spPr>
          <a:xfrm>
            <a:off x="283848" y="5321431"/>
            <a:ext cx="2364815" cy="369332"/>
          </a:xfrm>
          <a:prstGeom prst="rect">
            <a:avLst/>
          </a:prstGeom>
        </p:spPr>
        <p:txBody>
          <a:bodyPr wrap="none">
            <a:spAutoFit/>
          </a:bodyPr>
          <a:lstStyle/>
          <a:p>
            <a:r>
              <a:rPr lang="en-US" altLang="en-US" dirty="0"/>
              <a:t>Vertex cover problem</a:t>
            </a:r>
          </a:p>
        </p:txBody>
      </p:sp>
      <p:sp>
        <p:nvSpPr>
          <p:cNvPr id="13" name="Rectangle 12"/>
          <p:cNvSpPr/>
          <p:nvPr/>
        </p:nvSpPr>
        <p:spPr>
          <a:xfrm>
            <a:off x="6271964" y="2357277"/>
            <a:ext cx="2621230" cy="369332"/>
          </a:xfrm>
          <a:prstGeom prst="rect">
            <a:avLst/>
          </a:prstGeom>
        </p:spPr>
        <p:txBody>
          <a:bodyPr wrap="none">
            <a:spAutoFit/>
          </a:bodyPr>
          <a:lstStyle/>
          <a:p>
            <a:r>
              <a:rPr lang="en-US" altLang="en-US" dirty="0"/>
              <a:t>Dominating set problem</a:t>
            </a:r>
          </a:p>
        </p:txBody>
      </p:sp>
      <p:sp>
        <p:nvSpPr>
          <p:cNvPr id="14" name="Rectangle 13"/>
          <p:cNvSpPr/>
          <p:nvPr/>
        </p:nvSpPr>
        <p:spPr>
          <a:xfrm>
            <a:off x="1228124" y="1564903"/>
            <a:ext cx="2839239" cy="369332"/>
          </a:xfrm>
          <a:prstGeom prst="rect">
            <a:avLst/>
          </a:prstGeom>
        </p:spPr>
        <p:txBody>
          <a:bodyPr wrap="none">
            <a:spAutoFit/>
          </a:bodyPr>
          <a:lstStyle/>
          <a:p>
            <a:r>
              <a:rPr lang="en-US" altLang="en-US" dirty="0" smtClean="0">
                <a:latin typeface="Times New Roman" panose="02020603050405020304" pitchFamily="18" charset="0"/>
                <a:cs typeface="Times New Roman" panose="02020603050405020304" pitchFamily="18" charset="0"/>
              </a:rPr>
              <a:t>0-1</a:t>
            </a:r>
            <a:r>
              <a:rPr lang="en-US" altLang="en-US" dirty="0" smtClean="0"/>
              <a:t> </a:t>
            </a:r>
            <a:r>
              <a:rPr lang="en-US" altLang="en-US" dirty="0"/>
              <a:t>programming problem</a:t>
            </a:r>
          </a:p>
        </p:txBody>
      </p:sp>
      <p:cxnSp>
        <p:nvCxnSpPr>
          <p:cNvPr id="16" name="Straight Arrow Connector 15"/>
          <p:cNvCxnSpPr/>
          <p:nvPr/>
        </p:nvCxnSpPr>
        <p:spPr>
          <a:xfrm>
            <a:off x="2174195" y="2795718"/>
            <a:ext cx="2213983" cy="118239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24346" y="1910641"/>
            <a:ext cx="1731389" cy="1889925"/>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1" idx="2"/>
          </p:cNvCxnSpPr>
          <p:nvPr/>
        </p:nvCxnSpPr>
        <p:spPr>
          <a:xfrm>
            <a:off x="4388178" y="2279973"/>
            <a:ext cx="229384" cy="1163935"/>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4779389" y="1613374"/>
            <a:ext cx="1458796" cy="167184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4818665" y="1996748"/>
            <a:ext cx="1940108" cy="145972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4829660" y="2649305"/>
            <a:ext cx="2447833" cy="987847"/>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10" idx="1"/>
          </p:cNvCxnSpPr>
          <p:nvPr/>
        </p:nvCxnSpPr>
        <p:spPr>
          <a:xfrm flipH="1" flipV="1">
            <a:off x="5048050" y="3959239"/>
            <a:ext cx="2159636" cy="2599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H="1" flipV="1">
            <a:off x="5134460" y="4149347"/>
            <a:ext cx="2275008" cy="893993"/>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4260915" y="4867366"/>
            <a:ext cx="488606" cy="1412498"/>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2469823" y="4519797"/>
            <a:ext cx="2055015" cy="1305968"/>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1847654" y="4262470"/>
            <a:ext cx="2754110" cy="1129662"/>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207686" y="3800566"/>
            <a:ext cx="1736373" cy="369332"/>
          </a:xfrm>
          <a:prstGeom prst="rect">
            <a:avLst/>
          </a:prstGeom>
        </p:spPr>
        <p:txBody>
          <a:bodyPr wrap="none">
            <a:spAutoFit/>
          </a:bodyPr>
          <a:lstStyle/>
          <a:p>
            <a:r>
              <a:rPr lang="en-US" altLang="en-US" dirty="0"/>
              <a:t>Clique problem</a:t>
            </a:r>
          </a:p>
        </p:txBody>
      </p:sp>
      <p:sp>
        <p:nvSpPr>
          <p:cNvPr id="8" name="Rectangle 7"/>
          <p:cNvSpPr/>
          <p:nvPr/>
        </p:nvSpPr>
        <p:spPr>
          <a:xfrm>
            <a:off x="5717900" y="1627416"/>
            <a:ext cx="2813591" cy="369332"/>
          </a:xfrm>
          <a:prstGeom prst="rect">
            <a:avLst/>
          </a:prstGeom>
        </p:spPr>
        <p:txBody>
          <a:bodyPr wrap="none">
            <a:spAutoFit/>
          </a:bodyPr>
          <a:lstStyle/>
          <a:p>
            <a:r>
              <a:rPr lang="en-US" altLang="en-US" dirty="0"/>
              <a:t>Hamiltonian path problem</a:t>
            </a:r>
          </a:p>
        </p:txBody>
      </p:sp>
      <p:cxnSp>
        <p:nvCxnSpPr>
          <p:cNvPr id="43" name="Straight Arrow Connector 42"/>
          <p:cNvCxnSpPr/>
          <p:nvPr/>
        </p:nvCxnSpPr>
        <p:spPr>
          <a:xfrm flipH="1" flipV="1">
            <a:off x="5060612" y="4348882"/>
            <a:ext cx="1813027" cy="1561650"/>
          </a:xfrm>
          <a:prstGeom prst="straightConnector1">
            <a:avLst/>
          </a:prstGeom>
          <a:ln w="28575">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3149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Completeness</a:t>
            </a:r>
          </a:p>
        </p:txBody>
      </p:sp>
      <p:sp>
        <p:nvSpPr>
          <p:cNvPr id="6758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One last question:</a:t>
            </a:r>
          </a:p>
          <a:p>
            <a:pPr lvl="1"/>
            <a:r>
              <a:rPr lang="en-US" altLang="en-US" dirty="0" smtClean="0">
                <a:latin typeface="Arial" charset="0"/>
                <a:cs typeface="Arial" charset="0"/>
              </a:rPr>
              <a:t>Are there problems that are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Arial" charset="0"/>
                <a:cs typeface="Arial" charset="0"/>
              </a:rPr>
              <a:t> but neither </a:t>
            </a:r>
            <a:r>
              <a:rPr lang="en-US" altLang="en-US" i="1" dirty="0" smtClean="0">
                <a:latin typeface="Times New Roman" panose="02020603050405020304" pitchFamily="18" charset="0"/>
                <a:cs typeface="Times New Roman" panose="02020603050405020304" pitchFamily="18" charset="0"/>
              </a:rPr>
              <a:t>P</a:t>
            </a:r>
            <a:r>
              <a:rPr lang="en-US" altLang="en-US" dirty="0" smtClean="0">
                <a:latin typeface="Arial" charset="0"/>
                <a:cs typeface="Arial" charset="0"/>
              </a:rPr>
              <a:t> nor </a:t>
            </a:r>
            <a:r>
              <a:rPr lang="en-US" altLang="en-US" i="1" dirty="0" smtClean="0">
                <a:latin typeface="Times New Roman" panose="02020603050405020304" pitchFamily="18" charset="0"/>
                <a:cs typeface="Times New Roman" panose="02020603050405020304" pitchFamily="18" charset="0"/>
              </a:rPr>
              <a:t>NP </a:t>
            </a:r>
            <a:r>
              <a:rPr lang="en-US" altLang="en-US" dirty="0" smtClean="0">
                <a:latin typeface="Times New Roman" panose="02020603050405020304" pitchFamily="18" charset="0"/>
                <a:cs typeface="Times New Roman" panose="02020603050405020304" pitchFamily="18" charset="0"/>
              </a:rPr>
              <a:t>Complete</a:t>
            </a:r>
            <a:r>
              <a:rPr lang="en-US" altLang="en-US" dirty="0" smtClean="0">
                <a:latin typeface="Arial" charset="0"/>
                <a:cs typeface="Arial" charset="0"/>
              </a:rPr>
              <a:t>?</a:t>
            </a:r>
          </a:p>
          <a:p>
            <a:pPr marL="457200" lvl="1" indent="0">
              <a:buNone/>
            </a:pPr>
            <a:endParaRPr lang="en-US" altLang="en-US" dirty="0">
              <a:latin typeface="Arial" charset="0"/>
              <a:cs typeface="Arial" charset="0"/>
            </a:endParaRPr>
          </a:p>
          <a:p>
            <a:pPr marL="358775" indent="-358775">
              <a:buNone/>
            </a:pPr>
            <a:r>
              <a:rPr lang="en-US" altLang="en-US" dirty="0">
                <a:latin typeface="Arial" charset="0"/>
                <a:cs typeface="Arial" charset="0"/>
              </a:rPr>
              <a:t>	</a:t>
            </a:r>
            <a:r>
              <a:rPr lang="en-US" altLang="en-US" dirty="0" smtClean="0">
                <a:latin typeface="Arial" charset="0"/>
                <a:cs typeface="Arial" charset="0"/>
              </a:rPr>
              <a:t>Ladner’s theorem says:</a:t>
            </a:r>
          </a:p>
        </p:txBody>
      </p:sp>
      <p:pic>
        <p:nvPicPr>
          <p:cNvPr id="4098" name="Picture 2" descr="C:\Users\dwharder\Desktop\a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365" y="3603305"/>
            <a:ext cx="3601038" cy="2269282"/>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02275" y="3602652"/>
            <a:ext cx="3548332" cy="28159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12306" y="3223834"/>
            <a:ext cx="2136162" cy="369332"/>
          </a:xfrm>
          <a:prstGeom prst="rect">
            <a:avLst/>
          </a:prstGeom>
        </p:spPr>
        <p:txBody>
          <a:bodyPr wrap="none">
            <a:spAutoFit/>
          </a:bodyPr>
          <a:lstStyle/>
          <a:p>
            <a:r>
              <a:rPr lang="en-US" altLang="en-US" dirty="0"/>
              <a:t>If </a:t>
            </a:r>
            <a:r>
              <a:rPr lang="en-US" altLang="en-US" i="1" dirty="0">
                <a:latin typeface="Times New Roman" panose="02020603050405020304" pitchFamily="18" charset="0"/>
                <a:cs typeface="Times New Roman" panose="02020603050405020304" pitchFamily="18" charset="0"/>
              </a:rPr>
              <a:t>P = NP</a:t>
            </a:r>
            <a:r>
              <a:rPr lang="en-US" altLang="en-US" dirty="0"/>
              <a:t>, then </a:t>
            </a:r>
            <a:r>
              <a:rPr lang="en-US" altLang="en-US" dirty="0" smtClean="0"/>
              <a:t>“no”</a:t>
            </a:r>
            <a:endParaRPr lang="en-US" altLang="en-US" dirty="0"/>
          </a:p>
        </p:txBody>
      </p:sp>
      <p:sp>
        <p:nvSpPr>
          <p:cNvPr id="7" name="Rectangle 6"/>
          <p:cNvSpPr/>
          <p:nvPr/>
        </p:nvSpPr>
        <p:spPr>
          <a:xfrm>
            <a:off x="5543338" y="3223834"/>
            <a:ext cx="2205091" cy="369332"/>
          </a:xfrm>
          <a:prstGeom prst="rect">
            <a:avLst/>
          </a:prstGeom>
        </p:spPr>
        <p:txBody>
          <a:bodyPr wrap="none">
            <a:spAutoFit/>
          </a:bodyPr>
          <a:lstStyle/>
          <a:p>
            <a:r>
              <a:rPr lang="en-US" altLang="en-US" dirty="0"/>
              <a:t>If </a:t>
            </a:r>
            <a:r>
              <a:rPr lang="en-US" altLang="en-US" i="1" dirty="0">
                <a:latin typeface="Times New Roman" panose="02020603050405020304" pitchFamily="18" charset="0"/>
                <a:cs typeface="Times New Roman" panose="02020603050405020304" pitchFamily="18" charset="0"/>
              </a:rPr>
              <a:t>P ≠</a:t>
            </a:r>
            <a:r>
              <a:rPr lang="en-US" altLang="en-US" i="1" dirty="0" smtClean="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NP</a:t>
            </a:r>
            <a:r>
              <a:rPr lang="en-US" altLang="en-US" dirty="0"/>
              <a:t>, then </a:t>
            </a:r>
            <a:r>
              <a:rPr lang="en-US" altLang="en-US" dirty="0" smtClean="0"/>
              <a:t>“yes”</a:t>
            </a:r>
            <a:endParaRPr lang="en-US" altLang="en-US" dirty="0"/>
          </a:p>
        </p:txBody>
      </p:sp>
    </p:spTree>
    <p:extLst>
      <p:ext uri="{BB962C8B-B14F-4D97-AF65-F5344CB8AC3E}">
        <p14:creationId xmlns:p14="http://schemas.microsoft.com/office/powerpoint/2010/main" val="2902328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wharder\Desktop\a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6061" y="3255640"/>
            <a:ext cx="6345808" cy="3389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Completeness</a:t>
            </a:r>
            <a:endParaRPr lang="en-CA" dirty="0"/>
          </a:p>
        </p:txBody>
      </p:sp>
      <p:sp>
        <p:nvSpPr>
          <p:cNvPr id="3" name="Content Placeholder 2"/>
          <p:cNvSpPr>
            <a:spLocks noGrp="1"/>
          </p:cNvSpPr>
          <p:nvPr>
            <p:ph idx="1"/>
          </p:nvPr>
        </p:nvSpPr>
        <p:spPr/>
        <p:txBody>
          <a:bodyPr/>
          <a:lstStyle/>
          <a:p>
            <a:pPr marL="360363" indent="-360363">
              <a:buNone/>
            </a:pPr>
            <a:r>
              <a:rPr lang="en-CA" dirty="0" smtClean="0"/>
              <a:t>	From the description of the traveling salesman problem, there are</a:t>
            </a:r>
          </a:p>
          <a:p>
            <a:pPr marL="360363" indent="-360363">
              <a:buNone/>
            </a:pPr>
            <a:endParaRPr lang="en-CA" dirty="0" smtClean="0"/>
          </a:p>
          <a:p>
            <a:pPr marL="360363" indent="-360363">
              <a:buNone/>
            </a:pPr>
            <a:endParaRPr lang="en-CA" dirty="0"/>
          </a:p>
          <a:p>
            <a:pPr marL="360363" indent="-360363">
              <a:buNone/>
            </a:pPr>
            <a:r>
              <a:rPr lang="en-CA" dirty="0" smtClean="0"/>
              <a:t>	different Hamiltonian paths</a:t>
            </a:r>
          </a:p>
          <a:p>
            <a:pPr lvl="1"/>
            <a:r>
              <a:rPr lang="en-CA" dirty="0" smtClean="0"/>
              <a:t>Trying all these paths would be </a:t>
            </a:r>
            <a:r>
              <a:rPr lang="en-CA" dirty="0" smtClean="0">
                <a:latin typeface="Symbol" panose="05050102010706020507" pitchFamily="18" charset="2"/>
                <a:cs typeface="Times New Roman" panose="02020603050405020304" pitchFamily="18" charset="0"/>
              </a:rPr>
              <a:t>Q</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p>
          <a:p>
            <a:pPr lvl="1"/>
            <a:r>
              <a:rPr lang="en-CA" dirty="0" smtClean="0"/>
              <a:t>How much work is it to solve the optimization version?</a:t>
            </a:r>
            <a:endParaRPr lang="en-CA" dirty="0">
              <a:latin typeface="Times New Roman" panose="02020603050405020304" pitchFamily="18" charset="0"/>
              <a:cs typeface="Times New Roman" panose="02020603050405020304" pitchFamily="18" charset="0"/>
            </a:endParaRPr>
          </a:p>
          <a:p>
            <a:pPr lvl="1"/>
            <a:endParaRPr lang="en-CA" dirty="0" smtClean="0">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443344293"/>
              </p:ext>
            </p:extLst>
          </p:nvPr>
        </p:nvGraphicFramePr>
        <p:xfrm>
          <a:off x="4041818" y="1949002"/>
          <a:ext cx="1019577" cy="877969"/>
        </p:xfrm>
        <a:graphic>
          <a:graphicData uri="http://schemas.openxmlformats.org/presentationml/2006/ole">
            <mc:AlternateContent xmlns:mc="http://schemas.openxmlformats.org/markup-compatibility/2006">
              <mc:Choice xmlns:v="urn:schemas-microsoft-com:vml" Requires="v">
                <p:oleObj spid="_x0000_s10247" name="Equation" r:id="rId4" imgW="457200" imgH="393480" progId="Equation.DSMT4">
                  <p:embed/>
                </p:oleObj>
              </mc:Choice>
              <mc:Fallback>
                <p:oleObj name="Equation" r:id="rId4" imgW="457200" imgH="393480" progId="Equation.DSMT4">
                  <p:embed/>
                  <p:pic>
                    <p:nvPicPr>
                      <p:cNvPr id="0" name=""/>
                      <p:cNvPicPr/>
                      <p:nvPr/>
                    </p:nvPicPr>
                    <p:blipFill>
                      <a:blip r:embed="rId5"/>
                      <a:stretch>
                        <a:fillRect/>
                      </a:stretch>
                    </p:blipFill>
                    <p:spPr>
                      <a:xfrm>
                        <a:off x="4041818" y="1949002"/>
                        <a:ext cx="1019577" cy="877969"/>
                      </a:xfrm>
                      <a:prstGeom prst="rect">
                        <a:avLst/>
                      </a:prstGeom>
                    </p:spPr>
                  </p:pic>
                </p:oleObj>
              </mc:Fallback>
            </mc:AlternateContent>
          </a:graphicData>
        </a:graphic>
      </p:graphicFrame>
    </p:spTree>
    <p:extLst>
      <p:ext uri="{BB962C8B-B14F-4D97-AF65-F5344CB8AC3E}">
        <p14:creationId xmlns:p14="http://schemas.microsoft.com/office/powerpoint/2010/main" val="4163672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Completeness</a:t>
            </a:r>
            <a:endParaRPr lang="en-CA" dirty="0"/>
          </a:p>
        </p:txBody>
      </p:sp>
      <p:sp>
        <p:nvSpPr>
          <p:cNvPr id="3" name="Content Placeholder 2"/>
          <p:cNvSpPr>
            <a:spLocks noGrp="1"/>
          </p:cNvSpPr>
          <p:nvPr>
            <p:ph idx="1"/>
          </p:nvPr>
        </p:nvSpPr>
        <p:spPr/>
        <p:txBody>
          <a:bodyPr/>
          <a:lstStyle/>
          <a:p>
            <a:pPr marL="360363" indent="-360363">
              <a:buNone/>
            </a:pPr>
            <a:r>
              <a:rPr lang="en-CA" dirty="0" smtClean="0"/>
              <a:t>	How could we define a recursive function to solve this?</a:t>
            </a:r>
          </a:p>
          <a:p>
            <a:pPr lvl="1"/>
            <a:r>
              <a:rPr lang="en-CA" dirty="0" smtClean="0"/>
              <a:t>Number the vertices </a:t>
            </a:r>
            <a:r>
              <a:rPr lang="en-CA" dirty="0" smtClean="0">
                <a:latin typeface="Times New Roman" panose="02020603050405020304" pitchFamily="18" charset="0"/>
                <a:cs typeface="Times New Roman" panose="02020603050405020304" pitchFamily="18" charset="0"/>
              </a:rPr>
              <a:t>0, …,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p>
          <a:p>
            <a:pPr lvl="1"/>
            <a:r>
              <a:rPr lang="en-CA" dirty="0" smtClean="0"/>
              <a:t>We will start at vertex </a:t>
            </a:r>
            <a:r>
              <a:rPr lang="en-CA" dirty="0" smtClean="0">
                <a:latin typeface="Times New Roman" panose="02020603050405020304" pitchFamily="18" charset="0"/>
                <a:cs typeface="Times New Roman" panose="02020603050405020304" pitchFamily="18" charset="0"/>
              </a:rPr>
              <a:t>0</a:t>
            </a:r>
          </a:p>
          <a:p>
            <a:pPr lvl="1"/>
            <a:r>
              <a:rPr lang="en-CA" dirty="0" smtClean="0"/>
              <a:t>Let </a:t>
            </a:r>
            <a:r>
              <a:rPr lang="en-CA" i="1" dirty="0" smtClean="0">
                <a:latin typeface="Times New Roman" panose="02020603050405020304" pitchFamily="18" charset="0"/>
                <a:cs typeface="Times New Roman" panose="02020603050405020304" pitchFamily="18" charset="0"/>
              </a:rPr>
              <a:t>V</a:t>
            </a:r>
            <a:r>
              <a:rPr lang="en-CA" baseline="-25000" dirty="0" smtClean="0">
                <a:latin typeface="Times New Roman" panose="02020603050405020304" pitchFamily="18" charset="0"/>
                <a:cs typeface="Times New Roman" panose="02020603050405020304" pitchFamily="18" charset="0"/>
              </a:rPr>
              <a:t>0</a:t>
            </a:r>
            <a:r>
              <a:rPr lang="en-CA" dirty="0" smtClean="0">
                <a:latin typeface="Times New Roman" panose="02020603050405020304" pitchFamily="18" charset="0"/>
                <a:cs typeface="Times New Roman" panose="02020603050405020304" pitchFamily="18" charset="0"/>
              </a:rPr>
              <a:t> = {1, 2, …,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p>
          <a:p>
            <a:pPr lvl="1"/>
            <a:r>
              <a:rPr lang="en-CA" dirty="0" smtClean="0"/>
              <a:t>Suppose we define </a:t>
            </a:r>
            <a:r>
              <a:rPr lang="en-CA" dirty="0" smtClean="0">
                <a:latin typeface="Times New Roman" panose="02020603050405020304" pitchFamily="18" charset="0"/>
                <a:cs typeface="Times New Roman" panose="02020603050405020304" pitchFamily="18" charset="0"/>
              </a:rPr>
              <a:t>tsp( S,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a:t>
            </a:r>
            <a:r>
              <a:rPr lang="en-CA" dirty="0" smtClean="0"/>
              <a:t> to be the shortest cycle visiting all the vertices in </a:t>
            </a:r>
            <a:r>
              <a:rPr lang="en-CA" i="1" dirty="0">
                <a:latin typeface="Times New Roman" panose="02020603050405020304" pitchFamily="18" charset="0"/>
                <a:cs typeface="Times New Roman" panose="02020603050405020304" pitchFamily="18" charset="0"/>
              </a:rPr>
              <a:t>S</a:t>
            </a:r>
            <a:r>
              <a:rPr lang="en-CA" dirty="0" smtClean="0"/>
              <a:t> once starting at </a:t>
            </a:r>
            <a:r>
              <a:rPr lang="en-CA" dirty="0" smtClean="0">
                <a:latin typeface="Times New Roman" panose="02020603050405020304" pitchFamily="18" charset="0"/>
                <a:cs typeface="Times New Roman" panose="02020603050405020304" pitchFamily="18" charset="0"/>
              </a:rPr>
              <a:t>0</a:t>
            </a:r>
            <a:r>
              <a:rPr lang="en-CA" dirty="0" smtClean="0"/>
              <a:t> and ending at </a:t>
            </a:r>
            <a:r>
              <a:rPr lang="en-CA" i="1" dirty="0" smtClean="0">
                <a:latin typeface="Times New Roman" panose="02020603050405020304" pitchFamily="18" charset="0"/>
                <a:cs typeface="Times New Roman" panose="02020603050405020304" pitchFamily="18" charset="0"/>
              </a:rPr>
              <a:t>k</a:t>
            </a:r>
          </a:p>
          <a:p>
            <a:pPr lvl="1"/>
            <a:endParaRPr lang="en-CA" dirty="0" smtClean="0"/>
          </a:p>
          <a:p>
            <a:pPr lvl="1"/>
            <a:r>
              <a:rPr lang="en-CA" dirty="0" smtClean="0"/>
              <a:t>Now</a:t>
            </a:r>
          </a:p>
          <a:p>
            <a:pPr lvl="1"/>
            <a:endParaRPr lang="en-CA" dirty="0"/>
          </a:p>
          <a:p>
            <a:pPr lvl="1"/>
            <a:r>
              <a:rPr lang="en-CA" dirty="0" smtClean="0"/>
              <a:t>In general,</a:t>
            </a:r>
          </a:p>
          <a:p>
            <a:pPr lvl="1"/>
            <a:endParaRPr lang="en-CA" dirty="0"/>
          </a:p>
          <a:p>
            <a:pPr marL="720725" lvl="1" indent="-263525">
              <a:buNone/>
            </a:pPr>
            <a:r>
              <a:rPr lang="en-CA" dirty="0"/>
              <a:t>	</a:t>
            </a:r>
            <a:r>
              <a:rPr lang="en-CA" dirty="0" smtClean="0"/>
              <a:t>where </a:t>
            </a:r>
            <a:r>
              <a:rPr lang="en-CA" i="1" dirty="0" smtClean="0">
                <a:latin typeface="Times New Roman" panose="02020603050405020304" pitchFamily="18" charset="0"/>
                <a:cs typeface="Times New Roman" panose="02020603050405020304" pitchFamily="18" charset="0"/>
              </a:rPr>
              <a:t>S</a:t>
            </a:r>
            <a:r>
              <a:rPr lang="en-CA" dirty="0" smtClean="0">
                <a:latin typeface="Times New Roman" panose="02020603050405020304" pitchFamily="18" charset="0"/>
                <a:cs typeface="Times New Roman" panose="02020603050405020304" pitchFamily="18" charset="0"/>
              </a:rPr>
              <a:t> ⊂ {1</a:t>
            </a:r>
            <a:r>
              <a:rPr lang="en-CA" dirty="0">
                <a:latin typeface="Times New Roman" panose="02020603050405020304" pitchFamily="18" charset="0"/>
                <a:cs typeface="Times New Roman" panose="02020603050405020304" pitchFamily="18" charset="0"/>
              </a:rPr>
              <a:t>, 2, …, </a:t>
            </a:r>
            <a:r>
              <a:rPr lang="en-CA" i="1"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 – 1</a:t>
            </a:r>
            <a:r>
              <a:rPr lang="en-CA" dirty="0" smtClean="0">
                <a:latin typeface="Times New Roman" panose="02020603050405020304" pitchFamily="18" charset="0"/>
                <a:cs typeface="Times New Roman" panose="02020603050405020304" pitchFamily="18" charset="0"/>
              </a:rPr>
              <a:t>}</a:t>
            </a:r>
            <a:endParaRPr lang="en-CA" dirty="0"/>
          </a:p>
          <a:p>
            <a:pPr lvl="1"/>
            <a:r>
              <a:rPr lang="en-CA" dirty="0" smtClean="0"/>
              <a:t>Define </a:t>
            </a:r>
            <a:r>
              <a:rPr lang="en-CA" dirty="0" smtClean="0">
                <a:latin typeface="Times New Roman" panose="02020603050405020304" pitchFamily="18" charset="0"/>
                <a:cs typeface="Times New Roman" panose="02020603050405020304" pitchFamily="18" charset="0"/>
              </a:rPr>
              <a:t>tsp({},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w</a:t>
            </a:r>
            <a:r>
              <a:rPr lang="en-CA" baseline="-25000" dirty="0" smtClean="0">
                <a:latin typeface="Times New Roman" panose="02020603050405020304" pitchFamily="18" charset="0"/>
                <a:cs typeface="Times New Roman" panose="02020603050405020304" pitchFamily="18" charset="0"/>
              </a:rPr>
              <a:t>0, </a:t>
            </a:r>
            <a:r>
              <a:rPr lang="en-CA" i="1" baseline="-25000" dirty="0" smtClean="0">
                <a:latin typeface="Times New Roman" panose="02020603050405020304" pitchFamily="18" charset="0"/>
                <a:cs typeface="Times New Roman" panose="02020603050405020304" pitchFamily="18" charset="0"/>
              </a:rPr>
              <a:t>k</a:t>
            </a:r>
          </a:p>
          <a:p>
            <a:pPr lvl="1"/>
            <a:r>
              <a:rPr lang="en-CA" dirty="0" smtClean="0"/>
              <a:t>Use dynamic programming…</a:t>
            </a:r>
            <a:endParaRPr lang="en-CA" baseline="-25000" dirty="0">
              <a:latin typeface="Times New Roman" panose="02020603050405020304" pitchFamily="18" charset="0"/>
              <a:cs typeface="Times New Roman" panose="02020603050405020304" pitchFamily="18" charset="0"/>
            </a:endParaRPr>
          </a:p>
          <a:p>
            <a:pPr lvl="1"/>
            <a:endParaRPr lang="en-CA" baseline="-25000" dirty="0" smtClean="0">
              <a:latin typeface="Times New Roman" panose="02020603050405020304" pitchFamily="18"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852784409"/>
              </p:ext>
            </p:extLst>
          </p:nvPr>
        </p:nvGraphicFramePr>
        <p:xfrm>
          <a:off x="1918501" y="3789777"/>
          <a:ext cx="4379267" cy="573209"/>
        </p:xfrm>
        <a:graphic>
          <a:graphicData uri="http://schemas.openxmlformats.org/presentationml/2006/ole">
            <mc:AlternateContent xmlns:mc="http://schemas.openxmlformats.org/markup-compatibility/2006">
              <mc:Choice xmlns:v="urn:schemas-microsoft-com:vml" Requires="v">
                <p:oleObj spid="_x0000_s9230" name="Equation" r:id="rId3" imgW="2234880" imgH="291960" progId="Equation.DSMT4">
                  <p:embed/>
                </p:oleObj>
              </mc:Choice>
              <mc:Fallback>
                <p:oleObj name="Equation" r:id="rId3" imgW="2234880" imgH="291960" progId="Equation.DSMT4">
                  <p:embed/>
                  <p:pic>
                    <p:nvPicPr>
                      <p:cNvPr id="0" name="Object 3"/>
                      <p:cNvPicPr>
                        <a:picLocks noChangeAspect="1" noChangeArrowheads="1"/>
                      </p:cNvPicPr>
                      <p:nvPr/>
                    </p:nvPicPr>
                    <p:blipFill>
                      <a:blip r:embed="rId4"/>
                      <a:srcRect/>
                      <a:stretch>
                        <a:fillRect/>
                      </a:stretch>
                    </p:blipFill>
                    <p:spPr bwMode="auto">
                      <a:xfrm>
                        <a:off x="1918501" y="3789777"/>
                        <a:ext cx="4379267" cy="573209"/>
                      </a:xfrm>
                      <a:prstGeom prst="rect">
                        <a:avLst/>
                      </a:prstGeom>
                      <a:no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80879429"/>
              </p:ext>
            </p:extLst>
          </p:nvPr>
        </p:nvGraphicFramePr>
        <p:xfrm>
          <a:off x="2502367" y="4417438"/>
          <a:ext cx="4529495" cy="640671"/>
        </p:xfrm>
        <a:graphic>
          <a:graphicData uri="http://schemas.openxmlformats.org/presentationml/2006/ole">
            <mc:AlternateContent xmlns:mc="http://schemas.openxmlformats.org/markup-compatibility/2006">
              <mc:Choice xmlns:v="urn:schemas-microsoft-com:vml" Requires="v">
                <p:oleObj spid="_x0000_s9231" name="Equation" r:id="rId5" imgW="2158920" imgH="304560" progId="Equation.DSMT4">
                  <p:embed/>
                </p:oleObj>
              </mc:Choice>
              <mc:Fallback>
                <p:oleObj name="Equation" r:id="rId5" imgW="2158920" imgH="304560" progId="Equation.DSMT4">
                  <p:embed/>
                  <p:pic>
                    <p:nvPicPr>
                      <p:cNvPr id="0" name="Object 6"/>
                      <p:cNvPicPr>
                        <a:picLocks noChangeAspect="1" noChangeArrowheads="1"/>
                      </p:cNvPicPr>
                      <p:nvPr/>
                    </p:nvPicPr>
                    <p:blipFill>
                      <a:blip r:embed="rId6"/>
                      <a:srcRect/>
                      <a:stretch>
                        <a:fillRect/>
                      </a:stretch>
                    </p:blipFill>
                    <p:spPr bwMode="auto">
                      <a:xfrm>
                        <a:off x="2502367" y="4417438"/>
                        <a:ext cx="4529495" cy="64067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0442636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Completeness</a:t>
            </a:r>
            <a:endParaRPr lang="en-CA" dirty="0"/>
          </a:p>
        </p:txBody>
      </p:sp>
      <p:sp>
        <p:nvSpPr>
          <p:cNvPr id="3" name="Content Placeholder 2"/>
          <p:cNvSpPr>
            <a:spLocks noGrp="1"/>
          </p:cNvSpPr>
          <p:nvPr>
            <p:ph idx="1"/>
          </p:nvPr>
        </p:nvSpPr>
        <p:spPr/>
        <p:txBody>
          <a:bodyPr/>
          <a:lstStyle/>
          <a:p>
            <a:pPr marL="360363" indent="-360363">
              <a:buNone/>
            </a:pPr>
            <a:r>
              <a:rPr lang="en-CA" dirty="0" smtClean="0"/>
              <a:t>	How many different arguments can be passed to </a:t>
            </a:r>
            <a:r>
              <a:rPr lang="en-CA" dirty="0" smtClean="0">
                <a:latin typeface="Times New Roman" panose="02020603050405020304" pitchFamily="18" charset="0"/>
                <a:cs typeface="Times New Roman" panose="02020603050405020304" pitchFamily="18" charset="0"/>
              </a:rPr>
              <a:t>tsp(</a:t>
            </a:r>
            <a:r>
              <a:rPr lang="en-CA" i="1" dirty="0" smtClean="0">
                <a:latin typeface="Times New Roman" panose="02020603050405020304" pitchFamily="18" charset="0"/>
                <a:cs typeface="Times New Roman" panose="02020603050405020304" pitchFamily="18" charset="0"/>
              </a:rPr>
              <a:t>S</a:t>
            </a:r>
            <a:r>
              <a:rPr lang="en-CA" dirty="0" smtClean="0">
                <a:latin typeface="Times New Roman" panose="02020603050405020304" pitchFamily="18" charset="0"/>
                <a:cs typeface="Times New Roman" panose="02020603050405020304" pitchFamily="18" charset="0"/>
              </a:rPr>
              <a:t>, </a:t>
            </a:r>
            <a:r>
              <a:rPr lang="en-CA" i="1" dirty="0"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r>
              <a:rPr lang="en-CA" dirty="0" smtClean="0"/>
              <a:t>?</a:t>
            </a:r>
          </a:p>
          <a:p>
            <a:pPr lvl="1"/>
            <a:r>
              <a:rPr lang="en-CA" dirty="0" smtClean="0"/>
              <a:t>There are at most </a:t>
            </a:r>
            <a:r>
              <a:rPr lang="en-CA" dirty="0" smtClean="0">
                <a:latin typeface="Times New Roman" panose="02020603050405020304" pitchFamily="18" charset="0"/>
                <a:cs typeface="Times New Roman" panose="02020603050405020304" pitchFamily="18" charset="0"/>
              </a:rPr>
              <a:t>2</a:t>
            </a:r>
            <a:r>
              <a:rPr lang="en-CA" i="1" baseline="30000" dirty="0" smtClean="0">
                <a:latin typeface="Times New Roman" panose="02020603050405020304" pitchFamily="18" charset="0"/>
                <a:cs typeface="Times New Roman" panose="02020603050405020304" pitchFamily="18" charset="0"/>
              </a:rPr>
              <a:t>n</a:t>
            </a:r>
            <a:r>
              <a:rPr lang="en-CA" dirty="0" smtClean="0"/>
              <a:t> possible subsets of </a:t>
            </a:r>
            <a:r>
              <a:rPr lang="en-CA" i="1" dirty="0" smtClean="0">
                <a:latin typeface="Times New Roman" panose="02020603050405020304" pitchFamily="18" charset="0"/>
                <a:cs typeface="Times New Roman" panose="02020603050405020304" pitchFamily="18" charset="0"/>
              </a:rPr>
              <a:t>V</a:t>
            </a:r>
            <a:endParaRPr lang="en-CA" dirty="0" smtClean="0">
              <a:latin typeface="Times New Roman" panose="02020603050405020304" pitchFamily="18" charset="0"/>
              <a:cs typeface="Times New Roman" panose="02020603050405020304" pitchFamily="18" charset="0"/>
            </a:endParaRPr>
          </a:p>
          <a:p>
            <a:pPr lvl="1"/>
            <a:r>
              <a:rPr lang="en-CA" dirty="0" smtClean="0"/>
              <a:t>There are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a:t>
            </a:r>
            <a:r>
              <a:rPr lang="en-CA" i="1" dirty="0" smtClean="0">
                <a:latin typeface="Times New Roman" panose="02020603050405020304" pitchFamily="18" charset="0"/>
                <a:cs typeface="Times New Roman" panose="02020603050405020304" pitchFamily="18" charset="0"/>
              </a:rPr>
              <a:t>S</a:t>
            </a:r>
            <a:r>
              <a:rPr lang="en-CA" dirty="0" smtClean="0">
                <a:latin typeface="Times New Roman" panose="02020603050405020304" pitchFamily="18" charset="0"/>
                <a:cs typeface="Times New Roman" panose="02020603050405020304" pitchFamily="18" charset="0"/>
              </a:rPr>
              <a:t>| </a:t>
            </a:r>
            <a:r>
              <a:rPr lang="en-CA" dirty="0" smtClean="0"/>
              <a:t>possible second arguments</a:t>
            </a:r>
          </a:p>
          <a:p>
            <a:pPr lvl="1"/>
            <a:r>
              <a:rPr lang="en-CA" dirty="0" smtClean="0"/>
              <a:t>Thus, the number of possible arguments is </a:t>
            </a:r>
            <a:r>
              <a:rPr lang="en-CA" dirty="0" smtClean="0">
                <a:latin typeface="Times New Roman" panose="02020603050405020304" pitchFamily="18" charset="0"/>
                <a:cs typeface="Times New Roman" panose="02020603050405020304" pitchFamily="18" charset="0"/>
              </a:rPr>
              <a:t>O</a:t>
            </a:r>
            <a:r>
              <a:rPr lang="en-CA" dirty="0" smtClean="0"/>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endParaRPr lang="en-CA" dirty="0">
              <a:latin typeface="Times New Roman" panose="02020603050405020304" pitchFamily="18" charset="0"/>
              <a:cs typeface="Times New Roman" panose="02020603050405020304" pitchFamily="18" charset="0"/>
            </a:endParaRPr>
          </a:p>
          <a:p>
            <a:pPr lvl="1"/>
            <a:r>
              <a:rPr lang="en-CA" dirty="0" smtClean="0"/>
              <a:t>The actual number asymptotically approaches </a:t>
            </a:r>
            <a:r>
              <a:rPr lang="en-CA" dirty="0" smtClean="0">
                <a:latin typeface="Times New Roman" panose="02020603050405020304" pitchFamily="18" charset="0"/>
                <a:cs typeface="Times New Roman" panose="02020603050405020304" pitchFamily="18" charset="0"/>
              </a:rPr>
              <a:t>0.25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endParaRPr lang="en-CA" dirty="0" smtClean="0">
              <a:latin typeface="Times New Roman" panose="02020603050405020304" pitchFamily="18" charset="0"/>
              <a:cs typeface="Times New Roman" panose="02020603050405020304" pitchFamily="18" charset="0"/>
            </a:endParaRPr>
          </a:p>
          <a:p>
            <a:pPr lvl="1"/>
            <a:endParaRPr lang="en-CA" dirty="0"/>
          </a:p>
          <a:p>
            <a:pPr marL="360363" indent="-360363">
              <a:buNone/>
            </a:pPr>
            <a:r>
              <a:rPr lang="en-CA" dirty="0" smtClean="0"/>
              <a:t>	How many calculations are there?</a:t>
            </a:r>
          </a:p>
          <a:p>
            <a:pPr lvl="1"/>
            <a:r>
              <a:rPr lang="en-CA" dirty="0" smtClean="0"/>
              <a:t>Each calculation is </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S</a:t>
            </a:r>
            <a:r>
              <a:rPr lang="en-CA" dirty="0" smtClean="0">
                <a:latin typeface="Times New Roman" panose="02020603050405020304" pitchFamily="18" charset="0"/>
                <a:cs typeface="Times New Roman" panose="02020603050405020304" pitchFamily="18" charset="0"/>
              </a:rPr>
              <a:t>| &lt; </a:t>
            </a:r>
            <a:r>
              <a:rPr lang="en-CA" i="1" dirty="0" smtClean="0">
                <a:latin typeface="Times New Roman" panose="02020603050405020304" pitchFamily="18" charset="0"/>
                <a:cs typeface="Times New Roman" panose="02020603050405020304" pitchFamily="18" charset="0"/>
              </a:rPr>
              <a:t>n</a:t>
            </a:r>
            <a:r>
              <a:rPr lang="en-CA" dirty="0" smtClean="0"/>
              <a:t>, so an estimate to the number of calculations is </a:t>
            </a:r>
            <a:r>
              <a:rPr lang="en-CA" dirty="0" smtClean="0">
                <a:latin typeface="Times New Roman" panose="02020603050405020304" pitchFamily="18" charset="0"/>
                <a:cs typeface="Times New Roman" panose="02020603050405020304" pitchFamily="18" charset="0"/>
              </a:rPr>
              <a:t>O</a:t>
            </a:r>
            <a:r>
              <a:rPr lang="en-CA" dirty="0" smtClean="0"/>
              <a:t>(</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a:t>
            </a:r>
            <a:r>
              <a:rPr lang="en-CA" dirty="0">
                <a:latin typeface="Times New Roman" panose="02020603050405020304" pitchFamily="18" charset="0"/>
                <a:cs typeface="Times New Roman" panose="02020603050405020304" pitchFamily="18" charset="0"/>
              </a:rPr>
              <a:t>2</a:t>
            </a:r>
            <a:r>
              <a:rPr lang="en-CA" i="1" baseline="30000" dirty="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p>
          <a:p>
            <a:pPr lvl="1"/>
            <a:r>
              <a:rPr lang="en-CA" dirty="0" smtClean="0"/>
              <a:t>The actual number asymptotically approaches </a:t>
            </a:r>
            <a:r>
              <a:rPr lang="en-CA" dirty="0" smtClean="0">
                <a:latin typeface="Times New Roman" panose="02020603050405020304" pitchFamily="18" charset="0"/>
                <a:cs typeface="Times New Roman" panose="02020603050405020304" pitchFamily="18" charset="0"/>
              </a:rPr>
              <a:t>0.125 </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p>
          <a:p>
            <a:pPr lvl="1"/>
            <a:endParaRPr lang="en-CA" dirty="0" smtClean="0"/>
          </a:p>
          <a:p>
            <a:pPr marL="360363" indent="-360363">
              <a:buNone/>
            </a:pPr>
            <a:r>
              <a:rPr lang="en-CA" dirty="0"/>
              <a:t>	</a:t>
            </a:r>
            <a:r>
              <a:rPr lang="en-CA" dirty="0" smtClean="0"/>
              <a:t>Thus, we require </a:t>
            </a:r>
            <a:r>
              <a:rPr lang="en-CA" dirty="0" smtClean="0">
                <a:latin typeface="Symbol" panose="05050102010706020507" pitchFamily="18" charset="2"/>
                <a:cs typeface="Times New Roman" panose="02020603050405020304" pitchFamily="18" charset="0"/>
              </a:rPr>
              <a:t>Q</a:t>
            </a:r>
            <a:r>
              <a:rPr lang="en-CA" dirty="0" smtClean="0"/>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memory with </a:t>
            </a:r>
            <a:r>
              <a:rPr lang="en-CA" dirty="0" smtClean="0">
                <a:latin typeface="Symbol" panose="05050102010706020507" pitchFamily="18" charset="2"/>
                <a:cs typeface="Times New Roman" panose="02020603050405020304" pitchFamily="18" charset="0"/>
              </a:rPr>
              <a:t>Q</a:t>
            </a:r>
            <a:r>
              <a:rPr lang="en-CA" dirty="0" smtClean="0"/>
              <a:t>(</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time</a:t>
            </a:r>
          </a:p>
          <a:p>
            <a:pPr lvl="1"/>
            <a:r>
              <a:rPr lang="en-CA" dirty="0" smtClean="0"/>
              <a:t>As any </a:t>
            </a:r>
            <a:r>
              <a:rPr lang="en-CA" i="1" dirty="0" smtClean="0">
                <a:latin typeface="Times New Roman" panose="02020603050405020304" pitchFamily="18" charset="0"/>
                <a:cs typeface="Times New Roman" panose="02020603050405020304" pitchFamily="18" charset="0"/>
              </a:rPr>
              <a:t>NP</a:t>
            </a:r>
            <a:r>
              <a:rPr lang="en-CA" dirty="0" smtClean="0">
                <a:latin typeface="Times New Roman" panose="02020603050405020304" pitchFamily="18" charset="0"/>
                <a:cs typeface="Times New Roman" panose="02020603050405020304" pitchFamily="18" charset="0"/>
              </a:rPr>
              <a:t> Complete </a:t>
            </a:r>
            <a:r>
              <a:rPr lang="en-CA" dirty="0" smtClean="0"/>
              <a:t>problem is polynomially reducible to the traveling salesman problem, the run time is </a:t>
            </a:r>
            <a:r>
              <a:rPr lang="en-CA" dirty="0" smtClean="0">
                <a:latin typeface="Times New Roman" panose="02020603050405020304" pitchFamily="18" charset="0"/>
                <a:cs typeface="Times New Roman" panose="02020603050405020304" pitchFamily="18" charset="0"/>
              </a:rPr>
              <a:t>O(</a:t>
            </a:r>
            <a:r>
              <a:rPr lang="en-CA" i="1" dirty="0" smtClean="0">
                <a:latin typeface="Times New Roman" panose="02020603050405020304" pitchFamily="18" charset="0"/>
                <a:cs typeface="Times New Roman" panose="02020603050405020304" pitchFamily="18" charset="0"/>
              </a:rPr>
              <a:t>n</a:t>
            </a:r>
            <a:r>
              <a:rPr lang="en-CA" baseline="30000" dirty="0" smtClean="0">
                <a:latin typeface="Times New Roman" panose="02020603050405020304" pitchFamily="18" charset="0"/>
                <a:cs typeface="Times New Roman" panose="02020603050405020304" pitchFamily="18" charset="0"/>
              </a:rPr>
              <a:t>2</a:t>
            </a:r>
            <a:r>
              <a:rPr lang="en-CA" dirty="0" smtClean="0">
                <a:latin typeface="Times New Roman" panose="02020603050405020304" pitchFamily="18" charset="0"/>
                <a:cs typeface="Times New Roman" panose="02020603050405020304" pitchFamily="18" charset="0"/>
              </a:rPr>
              <a:t> 2</a:t>
            </a:r>
            <a:r>
              <a:rPr lang="en-CA" i="1" baseline="30000"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p>
          <a:p>
            <a:pPr lvl="1"/>
            <a:endParaRPr lang="en-CA" dirty="0"/>
          </a:p>
        </p:txBody>
      </p:sp>
    </p:spTree>
    <p:extLst>
      <p:ext uri="{BB962C8B-B14F-4D97-AF65-F5344CB8AC3E}">
        <p14:creationId xmlns:p14="http://schemas.microsoft.com/office/powerpoint/2010/main" val="39505068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i="1" dirty="0">
                <a:latin typeface="Times New Roman" panose="02020603050405020304" pitchFamily="18" charset="0"/>
                <a:cs typeface="Times New Roman" panose="02020603050405020304" pitchFamily="18" charset="0"/>
              </a:rPr>
              <a:t>NP</a:t>
            </a:r>
            <a:r>
              <a:rPr lang="en-US" altLang="en-US" dirty="0">
                <a:latin typeface="Arial" charset="0"/>
                <a:cs typeface="Arial" charset="0"/>
              </a:rPr>
              <a:t> Completeness</a:t>
            </a:r>
            <a:endParaRPr lang="en-CA" dirty="0"/>
          </a:p>
        </p:txBody>
      </p:sp>
      <p:sp>
        <p:nvSpPr>
          <p:cNvPr id="3" name="Content Placeholder 2"/>
          <p:cNvSpPr>
            <a:spLocks noGrp="1"/>
          </p:cNvSpPr>
          <p:nvPr>
            <p:ph idx="1"/>
          </p:nvPr>
        </p:nvSpPr>
        <p:spPr/>
        <p:txBody>
          <a:bodyPr/>
          <a:lstStyle/>
          <a:p>
            <a:pPr marL="360363" indent="-360363">
              <a:buNone/>
            </a:pPr>
            <a:r>
              <a:rPr lang="en-CA" dirty="0" smtClean="0"/>
              <a:t>	Question:</a:t>
            </a:r>
          </a:p>
          <a:p>
            <a:pPr lvl="1"/>
            <a:r>
              <a:rPr lang="en-CA" dirty="0" smtClean="0"/>
              <a:t>Can we simplify this algorithm for the decision problem?</a:t>
            </a:r>
          </a:p>
          <a:p>
            <a:pPr lvl="1"/>
            <a:r>
              <a:rPr lang="en-CA" dirty="0" smtClean="0"/>
              <a:t>Recall, we are simply asking if there is a path no greater than </a:t>
            </a:r>
            <a:r>
              <a:rPr lang="en-CA" i="1" dirty="0" smtClean="0">
                <a:latin typeface="Times New Roman" panose="02020603050405020304" pitchFamily="18" charset="0"/>
                <a:cs typeface="Times New Roman" panose="02020603050405020304" pitchFamily="18" charset="0"/>
              </a:rPr>
              <a:t>K</a:t>
            </a:r>
            <a:endParaRPr lang="en-CA" dirty="0" smtClean="0">
              <a:latin typeface="Times New Roman" panose="02020603050405020304" pitchFamily="18" charset="0"/>
              <a:cs typeface="Times New Roman" panose="02020603050405020304" pitchFamily="18" charset="0"/>
            </a:endParaRPr>
          </a:p>
          <a:p>
            <a:pPr lvl="1"/>
            <a:r>
              <a:rPr lang="en-CA" dirty="0" smtClean="0"/>
              <a:t>Is there any way to prune the number of possible paths taken?</a:t>
            </a:r>
          </a:p>
          <a:p>
            <a:pPr lvl="1"/>
            <a:endParaRPr lang="en-CA" dirty="0"/>
          </a:p>
          <a:p>
            <a:pPr marL="360363" indent="-360363">
              <a:buNone/>
            </a:pPr>
            <a:r>
              <a:rPr lang="en-CA" dirty="0" smtClean="0"/>
              <a:t>	Recall that backtracking reduced the solving of Sudoku to a few thousand iterations</a:t>
            </a:r>
            <a:endParaRPr lang="en-CA" dirty="0"/>
          </a:p>
        </p:txBody>
      </p:sp>
    </p:spTree>
    <p:extLst>
      <p:ext uri="{BB962C8B-B14F-4D97-AF65-F5344CB8AC3E}">
        <p14:creationId xmlns:p14="http://schemas.microsoft.com/office/powerpoint/2010/main" val="202095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Graph </a:t>
            </a:r>
            <a:r>
              <a:rPr lang="en-CA" dirty="0" err="1" smtClean="0"/>
              <a:t>isomorphisms</a:t>
            </a:r>
            <a:endParaRPr lang="en-CA" dirty="0"/>
          </a:p>
        </p:txBody>
      </p:sp>
      <p:sp>
        <p:nvSpPr>
          <p:cNvPr id="3" name="Content Placeholder 2"/>
          <p:cNvSpPr>
            <a:spLocks noGrp="1"/>
          </p:cNvSpPr>
          <p:nvPr>
            <p:ph idx="1"/>
          </p:nvPr>
        </p:nvSpPr>
        <p:spPr/>
        <p:txBody>
          <a:bodyPr/>
          <a:lstStyle/>
          <a:p>
            <a:pPr marL="354013" indent="-354013">
              <a:buNone/>
            </a:pPr>
            <a:r>
              <a:rPr lang="en-CA" dirty="0"/>
              <a:t>	</a:t>
            </a:r>
            <a:r>
              <a:rPr lang="en-CA" dirty="0" smtClean="0"/>
              <a:t>Recall the sub-graph isomorphism problem</a:t>
            </a:r>
          </a:p>
          <a:p>
            <a:pPr lvl="1"/>
            <a:r>
              <a:rPr lang="en-CA" dirty="0" smtClean="0"/>
              <a:t>Given two graphs, is one graph isomorphic to a sub-graph of the other?</a:t>
            </a:r>
          </a:p>
          <a:p>
            <a:pPr lvl="1"/>
            <a:endParaRPr lang="en-CA" dirty="0"/>
          </a:p>
          <a:p>
            <a:pPr marL="355600" indent="-355600">
              <a:buNone/>
            </a:pPr>
            <a:r>
              <a:rPr lang="en-CA" dirty="0" smtClean="0"/>
              <a:t>	A possibly easier question is:</a:t>
            </a:r>
          </a:p>
          <a:p>
            <a:pPr lvl="1"/>
            <a:r>
              <a:rPr lang="en-CA" dirty="0" smtClean="0"/>
              <a:t>Are two graphs isomorphic?</a:t>
            </a:r>
          </a:p>
          <a:p>
            <a:pPr lvl="1"/>
            <a:endParaRPr lang="en-CA" dirty="0"/>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So far, the best algorithm is </a:t>
            </a:r>
            <a:endParaRPr lang="en-CA" dirty="0"/>
          </a:p>
          <a:p>
            <a:pPr lvl="1"/>
            <a:endParaRPr lang="en-CA" dirty="0" smtClean="0"/>
          </a:p>
        </p:txBody>
      </p:sp>
      <p:pic>
        <p:nvPicPr>
          <p:cNvPr id="8194" name="Picture 2" descr="C:\Users\dwharder\Desktop\a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214" y="3395188"/>
            <a:ext cx="8147053" cy="20351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Object 3"/>
          <p:cNvGraphicFramePr>
            <a:graphicFrameLocks noChangeAspect="1"/>
          </p:cNvGraphicFramePr>
          <p:nvPr>
            <p:extLst>
              <p:ext uri="{D42A27DB-BD31-4B8C-83A1-F6EECF244321}">
                <p14:modId xmlns:p14="http://schemas.microsoft.com/office/powerpoint/2010/main" val="4121525082"/>
              </p:ext>
            </p:extLst>
          </p:nvPr>
        </p:nvGraphicFramePr>
        <p:xfrm>
          <a:off x="4120087" y="5438767"/>
          <a:ext cx="1087966" cy="493011"/>
        </p:xfrm>
        <a:graphic>
          <a:graphicData uri="http://schemas.openxmlformats.org/presentationml/2006/ole">
            <mc:AlternateContent xmlns:mc="http://schemas.openxmlformats.org/markup-compatibility/2006">
              <mc:Choice xmlns:v="urn:schemas-microsoft-com:vml" Requires="v">
                <p:oleObj spid="_x0000_s8203" name="Equation" r:id="rId4" imgW="533160" imgH="241200" progId="Equation.DSMT4">
                  <p:embed/>
                </p:oleObj>
              </mc:Choice>
              <mc:Fallback>
                <p:oleObj name="Equation" r:id="rId4" imgW="533160" imgH="241200" progId="Equation.DSMT4">
                  <p:embed/>
                  <p:pic>
                    <p:nvPicPr>
                      <p:cNvPr id="0" name="Object 3"/>
                      <p:cNvPicPr>
                        <a:picLocks noChangeAspect="1" noChangeArrowheads="1"/>
                      </p:cNvPicPr>
                      <p:nvPr/>
                    </p:nvPicPr>
                    <p:blipFill>
                      <a:blip r:embed="rId5"/>
                      <a:srcRect/>
                      <a:stretch>
                        <a:fillRect/>
                      </a:stretch>
                    </p:blipFill>
                    <p:spPr bwMode="auto">
                      <a:xfrm>
                        <a:off x="4120087" y="5438767"/>
                        <a:ext cx="1087966" cy="493011"/>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618649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Prime factors</a:t>
            </a:r>
            <a:endParaRPr lang="en-CA" dirty="0"/>
          </a:p>
        </p:txBody>
      </p:sp>
      <p:sp>
        <p:nvSpPr>
          <p:cNvPr id="3" name="Content Placeholder 2"/>
          <p:cNvSpPr>
            <a:spLocks noGrp="1"/>
          </p:cNvSpPr>
          <p:nvPr>
            <p:ph idx="1"/>
          </p:nvPr>
        </p:nvSpPr>
        <p:spPr/>
        <p:txBody>
          <a:bodyPr/>
          <a:lstStyle/>
          <a:p>
            <a:pPr marL="354013" indent="-354013">
              <a:buNone/>
            </a:pPr>
            <a:r>
              <a:rPr lang="en-CA" dirty="0" smtClean="0"/>
              <a:t>	On the other hand, the problem</a:t>
            </a:r>
          </a:p>
          <a:p>
            <a:pPr marL="354013" indent="-354013">
              <a:buNone/>
            </a:pPr>
            <a:endParaRPr lang="en-CA" sz="700" dirty="0" smtClean="0"/>
          </a:p>
          <a:p>
            <a:pPr marL="354013" indent="-354013" algn="ctr">
              <a:buNone/>
            </a:pPr>
            <a:r>
              <a:rPr lang="en-CA" sz="1800" dirty="0" smtClean="0"/>
              <a:t>Does </a:t>
            </a:r>
            <a:r>
              <a:rPr lang="en-CA" sz="1800" i="1" dirty="0" smtClean="0">
                <a:latin typeface="Times New Roman" panose="02020603050405020304" pitchFamily="18" charset="0"/>
                <a:cs typeface="Times New Roman" panose="02020603050405020304" pitchFamily="18" charset="0"/>
              </a:rPr>
              <a:t>n</a:t>
            </a:r>
            <a:r>
              <a:rPr lang="en-CA" sz="1800" dirty="0" smtClean="0"/>
              <a:t> have a prime factor </a:t>
            </a:r>
            <a:r>
              <a:rPr lang="en-CA" sz="1800" i="1" dirty="0" smtClean="0">
                <a:latin typeface="Times New Roman" panose="02020603050405020304" pitchFamily="18" charset="0"/>
                <a:cs typeface="Times New Roman" panose="02020603050405020304" pitchFamily="18" charset="0"/>
              </a:rPr>
              <a:t>p</a:t>
            </a:r>
            <a:r>
              <a:rPr lang="en-CA" sz="1800" dirty="0" smtClean="0"/>
              <a:t> less than or equal to </a:t>
            </a:r>
            <a:r>
              <a:rPr lang="en-CA" sz="1800" i="1" dirty="0">
                <a:latin typeface="Times New Roman" panose="02020603050405020304" pitchFamily="18" charset="0"/>
                <a:cs typeface="Times New Roman" panose="02020603050405020304" pitchFamily="18" charset="0"/>
              </a:rPr>
              <a:t>m</a:t>
            </a:r>
            <a:r>
              <a:rPr lang="en-CA" sz="1800" dirty="0" smtClean="0"/>
              <a:t>?</a:t>
            </a:r>
          </a:p>
          <a:p>
            <a:pPr marL="354013" indent="-354013" algn="ctr">
              <a:buNone/>
            </a:pPr>
            <a:endParaRPr lang="en-CA" sz="700" dirty="0"/>
          </a:p>
          <a:p>
            <a:pPr marL="354013" indent="-354013">
              <a:buNone/>
            </a:pPr>
            <a:r>
              <a:rPr lang="en-CA" sz="1800" dirty="0" smtClean="0"/>
              <a:t>	was shown in </a:t>
            </a:r>
            <a:r>
              <a:rPr lang="en-CA" dirty="0" smtClean="0"/>
              <a:t>2002 to be in </a:t>
            </a:r>
            <a:r>
              <a:rPr lang="en-CA" i="1" dirty="0" smtClean="0">
                <a:latin typeface="Times New Roman" panose="02020603050405020304" pitchFamily="18" charset="0"/>
                <a:cs typeface="Times New Roman" panose="02020603050405020304" pitchFamily="18" charset="0"/>
              </a:rPr>
              <a:t>P</a:t>
            </a:r>
          </a:p>
          <a:p>
            <a:pPr lvl="1"/>
            <a:r>
              <a:rPr lang="en-CA" dirty="0" smtClean="0"/>
              <a:t>Yes, people are still looking into this!</a:t>
            </a:r>
            <a:endParaRPr lang="en-CA" dirty="0"/>
          </a:p>
          <a:p>
            <a:pPr marL="354013" indent="-354013">
              <a:buNone/>
            </a:pPr>
            <a:endParaRPr lang="en-CA" dirty="0"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58148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complexity classes</a:t>
            </a:r>
            <a:endParaRPr lang="en-CA" dirty="0"/>
          </a:p>
        </p:txBody>
      </p:sp>
      <p:sp>
        <p:nvSpPr>
          <p:cNvPr id="3" name="Content Placeholder 2"/>
          <p:cNvSpPr>
            <a:spLocks noGrp="1"/>
          </p:cNvSpPr>
          <p:nvPr>
            <p:ph idx="1"/>
          </p:nvPr>
        </p:nvSpPr>
        <p:spPr/>
        <p:txBody>
          <a:bodyPr/>
          <a:lstStyle/>
          <a:p>
            <a:pPr marL="355600" indent="-355600">
              <a:buNone/>
            </a:pPr>
            <a:r>
              <a:rPr lang="en-CA" dirty="0" smtClean="0"/>
              <a:t>	The upshot is:</a:t>
            </a:r>
          </a:p>
          <a:p>
            <a:pPr lvl="1"/>
            <a:r>
              <a:rPr lang="en-CA" dirty="0" smtClean="0"/>
              <a:t>If you need to solve an </a:t>
            </a:r>
            <a:r>
              <a:rPr lang="en-CA" i="1" dirty="0" smtClean="0">
                <a:latin typeface="Times New Roman" panose="02020603050405020304" pitchFamily="18" charset="0"/>
                <a:cs typeface="Times New Roman" panose="02020603050405020304" pitchFamily="18" charset="0"/>
              </a:rPr>
              <a:t>NP</a:t>
            </a:r>
            <a:r>
              <a:rPr lang="en-CA" dirty="0" smtClean="0">
                <a:latin typeface="Times New Roman" panose="02020603050405020304" pitchFamily="18" charset="0"/>
                <a:cs typeface="Times New Roman" panose="02020603050405020304" pitchFamily="18" charset="0"/>
              </a:rPr>
              <a:t> Complete</a:t>
            </a:r>
            <a:r>
              <a:rPr lang="en-CA" dirty="0" smtClean="0"/>
              <a:t> problem for your solution, you will require an exponential amount of time…</a:t>
            </a:r>
          </a:p>
          <a:p>
            <a:pPr lvl="1"/>
            <a:endParaRPr lang="en-CA" dirty="0"/>
          </a:p>
          <a:p>
            <a:pPr marL="355600" indent="-355600">
              <a:buNone/>
            </a:pPr>
            <a:r>
              <a:rPr lang="en-CA" dirty="0" smtClean="0"/>
              <a:t>	Two other complexity classes are:</a:t>
            </a:r>
          </a:p>
          <a:p>
            <a:pPr lvl="1"/>
            <a:r>
              <a:rPr lang="en-CA" dirty="0" smtClean="0"/>
              <a:t>Problems that can be solved with </a:t>
            </a:r>
            <a:r>
              <a:rPr lang="en-CA" dirty="0" smtClean="0">
                <a:latin typeface="Times New Roman" panose="02020603050405020304" pitchFamily="18" charset="0"/>
                <a:cs typeface="Times New Roman" panose="02020603050405020304" pitchFamily="18" charset="0"/>
              </a:rPr>
              <a:t>O(</a:t>
            </a:r>
            <a:r>
              <a:rPr lang="en-CA" dirty="0" err="1" smtClean="0">
                <a:latin typeface="Times New Roman" panose="02020603050405020304" pitchFamily="18" charset="0"/>
                <a:cs typeface="Times New Roman" panose="02020603050405020304" pitchFamily="18" charset="0"/>
              </a:rPr>
              <a:t>ln</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a:t>
            </a:r>
            <a:r>
              <a:rPr lang="en-CA" dirty="0" smtClean="0"/>
              <a:t> memory:  </a:t>
            </a:r>
            <a:r>
              <a:rPr lang="en-CA" i="1" dirty="0" smtClean="0">
                <a:latin typeface="Times New Roman" panose="02020603050405020304" pitchFamily="18" charset="0"/>
                <a:cs typeface="Times New Roman" panose="02020603050405020304" pitchFamily="18" charset="0"/>
              </a:rPr>
              <a:t>L</a:t>
            </a:r>
            <a:r>
              <a:rPr lang="en-CA" dirty="0" smtClean="0"/>
              <a:t> </a:t>
            </a:r>
            <a:endParaRPr lang="en-CA" dirty="0"/>
          </a:p>
          <a:p>
            <a:pPr lvl="2"/>
            <a:r>
              <a:rPr lang="en-CA" dirty="0" smtClean="0"/>
              <a:t>What can be computed with limited memory?</a:t>
            </a:r>
          </a:p>
          <a:p>
            <a:pPr lvl="1"/>
            <a:r>
              <a:rPr lang="en-CA" dirty="0" smtClean="0"/>
              <a:t>Problems that can be solved in </a:t>
            </a:r>
            <a:r>
              <a:rPr lang="en-CA" dirty="0" smtClean="0">
                <a:latin typeface="Times New Roman" panose="02020603050405020304" pitchFamily="18" charset="0"/>
                <a:cs typeface="Times New Roman" panose="02020603050405020304" pitchFamily="18" charset="0"/>
              </a:rPr>
              <a:t>O(</a:t>
            </a:r>
            <a:r>
              <a:rPr lang="en-CA" dirty="0" err="1" smtClean="0">
                <a:latin typeface="Times New Roman" panose="02020603050405020304" pitchFamily="18" charset="0"/>
                <a:cs typeface="Times New Roman" panose="02020603050405020304" pitchFamily="18" charset="0"/>
              </a:rPr>
              <a:t>ln</a:t>
            </a:r>
            <a:r>
              <a:rPr lang="en-CA" i="1" baseline="30000" dirty="0" err="1" smtClean="0">
                <a:latin typeface="Times New Roman" panose="02020603050405020304" pitchFamily="18" charset="0"/>
                <a:cs typeface="Times New Roman" panose="02020603050405020304" pitchFamily="18" charset="0"/>
              </a:rPr>
              <a:t>c</a:t>
            </a:r>
            <a:r>
              <a:rPr lang="en-CA" dirty="0" smtClean="0">
                <a:latin typeface="Times New Roman" panose="02020603050405020304" pitchFamily="18" charset="0"/>
                <a:cs typeface="Times New Roman" panose="02020603050405020304" pitchFamily="18" charset="0"/>
              </a:rPr>
              <a:t>(</a:t>
            </a:r>
            <a:r>
              <a:rPr lang="en-CA" i="1" dirty="0" smtClean="0">
                <a:latin typeface="Times New Roman" panose="02020603050405020304" pitchFamily="18" charset="0"/>
                <a:cs typeface="Times New Roman" panose="02020603050405020304" pitchFamily="18" charset="0"/>
              </a:rPr>
              <a:t>n</a:t>
            </a:r>
            <a:r>
              <a:rPr lang="en-CA" dirty="0">
                <a:latin typeface="Times New Roman" panose="02020603050405020304" pitchFamily="18" charset="0"/>
                <a:cs typeface="Times New Roman" panose="02020603050405020304" pitchFamily="18" charset="0"/>
              </a:rPr>
              <a:t>))</a:t>
            </a:r>
            <a:r>
              <a:rPr lang="en-CA" dirty="0"/>
              <a:t> </a:t>
            </a:r>
            <a:r>
              <a:rPr lang="en-CA" dirty="0" smtClean="0"/>
              <a:t>time if you have </a:t>
            </a:r>
            <a:r>
              <a:rPr lang="en-CA" dirty="0" smtClean="0">
                <a:latin typeface="Times New Roman" panose="02020603050405020304" pitchFamily="18" charset="0"/>
                <a:cs typeface="Times New Roman" panose="02020603050405020304" pitchFamily="18" charset="0"/>
              </a:rPr>
              <a:t>O(</a:t>
            </a:r>
            <a:r>
              <a:rPr lang="en-CA" i="1" dirty="0" err="1" smtClean="0">
                <a:latin typeface="Times New Roman" panose="02020603050405020304" pitchFamily="18" charset="0"/>
                <a:cs typeface="Times New Roman" panose="02020603050405020304" pitchFamily="18" charset="0"/>
              </a:rPr>
              <a:t>n</a:t>
            </a:r>
            <a:r>
              <a:rPr lang="en-CA" i="1" baseline="30000" dirty="0" err="1" smtClean="0">
                <a:latin typeface="Times New Roman" panose="02020603050405020304" pitchFamily="18" charset="0"/>
                <a:cs typeface="Times New Roman" panose="02020603050405020304" pitchFamily="18" charset="0"/>
              </a:rPr>
              <a:t>k</a:t>
            </a:r>
            <a:r>
              <a:rPr lang="en-CA" dirty="0" smtClean="0">
                <a:latin typeface="Times New Roman" panose="02020603050405020304" pitchFamily="18" charset="0"/>
                <a:cs typeface="Times New Roman" panose="02020603050405020304" pitchFamily="18" charset="0"/>
              </a:rPr>
              <a:t>)</a:t>
            </a:r>
            <a:r>
              <a:rPr lang="en-CA" dirty="0" smtClean="0"/>
              <a:t> processors:  </a:t>
            </a:r>
            <a:r>
              <a:rPr lang="en-CA" i="1" dirty="0" smtClean="0">
                <a:latin typeface="Times New Roman" panose="02020603050405020304" pitchFamily="18" charset="0"/>
                <a:cs typeface="Times New Roman" panose="02020603050405020304" pitchFamily="18" charset="0"/>
              </a:rPr>
              <a:t>NC</a:t>
            </a:r>
            <a:endParaRPr lang="en-CA" dirty="0" smtClean="0"/>
          </a:p>
          <a:p>
            <a:pPr lvl="2"/>
            <a:r>
              <a:rPr lang="en-CA" dirty="0" smtClean="0"/>
              <a:t>What can be computed efficiently in a distributed system?</a:t>
            </a:r>
          </a:p>
          <a:p>
            <a:pPr lvl="2"/>
            <a:r>
              <a:rPr lang="en-CA" dirty="0" smtClean="0"/>
              <a:t>This includes:</a:t>
            </a:r>
          </a:p>
          <a:p>
            <a:pPr lvl="3"/>
            <a:r>
              <a:rPr lang="en-CA" dirty="0" smtClean="0"/>
              <a:t>Integer multiplication </a:t>
            </a:r>
            <a:r>
              <a:rPr lang="en-CA" dirty="0"/>
              <a:t>and </a:t>
            </a:r>
            <a:r>
              <a:rPr lang="en-CA" dirty="0" smtClean="0"/>
              <a:t>division</a:t>
            </a:r>
            <a:endParaRPr lang="en-CA" dirty="0"/>
          </a:p>
          <a:p>
            <a:pPr lvl="3"/>
            <a:r>
              <a:rPr lang="en-CA" dirty="0"/>
              <a:t>Matrix </a:t>
            </a:r>
            <a:r>
              <a:rPr lang="en-CA" dirty="0" smtClean="0"/>
              <a:t>multiplication</a:t>
            </a:r>
          </a:p>
          <a:p>
            <a:pPr lvl="3"/>
            <a:r>
              <a:rPr lang="en-CA" dirty="0" smtClean="0"/>
              <a:t>Finding the determinant</a:t>
            </a:r>
            <a:r>
              <a:rPr lang="en-CA" dirty="0"/>
              <a:t>, </a:t>
            </a:r>
            <a:r>
              <a:rPr lang="en-CA" dirty="0" smtClean="0"/>
              <a:t>inverse and rank of a matrix</a:t>
            </a:r>
          </a:p>
        </p:txBody>
      </p:sp>
    </p:spTree>
    <p:extLst>
      <p:ext uri="{BB962C8B-B14F-4D97-AF65-F5344CB8AC3E}">
        <p14:creationId xmlns:p14="http://schemas.microsoft.com/office/powerpoint/2010/main" val="9122933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68611"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In this topic, we covered:</a:t>
            </a:r>
          </a:p>
          <a:p>
            <a:pPr lvl="1"/>
            <a:r>
              <a:rPr lang="en-US" altLang="en-US" dirty="0" smtClean="0">
                <a:latin typeface="Arial" charset="0"/>
                <a:cs typeface="Arial" charset="0"/>
              </a:rPr>
              <a:t>Deterministic polynomial-time algorithms </a:t>
            </a:r>
            <a:r>
              <a:rPr lang="en-US" altLang="en-US" i="1" dirty="0" smtClean="0">
                <a:latin typeface="Times New Roman" panose="02020603050405020304" pitchFamily="18" charset="0"/>
                <a:cs typeface="Times New Roman" panose="02020603050405020304" pitchFamily="18" charset="0"/>
              </a:rPr>
              <a:t>P</a:t>
            </a:r>
            <a:endParaRPr lang="en-US" altLang="en-US" dirty="0" smtClean="0">
              <a:latin typeface="Arial" charset="0"/>
              <a:cs typeface="Arial" charset="0"/>
            </a:endParaRPr>
          </a:p>
          <a:p>
            <a:pPr lvl="1"/>
            <a:r>
              <a:rPr lang="en-US" altLang="en-US" dirty="0" smtClean="0">
                <a:latin typeface="Arial" charset="0"/>
                <a:cs typeface="Arial" charset="0"/>
              </a:rPr>
              <a:t>Nondeterministic polynomial-time algorithms</a:t>
            </a:r>
          </a:p>
          <a:p>
            <a:pPr lvl="2"/>
            <a:r>
              <a:rPr lang="en-US" altLang="en-US" dirty="0" smtClean="0">
                <a:latin typeface="Arial" charset="0"/>
                <a:cs typeface="Arial" charset="0"/>
              </a:rPr>
              <a:t>Those that can be verified in deterministically in polynomial time are </a:t>
            </a:r>
            <a:r>
              <a:rPr lang="en-US" altLang="en-US" i="1" dirty="0" smtClean="0">
                <a:latin typeface="Times New Roman" panose="02020603050405020304" pitchFamily="18" charset="0"/>
                <a:cs typeface="Times New Roman" panose="02020603050405020304" pitchFamily="18" charset="0"/>
              </a:rPr>
              <a:t>NP</a:t>
            </a:r>
            <a:endParaRPr lang="en-US" altLang="en-US" dirty="0" smtClean="0">
              <a:latin typeface="Times New Roman" panose="02020603050405020304" pitchFamily="18" charset="0"/>
              <a:cs typeface="Times New Roman" panose="02020603050405020304" pitchFamily="18" charset="0"/>
            </a:endParaRPr>
          </a:p>
          <a:p>
            <a:pPr lvl="1"/>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Times New Roman" panose="02020603050405020304" pitchFamily="18" charset="0"/>
                <a:cs typeface="Times New Roman" panose="02020603050405020304" pitchFamily="18" charset="0"/>
              </a:rPr>
              <a:t> Hard</a:t>
            </a:r>
            <a:r>
              <a:rPr lang="en-US" altLang="en-US" dirty="0" smtClean="0">
                <a:latin typeface="Arial" charset="0"/>
                <a:cs typeface="Arial" charset="0"/>
              </a:rPr>
              <a:t> problems</a:t>
            </a:r>
          </a:p>
          <a:p>
            <a:pPr lvl="1"/>
            <a:r>
              <a:rPr lang="en-US" altLang="en-US" dirty="0" smtClean="0">
                <a:latin typeface="Arial" charset="0"/>
                <a:cs typeface="Arial" charset="0"/>
              </a:rPr>
              <a:t>The class of </a:t>
            </a:r>
            <a:r>
              <a:rPr lang="en-US" altLang="en-US" i="1" dirty="0" smtClean="0">
                <a:latin typeface="Times New Roman" panose="02020603050405020304" pitchFamily="18" charset="0"/>
                <a:cs typeface="Times New Roman" panose="02020603050405020304" pitchFamily="18" charset="0"/>
              </a:rPr>
              <a:t>NP</a:t>
            </a:r>
            <a:r>
              <a:rPr lang="en-US" altLang="en-US" dirty="0" smtClean="0">
                <a:latin typeface="Times New Roman" panose="02020603050405020304" pitchFamily="18" charset="0"/>
                <a:cs typeface="Times New Roman" panose="02020603050405020304" pitchFamily="18" charset="0"/>
              </a:rPr>
              <a:t> Complete</a:t>
            </a:r>
            <a:r>
              <a:rPr lang="en-US" altLang="en-US" dirty="0" smtClean="0">
                <a:latin typeface="Arial" charset="0"/>
                <a:cs typeface="Arial" charset="0"/>
              </a:rPr>
              <a:t> problems</a:t>
            </a:r>
          </a:p>
          <a:p>
            <a:pPr lvl="1"/>
            <a:r>
              <a:rPr lang="en-US" altLang="en-US" dirty="0" smtClean="0">
                <a:latin typeface="Arial" charset="0"/>
                <a:cs typeface="Arial" charset="0"/>
              </a:rPr>
              <a:t>Question:  is </a:t>
            </a:r>
            <a:r>
              <a:rPr lang="en-US" altLang="en-US" i="1" dirty="0" smtClean="0">
                <a:latin typeface="Times New Roman" panose="02020603050405020304" pitchFamily="18" charset="0"/>
                <a:cs typeface="Times New Roman" panose="02020603050405020304" pitchFamily="18" charset="0"/>
              </a:rPr>
              <a:t>P = NP</a:t>
            </a:r>
            <a:r>
              <a:rPr lang="en-US" altLang="en-US" dirty="0" smtClean="0">
                <a:latin typeface="Arial" charset="0"/>
                <a:cs typeface="Arial" charset="0"/>
              </a:rPr>
              <a:t>?</a:t>
            </a:r>
          </a:p>
        </p:txBody>
      </p:sp>
    </p:spTree>
    <p:extLst>
      <p:ext uri="{BB962C8B-B14F-4D97-AF65-F5344CB8AC3E}">
        <p14:creationId xmlns:p14="http://schemas.microsoft.com/office/powerpoint/2010/main" val="15835612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algorithms</a:t>
            </a:r>
          </a:p>
        </p:txBody>
      </p:sp>
      <p:sp>
        <p:nvSpPr>
          <p:cNvPr id="389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Turing machine is non-deterministic if the transition table can contain more than one entry per state-letter pair</a:t>
            </a:r>
          </a:p>
          <a:p>
            <a:pPr lvl="1"/>
            <a:r>
              <a:rPr lang="en-US" altLang="en-US" dirty="0" smtClean="0">
                <a:latin typeface="Arial" charset="0"/>
                <a:cs typeface="Arial" charset="0"/>
              </a:rPr>
              <a:t>When more than one transition is possible, a non-deterministic Turing machine branches and creating a new sequence of computation for each possible transition</a:t>
            </a:r>
          </a:p>
          <a:p>
            <a:pPr lvl="1"/>
            <a:endParaRPr lang="en-US" altLang="en-US" dirty="0">
              <a:latin typeface="Arial" charset="0"/>
              <a:cs typeface="Arial" charset="0"/>
            </a:endParaRPr>
          </a:p>
          <a:p>
            <a:pPr marL="360363" indent="-360363">
              <a:buNone/>
            </a:pPr>
            <a:r>
              <a:rPr lang="en-US" altLang="en-US" dirty="0" smtClean="0">
                <a:latin typeface="Arial" charset="0"/>
                <a:cs typeface="Arial" charset="0"/>
              </a:rPr>
              <a:t>	With C++, consider a process that at some point spawns a thread or another process destined to run on another core or processor</a:t>
            </a:r>
          </a:p>
        </p:txBody>
      </p:sp>
    </p:spTree>
    <p:extLst>
      <p:ext uri="{BB962C8B-B14F-4D97-AF65-F5344CB8AC3E}">
        <p14:creationId xmlns:p14="http://schemas.microsoft.com/office/powerpoint/2010/main" val="1956782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FontTx/>
              <a:buNone/>
              <a:defRPr/>
            </a:pPr>
            <a:r>
              <a:rPr lang="en-US" sz="1400" dirty="0" smtClean="0">
                <a:latin typeface="Arial" charset="0"/>
                <a:cs typeface="Arial" charset="0"/>
              </a:rPr>
              <a:t>	Wikipedia, </a:t>
            </a:r>
            <a:r>
              <a:rPr lang="en-US" sz="1400" dirty="0">
                <a:latin typeface="Arial" charset="0"/>
                <a:cs typeface="Arial" charset="0"/>
              </a:rPr>
              <a:t>http://en.wikipedia.org/wiki/NP-complete</a:t>
            </a:r>
            <a:endParaRPr lang="en-US" sz="1400" dirty="0" smtClean="0">
              <a:latin typeface="Arial" charset="0"/>
              <a:cs typeface="Arial" charset="0"/>
            </a:endParaRPr>
          </a:p>
          <a:p>
            <a:pPr marL="533400" indent="-533400">
              <a:buNone/>
              <a:defRPr/>
            </a:pPr>
            <a:r>
              <a:rPr lang="en-US" sz="1400" dirty="0">
                <a:latin typeface="Arial" charset="0"/>
                <a:cs typeface="Arial" charset="0"/>
              </a:rPr>
              <a:t>	</a:t>
            </a:r>
            <a:r>
              <a:rPr lang="en-US" sz="1400" dirty="0" smtClean="0">
                <a:latin typeface="Arial" charset="0"/>
                <a:cs typeface="Arial" charset="0"/>
              </a:rPr>
              <a:t>Personal conversations with Therese </a:t>
            </a:r>
            <a:r>
              <a:rPr lang="en-US" sz="1400" dirty="0" err="1" smtClean="0">
                <a:latin typeface="Arial" charset="0"/>
                <a:cs typeface="Arial" charset="0"/>
              </a:rPr>
              <a:t>Biedl</a:t>
            </a:r>
            <a:endParaRPr lang="en-US" sz="1400" dirty="0">
              <a:latin typeface="Arial" charset="0"/>
              <a:cs typeface="Arial" charset="0"/>
            </a:endParaRPr>
          </a:p>
          <a:p>
            <a:pPr marL="533400" indent="-533400">
              <a:buFontTx/>
              <a:buNone/>
              <a:defRPr/>
            </a:pPr>
            <a:r>
              <a:rPr lang="en-US" sz="1400" dirty="0" smtClean="0">
                <a:latin typeface="Arial" charset="0"/>
                <a:cs typeface="Arial" charset="0"/>
              </a:rPr>
              <a:t>	</a:t>
            </a:r>
            <a:r>
              <a:rPr lang="en-CA" sz="1400" dirty="0" err="1">
                <a:latin typeface="Arial" charset="0"/>
                <a:cs typeface="Arial" charset="0"/>
              </a:rPr>
              <a:t>Folkmar</a:t>
            </a:r>
            <a:r>
              <a:rPr lang="en-CA" sz="1400" dirty="0">
                <a:latin typeface="Arial" charset="0"/>
                <a:cs typeface="Arial" charset="0"/>
              </a:rPr>
              <a:t> </a:t>
            </a:r>
            <a:r>
              <a:rPr lang="en-CA" sz="1400" dirty="0" err="1" smtClean="0">
                <a:latin typeface="Arial" charset="0"/>
                <a:cs typeface="Arial" charset="0"/>
              </a:rPr>
              <a:t>Bornemann</a:t>
            </a:r>
            <a:r>
              <a:rPr lang="en-CA" sz="1400" dirty="0" smtClean="0">
                <a:latin typeface="Arial" charset="0"/>
                <a:cs typeface="Arial" charset="0"/>
              </a:rPr>
              <a:t>, </a:t>
            </a:r>
            <a:r>
              <a:rPr lang="en-CA" sz="1400" i="1" dirty="0" smtClean="0">
                <a:latin typeface="Arial" charset="0"/>
                <a:cs typeface="Arial" charset="0"/>
              </a:rPr>
              <a:t>PRIMES </a:t>
            </a:r>
            <a:r>
              <a:rPr lang="en-CA" sz="1400" i="1" dirty="0">
                <a:latin typeface="Arial" charset="0"/>
                <a:cs typeface="Arial" charset="0"/>
              </a:rPr>
              <a:t>Is in P: </a:t>
            </a:r>
            <a:r>
              <a:rPr lang="en-CA" sz="1400" i="1" dirty="0" smtClean="0">
                <a:latin typeface="Arial" charset="0"/>
                <a:cs typeface="Arial" charset="0"/>
              </a:rPr>
              <a:t>A Breakthrough for “Everyman”</a:t>
            </a:r>
            <a:r>
              <a:rPr lang="en-US" sz="1400" dirty="0">
                <a:latin typeface="Arial" charset="0"/>
                <a:cs typeface="Arial" charset="0"/>
              </a:rPr>
              <a:t>	</a:t>
            </a:r>
            <a:endParaRPr lang="en-US" sz="1400" dirty="0" smtClean="0">
              <a:latin typeface="Arial" charset="0"/>
              <a:cs typeface="Arial" charset="0"/>
            </a:endParaRPr>
          </a:p>
          <a:p>
            <a:pPr marL="533400" indent="-533400">
              <a:buFontTx/>
              <a:buNone/>
              <a:defRPr/>
            </a:pPr>
            <a:r>
              <a:rPr lang="en-US" sz="1400" dirty="0" smtClean="0">
                <a:latin typeface="Arial" charset="0"/>
                <a:cs typeface="Arial" charset="0"/>
              </a:rPr>
              <a:t>		http</a:t>
            </a:r>
            <a:r>
              <a:rPr lang="en-US" sz="1400" dirty="0">
                <a:latin typeface="Arial" charset="0"/>
                <a:cs typeface="Arial" charset="0"/>
              </a:rPr>
              <a:t>://www.ams.org/notices/200305/fea-bornemann.pdf</a:t>
            </a:r>
          </a:p>
          <a:p>
            <a:pPr marL="533400" indent="-533400">
              <a:buFontTx/>
              <a:buNone/>
              <a:defRPr/>
            </a:pPr>
            <a:endParaRPr lang="en-US" sz="1400" dirty="0" smtClean="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algorithms</a:t>
            </a:r>
          </a:p>
        </p:txBody>
      </p:sp>
      <p:sp>
        <p:nvSpPr>
          <p:cNvPr id="3891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 non-deterministic algorithm can be implemented on a deterministic machine in one of three manners:</a:t>
            </a:r>
          </a:p>
          <a:p>
            <a:pPr lvl="1"/>
            <a:r>
              <a:rPr lang="en-US" altLang="en-US" dirty="0" smtClean="0">
                <a:latin typeface="Arial" charset="0"/>
                <a:cs typeface="Arial" charset="0"/>
              </a:rPr>
              <a:t>Assuming execution along any branch ultimately stops, perform a depth-first traversal by choosing one of the two or more options and if one does not find a solution, continue with the next option</a:t>
            </a:r>
          </a:p>
          <a:p>
            <a:pPr lvl="1"/>
            <a:r>
              <a:rPr lang="en-US" altLang="en-US" dirty="0" smtClean="0">
                <a:latin typeface="Arial" charset="0"/>
                <a:cs typeface="Arial" charset="0"/>
              </a:rPr>
              <a:t>Create a copy of the currently executing process and have each copy work on one of the next possible steps</a:t>
            </a:r>
          </a:p>
          <a:p>
            <a:pPr lvl="2"/>
            <a:r>
              <a:rPr lang="en-US" altLang="en-US" dirty="0" smtClean="0">
                <a:latin typeface="Arial" charset="0"/>
                <a:cs typeface="Arial" charset="0"/>
              </a:rPr>
              <a:t>These can be performed either on separate processors or as multiple processes or threads on a single processor</a:t>
            </a:r>
          </a:p>
          <a:p>
            <a:pPr lvl="1"/>
            <a:r>
              <a:rPr lang="en-US" altLang="en-US" dirty="0" smtClean="0">
                <a:latin typeface="Arial" charset="0"/>
                <a:cs typeface="Arial" charset="0"/>
              </a:rPr>
              <a:t>Randomly choose one of the multiple options</a:t>
            </a:r>
          </a:p>
        </p:txBody>
      </p:sp>
    </p:spTree>
    <p:extLst>
      <p:ext uri="{BB962C8B-B14F-4D97-AF65-F5344CB8AC3E}">
        <p14:creationId xmlns:p14="http://schemas.microsoft.com/office/powerpoint/2010/main" val="251085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p:txBody>
          <a:bodyPr/>
          <a:lstStyle/>
          <a:p>
            <a:pPr>
              <a:buNone/>
            </a:pPr>
            <a:r>
              <a:rPr lang="en-US" altLang="en-US" dirty="0" smtClean="0">
                <a:latin typeface="Arial" charset="0"/>
                <a:cs typeface="Arial" charset="0"/>
              </a:rPr>
              <a:t>	A non-deterministic </a:t>
            </a:r>
            <a:r>
              <a:rPr lang="en-US" altLang="en-US" dirty="0">
                <a:latin typeface="Arial" charset="0"/>
                <a:cs typeface="Arial" charset="0"/>
              </a:rPr>
              <a:t>polynomial-time algorithm is </a:t>
            </a:r>
            <a:r>
              <a:rPr lang="en-US" altLang="en-US" dirty="0" smtClean="0">
                <a:latin typeface="Arial" charset="0"/>
                <a:cs typeface="Arial" charset="0"/>
              </a:rPr>
              <a:t>a non-deterministic </a:t>
            </a:r>
            <a:r>
              <a:rPr lang="en-US" altLang="en-US" dirty="0">
                <a:latin typeface="Arial" charset="0"/>
                <a:cs typeface="Arial" charset="0"/>
              </a:rPr>
              <a:t>algorithm that can solve a problem on any input in polynomial </a:t>
            </a:r>
            <a:r>
              <a:rPr lang="en-US" altLang="en-US" dirty="0" smtClean="0">
                <a:latin typeface="Arial" charset="0"/>
                <a:cs typeface="Arial" charset="0"/>
              </a:rPr>
              <a:t>time</a:t>
            </a:r>
          </a:p>
        </p:txBody>
      </p:sp>
    </p:spTree>
    <p:extLst>
      <p:ext uri="{BB962C8B-B14F-4D97-AF65-F5344CB8AC3E}">
        <p14:creationId xmlns:p14="http://schemas.microsoft.com/office/powerpoint/2010/main" val="3271686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The travelling salesman problem can solved non-deterministically:</a:t>
            </a:r>
          </a:p>
          <a:p>
            <a:pPr lvl="1"/>
            <a:r>
              <a:rPr lang="en-US" altLang="en-US" dirty="0" smtClean="0">
                <a:latin typeface="Arial" charset="0"/>
                <a:cs typeface="Arial" charset="0"/>
              </a:rPr>
              <a:t>At each step, spawn a thread for each possible path</a:t>
            </a:r>
          </a:p>
          <a:p>
            <a:pPr lvl="1"/>
            <a:r>
              <a:rPr lang="en-US" altLang="en-US" dirty="0" smtClean="0">
                <a:latin typeface="Arial" charset="0"/>
                <a:cs typeface="Arial" charset="0"/>
              </a:rPr>
              <a:t>As you finish, compare them and determine the shortest</a:t>
            </a:r>
          </a:p>
          <a:p>
            <a:pPr lvl="1"/>
            <a:r>
              <a:rPr lang="en-US" altLang="en-US" dirty="0" smtClean="0">
                <a:latin typeface="Arial" charset="0"/>
                <a:cs typeface="Arial" charset="0"/>
              </a:rPr>
              <a:t>The run time is now </a:t>
            </a:r>
            <a:r>
              <a:rPr lang="en-US" altLang="en-US" dirty="0" smtClean="0">
                <a:latin typeface="Symbol" panose="05050102010706020507" pitchFamily="18" charset="2"/>
                <a:cs typeface="Times New Roman" panose="02020603050405020304" pitchFamily="18" charset="0"/>
              </a:rPr>
              <a:t>Q</a:t>
            </a:r>
            <a:r>
              <a:rPr lang="en-US" altLang="en-US" dirty="0" smtClean="0">
                <a:latin typeface="Times New Roman" panose="02020603050405020304" pitchFamily="18" charset="0"/>
                <a:cs typeface="Times New Roman" panose="02020603050405020304" pitchFamily="18" charset="0"/>
              </a:rPr>
              <a:t>(|</a:t>
            </a:r>
            <a:r>
              <a:rPr lang="en-US" altLang="en-US" i="1" dirty="0" smtClean="0">
                <a:latin typeface="Times New Roman" panose="02020603050405020304" pitchFamily="18" charset="0"/>
                <a:cs typeface="Times New Roman" panose="02020603050405020304" pitchFamily="18" charset="0"/>
              </a:rPr>
              <a:t>V</a:t>
            </a:r>
            <a:r>
              <a:rPr lang="en-US" altLang="en-US" dirty="0" smtClean="0">
                <a:latin typeface="Times New Roman" panose="02020603050405020304" pitchFamily="18" charset="0"/>
                <a:cs typeface="Times New Roman" panose="02020603050405020304" pitchFamily="18" charset="0"/>
              </a:rPr>
              <a:t>|)</a:t>
            </a:r>
            <a:r>
              <a:rPr lang="en-US" altLang="en-US" dirty="0" smtClean="0">
                <a:latin typeface="Arial" charset="0"/>
                <a:cs typeface="Arial" charset="0"/>
              </a:rPr>
              <a:t> </a:t>
            </a:r>
          </a:p>
          <a:p>
            <a:pPr lvl="1"/>
            <a:r>
              <a:rPr lang="en-US" altLang="en-US" dirty="0" smtClean="0">
                <a:latin typeface="Arial" charset="0"/>
                <a:cs typeface="Arial" charset="0"/>
              </a:rPr>
              <a:t>This is a brute-force search</a:t>
            </a:r>
            <a:endParaRPr lang="en-US" altLang="en-US" dirty="0">
              <a:latin typeface="Arial" charset="0"/>
              <a:cs typeface="Arial" charset="0"/>
            </a:endParaRPr>
          </a:p>
          <a:p>
            <a:pPr lvl="1"/>
            <a:endParaRPr lang="en-US" altLang="en-US" dirty="0" smtClean="0">
              <a:latin typeface="Arial" charset="0"/>
              <a:cs typeface="Arial" charset="0"/>
            </a:endParaRP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0946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dirty="0" smtClean="0">
                <a:latin typeface="Arial" charset="0"/>
                <a:cs typeface="Arial" charset="0"/>
              </a:rPr>
              <a:t>Non-deterministic polynomial-time </a:t>
            </a:r>
            <a:r>
              <a:rPr lang="en-US" altLang="en-US" dirty="0">
                <a:latin typeface="Arial" charset="0"/>
                <a:cs typeface="Arial" charset="0"/>
              </a:rPr>
              <a:t>algorithms</a:t>
            </a:r>
            <a:endParaRPr lang="en-US" altLang="en-US" dirty="0" smtClean="0">
              <a:latin typeface="Arial" charset="0"/>
              <a:cs typeface="Arial" charset="0"/>
            </a:endParaRPr>
          </a:p>
        </p:txBody>
      </p:sp>
      <p:sp>
        <p:nvSpPr>
          <p:cNvPr id="38915" name="Rectangle 3"/>
          <p:cNvSpPr>
            <a:spLocks noGrp="1" noChangeArrowheads="1"/>
          </p:cNvSpPr>
          <p:nvPr>
            <p:ph type="body" idx="1"/>
          </p:nvPr>
        </p:nvSpPr>
        <p:spPr>
          <a:xfrm>
            <a:off x="457200" y="1600200"/>
            <a:ext cx="8291264" cy="4525963"/>
          </a:xfrm>
        </p:spPr>
        <p:txBody>
          <a:bodyPr/>
          <a:lstStyle/>
          <a:p>
            <a:pPr>
              <a:buNone/>
            </a:pPr>
            <a:r>
              <a:rPr lang="en-US" altLang="en-US" dirty="0" smtClean="0">
                <a:latin typeface="Arial" charset="0"/>
                <a:cs typeface="Arial" charset="0"/>
              </a:rPr>
              <a:t>	Let’s try a slightly different problem:</a:t>
            </a:r>
          </a:p>
          <a:p>
            <a:pPr marL="457200" lvl="1" indent="0">
              <a:buNone/>
            </a:pPr>
            <a:r>
              <a:rPr lang="en-US" altLang="en-US" dirty="0" smtClean="0">
                <a:latin typeface="Arial" charset="0"/>
                <a:cs typeface="Arial" charset="0"/>
              </a:rPr>
              <a:t>	“Is there a Hamiltonian cycle of weight no greater than </a:t>
            </a:r>
            <a:r>
              <a:rPr lang="en-US" altLang="en-US" i="1" dirty="0" smtClean="0">
                <a:latin typeface="Times New Roman" panose="02020603050405020304" pitchFamily="18" charset="0"/>
                <a:cs typeface="Times New Roman" panose="02020603050405020304" pitchFamily="18" charset="0"/>
              </a:rPr>
              <a:t>K</a:t>
            </a:r>
            <a:r>
              <a:rPr lang="en-US" altLang="en-US" dirty="0" smtClean="0">
                <a:latin typeface="Arial" charset="0"/>
                <a:cs typeface="Arial" charset="0"/>
              </a:rPr>
              <a:t>?</a:t>
            </a:r>
          </a:p>
          <a:p>
            <a:pPr lvl="1"/>
            <a:endParaRPr lang="en-US" altLang="en-US" dirty="0" smtClean="0">
              <a:latin typeface="Arial" charset="0"/>
              <a:cs typeface="Arial" charset="0"/>
            </a:endParaRPr>
          </a:p>
          <a:p>
            <a:pPr lvl="1"/>
            <a:r>
              <a:rPr lang="en-US" altLang="en-US" dirty="0" smtClean="0">
                <a:latin typeface="Arial" charset="0"/>
                <a:cs typeface="Arial" charset="0"/>
              </a:rPr>
              <a:t>This is not an optimization problem</a:t>
            </a:r>
          </a:p>
          <a:p>
            <a:pPr lvl="1"/>
            <a:r>
              <a:rPr lang="en-US" altLang="en-US" dirty="0">
                <a:latin typeface="Arial" charset="0"/>
                <a:cs typeface="Arial" charset="0"/>
              </a:rPr>
              <a:t>I</a:t>
            </a:r>
            <a:r>
              <a:rPr lang="en-US" altLang="en-US" dirty="0" smtClean="0">
                <a:latin typeface="Arial" charset="0"/>
                <a:cs typeface="Arial" charset="0"/>
              </a:rPr>
              <a:t>t is a Boolean-valued </a:t>
            </a:r>
            <a:r>
              <a:rPr lang="en-US" altLang="en-US" i="1" dirty="0" smtClean="0">
                <a:latin typeface="Arial" charset="0"/>
                <a:cs typeface="Arial" charset="0"/>
              </a:rPr>
              <a:t>decision problem</a:t>
            </a:r>
          </a:p>
          <a:p>
            <a:pPr lvl="1"/>
            <a:endParaRPr lang="en-US" altLang="en-US" dirty="0" smtClean="0">
              <a:latin typeface="Arial" charset="0"/>
              <a:cs typeface="Arial" charset="0"/>
            </a:endParaRPr>
          </a:p>
        </p:txBody>
      </p:sp>
      <p:pic>
        <p:nvPicPr>
          <p:cNvPr id="2050" name="Picture 2" descr="C:\Users\dwharder\Desktop\a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4738695"/>
            <a:ext cx="9145016" cy="106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660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20406</TotalTime>
  <Words>527</Words>
  <Application>Microsoft Office PowerPoint</Application>
  <PresentationFormat>On-screen Show (4:3)</PresentationFormat>
  <Paragraphs>470</Paragraphs>
  <Slides>50</Slides>
  <Notes>30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50</vt:i4>
      </vt:variant>
    </vt:vector>
  </HeadingPairs>
  <TitlesOfParts>
    <vt:vector size="53" baseType="lpstr">
      <vt:lpstr>Custom Design</vt:lpstr>
      <vt:lpstr>Equation</vt:lpstr>
      <vt:lpstr>MathType 6.0 Equation</vt:lpstr>
      <vt:lpstr>PowerPoint Presentation</vt:lpstr>
      <vt:lpstr>Deterministic algorithms</vt:lpstr>
      <vt:lpstr>Deterministic polynomial-time algorithms</vt:lpstr>
      <vt:lpstr>Deterministic polynomial-time algorithms</vt:lpstr>
      <vt:lpstr>Non-deterministic algorithms</vt:lpstr>
      <vt:lpstr>Non-deterministic algorithms</vt:lpstr>
      <vt:lpstr>Non-deterministic polynomial-time algorithms</vt:lpstr>
      <vt:lpstr>Non-deterministic polynomial-time algorithms</vt:lpstr>
      <vt:lpstr>Non-deterministic polynomial-time algorithms</vt:lpstr>
      <vt:lpstr>Non-deterministic polynomial-time algorithms</vt:lpstr>
      <vt:lpstr>Non-deterministic polynomial-time algorithms</vt:lpstr>
      <vt:lpstr>Non-deterministic polynomial-time algorithms</vt:lpstr>
      <vt:lpstr>Non-deterministic polynomial-time algorithms</vt:lpstr>
      <vt:lpstr>Non-deterministic polynomial-time algorithms</vt:lpstr>
      <vt:lpstr>Non-deterministic polynomial-time algorithms</vt:lpstr>
      <vt:lpstr>NP and NP Hard</vt:lpstr>
      <vt:lpstr>NP and NP Hard</vt:lpstr>
      <vt:lpstr>P and NP</vt:lpstr>
      <vt:lpstr>P and NP</vt:lpstr>
      <vt:lpstr>NP problems</vt:lpstr>
      <vt:lpstr>Boolean satisfiability</vt:lpstr>
      <vt:lpstr>Knapsack problem</vt:lpstr>
      <vt:lpstr>Subset sums</vt:lpstr>
      <vt:lpstr>Sub-graph isomorphisms</vt:lpstr>
      <vt:lpstr>Hamiltonian paths</vt:lpstr>
      <vt:lpstr>Graph colorings</vt:lpstr>
      <vt:lpstr>Cliques</vt:lpstr>
      <vt:lpstr>Independent sets</vt:lpstr>
      <vt:lpstr>Vertex covers</vt:lpstr>
      <vt:lpstr>Dominating sets</vt:lpstr>
      <vt:lpstr>Integer programming</vt:lpstr>
      <vt:lpstr>NP problems</vt:lpstr>
      <vt:lpstr>Polynomial reduction</vt:lpstr>
      <vt:lpstr>Polynomial reduction</vt:lpstr>
      <vt:lpstr>Polynomial reduction</vt:lpstr>
      <vt:lpstr>Polynomial reduction</vt:lpstr>
      <vt:lpstr>Polynomial reduction</vt:lpstr>
      <vt:lpstr>Polynomial reduction</vt:lpstr>
      <vt:lpstr>NP Completeness</vt:lpstr>
      <vt:lpstr>NP Completeness</vt:lpstr>
      <vt:lpstr>NP Completeness</vt:lpstr>
      <vt:lpstr>NP Completeness</vt:lpstr>
      <vt:lpstr>NP Completeness</vt:lpstr>
      <vt:lpstr>NP Completeness</vt:lpstr>
      <vt:lpstr>NP Completeness</vt:lpstr>
      <vt:lpstr>Graph isomorphisms</vt:lpstr>
      <vt:lpstr>Prime factors</vt:lpstr>
      <vt:lpstr>Other complexity classes</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1400</cp:revision>
  <dcterms:created xsi:type="dcterms:W3CDTF">2009-09-11T23:00:44Z</dcterms:created>
  <dcterms:modified xsi:type="dcterms:W3CDTF">2014-04-15T22:16:20Z</dcterms:modified>
</cp:coreProperties>
</file>