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
  </p:notesMasterIdLst>
  <p:handoutMasterIdLst>
    <p:handoutMasterId r:id="rId15"/>
  </p:handoutMasterIdLst>
  <p:sldIdLst>
    <p:sldId id="256" r:id="rId2"/>
    <p:sldId id="444" r:id="rId3"/>
    <p:sldId id="445" r:id="rId4"/>
    <p:sldId id="446" r:id="rId5"/>
    <p:sldId id="507" r:id="rId6"/>
    <p:sldId id="447" r:id="rId7"/>
    <p:sldId id="448" r:id="rId8"/>
    <p:sldId id="508" r:id="rId9"/>
    <p:sldId id="509" r:id="rId10"/>
    <p:sldId id="510" r:id="rId11"/>
    <p:sldId id="511" r:id="rId12"/>
    <p:sldId id="373"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p:scale>
          <a:sx n="97" d="100"/>
          <a:sy n="97" d="100"/>
        </p:scale>
        <p:origin x="-90" y="-72"/>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02/04/2014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4/2/2014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7AF576-550C-4140-830F-19E81F401F02}"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7AF576-550C-4140-830F-19E81F401F02}"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361B82F-4CD2-4BCA-8AE8-62CE7D092F0F}"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FB46FDC-BB59-4E2F-AC37-E36D23C2F362}"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67E37B7-E388-4EDD-B3B1-1CABEC366688}"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67E37B7-E388-4EDD-B3B1-1CABEC366688}"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48D9667-377D-497B-AA28-AFFAFF183383}"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7AF576-550C-4140-830F-19E81F401F02}"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7AF576-550C-4140-830F-19E81F401F02}"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7AF576-550C-4140-830F-19E81F401F02}"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Theory of computation</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Theory of computation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latin typeface="Arial" charset="0"/>
                <a:cs typeface="Arial" charset="0"/>
              </a:rPr>
              <a:t>Automata theory</a:t>
            </a:r>
          </a:p>
        </p:txBody>
      </p:sp>
      <p:sp>
        <p:nvSpPr>
          <p:cNvPr id="922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Finally, automata theory is the study of abstract machines</a:t>
            </a:r>
          </a:p>
          <a:p>
            <a:pPr lvl="1"/>
            <a:r>
              <a:rPr lang="en-US" altLang="en-US" dirty="0" smtClean="0">
                <a:latin typeface="Arial" charset="0"/>
                <a:cs typeface="Arial" charset="0"/>
              </a:rPr>
              <a:t>Formal language theory</a:t>
            </a:r>
          </a:p>
          <a:p>
            <a:pPr lvl="1"/>
            <a:endParaRPr lang="en-US" altLang="en-US" dirty="0">
              <a:latin typeface="Arial" charset="0"/>
              <a:cs typeface="Arial" charset="0"/>
            </a:endParaRPr>
          </a:p>
          <a:p>
            <a:pPr marL="352425" indent="-352425">
              <a:buNone/>
            </a:pPr>
            <a:r>
              <a:rPr lang="en-US" altLang="en-US" dirty="0" smtClean="0">
                <a:latin typeface="Arial" charset="0"/>
                <a:cs typeface="Arial" charset="0"/>
              </a:rPr>
              <a:t>	Applications include:</a:t>
            </a:r>
          </a:p>
          <a:p>
            <a:pPr lvl="1"/>
            <a:r>
              <a:rPr lang="en-US" altLang="en-US" dirty="0" smtClean="0">
                <a:latin typeface="Arial" charset="0"/>
                <a:cs typeface="Arial" charset="0"/>
              </a:rPr>
              <a:t>Parsing</a:t>
            </a:r>
          </a:p>
          <a:p>
            <a:pPr lvl="1"/>
            <a:r>
              <a:rPr lang="en-US" altLang="en-US" dirty="0" smtClean="0">
                <a:latin typeface="Arial" charset="0"/>
                <a:cs typeface="Arial" charset="0"/>
              </a:rPr>
              <a:t>Compiler design</a:t>
            </a:r>
          </a:p>
          <a:p>
            <a:pPr lvl="1"/>
            <a:r>
              <a:rPr lang="en-US" altLang="en-US" dirty="0" smtClean="0">
                <a:latin typeface="Arial" charset="0"/>
                <a:cs typeface="Arial" charset="0"/>
              </a:rPr>
              <a:t>Formal verification</a:t>
            </a:r>
          </a:p>
          <a:p>
            <a:pPr lvl="1"/>
            <a:r>
              <a:rPr lang="en-US" altLang="en-US" dirty="0" smtClean="0">
                <a:latin typeface="Arial" charset="0"/>
                <a:cs typeface="Arial" charset="0"/>
              </a:rPr>
              <a:t>Artificial intelligence</a:t>
            </a: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366713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latin typeface="Arial" charset="0"/>
                <a:cs typeface="Arial" charset="0"/>
              </a:rPr>
              <a:t>Summary</a:t>
            </a:r>
          </a:p>
        </p:txBody>
      </p:sp>
      <p:sp>
        <p:nvSpPr>
          <p:cNvPr id="922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next few topics look at aspects of the theory of computation</a:t>
            </a:r>
          </a:p>
          <a:p>
            <a:pPr lvl="1"/>
            <a:r>
              <a:rPr lang="en-US" altLang="en-US" dirty="0" smtClean="0">
                <a:latin typeface="Arial" charset="0"/>
                <a:cs typeface="Arial" charset="0"/>
              </a:rPr>
              <a:t>What is computable?</a:t>
            </a:r>
          </a:p>
          <a:p>
            <a:pPr lvl="1"/>
            <a:r>
              <a:rPr lang="en-US" altLang="en-US" dirty="0" smtClean="0">
                <a:latin typeface="Arial" charset="0"/>
                <a:cs typeface="Arial" charset="0"/>
              </a:rPr>
              <a:t>What can be solved efficiently?</a:t>
            </a:r>
          </a:p>
          <a:p>
            <a:pPr lvl="1"/>
            <a:r>
              <a:rPr lang="en-US" altLang="en-US" dirty="0" smtClean="0">
                <a:latin typeface="Arial" charset="0"/>
                <a:cs typeface="Arial" charset="0"/>
              </a:rPr>
              <a:t>How do we model machines?</a:t>
            </a:r>
          </a:p>
        </p:txBody>
      </p:sp>
    </p:spTree>
    <p:extLst>
      <p:ext uri="{BB962C8B-B14F-4D97-AF65-F5344CB8AC3E}">
        <p14:creationId xmlns:p14="http://schemas.microsoft.com/office/powerpoint/2010/main" val="187984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http://en.wikipedia.org/wiki/Tree_(graph_theory)#forest</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marL="357188" indent="-357188">
              <a:buNone/>
            </a:pPr>
            <a:r>
              <a:rPr lang="en-US" altLang="en-US" dirty="0" smtClean="0">
                <a:latin typeface="Arial" charset="0"/>
                <a:cs typeface="Arial" charset="0"/>
              </a:rPr>
              <a:t>	This topic outlines the theory of computation</a:t>
            </a:r>
          </a:p>
          <a:p>
            <a:pPr lvl="1"/>
            <a:r>
              <a:rPr lang="en-US" altLang="en-US" dirty="0" smtClean="0">
                <a:latin typeface="Arial" charset="0"/>
                <a:cs typeface="Arial" charset="0"/>
              </a:rPr>
              <a:t>Purpose</a:t>
            </a:r>
          </a:p>
          <a:p>
            <a:pPr lvl="1"/>
            <a:r>
              <a:rPr lang="en-US" altLang="en-US" dirty="0">
                <a:latin typeface="Arial" charset="0"/>
                <a:cs typeface="Arial" charset="0"/>
              </a:rPr>
              <a:t>Formal languages</a:t>
            </a:r>
          </a:p>
          <a:p>
            <a:pPr lvl="1"/>
            <a:r>
              <a:rPr lang="en-US" altLang="en-US" dirty="0" smtClean="0">
                <a:latin typeface="Arial" charset="0"/>
                <a:cs typeface="Arial" charset="0"/>
              </a:rPr>
              <a:t>Classification of problems</a:t>
            </a:r>
          </a:p>
          <a:p>
            <a:pPr lvl="2"/>
            <a:r>
              <a:rPr lang="en-US" altLang="en-US" dirty="0" smtClean="0">
                <a:latin typeface="Arial" charset="0"/>
                <a:cs typeface="Arial" charset="0"/>
              </a:rPr>
              <a:t>Computability theory</a:t>
            </a:r>
          </a:p>
          <a:p>
            <a:pPr lvl="2"/>
            <a:r>
              <a:rPr lang="en-US" altLang="en-US" dirty="0" smtClean="0">
                <a:latin typeface="Arial" charset="0"/>
                <a:cs typeface="Arial" charset="0"/>
              </a:rPr>
              <a:t>Computational complexity theory</a:t>
            </a:r>
          </a:p>
          <a:p>
            <a:pPr lvl="2"/>
            <a:r>
              <a:rPr lang="en-US" altLang="en-US" dirty="0" smtClean="0">
                <a:latin typeface="Arial" charset="0"/>
                <a:cs typeface="Arial" charset="0"/>
              </a:rPr>
              <a:t>Automata theory</a:t>
            </a:r>
          </a:p>
          <a:p>
            <a:pPr lvl="1"/>
            <a:endParaRPr lang="en-US" altLang="en-US" dirty="0">
              <a:latin typeface="Arial" charset="0"/>
              <a:cs typeface="Arial" charset="0"/>
            </a:endParaRPr>
          </a:p>
          <a:p>
            <a:pPr marL="357188" indent="-357188">
              <a:buNone/>
            </a:pPr>
            <a:r>
              <a:rPr lang="en-US" altLang="en-US" dirty="0" smtClean="0">
                <a:latin typeface="Arial" charset="0"/>
                <a:cs typeface="Arial" charset="0"/>
              </a:rPr>
              <a:t>	Subsequent topics will look at individual problems</a:t>
            </a:r>
          </a:p>
        </p:txBody>
      </p:sp>
    </p:spTree>
    <p:extLst>
      <p:ext uri="{BB962C8B-B14F-4D97-AF65-F5344CB8AC3E}">
        <p14:creationId xmlns:p14="http://schemas.microsoft.com/office/powerpoint/2010/main" val="400488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Description</a:t>
            </a:r>
          </a:p>
        </p:txBody>
      </p:sp>
      <p:sp>
        <p:nvSpPr>
          <p:cNvPr id="61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Given a problem, we solve it by using various operations combined to create an algorithm</a:t>
            </a:r>
          </a:p>
          <a:p>
            <a:pPr lvl="1"/>
            <a:r>
              <a:rPr lang="en-US" altLang="en-US" dirty="0">
                <a:latin typeface="Arial" charset="0"/>
                <a:cs typeface="Arial" charset="0"/>
              </a:rPr>
              <a:t>What is our model of computation</a:t>
            </a:r>
            <a:r>
              <a:rPr lang="en-US" altLang="en-US" dirty="0" smtClean="0">
                <a:latin typeface="Arial" charset="0"/>
                <a:cs typeface="Arial" charset="0"/>
              </a:rPr>
              <a:t>?</a:t>
            </a:r>
            <a:endParaRPr lang="en-US" altLang="en-US" dirty="0">
              <a:latin typeface="Arial" charset="0"/>
              <a:cs typeface="Arial" charset="0"/>
            </a:endParaRPr>
          </a:p>
          <a:p>
            <a:pPr lvl="1"/>
            <a:r>
              <a:rPr lang="en-US" altLang="en-US" dirty="0" smtClean="0">
                <a:latin typeface="Arial" charset="0"/>
                <a:cs typeface="Arial" charset="0"/>
              </a:rPr>
              <a:t>How can we solve these problems?</a:t>
            </a:r>
          </a:p>
          <a:p>
            <a:pPr lvl="1"/>
            <a:r>
              <a:rPr lang="en-US" altLang="en-US" dirty="0" smtClean="0">
                <a:latin typeface="Arial" charset="0"/>
                <a:cs typeface="Arial" charset="0"/>
              </a:rPr>
              <a:t>Which problems can we solve efficiently?</a:t>
            </a:r>
          </a:p>
        </p:txBody>
      </p:sp>
    </p:spTree>
    <p:extLst>
      <p:ext uri="{BB962C8B-B14F-4D97-AF65-F5344CB8AC3E}">
        <p14:creationId xmlns:p14="http://schemas.microsoft.com/office/powerpoint/2010/main" val="39298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latin typeface="Arial" charset="0"/>
                <a:cs typeface="Arial" charset="0"/>
              </a:rPr>
              <a:t>Model of computation</a:t>
            </a:r>
          </a:p>
        </p:txBody>
      </p:sp>
      <p:sp>
        <p:nvSpPr>
          <p:cNvPr id="71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model of computation is a set of allowable operations together with costs with respect to both time and space (memory)</a:t>
            </a: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The main model of computation throughout this course has been:</a:t>
            </a:r>
          </a:p>
          <a:p>
            <a:pPr lvl="1"/>
            <a:r>
              <a:rPr lang="en-US" altLang="en-US" dirty="0" smtClean="0">
                <a:latin typeface="Arial" charset="0"/>
                <a:cs typeface="Arial" charset="0"/>
              </a:rPr>
              <a:t>Arithmetic and logic instructions running in </a:t>
            </a:r>
            <a:r>
              <a:rPr lang="en-US" altLang="en-US" dirty="0" smtClean="0">
                <a:latin typeface="Symbol" panose="05050102010706020507" pitchFamily="18" charset="2"/>
                <a:cs typeface="Times" panose="02020603050405020304" pitchFamily="18" charset="0"/>
              </a:rPr>
              <a:t>Q</a:t>
            </a:r>
            <a:r>
              <a:rPr lang="en-US" altLang="en-US" dirty="0" smtClean="0">
                <a:latin typeface="Times" panose="02020603050405020304" pitchFamily="18" charset="0"/>
                <a:cs typeface="Times" panose="02020603050405020304" pitchFamily="18" charset="0"/>
              </a:rPr>
              <a:t>(1)</a:t>
            </a:r>
            <a:r>
              <a:rPr lang="en-US" altLang="en-US" dirty="0" smtClean="0">
                <a:latin typeface="Arial" charset="0"/>
                <a:cs typeface="Arial" charset="0"/>
              </a:rPr>
              <a:t> time</a:t>
            </a:r>
          </a:p>
          <a:p>
            <a:pPr lvl="1"/>
            <a:r>
              <a:rPr lang="en-US" altLang="en-US" dirty="0" smtClean="0">
                <a:latin typeface="Arial" charset="0"/>
                <a:cs typeface="Arial" charset="0"/>
              </a:rPr>
              <a:t>variables (local, member and global) of built-in types use </a:t>
            </a:r>
            <a:r>
              <a:rPr lang="en-US" altLang="en-US" dirty="0">
                <a:latin typeface="Symbol" panose="05050102010706020507" pitchFamily="18" charset="2"/>
                <a:cs typeface="Times" panose="02020603050405020304" pitchFamily="18" charset="0"/>
              </a:rPr>
              <a:t>Q</a:t>
            </a:r>
            <a:r>
              <a:rPr lang="en-US" altLang="en-US" dirty="0">
                <a:latin typeface="Times" panose="02020603050405020304" pitchFamily="18" charset="0"/>
                <a:cs typeface="Times" panose="02020603050405020304" pitchFamily="18" charset="0"/>
              </a:rPr>
              <a:t>(1)</a:t>
            </a:r>
            <a:r>
              <a:rPr lang="en-US" altLang="en-US" dirty="0" smtClean="0">
                <a:latin typeface="Arial" charset="0"/>
                <a:cs typeface="Arial" charset="0"/>
              </a:rPr>
              <a:t> memory</a:t>
            </a:r>
          </a:p>
          <a:p>
            <a:pPr lvl="1"/>
            <a:r>
              <a:rPr lang="en-US" altLang="en-US" dirty="0" smtClean="0">
                <a:latin typeface="Arial" charset="0"/>
                <a:cs typeface="Arial" charset="0"/>
              </a:rPr>
              <a:t>Arrays storing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entities occupy </a:t>
            </a:r>
            <a:r>
              <a:rPr lang="en-US" altLang="en-US" dirty="0" smtClean="0">
                <a:latin typeface="Symbol" panose="05050102010706020507" pitchFamily="18" charset="2"/>
                <a:cs typeface="Times" panose="02020603050405020304" pitchFamily="18" charset="0"/>
              </a:rPr>
              <a:t>Q</a:t>
            </a:r>
            <a:r>
              <a:rPr lang="en-US" altLang="en-US" dirty="0" smtClean="0">
                <a:latin typeface="Times" panose="02020603050405020304" pitchFamily="18" charset="0"/>
                <a:cs typeface="Times" panose="02020603050405020304" pitchFamily="18" charset="0"/>
              </a:rPr>
              <a:t>(</a:t>
            </a:r>
            <a:r>
              <a:rPr lang="en-US" altLang="en-US" i="1" dirty="0" smtClean="0">
                <a:latin typeface="Times" panose="02020603050405020304" pitchFamily="18" charset="0"/>
                <a:cs typeface="Times" panose="02020603050405020304" pitchFamily="18" charset="0"/>
              </a:rPr>
              <a:t>n</a:t>
            </a:r>
            <a:r>
              <a:rPr lang="en-US" altLang="en-US" dirty="0" smtClean="0">
                <a:latin typeface="Times" panose="02020603050405020304" pitchFamily="18" charset="0"/>
                <a:cs typeface="Times" panose="02020603050405020304" pitchFamily="18" charset="0"/>
              </a:rPr>
              <a:t>)</a:t>
            </a:r>
            <a:r>
              <a:rPr lang="en-US" altLang="en-US" dirty="0" smtClean="0">
                <a:latin typeface="Arial" charset="0"/>
                <a:cs typeface="Arial" charset="0"/>
              </a:rPr>
              <a:t> memory</a:t>
            </a:r>
          </a:p>
          <a:p>
            <a:pPr lvl="1"/>
            <a:r>
              <a:rPr lang="en-US" altLang="en-US" dirty="0" smtClean="0">
                <a:latin typeface="Arial" charset="0"/>
                <a:cs typeface="Arial" charset="0"/>
              </a:rPr>
              <a:t>Control structures include:</a:t>
            </a:r>
          </a:p>
          <a:p>
            <a:pPr lvl="2"/>
            <a:r>
              <a:rPr lang="en-US" altLang="en-US" dirty="0" smtClean="0">
                <a:latin typeface="Arial" charset="0"/>
                <a:cs typeface="Arial" charset="0"/>
              </a:rPr>
              <a:t>Looping statements</a:t>
            </a:r>
          </a:p>
          <a:p>
            <a:pPr lvl="2"/>
            <a:r>
              <a:rPr lang="en-US" altLang="en-US" dirty="0" smtClean="0">
                <a:latin typeface="Arial" charset="0"/>
                <a:cs typeface="Arial" charset="0"/>
              </a:rPr>
              <a:t>Conditional statements</a:t>
            </a:r>
          </a:p>
          <a:p>
            <a:pPr lvl="2"/>
            <a:r>
              <a:rPr lang="en-US" altLang="en-US" dirty="0" smtClean="0">
                <a:latin typeface="Arial" charset="0"/>
                <a:cs typeface="Arial" charset="0"/>
              </a:rPr>
              <a:t>Functions</a:t>
            </a:r>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427436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latin typeface="Arial" charset="0"/>
                <a:cs typeface="Arial" charset="0"/>
              </a:rPr>
              <a:t>Model of computation</a:t>
            </a:r>
          </a:p>
        </p:txBody>
      </p:sp>
      <p:sp>
        <p:nvSpPr>
          <p:cNvPr id="71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 lower level, we have two more primitive machines:</a:t>
            </a:r>
          </a:p>
          <a:p>
            <a:pPr lvl="1"/>
            <a:r>
              <a:rPr lang="en-US" altLang="en-US" dirty="0" smtClean="0">
                <a:latin typeface="Arial" charset="0"/>
                <a:cs typeface="Arial" charset="0"/>
              </a:rPr>
              <a:t>Register machines</a:t>
            </a:r>
          </a:p>
          <a:p>
            <a:pPr lvl="2"/>
            <a:r>
              <a:rPr lang="en-US" altLang="en-US" dirty="0" smtClean="0">
                <a:latin typeface="Arial" charset="0"/>
                <a:cs typeface="Arial" charset="0"/>
              </a:rPr>
              <a:t>Instructions name registers for both the operands and results</a:t>
            </a:r>
          </a:p>
          <a:p>
            <a:pPr lvl="1"/>
            <a:endParaRPr lang="en-US" altLang="en-US" dirty="0" smtClean="0">
              <a:latin typeface="Arial" charset="0"/>
              <a:cs typeface="Arial" charset="0"/>
            </a:endParaRPr>
          </a:p>
          <a:p>
            <a:pPr lvl="1"/>
            <a:r>
              <a:rPr lang="en-US" altLang="en-US" dirty="0" smtClean="0">
                <a:latin typeface="Arial" charset="0"/>
                <a:cs typeface="Arial" charset="0"/>
              </a:rPr>
              <a:t>Stack machines</a:t>
            </a:r>
          </a:p>
          <a:p>
            <a:pPr lvl="2"/>
            <a:r>
              <a:rPr lang="en-US" altLang="en-US" dirty="0" smtClean="0">
                <a:latin typeface="Arial" charset="0"/>
                <a:cs typeface="Arial" charset="0"/>
              </a:rPr>
              <a:t>A stack is used for evaluation</a:t>
            </a:r>
          </a:p>
          <a:p>
            <a:pPr lvl="2"/>
            <a:r>
              <a:rPr lang="en-US" altLang="en-US" dirty="0" smtClean="0">
                <a:latin typeface="Arial" charset="0"/>
                <a:cs typeface="Arial" charset="0"/>
              </a:rPr>
              <a:t>Uses reverse-Polish instructions</a:t>
            </a:r>
          </a:p>
        </p:txBody>
      </p:sp>
    </p:spTree>
    <p:extLst>
      <p:ext uri="{BB962C8B-B14F-4D97-AF65-F5344CB8AC3E}">
        <p14:creationId xmlns:p14="http://schemas.microsoft.com/office/powerpoint/2010/main" val="9304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latin typeface="Arial" charset="0"/>
                <a:cs typeface="Arial" charset="0"/>
              </a:rPr>
              <a:t>Formal languages</a:t>
            </a:r>
          </a:p>
        </p:txBody>
      </p:sp>
      <p:sp>
        <p:nvSpPr>
          <p:cNvPr id="81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To be completed…</a:t>
            </a:r>
          </a:p>
        </p:txBody>
      </p:sp>
    </p:spTree>
    <p:extLst>
      <p:ext uri="{BB962C8B-B14F-4D97-AF65-F5344CB8AC3E}">
        <p14:creationId xmlns:p14="http://schemas.microsoft.com/office/powerpoint/2010/main" val="352861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latin typeface="Arial" charset="0"/>
                <a:cs typeface="Arial" charset="0"/>
              </a:rPr>
              <a:t>Questions on computation</a:t>
            </a:r>
          </a:p>
        </p:txBody>
      </p:sp>
      <p:sp>
        <p:nvSpPr>
          <p:cNvPr id="922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Questions we may have include:</a:t>
            </a:r>
          </a:p>
          <a:p>
            <a:pPr lvl="1"/>
            <a:r>
              <a:rPr lang="en-US" altLang="en-US" dirty="0" smtClean="0">
                <a:latin typeface="Arial" charset="0"/>
                <a:cs typeface="Arial" charset="0"/>
              </a:rPr>
              <a:t>What is computable?</a:t>
            </a:r>
          </a:p>
          <a:p>
            <a:pPr lvl="1"/>
            <a:r>
              <a:rPr lang="en-US" altLang="en-US" dirty="0" smtClean="0">
                <a:latin typeface="Arial" charset="0"/>
                <a:cs typeface="Arial" charset="0"/>
              </a:rPr>
              <a:t>Can computable problems be solved efficiently?</a:t>
            </a:r>
          </a:p>
          <a:p>
            <a:pPr lvl="1"/>
            <a:r>
              <a:rPr lang="en-US" altLang="en-US" dirty="0" smtClean="0">
                <a:latin typeface="Arial" charset="0"/>
                <a:cs typeface="Arial" charset="0"/>
              </a:rPr>
              <a:t>How do computers behave?</a:t>
            </a:r>
          </a:p>
        </p:txBody>
      </p:sp>
    </p:spTree>
    <p:extLst>
      <p:ext uri="{BB962C8B-B14F-4D97-AF65-F5344CB8AC3E}">
        <p14:creationId xmlns:p14="http://schemas.microsoft.com/office/powerpoint/2010/main" val="163397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latin typeface="Arial" charset="0"/>
                <a:cs typeface="Arial" charset="0"/>
              </a:rPr>
              <a:t>Computability theory</a:t>
            </a:r>
          </a:p>
        </p:txBody>
      </p:sp>
      <p:sp>
        <p:nvSpPr>
          <p:cNvPr id="922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What problems are computable?</a:t>
            </a:r>
          </a:p>
          <a:p>
            <a:pPr lvl="1"/>
            <a:r>
              <a:rPr lang="en-US" altLang="en-US" dirty="0" smtClean="0">
                <a:latin typeface="Arial" charset="0"/>
                <a:cs typeface="Arial" charset="0"/>
              </a:rPr>
              <a:t>Are there questions we can ask for which we cannot find answers?</a:t>
            </a:r>
          </a:p>
          <a:p>
            <a:pPr lvl="1"/>
            <a:endParaRPr lang="en-US" altLang="en-US" dirty="0">
              <a:latin typeface="Arial" charset="0"/>
              <a:cs typeface="Arial" charset="0"/>
            </a:endParaRPr>
          </a:p>
          <a:p>
            <a:pPr marL="357188" indent="-357188">
              <a:buNone/>
            </a:pPr>
            <a:r>
              <a:rPr lang="en-US" altLang="en-US" dirty="0" smtClean="0">
                <a:latin typeface="Arial" charset="0"/>
                <a:cs typeface="Arial" charset="0"/>
              </a:rPr>
              <a:t>	We will look at:</a:t>
            </a:r>
          </a:p>
          <a:p>
            <a:pPr lvl="1"/>
            <a:r>
              <a:rPr lang="en-US" altLang="en-US" dirty="0" smtClean="0">
                <a:latin typeface="Arial" charset="0"/>
                <a:cs typeface="Arial" charset="0"/>
              </a:rPr>
              <a:t>Turing machines</a:t>
            </a:r>
          </a:p>
          <a:p>
            <a:pPr lvl="1"/>
            <a:r>
              <a:rPr lang="en-US" altLang="en-US" dirty="0" smtClean="0">
                <a:latin typeface="Arial" charset="0"/>
                <a:cs typeface="Arial" charset="0"/>
              </a:rPr>
              <a:t>The Turing-Church hypothesis</a:t>
            </a:r>
          </a:p>
          <a:p>
            <a:pPr lvl="1"/>
            <a:r>
              <a:rPr lang="en-US" altLang="en-US" dirty="0" smtClean="0">
                <a:latin typeface="Arial" charset="0"/>
                <a:cs typeface="Arial" charset="0"/>
              </a:rPr>
              <a:t>The halting problem</a:t>
            </a:r>
          </a:p>
        </p:txBody>
      </p:sp>
    </p:spTree>
    <p:extLst>
      <p:ext uri="{BB962C8B-B14F-4D97-AF65-F5344CB8AC3E}">
        <p14:creationId xmlns:p14="http://schemas.microsoft.com/office/powerpoint/2010/main" val="79568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latin typeface="Arial" charset="0"/>
                <a:cs typeface="Arial" charset="0"/>
              </a:rPr>
              <a:t>Computational complexity theory</a:t>
            </a:r>
          </a:p>
        </p:txBody>
      </p:sp>
      <p:sp>
        <p:nvSpPr>
          <p:cNvPr id="922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next question is what types of problems can be solved efficient?</a:t>
            </a:r>
          </a:p>
          <a:p>
            <a:pPr lvl="1"/>
            <a:r>
              <a:rPr lang="en-US" altLang="en-US" dirty="0" smtClean="0">
                <a:latin typeface="Arial" charset="0"/>
                <a:cs typeface="Arial" charset="0"/>
              </a:rPr>
              <a:t>Deterministic and nondeterministic machines</a:t>
            </a:r>
          </a:p>
          <a:p>
            <a:pPr lvl="1"/>
            <a:r>
              <a:rPr lang="en-US" altLang="en-US" dirty="0" smtClean="0">
                <a:latin typeface="Arial" charset="0"/>
                <a:cs typeface="Arial" charset="0"/>
              </a:rPr>
              <a:t>Time and space complexity</a:t>
            </a:r>
          </a:p>
          <a:p>
            <a:pPr lvl="1"/>
            <a:r>
              <a:rPr lang="en-US" altLang="en-US" dirty="0" smtClean="0">
                <a:latin typeface="Arial" charset="0"/>
                <a:cs typeface="Arial" charset="0"/>
              </a:rPr>
              <a:t>The question of P = NP</a:t>
            </a:r>
          </a:p>
        </p:txBody>
      </p:sp>
    </p:spTree>
    <p:extLst>
      <p:ext uri="{BB962C8B-B14F-4D97-AF65-F5344CB8AC3E}">
        <p14:creationId xmlns:p14="http://schemas.microsoft.com/office/powerpoint/2010/main" val="419459778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17388</TotalTime>
  <Words>37</Words>
  <Application>Microsoft Office PowerPoint</Application>
  <PresentationFormat>On-screen Show (4:3)</PresentationFormat>
  <Paragraphs>85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Custom Design</vt:lpstr>
      <vt:lpstr>PowerPoint Presentation</vt:lpstr>
      <vt:lpstr>Outline</vt:lpstr>
      <vt:lpstr>Description</vt:lpstr>
      <vt:lpstr>Model of computation</vt:lpstr>
      <vt:lpstr>Model of computation</vt:lpstr>
      <vt:lpstr>Formal languages</vt:lpstr>
      <vt:lpstr>Questions on computation</vt:lpstr>
      <vt:lpstr>Computability theory</vt:lpstr>
      <vt:lpstr>Computational complexity theory</vt:lpstr>
      <vt:lpstr>Automata theory</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1326</cp:revision>
  <dcterms:created xsi:type="dcterms:W3CDTF">2009-09-11T23:00:44Z</dcterms:created>
  <dcterms:modified xsi:type="dcterms:W3CDTF">2014-04-02T14:20:25Z</dcterms:modified>
</cp:coreProperties>
</file>