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9"/>
  </p:notesMasterIdLst>
  <p:sldIdLst>
    <p:sldId id="256" r:id="rId2"/>
    <p:sldId id="374" r:id="rId3"/>
    <p:sldId id="463" r:id="rId4"/>
    <p:sldId id="377" r:id="rId5"/>
    <p:sldId id="379" r:id="rId6"/>
    <p:sldId id="464" r:id="rId7"/>
    <p:sldId id="465" r:id="rId8"/>
    <p:sldId id="466" r:id="rId9"/>
    <p:sldId id="467" r:id="rId10"/>
    <p:sldId id="468" r:id="rId11"/>
    <p:sldId id="469" r:id="rId12"/>
    <p:sldId id="471" r:id="rId13"/>
    <p:sldId id="472" r:id="rId14"/>
    <p:sldId id="473" r:id="rId15"/>
    <p:sldId id="476" r:id="rId16"/>
    <p:sldId id="475" r:id="rId17"/>
    <p:sldId id="481" r:id="rId18"/>
    <p:sldId id="477" r:id="rId19"/>
    <p:sldId id="474" r:id="rId20"/>
    <p:sldId id="380" r:id="rId21"/>
    <p:sldId id="470" r:id="rId22"/>
    <p:sldId id="478" r:id="rId23"/>
    <p:sldId id="480" r:id="rId24"/>
    <p:sldId id="482" r:id="rId25"/>
    <p:sldId id="483" r:id="rId26"/>
    <p:sldId id="484" r:id="rId27"/>
    <p:sldId id="490" r:id="rId28"/>
    <p:sldId id="492" r:id="rId29"/>
    <p:sldId id="494" r:id="rId30"/>
    <p:sldId id="496" r:id="rId31"/>
    <p:sldId id="495" r:id="rId32"/>
    <p:sldId id="487" r:id="rId33"/>
    <p:sldId id="485" r:id="rId34"/>
    <p:sldId id="486" r:id="rId35"/>
    <p:sldId id="488" r:id="rId36"/>
    <p:sldId id="489" r:id="rId37"/>
    <p:sldId id="37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p:scale>
          <a:sx n="75" d="100"/>
          <a:sy n="75" d="100"/>
        </p:scale>
        <p:origin x="-492" y="-79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4/2/2014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140774F-645E-43F3-8684-9023E59F4962}" type="slidenum">
              <a:rPr lang="en-CA" smtClean="0"/>
              <a:pPr>
                <a:defRPr/>
              </a:pPr>
              <a:t>20</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7FADCE-659C-453E-AF48-BEE81D58AFA0}" type="slidenum">
              <a:rPr lang="en-CA" smtClean="0"/>
              <a:pPr>
                <a:defRPr/>
              </a:pPr>
              <a:t>32</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47A7219-94EF-437C-BB25-CF38D4229F0D}"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9521351-8C39-48D2-8B8F-88B44BEF7DDC}" type="slidenum">
              <a:rPr lang="en-CA" smtClean="0"/>
              <a:pPr>
                <a:defRPr/>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Backtracking algorithms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Backtracking algorithms</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the next child, there are no </a:t>
            </a:r>
            <a:br>
              <a:rPr lang="en-US" altLang="en-US" dirty="0" smtClean="0">
                <a:latin typeface="Arial" charset="0"/>
                <a:cs typeface="Arial" charset="0"/>
              </a:rPr>
            </a:br>
            <a:r>
              <a:rPr lang="en-US" altLang="en-US" dirty="0" smtClean="0">
                <a:latin typeface="Arial" charset="0"/>
                <a:cs typeface="Arial" charset="0"/>
              </a:rPr>
              <a:t>options available for the</a:t>
            </a:r>
            <a:br>
              <a:rPr lang="en-US" altLang="en-US" dirty="0" smtClean="0">
                <a:latin typeface="Arial" charset="0"/>
                <a:cs typeface="Arial" charset="0"/>
              </a:rPr>
            </a:br>
            <a:r>
              <a:rPr lang="en-US" altLang="en-US" dirty="0" smtClean="0">
                <a:latin typeface="Arial" charset="0"/>
                <a:cs typeface="Arial" charset="0"/>
              </a:rPr>
              <a:t>next entry</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a:t>
            </a:r>
            <a:r>
              <a:rPr lang="en-US" altLang="en-US" sz="1800" dirty="0" smtClean="0">
                <a:latin typeface="Arial" charset="0"/>
                <a:cs typeface="Arial" charset="0"/>
              </a:rPr>
              <a:t>Any candidate solution built from this</a:t>
            </a:r>
            <a:br>
              <a:rPr lang="en-US" altLang="en-US" sz="1800" dirty="0" smtClean="0">
                <a:latin typeface="Arial" charset="0"/>
                <a:cs typeface="Arial" charset="0"/>
              </a:rPr>
            </a:br>
            <a:r>
              <a:rPr lang="en-US" altLang="en-US" sz="1800" dirty="0" smtClean="0">
                <a:latin typeface="Arial" charset="0"/>
                <a:cs typeface="Arial" charset="0"/>
              </a:rPr>
              <a:t>				partial is infeasible</a:t>
            </a:r>
          </a:p>
          <a:p>
            <a:pPr>
              <a:buFont typeface="Arial" charset="0"/>
              <a:buNone/>
            </a:pPr>
            <a:r>
              <a:rPr lang="en-US" altLang="en-US" sz="1800" dirty="0">
                <a:latin typeface="Arial" charset="0"/>
                <a:cs typeface="Arial" charset="0"/>
              </a:rPr>
              <a:t>	</a:t>
            </a:r>
            <a:r>
              <a:rPr lang="en-US" altLang="en-US" sz="1800" dirty="0" smtClean="0">
                <a:latin typeface="Arial" charset="0"/>
                <a:cs typeface="Arial" charset="0"/>
              </a:rPr>
              <a:t>				</a:t>
            </a:r>
            <a:r>
              <a:rPr lang="en-US" altLang="en-US" sz="1600" dirty="0" smtClean="0">
                <a:latin typeface="Arial" charset="0"/>
                <a:cs typeface="Arial" charset="0"/>
              </a:rPr>
              <a:t>   – We can ignore this branch</a:t>
            </a:r>
          </a:p>
        </p:txBody>
      </p:sp>
      <p:graphicFrame>
        <p:nvGraphicFramePr>
          <p:cNvPr id="13" name="Table 12"/>
          <p:cNvGraphicFramePr>
            <a:graphicFrameLocks noGrp="1"/>
          </p:cNvGraphicFramePr>
          <p:nvPr>
            <p:extLst>
              <p:ext uri="{D42A27DB-BD31-4B8C-83A1-F6EECF244321}">
                <p14:modId xmlns:p14="http://schemas.microsoft.com/office/powerpoint/2010/main" val="1237040602"/>
              </p:ext>
            </p:extLst>
          </p:nvPr>
        </p:nvGraphicFramePr>
        <p:xfrm>
          <a:off x="4860032" y="1124744"/>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87192935"/>
              </p:ext>
            </p:extLst>
          </p:nvPr>
        </p:nvGraphicFramePr>
        <p:xfrm>
          <a:off x="4860032" y="2348880"/>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61240029"/>
              </p:ext>
            </p:extLst>
          </p:nvPr>
        </p:nvGraphicFramePr>
        <p:xfrm>
          <a:off x="2627784" y="2348880"/>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0878742"/>
              </p:ext>
            </p:extLst>
          </p:nvPr>
        </p:nvGraphicFramePr>
        <p:xfrm>
          <a:off x="7174936" y="2348880"/>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29743894"/>
              </p:ext>
            </p:extLst>
          </p:nvPr>
        </p:nvGraphicFramePr>
        <p:xfrm>
          <a:off x="3203848"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233900846"/>
              </p:ext>
            </p:extLst>
          </p:nvPr>
        </p:nvGraphicFramePr>
        <p:xfrm>
          <a:off x="2051720"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149095311"/>
              </p:ext>
            </p:extLst>
          </p:nvPr>
        </p:nvGraphicFramePr>
        <p:xfrm>
          <a:off x="5436096"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78788290"/>
              </p:ext>
            </p:extLst>
          </p:nvPr>
        </p:nvGraphicFramePr>
        <p:xfrm>
          <a:off x="4265862"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3</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120150418"/>
              </p:ext>
            </p:extLst>
          </p:nvPr>
        </p:nvGraphicFramePr>
        <p:xfrm>
          <a:off x="7776464"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326700529"/>
              </p:ext>
            </p:extLst>
          </p:nvPr>
        </p:nvGraphicFramePr>
        <p:xfrm>
          <a:off x="6588224"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7</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4" name="Straight Arrow Connector 3"/>
          <p:cNvCxnSpPr/>
          <p:nvPr/>
        </p:nvCxnSpPr>
        <p:spPr>
          <a:xfrm flipH="1">
            <a:off x="3707904" y="2060848"/>
            <a:ext cx="1008112"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717376"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75856"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949624"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08104"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262672"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821152"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12160" y="2060848"/>
            <a:ext cx="1080120"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46032" y="2096744"/>
            <a:ext cx="0"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3151868412"/>
              </p:ext>
            </p:extLst>
          </p:nvPr>
        </p:nvGraphicFramePr>
        <p:xfrm>
          <a:off x="1630320" y="5049360"/>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a:t>
                      </a:r>
                      <a:endParaRPr lang="en-CA" sz="1100" b="1" dirty="0">
                        <a:solidFill>
                          <a:srgbClr val="FF0000"/>
                        </a:solidFill>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33" name="Straight Arrow Connector 32"/>
          <p:cNvCxnSpPr/>
          <p:nvPr/>
        </p:nvCxnSpPr>
        <p:spPr>
          <a:xfrm>
            <a:off x="2538192" y="4571392"/>
            <a:ext cx="0" cy="47796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10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Three other branches lead to</a:t>
            </a:r>
            <a:br>
              <a:rPr lang="en-US" altLang="en-US" dirty="0" smtClean="0">
                <a:latin typeface="Arial" charset="0"/>
                <a:cs typeface="Arial" charset="0"/>
              </a:rPr>
            </a:br>
            <a:r>
              <a:rPr lang="en-US" altLang="en-US" dirty="0" smtClean="0">
                <a:latin typeface="Arial" charset="0"/>
                <a:cs typeface="Arial" charset="0"/>
              </a:rPr>
              <a:t>similar dead ends</a:t>
            </a:r>
          </a:p>
        </p:txBody>
      </p:sp>
      <p:graphicFrame>
        <p:nvGraphicFramePr>
          <p:cNvPr id="10" name="Table 9"/>
          <p:cNvGraphicFramePr>
            <a:graphicFrameLocks noGrp="1"/>
          </p:cNvGraphicFramePr>
          <p:nvPr>
            <p:extLst>
              <p:ext uri="{D42A27DB-BD31-4B8C-83A1-F6EECF244321}">
                <p14:modId xmlns:p14="http://schemas.microsoft.com/office/powerpoint/2010/main" val="2938986742"/>
              </p:ext>
            </p:extLst>
          </p:nvPr>
        </p:nvGraphicFramePr>
        <p:xfrm>
          <a:off x="1630320" y="5049360"/>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a:t>
                      </a:r>
                      <a:endParaRPr lang="en-CA" sz="1100" b="1" dirty="0">
                        <a:solidFill>
                          <a:srgbClr val="FF0000"/>
                        </a:solidFill>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80043262"/>
              </p:ext>
            </p:extLst>
          </p:nvPr>
        </p:nvGraphicFramePr>
        <p:xfrm>
          <a:off x="4860032" y="1124744"/>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7947576"/>
              </p:ext>
            </p:extLst>
          </p:nvPr>
        </p:nvGraphicFramePr>
        <p:xfrm>
          <a:off x="4860032" y="2348880"/>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9427963"/>
              </p:ext>
            </p:extLst>
          </p:nvPr>
        </p:nvGraphicFramePr>
        <p:xfrm>
          <a:off x="2627784" y="2348880"/>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487116724"/>
              </p:ext>
            </p:extLst>
          </p:nvPr>
        </p:nvGraphicFramePr>
        <p:xfrm>
          <a:off x="7174936" y="2348880"/>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25584416"/>
              </p:ext>
            </p:extLst>
          </p:nvPr>
        </p:nvGraphicFramePr>
        <p:xfrm>
          <a:off x="3203848"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28609651"/>
              </p:ext>
            </p:extLst>
          </p:nvPr>
        </p:nvGraphicFramePr>
        <p:xfrm>
          <a:off x="2051720"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939421810"/>
              </p:ext>
            </p:extLst>
          </p:nvPr>
        </p:nvGraphicFramePr>
        <p:xfrm>
          <a:off x="5436096"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195105867"/>
              </p:ext>
            </p:extLst>
          </p:nvPr>
        </p:nvGraphicFramePr>
        <p:xfrm>
          <a:off x="4265862"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3</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349077238"/>
              </p:ext>
            </p:extLst>
          </p:nvPr>
        </p:nvGraphicFramePr>
        <p:xfrm>
          <a:off x="7198544"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4" name="Straight Arrow Connector 3"/>
          <p:cNvCxnSpPr/>
          <p:nvPr/>
        </p:nvCxnSpPr>
        <p:spPr>
          <a:xfrm flipH="1">
            <a:off x="3707904" y="2060848"/>
            <a:ext cx="1008112"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1042115469"/>
              </p:ext>
            </p:extLst>
          </p:nvPr>
        </p:nvGraphicFramePr>
        <p:xfrm>
          <a:off x="3825544" y="5049360"/>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1" dirty="0" smtClean="0">
                          <a:solidFill>
                            <a:srgbClr val="FF0000"/>
                          </a:solidFill>
                          <a:latin typeface="Arial" panose="020B0604020202020204" pitchFamily="34" charset="0"/>
                          <a:cs typeface="Arial" panose="020B0604020202020204" pitchFamily="34" charset="0"/>
                        </a:rPr>
                        <a:t>3</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a:t>
                      </a:r>
                      <a:endParaRPr lang="en-CA" sz="1100" b="1" dirty="0">
                        <a:solidFill>
                          <a:srgbClr val="FF0000"/>
                        </a:solidFill>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051177636"/>
              </p:ext>
            </p:extLst>
          </p:nvPr>
        </p:nvGraphicFramePr>
        <p:xfrm>
          <a:off x="6597016" y="5049360"/>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1" dirty="0" smtClean="0">
                          <a:solidFill>
                            <a:srgbClr val="FF0000"/>
                          </a:solidFill>
                          <a:latin typeface="Arial" panose="020B0604020202020204" pitchFamily="34" charset="0"/>
                          <a:cs typeface="Arial" panose="020B0604020202020204" pitchFamily="34" charset="0"/>
                        </a:rPr>
                        <a:t>7</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a:t>
                      </a:r>
                      <a:endParaRPr lang="en-CA" sz="1100" b="1" dirty="0">
                        <a:solidFill>
                          <a:srgbClr val="FF0000"/>
                        </a:solidFill>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26" name="Straight Arrow Connector 25"/>
          <p:cNvCxnSpPr/>
          <p:nvPr/>
        </p:nvCxnSpPr>
        <p:spPr>
          <a:xfrm>
            <a:off x="6012160" y="2060848"/>
            <a:ext cx="1080120"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p:cNvCxnSpPr>
          <p:nvPr/>
        </p:nvCxnSpPr>
        <p:spPr>
          <a:xfrm>
            <a:off x="5346032" y="2096744"/>
            <a:ext cx="0"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717376"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75856"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949624"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08104"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678808" y="3329672"/>
            <a:ext cx="0"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538192" y="4571392"/>
            <a:ext cx="0" cy="47796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752856" y="4581128"/>
            <a:ext cx="0" cy="44178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666488" y="4600600"/>
            <a:ext cx="0" cy="448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58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With the other two, there is only</a:t>
            </a:r>
            <a:br>
              <a:rPr lang="en-US" altLang="en-US" dirty="0" smtClean="0">
                <a:latin typeface="Arial" charset="0"/>
                <a:cs typeface="Arial" charset="0"/>
              </a:rPr>
            </a:br>
            <a:r>
              <a:rPr lang="en-US" altLang="en-US" dirty="0" smtClean="0">
                <a:latin typeface="Arial" charset="0"/>
                <a:cs typeface="Arial" charset="0"/>
              </a:rPr>
              <a:t>one candidate for each of the</a:t>
            </a:r>
            <a:br>
              <a:rPr lang="en-US" altLang="en-US" dirty="0" smtClean="0">
                <a:latin typeface="Arial" charset="0"/>
                <a:cs typeface="Arial" charset="0"/>
              </a:rPr>
            </a:br>
            <a:r>
              <a:rPr lang="en-US" altLang="en-US" dirty="0" smtClean="0">
                <a:latin typeface="Arial" charset="0"/>
                <a:cs typeface="Arial" charset="0"/>
              </a:rPr>
              <a:t>last two</a:t>
            </a:r>
            <a:br>
              <a:rPr lang="en-US" altLang="en-US" dirty="0" smtClean="0">
                <a:latin typeface="Arial" charset="0"/>
                <a:cs typeface="Arial" charset="0"/>
              </a:rPr>
            </a:br>
            <a:r>
              <a:rPr lang="en-US" altLang="en-US" dirty="0" smtClean="0">
                <a:latin typeface="Arial" charset="0"/>
                <a:cs typeface="Arial" charset="0"/>
              </a:rPr>
              <a:t>entries</a:t>
            </a:r>
          </a:p>
        </p:txBody>
      </p:sp>
      <p:graphicFrame>
        <p:nvGraphicFramePr>
          <p:cNvPr id="13" name="Table 12"/>
          <p:cNvGraphicFramePr>
            <a:graphicFrameLocks noGrp="1"/>
          </p:cNvGraphicFramePr>
          <p:nvPr>
            <p:extLst>
              <p:ext uri="{D42A27DB-BD31-4B8C-83A1-F6EECF244321}">
                <p14:modId xmlns:p14="http://schemas.microsoft.com/office/powerpoint/2010/main" val="2771040719"/>
              </p:ext>
            </p:extLst>
          </p:nvPr>
        </p:nvGraphicFramePr>
        <p:xfrm>
          <a:off x="4860032" y="1124744"/>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72360696"/>
              </p:ext>
            </p:extLst>
          </p:nvPr>
        </p:nvGraphicFramePr>
        <p:xfrm>
          <a:off x="4860032" y="2348880"/>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61430007"/>
              </p:ext>
            </p:extLst>
          </p:nvPr>
        </p:nvGraphicFramePr>
        <p:xfrm>
          <a:off x="2627784" y="2348880"/>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67137527"/>
              </p:ext>
            </p:extLst>
          </p:nvPr>
        </p:nvGraphicFramePr>
        <p:xfrm>
          <a:off x="7174936" y="2348880"/>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22985100"/>
              </p:ext>
            </p:extLst>
          </p:nvPr>
        </p:nvGraphicFramePr>
        <p:xfrm>
          <a:off x="3203848"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345192993"/>
              </p:ext>
            </p:extLst>
          </p:nvPr>
        </p:nvGraphicFramePr>
        <p:xfrm>
          <a:off x="2051720"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364604397"/>
              </p:ext>
            </p:extLst>
          </p:nvPr>
        </p:nvGraphicFramePr>
        <p:xfrm>
          <a:off x="5436096"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015895606"/>
              </p:ext>
            </p:extLst>
          </p:nvPr>
        </p:nvGraphicFramePr>
        <p:xfrm>
          <a:off x="4265862"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700" b="1" dirty="0" smtClean="0">
                          <a:solidFill>
                            <a:srgbClr val="FF0000"/>
                          </a:solidFill>
                          <a:latin typeface="Arial" panose="020B0604020202020204" pitchFamily="34" charset="0"/>
                          <a:cs typeface="Arial" panose="020B0604020202020204" pitchFamily="34" charset="0"/>
                        </a:rPr>
                        <a:t>3</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4" name="Straight Arrow Connector 3"/>
          <p:cNvCxnSpPr/>
          <p:nvPr/>
        </p:nvCxnSpPr>
        <p:spPr>
          <a:xfrm flipH="1">
            <a:off x="3707904" y="2060848"/>
            <a:ext cx="1008112"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827926395"/>
              </p:ext>
            </p:extLst>
          </p:nvPr>
        </p:nvGraphicFramePr>
        <p:xfrm>
          <a:off x="2861392" y="5049360"/>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0"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0" dirty="0" smtClean="0">
                          <a:solidFill>
                            <a:srgbClr val="FF0000"/>
                          </a:solidFill>
                          <a:latin typeface="Arial" panose="020B0604020202020204" pitchFamily="34" charset="0"/>
                          <a:cs typeface="Arial" panose="020B0604020202020204" pitchFamily="34" charset="0"/>
                        </a:rPr>
                        <a:t>8</a:t>
                      </a:r>
                      <a:endParaRPr lang="en-CA" sz="1100" b="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b="1" dirty="0">
                        <a:solidFill>
                          <a:srgbClr val="FF0000"/>
                        </a:solidFill>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448620335"/>
              </p:ext>
            </p:extLst>
          </p:nvPr>
        </p:nvGraphicFramePr>
        <p:xfrm>
          <a:off x="5014696" y="5049360"/>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0" dirty="0" smtClean="0">
                          <a:solidFill>
                            <a:srgbClr val="FF0000"/>
                          </a:solidFill>
                          <a:latin typeface="Arial" panose="020B0604020202020204" pitchFamily="34" charset="0"/>
                          <a:cs typeface="Arial" panose="020B0604020202020204" pitchFamily="34" charset="0"/>
                        </a:rPr>
                        <a:t>3</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0" dirty="0" smtClean="0">
                          <a:solidFill>
                            <a:srgbClr val="FF0000"/>
                          </a:solidFill>
                          <a:latin typeface="Arial" panose="020B0604020202020204" pitchFamily="34" charset="0"/>
                          <a:cs typeface="Arial" panose="020B0604020202020204" pitchFamily="34" charset="0"/>
                        </a:rPr>
                        <a:t>8</a:t>
                      </a:r>
                      <a:endParaRPr lang="en-CA" sz="1100" b="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b="1" dirty="0">
                        <a:solidFill>
                          <a:srgbClr val="FF0000"/>
                        </a:solidFill>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1" dirty="0" smtClean="0">
                          <a:solidFill>
                            <a:srgbClr val="FF0000"/>
                          </a:solidFill>
                          <a:latin typeface="Arial" panose="020B0604020202020204" pitchFamily="34" charset="0"/>
                          <a:cs typeface="Arial" panose="020B0604020202020204" pitchFamily="34" charset="0"/>
                        </a:rPr>
                        <a:t>1</a:t>
                      </a:r>
                      <a:endParaRPr lang="en-CA" sz="1100" dirty="0" smtClean="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26" name="Straight Arrow Connector 25"/>
          <p:cNvCxnSpPr/>
          <p:nvPr/>
        </p:nvCxnSpPr>
        <p:spPr>
          <a:xfrm>
            <a:off x="6012160" y="2060848"/>
            <a:ext cx="1080120"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p:cNvCxnSpPr>
          <p:nvPr/>
        </p:nvCxnSpPr>
        <p:spPr>
          <a:xfrm>
            <a:off x="5346032" y="2096744"/>
            <a:ext cx="0"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717376" y="3329672"/>
            <a:ext cx="216024" cy="22576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75856"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949624" y="3329672"/>
            <a:ext cx="216024" cy="22576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08104" y="332967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68344" y="3329672"/>
            <a:ext cx="0" cy="22576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779912" y="4571392"/>
            <a:ext cx="0" cy="4515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931360" y="4581128"/>
            <a:ext cx="0" cy="4515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22112" y="3734616"/>
            <a:ext cx="629652"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222112" y="3734616"/>
            <a:ext cx="629652"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36776" y="3725824"/>
            <a:ext cx="629652"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436776" y="3725824"/>
            <a:ext cx="629652"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381148" y="3725824"/>
            <a:ext cx="629652"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381148" y="3725824"/>
            <a:ext cx="629652"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3566571804"/>
              </p:ext>
            </p:extLst>
          </p:nvPr>
        </p:nvGraphicFramePr>
        <p:xfrm>
          <a:off x="7198544" y="3573016"/>
          <a:ext cx="972000" cy="972000"/>
        </p:xfrm>
        <a:graphic>
          <a:graphicData uri="http://schemas.openxmlformats.org/drawingml/2006/table">
            <a:tbl>
              <a:tblPr firstRow="1" bandRow="1">
                <a:tableStyleId>{2D5ABB26-0587-4C30-8999-92F81FD0307C}</a:tableStyleId>
              </a:tblPr>
              <a:tblGrid>
                <a:gridCol w="108000"/>
                <a:gridCol w="108000"/>
                <a:gridCol w="108000"/>
                <a:gridCol w="108000"/>
                <a:gridCol w="108000"/>
                <a:gridCol w="108000"/>
                <a:gridCol w="108000"/>
                <a:gridCol w="108000"/>
                <a:gridCol w="108000"/>
              </a:tblGrid>
              <a:tr h="108000">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b="1" dirty="0" smtClean="0">
                          <a:solidFill>
                            <a:srgbClr val="FF0000"/>
                          </a:solidFill>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r>
                        <a:rPr lang="en-CA" sz="700" b="1" dirty="0" smtClean="0">
                          <a:solidFill>
                            <a:srgbClr val="FF0000"/>
                          </a:solidFill>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4</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6</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9</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5</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1</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700" dirty="0" smtClean="0">
                          <a:latin typeface="Arial" panose="020B0604020202020204" pitchFamily="34" charset="0"/>
                          <a:cs typeface="Arial" panose="020B0604020202020204" pitchFamily="34" charset="0"/>
                        </a:rPr>
                        <a:t>3</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08000">
                <a:tc>
                  <a:txBody>
                    <a:bodyPr/>
                    <a:lstStyle/>
                    <a:p>
                      <a:pPr algn="ctr"/>
                      <a:endParaRPr lang="en-CA" sz="7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8</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2</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700" dirty="0" smtClean="0">
                          <a:latin typeface="Arial" panose="020B0604020202020204" pitchFamily="34" charset="0"/>
                          <a:cs typeface="Arial" panose="020B0604020202020204" pitchFamily="34" charset="0"/>
                        </a:rPr>
                        <a:t>7</a:t>
                      </a:r>
                      <a:endParaRPr lang="en-CA" sz="7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spTree>
    <p:extLst>
      <p:ext uri="{BB962C8B-B14F-4D97-AF65-F5344CB8AC3E}">
        <p14:creationId xmlns:p14="http://schemas.microsoft.com/office/powerpoint/2010/main" val="2144264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It may seem that this is a reasonably straight-forward method; however, the decision tree continues to branch quick once we start filling the second square</a:t>
            </a:r>
          </a:p>
        </p:txBody>
      </p:sp>
      <p:pic>
        <p:nvPicPr>
          <p:cNvPr id="4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9960" y="2720566"/>
            <a:ext cx="3589181" cy="370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51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binary tree of this height would have around </a:t>
            </a:r>
            <a:r>
              <a:rPr lang="en-US" altLang="en-US" dirty="0" smtClean="0">
                <a:latin typeface="Times New Roman" panose="02020603050405020304" pitchFamily="18" charset="0"/>
                <a:cs typeface="Times New Roman" panose="02020603050405020304" pitchFamily="18" charset="0"/>
              </a:rPr>
              <a:t>2</a:t>
            </a:r>
            <a:r>
              <a:rPr lang="en-US" altLang="en-US" baseline="30000" dirty="0" smtClean="0">
                <a:latin typeface="Times New Roman" panose="02020603050405020304" pitchFamily="18" charset="0"/>
                <a:cs typeface="Times New Roman" panose="02020603050405020304" pitchFamily="18" charset="0"/>
              </a:rPr>
              <a:t>54</a:t>
            </a:r>
            <a:r>
              <a:rPr lang="en-US" altLang="en-US" dirty="0" smtClean="0">
                <a:latin typeface="Times New Roman" panose="02020603050405020304" pitchFamily="18" charset="0"/>
                <a:cs typeface="Times New Roman" panose="02020603050405020304" pitchFamily="18" charset="0"/>
              </a:rPr>
              <a:t> – 1</a:t>
            </a:r>
            <a:r>
              <a:rPr lang="en-US" altLang="en-US" dirty="0" smtClean="0">
                <a:latin typeface="Arial" charset="0"/>
                <a:cs typeface="Arial" charset="0"/>
              </a:rPr>
              <a:t> nodes</a:t>
            </a:r>
          </a:p>
          <a:p>
            <a:pPr lvl="1"/>
            <a:r>
              <a:rPr lang="en-US" altLang="en-US" dirty="0" smtClean="0">
                <a:latin typeface="Arial" charset="0"/>
                <a:cs typeface="Arial" charset="0"/>
              </a:rPr>
              <a:t>Fortunately, as we get deeper into the tree, more get cut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9960" y="2720566"/>
            <a:ext cx="3589181" cy="370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86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p:txBody>
          <a:bodyPr/>
          <a:lstStyle/>
          <a:p>
            <a:pPr marL="360363" indent="-360363">
              <a:buNone/>
            </a:pPr>
            <a:r>
              <a:rPr lang="en-CA" dirty="0" smtClean="0"/>
              <a:t>	Our straight-forward implementation takes a 9 </a:t>
            </a:r>
            <a:r>
              <a:rPr lang="en-CA" dirty="0"/>
              <a:t>×</a:t>
            </a:r>
            <a:r>
              <a:rPr lang="en-CA" dirty="0" smtClean="0"/>
              <a:t> 9 matrix</a:t>
            </a:r>
          </a:p>
          <a:p>
            <a:pPr lvl="1"/>
            <a:r>
              <a:rPr lang="en-CA" dirty="0" smtClean="0"/>
              <a:t>Default entries are values from 1 to 9, empty cells are </a:t>
            </a:r>
            <a:r>
              <a:rPr lang="en-CA" dirty="0" smtClean="0">
                <a:latin typeface="Consolas" panose="020B0609020204030204" pitchFamily="49" charset="0"/>
                <a:cs typeface="Consolas" panose="020B0609020204030204" pitchFamily="49" charset="0"/>
              </a:rPr>
              <a:t>0</a:t>
            </a:r>
            <a:endParaRPr lang="en-CA" dirty="0" smtClean="0"/>
          </a:p>
          <a:p>
            <a:pPr lvl="1"/>
            <a:r>
              <a:rPr lang="en-CA" dirty="0" smtClean="0"/>
              <a:t>Two helper functions:</a:t>
            </a:r>
          </a:p>
          <a:p>
            <a:pPr marL="914400" lvl="2" indent="0">
              <a:buNone/>
            </a:pPr>
            <a:r>
              <a:rPr lang="en-CA" dirty="0" err="1" smtClean="0">
                <a:latin typeface="Consolas" panose="020B0609020204030204" pitchFamily="49" charset="0"/>
                <a:cs typeface="Consolas" panose="020B0609020204030204" pitchFamily="49" charset="0"/>
              </a:rPr>
              <a:t>bool</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next_location</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[9][9],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&amp;</a:t>
            </a:r>
            <a:r>
              <a:rPr lang="en-CA" dirty="0" err="1" smtClean="0">
                <a:latin typeface="Consolas" panose="020B0609020204030204" pitchFamily="49" charset="0"/>
                <a:cs typeface="Consolas" panose="020B0609020204030204" pitchFamily="49" charset="0"/>
              </a:rPr>
              <a:t>i</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&amp;j )</a:t>
            </a:r>
          </a:p>
          <a:p>
            <a:pPr lvl="2"/>
            <a:r>
              <a:rPr lang="en-CA" dirty="0" smtClean="0"/>
              <a:t>Finds the next location empty location returning false if none is found</a:t>
            </a:r>
          </a:p>
          <a:p>
            <a:pPr marL="914400" lvl="2" indent="0">
              <a:buNone/>
            </a:pPr>
            <a:r>
              <a:rPr lang="en-CA" dirty="0" err="1">
                <a:latin typeface="Consolas" panose="020B0609020204030204" pitchFamily="49" charset="0"/>
                <a:cs typeface="Consolas" panose="020B0609020204030204" pitchFamily="49" charset="0"/>
              </a:rPr>
              <a:t>bool</a:t>
            </a: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is_valid</a:t>
            </a: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int</a:t>
            </a:r>
            <a:r>
              <a:rPr lang="en-CA" dirty="0">
                <a:latin typeface="Consolas" panose="020B0609020204030204" pitchFamily="49" charset="0"/>
                <a:cs typeface="Consolas" panose="020B0609020204030204" pitchFamily="49" charset="0"/>
              </a:rPr>
              <a:t>[9][9</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a:t>
            </a: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j, </a:t>
            </a:r>
            <a:r>
              <a:rPr lang="en-CA" dirty="0" err="1">
                <a:latin typeface="Consolas" panose="020B0609020204030204" pitchFamily="49" charset="0"/>
                <a:cs typeface="Consolas" panose="020B0609020204030204" pitchFamily="49" charset="0"/>
              </a:rPr>
              <a:t>int</a:t>
            </a:r>
            <a:r>
              <a:rPr lang="en-CA" dirty="0">
                <a:latin typeface="Consolas" panose="020B0609020204030204" pitchFamily="49" charset="0"/>
                <a:cs typeface="Consolas" panose="020B0609020204030204" pitchFamily="49" charset="0"/>
              </a:rPr>
              <a:t> value )</a:t>
            </a:r>
          </a:p>
          <a:p>
            <a:pPr lvl="2"/>
            <a:r>
              <a:rPr lang="en-CA" dirty="0" smtClean="0"/>
              <a:t>Checks if there are any conflicts created if </a:t>
            </a:r>
            <a:r>
              <a:rPr lang="en-CA" dirty="0" smtClean="0">
                <a:latin typeface="Consolas" panose="020B0609020204030204" pitchFamily="49" charset="0"/>
                <a:cs typeface="Consolas" panose="020B0609020204030204" pitchFamily="49" charset="0"/>
              </a:rPr>
              <a:t>matrix[</a:t>
            </a:r>
            <a:r>
              <a:rPr lang="en-CA" dirty="0" err="1" smtClean="0">
                <a:latin typeface="Consolas" panose="020B0609020204030204" pitchFamily="49" charset="0"/>
                <a:cs typeface="Consolas" panose="020B0609020204030204" pitchFamily="49" charset="0"/>
              </a:rPr>
              <a:t>i</a:t>
            </a:r>
            <a:r>
              <a:rPr lang="en-CA" dirty="0" smtClean="0">
                <a:latin typeface="Consolas" panose="020B0609020204030204" pitchFamily="49" charset="0"/>
                <a:cs typeface="Consolas" panose="020B0609020204030204" pitchFamily="49" charset="0"/>
              </a:rPr>
              <a:t>][j]</a:t>
            </a:r>
            <a:r>
              <a:rPr lang="en-CA" dirty="0" smtClean="0"/>
              <a:t> is assigned </a:t>
            </a:r>
            <a:r>
              <a:rPr lang="en-CA" dirty="0" smtClean="0">
                <a:latin typeface="Consolas" panose="020B0609020204030204" pitchFamily="49" charset="0"/>
                <a:cs typeface="Consolas" panose="020B0609020204030204" pitchFamily="49" charset="0"/>
              </a:rPr>
              <a:t>value</a:t>
            </a:r>
          </a:p>
          <a:p>
            <a:pPr lvl="1"/>
            <a:r>
              <a:rPr lang="en-CA" dirty="0" smtClean="0"/>
              <a:t>The </a:t>
            </a:r>
            <a:r>
              <a:rPr lang="en-CA" dirty="0" err="1" smtClean="0">
                <a:latin typeface="Consolas" panose="020B0609020204030204" pitchFamily="49" charset="0"/>
                <a:cs typeface="Consolas" panose="020B0609020204030204" pitchFamily="49" charset="0"/>
              </a:rPr>
              <a:t>backtracing</a:t>
            </a:r>
            <a:r>
              <a:rPr lang="en-CA" dirty="0" smtClean="0"/>
              <a:t> function:</a:t>
            </a:r>
          </a:p>
          <a:p>
            <a:pPr lvl="2"/>
            <a:r>
              <a:rPr lang="en-CA" dirty="0" smtClean="0"/>
              <a:t>Finds the next unoccupied cell</a:t>
            </a:r>
          </a:p>
          <a:p>
            <a:pPr lvl="2"/>
            <a:r>
              <a:rPr lang="en-CA" dirty="0" smtClean="0"/>
              <a:t>For each value from 1 to 9, it checks if it is valid to insert that it there</a:t>
            </a:r>
          </a:p>
          <a:p>
            <a:pPr lvl="3"/>
            <a:r>
              <a:rPr lang="en-CA" dirty="0" smtClean="0"/>
              <a:t>If so, backtracking is called recursively on the matrix with that entry set</a:t>
            </a:r>
          </a:p>
          <a:p>
            <a:pPr lvl="1"/>
            <a:endParaRPr lang="en-CA" dirty="0" smtClean="0"/>
          </a:p>
          <a:p>
            <a:pPr marL="360363" indent="-360363">
              <a:buNone/>
            </a:pPr>
            <a:r>
              <a:rPr lang="en-CA" dirty="0"/>
              <a:t>	</a:t>
            </a:r>
            <a:r>
              <a:rPr lang="en-CA" dirty="0" smtClean="0"/>
              <a:t>The main function creates the initial matrix and calls backtrack</a:t>
            </a:r>
            <a:endParaRPr lang="en-CA" dirty="0"/>
          </a:p>
          <a:p>
            <a:pPr lvl="2"/>
            <a:endParaRPr lang="en-CA" dirty="0" smtClean="0"/>
          </a:p>
        </p:txBody>
      </p:sp>
    </p:spTree>
    <p:extLst>
      <p:ext uri="{BB962C8B-B14F-4D97-AF65-F5344CB8AC3E}">
        <p14:creationId xmlns:p14="http://schemas.microsoft.com/office/powerpoint/2010/main" val="38005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5496" y="1268760"/>
            <a:ext cx="4761529"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b="1" dirty="0" smtClean="0">
                <a:solidFill>
                  <a:srgbClr val="00B0F0"/>
                </a:solidFill>
                <a:latin typeface="Consolas" panose="020B0609020204030204" pitchFamily="49" charset="0"/>
                <a:cs typeface="Consolas" panose="020B0609020204030204" pitchFamily="49" charset="0"/>
              </a:rPr>
              <a:t>// Find the next empty location in 'matrix'</a:t>
            </a:r>
          </a:p>
          <a:p>
            <a:pPr marL="0" indent="0">
              <a:buNone/>
            </a:pPr>
            <a:r>
              <a:rPr lang="en-CA" sz="1000" b="1" dirty="0" smtClean="0">
                <a:solidFill>
                  <a:srgbClr val="00B0F0"/>
                </a:solidFill>
                <a:latin typeface="Consolas" panose="020B0609020204030204" pitchFamily="49" charset="0"/>
                <a:cs typeface="Consolas" panose="020B0609020204030204" pitchFamily="49" charset="0"/>
              </a:rPr>
              <a:t>// If one is found, assign '</a:t>
            </a:r>
            <a:r>
              <a:rPr lang="en-CA" sz="1000" b="1" dirty="0" err="1" smtClean="0">
                <a:solidFill>
                  <a:srgbClr val="00B0F0"/>
                </a:solidFill>
                <a:latin typeface="Consolas" panose="020B0609020204030204" pitchFamily="49" charset="0"/>
                <a:cs typeface="Consolas" panose="020B0609020204030204" pitchFamily="49" charset="0"/>
              </a:rPr>
              <a:t>i</a:t>
            </a:r>
            <a:r>
              <a:rPr lang="en-CA" sz="1000" b="1" dirty="0" smtClean="0">
                <a:solidFill>
                  <a:srgbClr val="00B0F0"/>
                </a:solidFill>
                <a:latin typeface="Consolas" panose="020B0609020204030204" pitchFamily="49" charset="0"/>
                <a:cs typeface="Consolas" panose="020B0609020204030204" pitchFamily="49" charset="0"/>
              </a:rPr>
              <a:t>' and 'j' the indexes of that entry</a:t>
            </a:r>
          </a:p>
          <a:p>
            <a:pPr marL="0" indent="0">
              <a:buNone/>
            </a:pPr>
            <a:r>
              <a:rPr lang="en-CA" sz="1000" b="1" dirty="0" smtClean="0">
                <a:solidFill>
                  <a:srgbClr val="00B0F0"/>
                </a:solidFill>
                <a:latin typeface="Consolas" panose="020B0609020204030204" pitchFamily="49" charset="0"/>
                <a:cs typeface="Consolas" panose="020B0609020204030204" pitchFamily="49" charset="0"/>
              </a:rPr>
              <a:t>// Otherwise, return false</a:t>
            </a:r>
          </a:p>
          <a:p>
            <a:pPr marL="0" indent="0">
              <a:buNone/>
            </a:pPr>
            <a:r>
              <a:rPr lang="en-CA" sz="1000" b="1" dirty="0" smtClean="0">
                <a:solidFill>
                  <a:srgbClr val="00B0F0"/>
                </a:solidFill>
                <a:latin typeface="Consolas" panose="020B0609020204030204" pitchFamily="49" charset="0"/>
                <a:cs typeface="Consolas" panose="020B0609020204030204" pitchFamily="49" charset="0"/>
              </a:rPr>
              <a:t>//  - In this case, the values of </a:t>
            </a:r>
            <a:r>
              <a:rPr lang="en-CA" sz="1000" b="1" dirty="0">
                <a:solidFill>
                  <a:srgbClr val="00B0F0"/>
                </a:solidFill>
                <a:latin typeface="Consolas" panose="020B0609020204030204" pitchFamily="49" charset="0"/>
                <a:cs typeface="Consolas" panose="020B0609020204030204" pitchFamily="49" charset="0"/>
              </a:rPr>
              <a:t>'</a:t>
            </a:r>
            <a:r>
              <a:rPr lang="en-CA" sz="1000" b="1" dirty="0" err="1">
                <a:solidFill>
                  <a:srgbClr val="00B0F0"/>
                </a:solidFill>
                <a:latin typeface="Consolas" panose="020B0609020204030204" pitchFamily="49" charset="0"/>
                <a:cs typeface="Consolas" panose="020B0609020204030204" pitchFamily="49" charset="0"/>
              </a:rPr>
              <a:t>i</a:t>
            </a:r>
            <a:r>
              <a:rPr lang="en-CA" sz="1000" b="1" dirty="0">
                <a:solidFill>
                  <a:srgbClr val="00B0F0"/>
                </a:solidFill>
                <a:latin typeface="Consolas" panose="020B0609020204030204" pitchFamily="49" charset="0"/>
                <a:cs typeface="Consolas" panose="020B0609020204030204" pitchFamily="49" charset="0"/>
              </a:rPr>
              <a:t>' and 'j' </a:t>
            </a:r>
            <a:r>
              <a:rPr lang="en-CA" sz="1000" b="1" dirty="0" smtClean="0">
                <a:solidFill>
                  <a:srgbClr val="00B0F0"/>
                </a:solidFill>
                <a:latin typeface="Consolas" panose="020B0609020204030204" pitchFamily="49" charset="0"/>
                <a:cs typeface="Consolas" panose="020B0609020204030204" pitchFamily="49" charset="0"/>
              </a:rPr>
              <a:t>are undefined</a:t>
            </a:r>
          </a:p>
          <a:p>
            <a:pPr marL="0" indent="0">
              <a:buNone/>
            </a:pPr>
            <a:r>
              <a:rPr lang="en-CA" sz="1000" dirty="0" err="1" smtClean="0">
                <a:latin typeface="Consolas" panose="020B0609020204030204" pitchFamily="49" charset="0"/>
                <a:cs typeface="Consolas" panose="020B0609020204030204" pitchFamily="49" charset="0"/>
              </a:rPr>
              <a:t>bool</a:t>
            </a:r>
            <a:r>
              <a:rPr lang="en-CA" sz="1000" dirty="0" smtClean="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next_location</a:t>
            </a:r>
            <a:r>
              <a:rPr lang="en-CA" sz="1000" dirty="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matrix[9</a:t>
            </a:r>
            <a:r>
              <a:rPr lang="en-CA" sz="1000" dirty="0">
                <a:latin typeface="Consolas" panose="020B0609020204030204" pitchFamily="49" charset="0"/>
                <a:cs typeface="Consolas" panose="020B0609020204030204" pitchFamily="49" charset="0"/>
              </a:rPr>
              <a:t>][9],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&amp;</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&amp;j ) {</a:t>
            </a:r>
          </a:p>
          <a:p>
            <a:pPr marL="0" indent="0">
              <a:buNone/>
            </a:pPr>
            <a:r>
              <a:rPr lang="en-CA" sz="1000" dirty="0">
                <a:latin typeface="Consolas" panose="020B0609020204030204" pitchFamily="49" charset="0"/>
                <a:cs typeface="Consolas" panose="020B0609020204030204" pitchFamily="49" charset="0"/>
              </a:rPr>
              <a:t>    for (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i1 = 0; i1 &lt; 3; ++i1 ) {</a:t>
            </a:r>
          </a:p>
          <a:p>
            <a:pPr marL="0" indent="0">
              <a:buNone/>
            </a:pPr>
            <a:r>
              <a:rPr lang="en-CA" sz="1000" dirty="0">
                <a:latin typeface="Consolas" panose="020B0609020204030204" pitchFamily="49" charset="0"/>
                <a:cs typeface="Consolas" panose="020B0609020204030204" pitchFamily="49" charset="0"/>
              </a:rPr>
              <a:t>        for (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j1 = 0; j1 &lt; 3; ++j1 ) {</a:t>
            </a:r>
          </a:p>
          <a:p>
            <a:pPr marL="0" indent="0">
              <a:buNone/>
            </a:pPr>
            <a:r>
              <a:rPr lang="en-CA" sz="1000" dirty="0">
                <a:latin typeface="Consolas" panose="020B0609020204030204" pitchFamily="49" charset="0"/>
                <a:cs typeface="Consolas" panose="020B0609020204030204" pitchFamily="49" charset="0"/>
              </a:rPr>
              <a:t>            for (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i2 = 0; i2 &lt; 3; ++i2 ) {</a:t>
            </a:r>
          </a:p>
          <a:p>
            <a:pPr marL="0" indent="0">
              <a:buNone/>
            </a:pPr>
            <a:r>
              <a:rPr lang="en-CA" sz="1000" dirty="0">
                <a:latin typeface="Consolas" panose="020B0609020204030204" pitchFamily="49" charset="0"/>
                <a:cs typeface="Consolas" panose="020B0609020204030204" pitchFamily="49" charset="0"/>
              </a:rPr>
              <a:t>                for (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j2 = 0; j2 &lt; 3; ++j2 ) {</a:t>
            </a:r>
          </a:p>
          <a:p>
            <a:pPr marL="0" indent="0">
              <a:buNone/>
            </a:pPr>
            <a:r>
              <a:rPr lang="en-CA" sz="1000" dirty="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 = 3*i1 + i2;</a:t>
            </a:r>
          </a:p>
          <a:p>
            <a:pPr marL="0" indent="0">
              <a:buNone/>
            </a:pPr>
            <a:r>
              <a:rPr lang="en-CA" sz="1000" dirty="0">
                <a:latin typeface="Consolas" panose="020B0609020204030204" pitchFamily="49" charset="0"/>
                <a:cs typeface="Consolas" panose="020B0609020204030204" pitchFamily="49" charset="0"/>
              </a:rPr>
              <a:t>                    j = 3*j1 + j2;</a:t>
            </a:r>
          </a:p>
          <a:p>
            <a:pPr marL="0" indent="0">
              <a:buNone/>
            </a:pPr>
            <a:endParaRPr lang="en-CA" sz="1000" dirty="0" smtClean="0">
              <a:latin typeface="Consolas" panose="020B0609020204030204" pitchFamily="49" charset="0"/>
              <a:cs typeface="Consolas" panose="020B0609020204030204" pitchFamily="49" charset="0"/>
            </a:endParaRPr>
          </a:p>
          <a:p>
            <a:pPr marL="0"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a:t>
            </a:r>
            <a:r>
              <a:rPr lang="en-CA" sz="1000" b="1" dirty="0">
                <a:solidFill>
                  <a:srgbClr val="00B0F0"/>
                </a:solidFill>
                <a:latin typeface="Consolas" panose="020B0609020204030204" pitchFamily="49" charset="0"/>
                <a:cs typeface="Consolas" panose="020B0609020204030204" pitchFamily="49" charset="0"/>
              </a:rPr>
              <a:t>// </a:t>
            </a:r>
            <a:r>
              <a:rPr lang="en-CA" sz="1000" b="1" dirty="0" smtClean="0">
                <a:solidFill>
                  <a:srgbClr val="00B0F0"/>
                </a:solidFill>
                <a:latin typeface="Consolas" panose="020B0609020204030204" pitchFamily="49" charset="0"/>
                <a:cs typeface="Consolas" panose="020B0609020204030204" pitchFamily="49" charset="0"/>
              </a:rPr>
              <a:t>return 'true' if we find an</a:t>
            </a:r>
            <a:br>
              <a:rPr lang="en-CA" sz="1000" b="1" dirty="0" smtClean="0">
                <a:solidFill>
                  <a:srgbClr val="00B0F0"/>
                </a:solidFill>
                <a:latin typeface="Consolas" panose="020B0609020204030204" pitchFamily="49" charset="0"/>
                <a:cs typeface="Consolas" panose="020B0609020204030204" pitchFamily="49" charset="0"/>
              </a:rPr>
            </a:br>
            <a:r>
              <a:rPr lang="en-CA" sz="1000" b="1" dirty="0" smtClean="0">
                <a:solidFill>
                  <a:srgbClr val="00B0F0"/>
                </a:solidFill>
                <a:latin typeface="Consolas" panose="020B0609020204030204" pitchFamily="49" charset="0"/>
                <a:cs typeface="Consolas" panose="020B0609020204030204" pitchFamily="49" charset="0"/>
              </a:rPr>
              <a:t>                    // unoccupied entry</a:t>
            </a:r>
            <a:r>
              <a:rPr lang="en-CA" sz="1000" dirty="0" smtClean="0">
                <a:latin typeface="Consolas" panose="020B0609020204030204" pitchFamily="49" charset="0"/>
                <a:cs typeface="Consolas" panose="020B0609020204030204" pitchFamily="49" charset="0"/>
              </a:rPr>
              <a:t>  </a:t>
            </a:r>
            <a:endParaRPr lang="en-CA" sz="1000" dirty="0">
              <a:latin typeface="Consolas" panose="020B0609020204030204" pitchFamily="49" charset="0"/>
              <a:cs typeface="Consolas" panose="020B0609020204030204" pitchFamily="49" charset="0"/>
            </a:endParaRPr>
          </a:p>
          <a:p>
            <a:pPr marL="0" indent="0">
              <a:buNone/>
            </a:pPr>
            <a:r>
              <a:rPr lang="en-CA" sz="1000" dirty="0">
                <a:latin typeface="Consolas" panose="020B0609020204030204" pitchFamily="49" charset="0"/>
                <a:cs typeface="Consolas" panose="020B0609020204030204" pitchFamily="49" charset="0"/>
              </a:rPr>
              <a:t>                    if ( </a:t>
            </a:r>
            <a:r>
              <a:rPr lang="en-CA" sz="1000" dirty="0" smtClean="0">
                <a:latin typeface="Consolas" panose="020B0609020204030204" pitchFamily="49" charset="0"/>
                <a:cs typeface="Consolas" panose="020B0609020204030204" pitchFamily="49" charset="0"/>
              </a:rPr>
              <a:t>matrix[</a:t>
            </a:r>
            <a:r>
              <a:rPr lang="en-CA" sz="1000" dirty="0" err="1" smtClean="0">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][j] == 0 </a:t>
            </a:r>
            <a:r>
              <a:rPr lang="en-CA" sz="1000" dirty="0" smtClean="0">
                <a:latin typeface="Consolas" panose="020B0609020204030204" pitchFamily="49" charset="0"/>
                <a:cs typeface="Consolas" panose="020B0609020204030204" pitchFamily="49" charset="0"/>
              </a:rPr>
              <a:t>)</a:t>
            </a:r>
          </a:p>
          <a:p>
            <a:pPr marL="0"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return </a:t>
            </a:r>
            <a:r>
              <a:rPr lang="en-CA" sz="1000" dirty="0">
                <a:latin typeface="Consolas" panose="020B0609020204030204" pitchFamily="49" charset="0"/>
                <a:cs typeface="Consolas" panose="020B0609020204030204" pitchFamily="49" charset="0"/>
              </a:rPr>
              <a:t>true;</a:t>
            </a:r>
          </a:p>
          <a:p>
            <a:pPr marL="0" indent="0">
              <a:buNone/>
            </a:pPr>
            <a:r>
              <a:rPr lang="en-CA" sz="1000" dirty="0">
                <a:latin typeface="Consolas" panose="020B0609020204030204" pitchFamily="49" charset="0"/>
                <a:cs typeface="Consolas" panose="020B0609020204030204" pitchFamily="49" charset="0"/>
              </a:rPr>
              <a:t>                }</a:t>
            </a:r>
          </a:p>
          <a:p>
            <a:pPr marL="0" indent="0">
              <a:buNone/>
            </a:pPr>
            <a:r>
              <a:rPr lang="en-CA" sz="1000" dirty="0">
                <a:latin typeface="Consolas" panose="020B0609020204030204" pitchFamily="49" charset="0"/>
                <a:cs typeface="Consolas" panose="020B0609020204030204" pitchFamily="49" charset="0"/>
              </a:rPr>
              <a:t>            }</a:t>
            </a:r>
          </a:p>
          <a:p>
            <a:pPr marL="0" indent="0">
              <a:buNone/>
            </a:pPr>
            <a:r>
              <a:rPr lang="en-CA" sz="1000" dirty="0">
                <a:latin typeface="Consolas" panose="020B0609020204030204" pitchFamily="49" charset="0"/>
                <a:cs typeface="Consolas" panose="020B0609020204030204" pitchFamily="49" charset="0"/>
              </a:rPr>
              <a:t>        }</a:t>
            </a:r>
          </a:p>
          <a:p>
            <a:pPr marL="0" indent="0">
              <a:buNone/>
            </a:pPr>
            <a:r>
              <a:rPr lang="en-CA" sz="1000" dirty="0">
                <a:latin typeface="Consolas" panose="020B0609020204030204" pitchFamily="49" charset="0"/>
                <a:cs typeface="Consolas" panose="020B0609020204030204" pitchFamily="49" charset="0"/>
              </a:rPr>
              <a:t>    }</a:t>
            </a:r>
          </a:p>
          <a:p>
            <a:pPr marL="0" indent="0">
              <a:buNone/>
            </a:pPr>
            <a:endParaRPr lang="en-CA" sz="1000" dirty="0">
              <a:latin typeface="Consolas" panose="020B0609020204030204" pitchFamily="49" charset="0"/>
              <a:cs typeface="Consolas" panose="020B0609020204030204" pitchFamily="49" charset="0"/>
            </a:endParaRPr>
          </a:p>
          <a:p>
            <a:pPr marL="0" indent="0">
              <a:buNone/>
            </a:pPr>
            <a:r>
              <a:rPr lang="en-CA" sz="1000" dirty="0">
                <a:latin typeface="Consolas" panose="020B0609020204030204" pitchFamily="49" charset="0"/>
                <a:cs typeface="Consolas" panose="020B0609020204030204" pitchFamily="49" charset="0"/>
              </a:rPr>
              <a:t>    return false</a:t>
            </a:r>
            <a:r>
              <a:rPr lang="en-CA" sz="1000" dirty="0" smtClean="0">
                <a:latin typeface="Consolas" panose="020B0609020204030204" pitchFamily="49" charset="0"/>
                <a:cs typeface="Consolas" panose="020B0609020204030204" pitchFamily="49" charset="0"/>
              </a:rPr>
              <a:t>;  </a:t>
            </a:r>
            <a:r>
              <a:rPr lang="en-CA" sz="1000" b="1" dirty="0" smtClean="0">
                <a:solidFill>
                  <a:srgbClr val="00B0F0"/>
                </a:solidFill>
                <a:latin typeface="Consolas" panose="020B0609020204030204" pitchFamily="49" charset="0"/>
                <a:cs typeface="Consolas" panose="020B0609020204030204" pitchFamily="49" charset="0"/>
              </a:rPr>
              <a:t>// all the entries are occupied</a:t>
            </a:r>
            <a:endParaRPr lang="en-CA" sz="1000" dirty="0">
              <a:latin typeface="Consolas" panose="020B0609020204030204" pitchFamily="49" charset="0"/>
              <a:cs typeface="Consolas" panose="020B0609020204030204" pitchFamily="49" charset="0"/>
            </a:endParaRPr>
          </a:p>
          <a:p>
            <a:pPr marL="0" indent="0">
              <a:buNone/>
            </a:pPr>
            <a:r>
              <a:rPr lang="en-CA" sz="1000" dirty="0" smtClean="0">
                <a:latin typeface="Consolas" panose="020B0609020204030204" pitchFamily="49" charset="0"/>
                <a:cs typeface="Consolas" panose="020B0609020204030204" pitchFamily="49" charset="0"/>
              </a:rPr>
              <a:t>}</a:t>
            </a:r>
            <a:endParaRPr lang="en-CA" sz="1000" dirty="0">
              <a:latin typeface="Consolas" panose="020B0609020204030204" pitchFamily="49" charset="0"/>
              <a:cs typeface="Consolas" panose="020B0609020204030204" pitchFamily="49" charset="0"/>
            </a:endParaRPr>
          </a:p>
        </p:txBody>
      </p:sp>
      <p:sp>
        <p:nvSpPr>
          <p:cNvPr id="8" name="Title 1"/>
          <p:cNvSpPr>
            <a:spLocks noGrp="1"/>
          </p:cNvSpPr>
          <p:nvPr>
            <p:ph type="title"/>
          </p:nvPr>
        </p:nvSpPr>
        <p:spPr>
          <a:xfrm>
            <a:off x="457200" y="274638"/>
            <a:ext cx="8229600" cy="1143000"/>
          </a:xfrm>
        </p:spPr>
        <p:txBody>
          <a:bodyPr/>
          <a:lstStyle/>
          <a:p>
            <a:r>
              <a:rPr lang="en-CA" dirty="0" smtClean="0"/>
              <a:t>Implementation</a:t>
            </a:r>
            <a:endParaRPr lang="en-CA" dirty="0"/>
          </a:p>
        </p:txBody>
      </p:sp>
      <p:sp>
        <p:nvSpPr>
          <p:cNvPr id="9" name="Content Placeholder 2"/>
          <p:cNvSpPr txBox="1">
            <a:spLocks/>
          </p:cNvSpPr>
          <p:nvPr/>
        </p:nvSpPr>
        <p:spPr bwMode="auto">
          <a:xfrm>
            <a:off x="4139952" y="2204864"/>
            <a:ext cx="4968552" cy="3888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b="1" dirty="0" smtClean="0">
                <a:solidFill>
                  <a:srgbClr val="00B0F0"/>
                </a:solidFill>
                <a:latin typeface="Consolas" panose="020B0609020204030204" pitchFamily="49" charset="0"/>
                <a:cs typeface="Consolas" panose="020B0609020204030204" pitchFamily="49" charset="0"/>
              </a:rPr>
              <a:t>// If </a:t>
            </a:r>
            <a:r>
              <a:rPr lang="en-CA" sz="1000" b="1" dirty="0">
                <a:solidFill>
                  <a:srgbClr val="00B0F0"/>
                </a:solidFill>
                <a:latin typeface="Consolas" panose="020B0609020204030204" pitchFamily="49" charset="0"/>
                <a:cs typeface="Consolas" panose="020B0609020204030204" pitchFamily="49" charset="0"/>
              </a:rPr>
              <a:t>'value' </a:t>
            </a:r>
            <a:r>
              <a:rPr lang="en-CA" sz="1000" b="1" dirty="0" smtClean="0">
                <a:solidFill>
                  <a:srgbClr val="00B0F0"/>
                </a:solidFill>
                <a:latin typeface="Consolas" panose="020B0609020204030204" pitchFamily="49" charset="0"/>
                <a:cs typeface="Consolas" panose="020B0609020204030204" pitchFamily="49" charset="0"/>
              </a:rPr>
              <a:t>already appears in</a:t>
            </a:r>
          </a:p>
          <a:p>
            <a:pPr marL="0" indent="0">
              <a:buNone/>
            </a:pPr>
            <a:r>
              <a:rPr lang="en-CA" sz="1000" b="1" dirty="0" smtClean="0">
                <a:solidFill>
                  <a:srgbClr val="00B0F0"/>
                </a:solidFill>
                <a:latin typeface="Consolas" panose="020B0609020204030204" pitchFamily="49" charset="0"/>
                <a:cs typeface="Consolas" panose="020B0609020204030204" pitchFamily="49" charset="0"/>
              </a:rPr>
              <a:t>//  - the row 'm'</a:t>
            </a:r>
            <a:endParaRPr lang="en-CA" sz="1000" dirty="0">
              <a:latin typeface="Consolas" panose="020B0609020204030204" pitchFamily="49" charset="0"/>
              <a:cs typeface="Consolas" panose="020B0609020204030204" pitchFamily="49" charset="0"/>
            </a:endParaRPr>
          </a:p>
          <a:p>
            <a:pPr marL="0" indent="0">
              <a:buNone/>
            </a:pPr>
            <a:r>
              <a:rPr lang="en-CA" sz="1000" b="1" dirty="0">
                <a:solidFill>
                  <a:srgbClr val="00B0F0"/>
                </a:solidFill>
                <a:latin typeface="Consolas" panose="020B0609020204030204" pitchFamily="49" charset="0"/>
                <a:cs typeface="Consolas" panose="020B0609020204030204" pitchFamily="49" charset="0"/>
              </a:rPr>
              <a:t>//  - the </a:t>
            </a:r>
            <a:r>
              <a:rPr lang="en-CA" sz="1000" b="1" dirty="0" smtClean="0">
                <a:solidFill>
                  <a:srgbClr val="00B0F0"/>
                </a:solidFill>
                <a:latin typeface="Consolas" panose="020B0609020204030204" pitchFamily="49" charset="0"/>
                <a:cs typeface="Consolas" panose="020B0609020204030204" pitchFamily="49" charset="0"/>
              </a:rPr>
              <a:t>column 'n'</a:t>
            </a:r>
            <a:endParaRPr lang="en-CA" sz="1000" dirty="0">
              <a:latin typeface="Consolas" panose="020B0609020204030204" pitchFamily="49" charset="0"/>
              <a:cs typeface="Consolas" panose="020B0609020204030204" pitchFamily="49" charset="0"/>
            </a:endParaRPr>
          </a:p>
          <a:p>
            <a:pPr marL="0" indent="0">
              <a:buNone/>
            </a:pPr>
            <a:r>
              <a:rPr lang="en-CA" sz="1000" b="1" dirty="0">
                <a:solidFill>
                  <a:srgbClr val="00B0F0"/>
                </a:solidFill>
                <a:latin typeface="Consolas" panose="020B0609020204030204" pitchFamily="49" charset="0"/>
                <a:cs typeface="Consolas" panose="020B0609020204030204" pitchFamily="49" charset="0"/>
              </a:rPr>
              <a:t>//  - </a:t>
            </a:r>
            <a:r>
              <a:rPr lang="en-CA" sz="1000" b="1" dirty="0" smtClean="0">
                <a:solidFill>
                  <a:srgbClr val="00B0F0"/>
                </a:solidFill>
                <a:latin typeface="Consolas" panose="020B0609020204030204" pitchFamily="49" charset="0"/>
                <a:cs typeface="Consolas" panose="020B0609020204030204" pitchFamily="49" charset="0"/>
              </a:rPr>
              <a:t>the 3x3 square of entries it (m, n) appears in</a:t>
            </a:r>
          </a:p>
          <a:p>
            <a:pPr marL="0" indent="0">
              <a:buNone/>
            </a:pPr>
            <a:r>
              <a:rPr lang="en-CA" sz="1000" b="1" dirty="0" smtClean="0">
                <a:solidFill>
                  <a:srgbClr val="00B0F0"/>
                </a:solidFill>
                <a:latin typeface="Consolas" panose="020B0609020204030204" pitchFamily="49" charset="0"/>
                <a:cs typeface="Consolas" panose="020B0609020204030204" pitchFamily="49" charset="0"/>
              </a:rPr>
              <a:t>// return true, otherwise return false</a:t>
            </a:r>
            <a:endParaRPr lang="en-CA" sz="1000" dirty="0">
              <a:latin typeface="Consolas" panose="020B0609020204030204" pitchFamily="49" charset="0"/>
              <a:cs typeface="Consolas" panose="020B0609020204030204" pitchFamily="49" charset="0"/>
            </a:endParaRPr>
          </a:p>
          <a:p>
            <a:pPr marL="0" indent="0">
              <a:buNone/>
            </a:pPr>
            <a:r>
              <a:rPr lang="en-CA" sz="1000" dirty="0" err="1" smtClean="0">
                <a:latin typeface="Consolas" panose="020B0609020204030204" pitchFamily="49" charset="0"/>
                <a:cs typeface="Consolas" panose="020B0609020204030204" pitchFamily="49" charset="0"/>
              </a:rPr>
              <a:t>bool</a:t>
            </a:r>
            <a:r>
              <a:rPr lang="en-CA" sz="1000" dirty="0" smtClean="0">
                <a:latin typeface="Consolas" panose="020B0609020204030204" pitchFamily="49" charset="0"/>
                <a:cs typeface="Consolas" panose="020B0609020204030204" pitchFamily="49" charset="0"/>
              </a:rPr>
              <a:t> </a:t>
            </a:r>
            <a:r>
              <a:rPr lang="en-CA" sz="1000" dirty="0" err="1" smtClean="0">
                <a:latin typeface="Consolas" panose="020B0609020204030204" pitchFamily="49" charset="0"/>
                <a:cs typeface="Consolas" panose="020B0609020204030204" pitchFamily="49" charset="0"/>
              </a:rPr>
              <a:t>is_valid</a:t>
            </a:r>
            <a:r>
              <a:rPr lang="en-CA" sz="1000" dirty="0" smtClean="0">
                <a:latin typeface="Consolas" panose="020B0609020204030204" pitchFamily="49" charset="0"/>
                <a:cs typeface="Consolas" panose="020B0609020204030204" pitchFamily="49" charset="0"/>
              </a:rPr>
              <a:t>( </a:t>
            </a:r>
            <a:r>
              <a:rPr lang="en-CA" sz="1000" dirty="0" err="1" smtClean="0">
                <a:latin typeface="Consolas" panose="020B0609020204030204" pitchFamily="49" charset="0"/>
                <a:cs typeface="Consolas" panose="020B0609020204030204" pitchFamily="49" charset="0"/>
              </a:rPr>
              <a:t>int</a:t>
            </a:r>
            <a:r>
              <a:rPr lang="en-CA" sz="1000" dirty="0" smtClean="0">
                <a:latin typeface="Consolas" panose="020B0609020204030204" pitchFamily="49" charset="0"/>
                <a:cs typeface="Consolas" panose="020B0609020204030204" pitchFamily="49" charset="0"/>
              </a:rPr>
              <a:t> matrix[9][9], </a:t>
            </a:r>
            <a:r>
              <a:rPr lang="en-CA" sz="1000" dirty="0" err="1" smtClean="0">
                <a:latin typeface="Consolas" panose="020B0609020204030204" pitchFamily="49" charset="0"/>
                <a:cs typeface="Consolas" panose="020B0609020204030204" pitchFamily="49" charset="0"/>
              </a:rPr>
              <a:t>int</a:t>
            </a:r>
            <a:r>
              <a:rPr lang="en-CA" sz="1000" dirty="0" smtClean="0">
                <a:latin typeface="Consolas" panose="020B0609020204030204" pitchFamily="49" charset="0"/>
                <a:cs typeface="Consolas" panose="020B0609020204030204" pitchFamily="49" charset="0"/>
              </a:rPr>
              <a:t> m, </a:t>
            </a:r>
            <a:r>
              <a:rPr lang="en-CA" sz="1000" dirty="0" err="1" smtClean="0">
                <a:latin typeface="Consolas" panose="020B0609020204030204" pitchFamily="49" charset="0"/>
                <a:cs typeface="Consolas" panose="020B0609020204030204" pitchFamily="49" charset="0"/>
              </a:rPr>
              <a:t>int</a:t>
            </a:r>
            <a:r>
              <a:rPr lang="en-CA" sz="1000" dirty="0" smtClean="0">
                <a:latin typeface="Consolas" panose="020B0609020204030204" pitchFamily="49" charset="0"/>
                <a:cs typeface="Consolas" panose="020B0609020204030204" pitchFamily="49" charset="0"/>
              </a:rPr>
              <a:t> n, </a:t>
            </a:r>
            <a:r>
              <a:rPr lang="en-CA" sz="1000" dirty="0" err="1" smtClean="0">
                <a:latin typeface="Consolas" panose="020B0609020204030204" pitchFamily="49" charset="0"/>
                <a:cs typeface="Consolas" panose="020B0609020204030204" pitchFamily="49" charset="0"/>
              </a:rPr>
              <a:t>int</a:t>
            </a:r>
            <a:r>
              <a:rPr lang="en-CA" sz="1000" dirty="0" smtClean="0">
                <a:latin typeface="Consolas" panose="020B0609020204030204" pitchFamily="49" charset="0"/>
                <a:cs typeface="Consolas" panose="020B0609020204030204" pitchFamily="49" charset="0"/>
              </a:rPr>
              <a:t> value ) {</a:t>
            </a:r>
          </a:p>
          <a:p>
            <a:pPr marL="0" indent="0">
              <a:buNone/>
            </a:pPr>
            <a:r>
              <a:rPr lang="en-CA" sz="1000" dirty="0" smtClean="0">
                <a:latin typeface="Consolas" panose="020B0609020204030204" pitchFamily="49" charset="0"/>
                <a:cs typeface="Consolas" panose="020B0609020204030204" pitchFamily="49" charset="0"/>
              </a:rPr>
              <a:t>    </a:t>
            </a:r>
            <a:r>
              <a:rPr lang="en-CA" sz="1000" b="1" dirty="0">
                <a:solidFill>
                  <a:srgbClr val="00B0F0"/>
                </a:solidFill>
                <a:latin typeface="Consolas" panose="020B0609020204030204" pitchFamily="49" charset="0"/>
                <a:cs typeface="Consolas" panose="020B0609020204030204" pitchFamily="49" charset="0"/>
              </a:rPr>
              <a:t>// </a:t>
            </a:r>
            <a:r>
              <a:rPr lang="en-CA" sz="1000" b="1" dirty="0" smtClean="0">
                <a:solidFill>
                  <a:srgbClr val="00B0F0"/>
                </a:solidFill>
                <a:latin typeface="Consolas" panose="020B0609020204030204" pitchFamily="49" charset="0"/>
                <a:cs typeface="Consolas" panose="020B0609020204030204" pitchFamily="49" charset="0"/>
              </a:rPr>
              <a:t>Check if 'value</a:t>
            </a:r>
            <a:r>
              <a:rPr lang="en-CA" sz="1000" b="1" dirty="0">
                <a:solidFill>
                  <a:srgbClr val="00B0F0"/>
                </a:solidFill>
                <a:latin typeface="Consolas" panose="020B0609020204030204" pitchFamily="49" charset="0"/>
                <a:cs typeface="Consolas" panose="020B0609020204030204" pitchFamily="49" charset="0"/>
              </a:rPr>
              <a:t>' already </a:t>
            </a:r>
            <a:r>
              <a:rPr lang="en-CA" sz="1000" b="1" dirty="0" smtClean="0">
                <a:solidFill>
                  <a:srgbClr val="00B0F0"/>
                </a:solidFill>
                <a:latin typeface="Consolas" panose="020B0609020204030204" pitchFamily="49" charset="0"/>
                <a:cs typeface="Consolas" panose="020B0609020204030204" pitchFamily="49" charset="0"/>
              </a:rPr>
              <a:t>appears in either a row or column</a:t>
            </a:r>
            <a:endParaRPr lang="en-CA" sz="1000" dirty="0">
              <a:latin typeface="Consolas" panose="020B0609020204030204" pitchFamily="49" charset="0"/>
              <a:cs typeface="Consolas" panose="020B0609020204030204" pitchFamily="49" charset="0"/>
            </a:endParaRPr>
          </a:p>
          <a:p>
            <a:pPr marL="0" indent="0">
              <a:buNone/>
            </a:pPr>
            <a:r>
              <a:rPr lang="en-CA" sz="1000" dirty="0" smtClean="0">
                <a:latin typeface="Consolas" panose="020B0609020204030204" pitchFamily="49" charset="0"/>
                <a:cs typeface="Consolas" panose="020B0609020204030204" pitchFamily="49" charset="0"/>
              </a:rPr>
              <a:t>    </a:t>
            </a:r>
            <a:r>
              <a:rPr lang="en-CA" sz="1000" dirty="0">
                <a:latin typeface="Consolas" panose="020B0609020204030204" pitchFamily="49" charset="0"/>
                <a:cs typeface="Consolas" panose="020B0609020204030204" pitchFamily="49" charset="0"/>
              </a:rPr>
              <a:t>for (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 = 0; </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 &lt; 9; ++</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 ) {</a:t>
            </a:r>
          </a:p>
          <a:p>
            <a:pPr marL="0" indent="0">
              <a:buNone/>
            </a:pPr>
            <a:r>
              <a:rPr lang="en-CA" sz="1000" dirty="0">
                <a:latin typeface="Consolas" panose="020B0609020204030204" pitchFamily="49" charset="0"/>
                <a:cs typeface="Consolas" panose="020B0609020204030204" pitchFamily="49" charset="0"/>
              </a:rPr>
              <a:t>        if ( </a:t>
            </a:r>
            <a:r>
              <a:rPr lang="en-CA" sz="1000" dirty="0" smtClean="0">
                <a:latin typeface="Consolas" panose="020B0609020204030204" pitchFamily="49" charset="0"/>
                <a:cs typeface="Consolas" panose="020B0609020204030204" pitchFamily="49" charset="0"/>
              </a:rPr>
              <a:t>(matrix[m</a:t>
            </a:r>
            <a:r>
              <a:rPr lang="en-CA" sz="1000" dirty="0">
                <a:latin typeface="Consolas" panose="020B0609020204030204" pitchFamily="49" charset="0"/>
                <a:cs typeface="Consolas" panose="020B0609020204030204" pitchFamily="49" charset="0"/>
              </a:rPr>
              <a:t>][</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 == value) || ( </a:t>
            </a:r>
            <a:r>
              <a:rPr lang="en-CA" sz="1000" dirty="0" smtClean="0">
                <a:latin typeface="Consolas" panose="020B0609020204030204" pitchFamily="49" charset="0"/>
                <a:cs typeface="Consolas" panose="020B0609020204030204" pitchFamily="49" charset="0"/>
              </a:rPr>
              <a:t>matrix[</a:t>
            </a:r>
            <a:r>
              <a:rPr lang="en-CA" sz="1000" dirty="0" err="1" smtClean="0">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][n] == value ) </a:t>
            </a:r>
            <a:r>
              <a:rPr lang="en-CA" sz="1000" dirty="0" smtClean="0">
                <a:latin typeface="Consolas" panose="020B0609020204030204" pitchFamily="49" charset="0"/>
                <a:cs typeface="Consolas" panose="020B0609020204030204" pitchFamily="49" charset="0"/>
              </a:rPr>
              <a:t>)</a:t>
            </a:r>
          </a:p>
          <a:p>
            <a:pPr marL="0" indent="0">
              <a:buNone/>
            </a:pPr>
            <a:r>
              <a:rPr lang="en-CA" sz="1000" dirty="0" smtClean="0">
                <a:latin typeface="Consolas" panose="020B0609020204030204" pitchFamily="49" charset="0"/>
                <a:cs typeface="Consolas" panose="020B0609020204030204" pitchFamily="49" charset="0"/>
              </a:rPr>
              <a:t>            </a:t>
            </a:r>
            <a:r>
              <a:rPr lang="en-CA" sz="1000" dirty="0">
                <a:latin typeface="Consolas" panose="020B0609020204030204" pitchFamily="49" charset="0"/>
                <a:cs typeface="Consolas" panose="020B0609020204030204" pitchFamily="49" charset="0"/>
              </a:rPr>
              <a:t>return false</a:t>
            </a:r>
            <a:r>
              <a:rPr lang="en-CA" sz="1000" dirty="0" smtClean="0">
                <a:latin typeface="Consolas" panose="020B0609020204030204" pitchFamily="49" charset="0"/>
                <a:cs typeface="Consolas" panose="020B0609020204030204" pitchFamily="49" charset="0"/>
              </a:rPr>
              <a:t>;</a:t>
            </a:r>
          </a:p>
          <a:p>
            <a:pPr marL="0" indent="0">
              <a:buNone/>
            </a:pPr>
            <a:r>
              <a:rPr lang="en-CA" sz="1000" dirty="0" smtClean="0">
                <a:latin typeface="Consolas" panose="020B0609020204030204" pitchFamily="49" charset="0"/>
                <a:cs typeface="Consolas" panose="020B0609020204030204" pitchFamily="49" charset="0"/>
              </a:rPr>
              <a:t>    </a:t>
            </a:r>
            <a:r>
              <a:rPr lang="en-CA" sz="1000" dirty="0">
                <a:latin typeface="Consolas" panose="020B0609020204030204" pitchFamily="49" charset="0"/>
                <a:cs typeface="Consolas" panose="020B0609020204030204" pitchFamily="49" charset="0"/>
              </a:rPr>
              <a:t>}</a:t>
            </a:r>
          </a:p>
          <a:p>
            <a:pPr marL="0" indent="0">
              <a:buNone/>
            </a:pPr>
            <a:endParaRPr lang="en-CA" sz="1000" dirty="0">
              <a:latin typeface="Consolas" panose="020B0609020204030204" pitchFamily="49" charset="0"/>
              <a:cs typeface="Consolas" panose="020B0609020204030204" pitchFamily="49" charset="0"/>
            </a:endParaRPr>
          </a:p>
          <a:p>
            <a:pPr marL="0" indent="0">
              <a:buNone/>
            </a:pPr>
            <a:r>
              <a:rPr lang="en-CA" sz="1000" dirty="0" smtClean="0">
                <a:latin typeface="Consolas" panose="020B0609020204030204" pitchFamily="49" charset="0"/>
                <a:cs typeface="Consolas" panose="020B0609020204030204" pitchFamily="49" charset="0"/>
              </a:rPr>
              <a:t>    </a:t>
            </a:r>
            <a:r>
              <a:rPr lang="en-CA" sz="1000" b="1" dirty="0">
                <a:solidFill>
                  <a:srgbClr val="00B0F0"/>
                </a:solidFill>
                <a:latin typeface="Consolas" panose="020B0609020204030204" pitchFamily="49" charset="0"/>
                <a:cs typeface="Consolas" panose="020B0609020204030204" pitchFamily="49" charset="0"/>
              </a:rPr>
              <a:t>// Check if 'value' already appears in either a row or column</a:t>
            </a:r>
            <a:endParaRPr lang="en-CA" sz="1000" dirty="0">
              <a:latin typeface="Consolas" panose="020B0609020204030204" pitchFamily="49" charset="0"/>
              <a:cs typeface="Consolas" panose="020B0609020204030204" pitchFamily="49" charset="0"/>
            </a:endParaRPr>
          </a:p>
          <a:p>
            <a:pPr marL="0" indent="0">
              <a:buNone/>
            </a:pPr>
            <a:r>
              <a:rPr lang="en-CA" sz="1000" dirty="0" smtClean="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ioff</a:t>
            </a:r>
            <a:r>
              <a:rPr lang="en-CA" sz="1000" dirty="0">
                <a:latin typeface="Consolas" panose="020B0609020204030204" pitchFamily="49" charset="0"/>
                <a:cs typeface="Consolas" panose="020B0609020204030204" pitchFamily="49" charset="0"/>
              </a:rPr>
              <a:t> = 3*(m/3);</a:t>
            </a:r>
          </a:p>
          <a:p>
            <a:pPr marL="0" indent="0">
              <a:buNone/>
            </a:pPr>
            <a:r>
              <a:rPr lang="en-CA" sz="1000" dirty="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joff</a:t>
            </a:r>
            <a:r>
              <a:rPr lang="en-CA" sz="1000" dirty="0">
                <a:latin typeface="Consolas" panose="020B0609020204030204" pitchFamily="49" charset="0"/>
                <a:cs typeface="Consolas" panose="020B0609020204030204" pitchFamily="49" charset="0"/>
              </a:rPr>
              <a:t> = 3*(n/3);</a:t>
            </a:r>
          </a:p>
          <a:p>
            <a:pPr marL="0" indent="0">
              <a:buNone/>
            </a:pPr>
            <a:endParaRPr lang="en-CA" sz="1000" dirty="0">
              <a:latin typeface="Consolas" panose="020B0609020204030204" pitchFamily="49" charset="0"/>
              <a:cs typeface="Consolas" panose="020B0609020204030204" pitchFamily="49" charset="0"/>
            </a:endParaRPr>
          </a:p>
          <a:p>
            <a:pPr marL="0" indent="0">
              <a:buNone/>
            </a:pPr>
            <a:r>
              <a:rPr lang="en-CA" sz="1000" dirty="0">
                <a:latin typeface="Consolas" panose="020B0609020204030204" pitchFamily="49" charset="0"/>
                <a:cs typeface="Consolas" panose="020B0609020204030204" pitchFamily="49" charset="0"/>
              </a:rPr>
              <a:t>    for (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 = 0; </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 &lt; 3; ++</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 ) {</a:t>
            </a:r>
          </a:p>
          <a:p>
            <a:pPr marL="0" indent="0">
              <a:buNone/>
            </a:pPr>
            <a:r>
              <a:rPr lang="en-CA" sz="1000" dirty="0">
                <a:latin typeface="Consolas" panose="020B0609020204030204" pitchFamily="49" charset="0"/>
                <a:cs typeface="Consolas" panose="020B0609020204030204" pitchFamily="49" charset="0"/>
              </a:rPr>
              <a:t>        for ( </a:t>
            </a:r>
            <a:r>
              <a:rPr lang="en-CA" sz="1000" dirty="0" err="1">
                <a:latin typeface="Consolas" panose="020B0609020204030204" pitchFamily="49" charset="0"/>
                <a:cs typeface="Consolas" panose="020B0609020204030204" pitchFamily="49" charset="0"/>
              </a:rPr>
              <a:t>int</a:t>
            </a:r>
            <a:r>
              <a:rPr lang="en-CA" sz="1000" dirty="0">
                <a:latin typeface="Consolas" panose="020B0609020204030204" pitchFamily="49" charset="0"/>
                <a:cs typeface="Consolas" panose="020B0609020204030204" pitchFamily="49" charset="0"/>
              </a:rPr>
              <a:t> j = 0; j &lt; 3; ++j ) {</a:t>
            </a:r>
          </a:p>
          <a:p>
            <a:pPr marL="0" indent="0">
              <a:buNone/>
            </a:pPr>
            <a:r>
              <a:rPr lang="en-CA" sz="1000" dirty="0">
                <a:latin typeface="Consolas" panose="020B0609020204030204" pitchFamily="49" charset="0"/>
                <a:cs typeface="Consolas" panose="020B0609020204030204" pitchFamily="49" charset="0"/>
              </a:rPr>
              <a:t>            if ( </a:t>
            </a:r>
            <a:r>
              <a:rPr lang="en-CA" sz="1000" dirty="0" smtClean="0">
                <a:latin typeface="Consolas" panose="020B0609020204030204" pitchFamily="49" charset="0"/>
                <a:cs typeface="Consolas" panose="020B0609020204030204" pitchFamily="49" charset="0"/>
              </a:rPr>
              <a:t>matrix[</a:t>
            </a:r>
            <a:r>
              <a:rPr lang="en-CA" sz="1000" dirty="0" err="1" smtClean="0">
                <a:latin typeface="Consolas" panose="020B0609020204030204" pitchFamily="49" charset="0"/>
                <a:cs typeface="Consolas" panose="020B0609020204030204" pitchFamily="49" charset="0"/>
              </a:rPr>
              <a:t>ioff</a:t>
            </a:r>
            <a:r>
              <a:rPr lang="en-CA" sz="1000" dirty="0" smtClean="0">
                <a:latin typeface="Consolas" panose="020B0609020204030204" pitchFamily="49" charset="0"/>
                <a:cs typeface="Consolas" panose="020B0609020204030204" pitchFamily="49" charset="0"/>
              </a:rPr>
              <a:t> </a:t>
            </a:r>
            <a:r>
              <a:rPr lang="en-CA" sz="1000" dirty="0">
                <a:latin typeface="Consolas" panose="020B0609020204030204" pitchFamily="49" charset="0"/>
                <a:cs typeface="Consolas" panose="020B0609020204030204" pitchFamily="49" charset="0"/>
              </a:rPr>
              <a:t>+ </a:t>
            </a:r>
            <a:r>
              <a:rPr lang="en-CA" sz="1000" dirty="0" err="1">
                <a:latin typeface="Consolas" panose="020B0609020204030204" pitchFamily="49" charset="0"/>
                <a:cs typeface="Consolas" panose="020B0609020204030204" pitchFamily="49" charset="0"/>
              </a:rPr>
              <a:t>i</a:t>
            </a:r>
            <a:r>
              <a:rPr lang="en-CA" sz="1000" dirty="0">
                <a:latin typeface="Consolas" panose="020B0609020204030204" pitchFamily="49" charset="0"/>
                <a:cs typeface="Consolas" panose="020B0609020204030204" pitchFamily="49" charset="0"/>
              </a:rPr>
              <a:t>][</a:t>
            </a:r>
            <a:r>
              <a:rPr lang="en-CA" sz="1000" dirty="0" err="1">
                <a:latin typeface="Consolas" panose="020B0609020204030204" pitchFamily="49" charset="0"/>
                <a:cs typeface="Consolas" panose="020B0609020204030204" pitchFamily="49" charset="0"/>
              </a:rPr>
              <a:t>joff</a:t>
            </a:r>
            <a:r>
              <a:rPr lang="en-CA" sz="1000" dirty="0">
                <a:latin typeface="Consolas" panose="020B0609020204030204" pitchFamily="49" charset="0"/>
                <a:cs typeface="Consolas" panose="020B0609020204030204" pitchFamily="49" charset="0"/>
              </a:rPr>
              <a:t> + j] == value </a:t>
            </a:r>
            <a:r>
              <a:rPr lang="en-CA" sz="1000" dirty="0" smtClean="0">
                <a:latin typeface="Consolas" panose="020B0609020204030204" pitchFamily="49" charset="0"/>
                <a:cs typeface="Consolas" panose="020B0609020204030204" pitchFamily="49" charset="0"/>
              </a:rPr>
              <a:t>)</a:t>
            </a:r>
          </a:p>
          <a:p>
            <a:pPr marL="0"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return </a:t>
            </a:r>
            <a:r>
              <a:rPr lang="en-CA" sz="1000" dirty="0">
                <a:latin typeface="Consolas" panose="020B0609020204030204" pitchFamily="49" charset="0"/>
                <a:cs typeface="Consolas" panose="020B0609020204030204" pitchFamily="49" charset="0"/>
              </a:rPr>
              <a:t>false</a:t>
            </a:r>
            <a:r>
              <a:rPr lang="en-CA" sz="1000" dirty="0" smtClean="0">
                <a:latin typeface="Consolas" panose="020B0609020204030204" pitchFamily="49" charset="0"/>
                <a:cs typeface="Consolas" panose="020B0609020204030204" pitchFamily="49" charset="0"/>
              </a:rPr>
              <a:t>;</a:t>
            </a:r>
            <a:r>
              <a:rPr lang="en-CA" sz="1000" dirty="0">
                <a:latin typeface="Consolas" panose="020B0609020204030204" pitchFamily="49" charset="0"/>
                <a:cs typeface="Consolas" panose="020B0609020204030204" pitchFamily="49" charset="0"/>
              </a:rPr>
              <a:t>  </a:t>
            </a:r>
            <a:r>
              <a:rPr lang="en-CA" sz="1000" b="1" dirty="0">
                <a:solidFill>
                  <a:srgbClr val="00B0F0"/>
                </a:solidFill>
                <a:latin typeface="Consolas" panose="020B0609020204030204" pitchFamily="49" charset="0"/>
                <a:cs typeface="Consolas" panose="020B0609020204030204" pitchFamily="49" charset="0"/>
              </a:rPr>
              <a:t>// </a:t>
            </a:r>
            <a:r>
              <a:rPr lang="en-CA" sz="1000" b="1" dirty="0" smtClean="0">
                <a:solidFill>
                  <a:srgbClr val="00B0F0"/>
                </a:solidFill>
                <a:latin typeface="Consolas" panose="020B0609020204030204" pitchFamily="49" charset="0"/>
                <a:cs typeface="Consolas" panose="020B0609020204030204" pitchFamily="49" charset="0"/>
              </a:rPr>
              <a:t>'value' already in the 3x3 square</a:t>
            </a:r>
            <a:endParaRPr lang="en-CA" sz="1000" dirty="0">
              <a:latin typeface="Consolas" panose="020B0609020204030204" pitchFamily="49" charset="0"/>
              <a:cs typeface="Consolas" panose="020B0609020204030204" pitchFamily="49" charset="0"/>
            </a:endParaRPr>
          </a:p>
          <a:p>
            <a:pPr marL="0" indent="0">
              <a:buNone/>
            </a:pPr>
            <a:r>
              <a:rPr lang="en-CA" sz="1000" dirty="0">
                <a:latin typeface="Consolas" panose="020B0609020204030204" pitchFamily="49" charset="0"/>
                <a:cs typeface="Consolas" panose="020B0609020204030204" pitchFamily="49" charset="0"/>
              </a:rPr>
              <a:t>        }</a:t>
            </a:r>
          </a:p>
          <a:p>
            <a:pPr marL="0" indent="0">
              <a:buNone/>
            </a:pPr>
            <a:r>
              <a:rPr lang="en-CA" sz="1000" dirty="0">
                <a:latin typeface="Consolas" panose="020B0609020204030204" pitchFamily="49" charset="0"/>
                <a:cs typeface="Consolas" panose="020B0609020204030204" pitchFamily="49" charset="0"/>
              </a:rPr>
              <a:t>    }</a:t>
            </a:r>
          </a:p>
          <a:p>
            <a:pPr marL="0" indent="0">
              <a:buNone/>
            </a:pPr>
            <a:endParaRPr lang="en-CA" sz="1000" dirty="0">
              <a:latin typeface="Consolas" panose="020B0609020204030204" pitchFamily="49" charset="0"/>
              <a:cs typeface="Consolas" panose="020B0609020204030204" pitchFamily="49" charset="0"/>
            </a:endParaRPr>
          </a:p>
          <a:p>
            <a:pPr marL="0" indent="0">
              <a:buNone/>
            </a:pPr>
            <a:r>
              <a:rPr lang="en-CA" sz="1000" dirty="0">
                <a:latin typeface="Consolas" panose="020B0609020204030204" pitchFamily="49" charset="0"/>
                <a:cs typeface="Consolas" panose="020B0609020204030204" pitchFamily="49" charset="0"/>
              </a:rPr>
              <a:t>    return true</a:t>
            </a:r>
            <a:r>
              <a:rPr lang="en-CA" sz="1000" dirty="0" smtClean="0">
                <a:latin typeface="Consolas" panose="020B0609020204030204" pitchFamily="49" charset="0"/>
                <a:cs typeface="Consolas" panose="020B0609020204030204" pitchFamily="49" charset="0"/>
              </a:rPr>
              <a:t>;  </a:t>
            </a:r>
            <a:r>
              <a:rPr lang="en-CA" sz="1000" b="1" dirty="0" smtClean="0">
                <a:solidFill>
                  <a:srgbClr val="00B0F0"/>
                </a:solidFill>
                <a:latin typeface="Consolas" panose="020B0609020204030204" pitchFamily="49" charset="0"/>
                <a:cs typeface="Consolas" panose="020B0609020204030204" pitchFamily="49" charset="0"/>
              </a:rPr>
              <a:t>// </a:t>
            </a:r>
            <a:r>
              <a:rPr lang="en-CA" sz="1000" b="1" dirty="0">
                <a:solidFill>
                  <a:srgbClr val="00B0F0"/>
                </a:solidFill>
                <a:latin typeface="Consolas" panose="020B0609020204030204" pitchFamily="49" charset="0"/>
                <a:cs typeface="Consolas" panose="020B0609020204030204" pitchFamily="49" charset="0"/>
              </a:rPr>
              <a:t>'value' </a:t>
            </a:r>
            <a:r>
              <a:rPr lang="en-CA" sz="1000" b="1" dirty="0" smtClean="0">
                <a:solidFill>
                  <a:srgbClr val="00B0F0"/>
                </a:solidFill>
                <a:latin typeface="Consolas" panose="020B0609020204030204" pitchFamily="49" charset="0"/>
                <a:cs typeface="Consolas" panose="020B0609020204030204" pitchFamily="49" charset="0"/>
              </a:rPr>
              <a:t>could be added</a:t>
            </a:r>
            <a:endParaRPr lang="en-CA" sz="1000" dirty="0">
              <a:latin typeface="Consolas" panose="020B0609020204030204" pitchFamily="49" charset="0"/>
              <a:cs typeface="Consolas" panose="020B0609020204030204" pitchFamily="49" charset="0"/>
            </a:endParaRPr>
          </a:p>
          <a:p>
            <a:pPr marL="0" indent="0">
              <a:buNone/>
            </a:pPr>
            <a:r>
              <a:rPr lang="en-CA" sz="1000" dirty="0" smtClean="0">
                <a:latin typeface="Consolas" panose="020B0609020204030204" pitchFamily="49" charset="0"/>
                <a:cs typeface="Consolas" panose="020B0609020204030204" pitchFamily="49" charset="0"/>
              </a:rPr>
              <a:t>}</a:t>
            </a:r>
            <a:endParaRPr lang="en-CA" sz="1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74608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808" y="1277552"/>
            <a:ext cx="5472608" cy="4525963"/>
          </a:xfrm>
        </p:spPr>
        <p:txBody>
          <a:bodyPr>
            <a:normAutofit/>
          </a:bodyPr>
          <a:lstStyle/>
          <a:p>
            <a:pPr marL="0" indent="0">
              <a:buNone/>
            </a:pPr>
            <a:r>
              <a:rPr lang="en-CA" sz="1100" dirty="0" err="1">
                <a:latin typeface="Consolas" panose="020B0609020204030204" pitchFamily="49" charset="0"/>
                <a:cs typeface="Consolas" panose="020B0609020204030204" pitchFamily="49" charset="0"/>
              </a:rPr>
              <a:t>bool</a:t>
            </a:r>
            <a:r>
              <a:rPr lang="en-CA" sz="1100" dirty="0">
                <a:latin typeface="Consolas" panose="020B0609020204030204" pitchFamily="49" charset="0"/>
                <a:cs typeface="Consolas" panose="020B0609020204030204" pitchFamily="49" charset="0"/>
              </a:rPr>
              <a:t> backtrack( </a:t>
            </a:r>
            <a:r>
              <a:rPr lang="en-CA" sz="1100" dirty="0" err="1">
                <a:latin typeface="Consolas" panose="020B0609020204030204" pitchFamily="49" charset="0"/>
                <a:cs typeface="Consolas" panose="020B0609020204030204" pitchFamily="49" charset="0"/>
              </a:rPr>
              <a:t>int</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matrix[9</a:t>
            </a:r>
            <a:r>
              <a:rPr lang="en-CA" sz="1100" dirty="0">
                <a:latin typeface="Consolas" panose="020B0609020204030204" pitchFamily="49" charset="0"/>
                <a:cs typeface="Consolas" panose="020B0609020204030204" pitchFamily="49" charset="0"/>
              </a:rPr>
              <a:t>][9] ) {</a:t>
            </a:r>
          </a:p>
          <a:p>
            <a:pPr marL="0" indent="0">
              <a:buNone/>
            </a:pPr>
            <a:r>
              <a:rPr lang="en-CA" sz="1100" dirty="0">
                <a:latin typeface="Consolas" panose="020B0609020204030204" pitchFamily="49" charset="0"/>
                <a:cs typeface="Consolas" panose="020B0609020204030204" pitchFamily="49" charset="0"/>
              </a:rPr>
              <a:t>    </a:t>
            </a:r>
            <a:r>
              <a:rPr lang="en-CA" sz="1100" dirty="0" err="1">
                <a:latin typeface="Consolas" panose="020B0609020204030204" pitchFamily="49" charset="0"/>
                <a:cs typeface="Consolas" panose="020B0609020204030204" pitchFamily="49" charset="0"/>
              </a:rPr>
              <a:t>int</a:t>
            </a:r>
            <a:r>
              <a:rPr lang="en-CA" sz="1100" dirty="0">
                <a:latin typeface="Consolas" panose="020B0609020204030204" pitchFamily="49" charset="0"/>
                <a:cs typeface="Consolas" panose="020B0609020204030204" pitchFamily="49" charset="0"/>
              </a:rPr>
              <a:t> </a:t>
            </a:r>
            <a:r>
              <a:rPr lang="en-CA" sz="1100" dirty="0" err="1">
                <a:latin typeface="Consolas" panose="020B0609020204030204" pitchFamily="49" charset="0"/>
                <a:cs typeface="Consolas" panose="020B0609020204030204" pitchFamily="49" charset="0"/>
              </a:rPr>
              <a:t>i</a:t>
            </a:r>
            <a:r>
              <a:rPr lang="en-CA" sz="1100" dirty="0">
                <a:latin typeface="Consolas" panose="020B0609020204030204" pitchFamily="49" charset="0"/>
                <a:cs typeface="Consolas" panose="020B0609020204030204" pitchFamily="49" charset="0"/>
              </a:rPr>
              <a:t>, j;</a:t>
            </a:r>
          </a:p>
          <a:p>
            <a:pPr marL="0" indent="0">
              <a:buNone/>
            </a:pPr>
            <a:endParaRPr lang="en-CA" sz="1100" dirty="0" smtClean="0">
              <a:latin typeface="Consolas" panose="020B0609020204030204" pitchFamily="49" charset="0"/>
              <a:cs typeface="Consolas" panose="020B0609020204030204" pitchFamily="49" charset="0"/>
            </a:endParaRPr>
          </a:p>
          <a:p>
            <a:pPr marL="0" indent="0">
              <a:buNone/>
            </a:pPr>
            <a:r>
              <a:rPr lang="en-CA" sz="1100" b="1" dirty="0">
                <a:solidFill>
                  <a:srgbClr val="00B0F0"/>
                </a:solidFill>
                <a:latin typeface="Consolas" panose="020B0609020204030204" pitchFamily="49" charset="0"/>
                <a:cs typeface="Consolas" panose="020B0609020204030204" pitchFamily="49" charset="0"/>
              </a:rPr>
              <a:t> </a:t>
            </a:r>
            <a:r>
              <a:rPr lang="en-CA" sz="1100" b="1" dirty="0" smtClean="0">
                <a:solidFill>
                  <a:srgbClr val="00B0F0"/>
                </a:solidFill>
                <a:latin typeface="Consolas" panose="020B0609020204030204" pitchFamily="49" charset="0"/>
                <a:cs typeface="Consolas" panose="020B0609020204030204" pitchFamily="49" charset="0"/>
              </a:rPr>
              <a:t>   // If the matrix is full, we are done</a:t>
            </a:r>
            <a:endParaRPr lang="en-CA" sz="1100" b="1" dirty="0">
              <a:solidFill>
                <a:srgbClr val="00B0F0"/>
              </a:solidFill>
              <a:latin typeface="Consolas" panose="020B0609020204030204" pitchFamily="49" charset="0"/>
              <a:cs typeface="Consolas" panose="020B0609020204030204" pitchFamily="49" charset="0"/>
            </a:endParaRPr>
          </a:p>
          <a:p>
            <a:pPr marL="0" indent="0">
              <a:buNone/>
            </a:pPr>
            <a:r>
              <a:rPr lang="en-CA" sz="1100" dirty="0">
                <a:latin typeface="Consolas" panose="020B0609020204030204" pitchFamily="49" charset="0"/>
                <a:cs typeface="Consolas" panose="020B0609020204030204" pitchFamily="49" charset="0"/>
              </a:rPr>
              <a:t>    if ( !</a:t>
            </a:r>
            <a:r>
              <a:rPr lang="en-CA" sz="1100" dirty="0" err="1">
                <a:latin typeface="Consolas" panose="020B0609020204030204" pitchFamily="49" charset="0"/>
                <a:cs typeface="Consolas" panose="020B0609020204030204" pitchFamily="49" charset="0"/>
              </a:rPr>
              <a:t>next_location</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matrix, </a:t>
            </a:r>
            <a:r>
              <a:rPr lang="en-CA" sz="1100" dirty="0" err="1">
                <a:latin typeface="Consolas" panose="020B0609020204030204" pitchFamily="49" charset="0"/>
                <a:cs typeface="Consolas" panose="020B0609020204030204" pitchFamily="49" charset="0"/>
              </a:rPr>
              <a:t>i</a:t>
            </a:r>
            <a:r>
              <a:rPr lang="en-CA" sz="1100" dirty="0">
                <a:latin typeface="Consolas" panose="020B0609020204030204" pitchFamily="49" charset="0"/>
                <a:cs typeface="Consolas" panose="020B0609020204030204" pitchFamily="49" charset="0"/>
              </a:rPr>
              <a:t>, j ) ) { </a:t>
            </a:r>
          </a:p>
          <a:p>
            <a:pPr marL="0" indent="0">
              <a:buNone/>
            </a:pPr>
            <a:r>
              <a:rPr lang="en-CA" sz="1100" dirty="0">
                <a:latin typeface="Consolas" panose="020B0609020204030204" pitchFamily="49" charset="0"/>
                <a:cs typeface="Consolas" panose="020B0609020204030204" pitchFamily="49" charset="0"/>
              </a:rPr>
              <a:t>        return true;</a:t>
            </a:r>
          </a:p>
          <a:p>
            <a:pPr marL="0" indent="0">
              <a:buNone/>
            </a:pPr>
            <a:r>
              <a:rPr lang="en-CA" sz="1100" dirty="0">
                <a:latin typeface="Consolas" panose="020B0609020204030204" pitchFamily="49" charset="0"/>
                <a:cs typeface="Consolas" panose="020B0609020204030204" pitchFamily="49" charset="0"/>
              </a:rPr>
              <a:t>    }           </a:t>
            </a:r>
          </a:p>
          <a:p>
            <a:pPr marL="0" indent="0">
              <a:buNone/>
            </a:pPr>
            <a:r>
              <a:rPr lang="en-CA" sz="1100" dirty="0">
                <a:latin typeface="Consolas" panose="020B0609020204030204" pitchFamily="49" charset="0"/>
                <a:cs typeface="Consolas" panose="020B0609020204030204" pitchFamily="49" charset="0"/>
              </a:rPr>
              <a:t>                </a:t>
            </a:r>
          </a:p>
          <a:p>
            <a:pPr marL="0" indent="0">
              <a:buNone/>
            </a:pPr>
            <a:r>
              <a:rPr lang="en-CA" sz="1100" dirty="0">
                <a:latin typeface="Consolas" panose="020B0609020204030204" pitchFamily="49" charset="0"/>
                <a:cs typeface="Consolas" panose="020B0609020204030204" pitchFamily="49" charset="0"/>
              </a:rPr>
              <a:t>    for ( </a:t>
            </a:r>
            <a:r>
              <a:rPr lang="en-CA" sz="1100" dirty="0" err="1">
                <a:latin typeface="Consolas" panose="020B0609020204030204" pitchFamily="49" charset="0"/>
                <a:cs typeface="Consolas" panose="020B0609020204030204" pitchFamily="49" charset="0"/>
              </a:rPr>
              <a:t>int</a:t>
            </a:r>
            <a:r>
              <a:rPr lang="en-CA" sz="1100" dirty="0">
                <a:latin typeface="Consolas" panose="020B0609020204030204" pitchFamily="49" charset="0"/>
                <a:cs typeface="Consolas" panose="020B0609020204030204" pitchFamily="49" charset="0"/>
              </a:rPr>
              <a:t> value = 1; value &lt;= 9; ++value ) {</a:t>
            </a:r>
          </a:p>
          <a:p>
            <a:pPr marL="0" indent="0">
              <a:buNone/>
            </a:pPr>
            <a:r>
              <a:rPr lang="en-CA" sz="1100" dirty="0">
                <a:latin typeface="Consolas" panose="020B0609020204030204" pitchFamily="49" charset="0"/>
                <a:cs typeface="Consolas" panose="020B0609020204030204" pitchFamily="49" charset="0"/>
              </a:rPr>
              <a:t>        if ( </a:t>
            </a:r>
            <a:r>
              <a:rPr lang="en-CA" sz="1100" dirty="0" err="1">
                <a:latin typeface="Consolas" panose="020B0609020204030204" pitchFamily="49" charset="0"/>
                <a:cs typeface="Consolas" panose="020B0609020204030204" pitchFamily="49" charset="0"/>
              </a:rPr>
              <a:t>is_valid</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matrix, </a:t>
            </a:r>
            <a:r>
              <a:rPr lang="en-CA" sz="1100" dirty="0" err="1" smtClean="0">
                <a:latin typeface="Consolas" panose="020B0609020204030204" pitchFamily="49" charset="0"/>
                <a:cs typeface="Consolas" panose="020B0609020204030204" pitchFamily="49" charset="0"/>
              </a:rPr>
              <a:t>i</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j, value </a:t>
            </a:r>
            <a:r>
              <a:rPr lang="en-CA" sz="1100" dirty="0">
                <a:latin typeface="Consolas" panose="020B0609020204030204" pitchFamily="49" charset="0"/>
                <a:cs typeface="Consolas" panose="020B0609020204030204" pitchFamily="49" charset="0"/>
              </a:rPr>
              <a:t>) ) {</a:t>
            </a:r>
          </a:p>
          <a:p>
            <a:pPr marL="0" indent="0">
              <a:buNone/>
            </a:pPr>
            <a:r>
              <a:rPr lang="en-CA" sz="1100" b="1" dirty="0">
                <a:solidFill>
                  <a:srgbClr val="00B0F0"/>
                </a:solidFill>
                <a:latin typeface="Consolas" panose="020B0609020204030204" pitchFamily="49" charset="0"/>
                <a:cs typeface="Consolas" panose="020B0609020204030204" pitchFamily="49" charset="0"/>
              </a:rPr>
              <a:t>            // </a:t>
            </a:r>
            <a:r>
              <a:rPr lang="en-CA" sz="1100" b="1" dirty="0" smtClean="0">
                <a:solidFill>
                  <a:srgbClr val="00B0F0"/>
                </a:solidFill>
                <a:latin typeface="Consolas" panose="020B0609020204030204" pitchFamily="49" charset="0"/>
                <a:cs typeface="Consolas" panose="020B0609020204030204" pitchFamily="49" charset="0"/>
              </a:rPr>
              <a:t>Assume this entry is part of the</a:t>
            </a:r>
            <a:br>
              <a:rPr lang="en-CA" sz="1100" b="1" dirty="0" smtClean="0">
                <a:solidFill>
                  <a:srgbClr val="00B0F0"/>
                </a:solidFill>
                <a:latin typeface="Consolas" panose="020B0609020204030204" pitchFamily="49" charset="0"/>
                <a:cs typeface="Consolas" panose="020B0609020204030204" pitchFamily="49" charset="0"/>
              </a:rPr>
            </a:br>
            <a:r>
              <a:rPr lang="en-CA" sz="1100" b="1" dirty="0" smtClean="0">
                <a:solidFill>
                  <a:srgbClr val="00B0F0"/>
                </a:solidFill>
                <a:latin typeface="Consolas" panose="020B0609020204030204" pitchFamily="49" charset="0"/>
                <a:cs typeface="Consolas" panose="020B0609020204030204" pitchFamily="49" charset="0"/>
              </a:rPr>
              <a:t>            // solution--recursively call backtrack</a:t>
            </a:r>
            <a:endParaRPr lang="en-CA" sz="1100" b="1" dirty="0">
              <a:solidFill>
                <a:srgbClr val="00B0F0"/>
              </a:solidFill>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matrix[</a:t>
            </a:r>
            <a:r>
              <a:rPr lang="en-CA" sz="1100" dirty="0" err="1" smtClean="0">
                <a:latin typeface="Consolas" panose="020B0609020204030204" pitchFamily="49" charset="0"/>
                <a:cs typeface="Consolas" panose="020B0609020204030204" pitchFamily="49" charset="0"/>
              </a:rPr>
              <a:t>i</a:t>
            </a:r>
            <a:r>
              <a:rPr lang="en-CA" sz="1100" dirty="0">
                <a:latin typeface="Consolas" panose="020B0609020204030204" pitchFamily="49" charset="0"/>
                <a:cs typeface="Consolas" panose="020B0609020204030204" pitchFamily="49" charset="0"/>
              </a:rPr>
              <a:t>][j] = value;</a:t>
            </a:r>
          </a:p>
          <a:p>
            <a:pPr marL="0" indent="0">
              <a:buNone/>
            </a:pPr>
            <a:r>
              <a:rPr lang="en-CA" sz="1100" dirty="0">
                <a:latin typeface="Consolas" panose="020B0609020204030204" pitchFamily="49" charset="0"/>
                <a:cs typeface="Consolas" panose="020B0609020204030204" pitchFamily="49" charset="0"/>
              </a:rPr>
              <a:t>        </a:t>
            </a:r>
          </a:p>
          <a:p>
            <a:pPr marL="0" indent="0">
              <a:buNone/>
            </a:pPr>
            <a:r>
              <a:rPr lang="en-CA" sz="1100" b="1" dirty="0" smtClean="0">
                <a:solidFill>
                  <a:srgbClr val="00B0F0"/>
                </a:solidFill>
                <a:latin typeface="Consolas" panose="020B0609020204030204" pitchFamily="49" charset="0"/>
                <a:cs typeface="Consolas" panose="020B0609020204030204" pitchFamily="49" charset="0"/>
              </a:rPr>
              <a:t>            </a:t>
            </a:r>
            <a:r>
              <a:rPr lang="en-CA" sz="1100" b="1" dirty="0">
                <a:solidFill>
                  <a:srgbClr val="00B0F0"/>
                </a:solidFill>
                <a:latin typeface="Consolas" panose="020B0609020204030204" pitchFamily="49" charset="0"/>
                <a:cs typeface="Consolas" panose="020B0609020204030204" pitchFamily="49" charset="0"/>
              </a:rPr>
              <a:t>// </a:t>
            </a:r>
            <a:r>
              <a:rPr lang="en-CA" sz="1100" b="1" dirty="0" smtClean="0">
                <a:solidFill>
                  <a:srgbClr val="00B0F0"/>
                </a:solidFill>
                <a:latin typeface="Consolas" panose="020B0609020204030204" pitchFamily="49" charset="0"/>
                <a:cs typeface="Consolas" panose="020B0609020204030204" pitchFamily="49" charset="0"/>
              </a:rPr>
              <a:t>If we found a solution, return</a:t>
            </a:r>
          </a:p>
          <a:p>
            <a:pPr marL="0" indent="0">
              <a:buNone/>
            </a:pPr>
            <a:r>
              <a:rPr lang="en-CA" sz="1100" b="1" dirty="0">
                <a:solidFill>
                  <a:srgbClr val="00B0F0"/>
                </a:solidFill>
                <a:latin typeface="Consolas" panose="020B0609020204030204" pitchFamily="49" charset="0"/>
                <a:cs typeface="Consolas" panose="020B0609020204030204" pitchFamily="49" charset="0"/>
              </a:rPr>
              <a:t> </a:t>
            </a:r>
            <a:r>
              <a:rPr lang="en-CA" sz="1100" b="1" dirty="0" smtClean="0">
                <a:solidFill>
                  <a:srgbClr val="00B0F0"/>
                </a:solidFill>
                <a:latin typeface="Consolas" panose="020B0609020204030204" pitchFamily="49" charset="0"/>
                <a:cs typeface="Consolas" panose="020B0609020204030204" pitchFamily="49" charset="0"/>
              </a:rPr>
              <a:t>           // otherwise, reset the entry to 0</a:t>
            </a:r>
            <a:endParaRPr lang="en-CA" sz="1100" b="1" dirty="0">
              <a:solidFill>
                <a:srgbClr val="00B0F0"/>
              </a:solidFill>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if ( backtrack( </a:t>
            </a:r>
            <a:r>
              <a:rPr lang="en-CA" sz="1100" dirty="0" smtClean="0">
                <a:latin typeface="Consolas" panose="020B0609020204030204" pitchFamily="49" charset="0"/>
                <a:cs typeface="Consolas" panose="020B0609020204030204" pitchFamily="49" charset="0"/>
              </a:rPr>
              <a:t>matrix </a:t>
            </a:r>
            <a:r>
              <a:rPr lang="en-CA" sz="1100" dirty="0">
                <a:latin typeface="Consolas" panose="020B0609020204030204" pitchFamily="49" charset="0"/>
                <a:cs typeface="Consolas" panose="020B0609020204030204" pitchFamily="49" charset="0"/>
              </a:rPr>
              <a:t>) ) {</a:t>
            </a:r>
          </a:p>
          <a:p>
            <a:pPr marL="0" indent="0">
              <a:buNone/>
            </a:pPr>
            <a:r>
              <a:rPr lang="en-CA" sz="1100" dirty="0">
                <a:latin typeface="Consolas" panose="020B0609020204030204" pitchFamily="49" charset="0"/>
                <a:cs typeface="Consolas" panose="020B0609020204030204" pitchFamily="49" charset="0"/>
              </a:rPr>
              <a:t>                return true;</a:t>
            </a:r>
          </a:p>
          <a:p>
            <a:pPr marL="0"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else {</a:t>
            </a:r>
            <a:endParaRPr lang="en-CA" sz="1100" dirty="0">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matrix[</a:t>
            </a:r>
            <a:r>
              <a:rPr lang="en-CA" sz="1100" dirty="0" err="1" smtClean="0">
                <a:latin typeface="Consolas" panose="020B0609020204030204" pitchFamily="49" charset="0"/>
                <a:cs typeface="Consolas" panose="020B0609020204030204" pitchFamily="49" charset="0"/>
              </a:rPr>
              <a:t>i</a:t>
            </a:r>
            <a:r>
              <a:rPr lang="en-CA" sz="1100" dirty="0">
                <a:latin typeface="Consolas" panose="020B0609020204030204" pitchFamily="49" charset="0"/>
                <a:cs typeface="Consolas" panose="020B0609020204030204" pitchFamily="49" charset="0"/>
              </a:rPr>
              <a:t>][j] = 0;</a:t>
            </a:r>
          </a:p>
          <a:p>
            <a:pPr marL="0" indent="0">
              <a:buNone/>
            </a:pPr>
            <a:r>
              <a:rPr lang="en-CA" sz="1100" dirty="0" smtClean="0">
                <a:latin typeface="Consolas" panose="020B0609020204030204" pitchFamily="49" charset="0"/>
                <a:cs typeface="Consolas" panose="020B0609020204030204" pitchFamily="49" charset="0"/>
              </a:rPr>
              <a:t>            }</a:t>
            </a:r>
            <a:endParaRPr lang="en-CA" sz="1100" dirty="0">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a:t>
            </a:r>
          </a:p>
          <a:p>
            <a:pPr marL="0" indent="0">
              <a:buNone/>
            </a:pPr>
            <a:r>
              <a:rPr lang="en-CA" sz="1100" dirty="0">
                <a:latin typeface="Consolas" panose="020B0609020204030204" pitchFamily="49" charset="0"/>
                <a:cs typeface="Consolas" panose="020B0609020204030204" pitchFamily="49" charset="0"/>
              </a:rPr>
              <a:t>    }</a:t>
            </a:r>
          </a:p>
          <a:p>
            <a:pPr marL="0" indent="0">
              <a:buNone/>
            </a:pPr>
            <a:endParaRPr lang="en-CA" sz="1100" dirty="0">
              <a:latin typeface="Consolas" panose="020B0609020204030204" pitchFamily="49" charset="0"/>
              <a:cs typeface="Consolas" panose="020B0609020204030204" pitchFamily="49" charset="0"/>
            </a:endParaRPr>
          </a:p>
          <a:p>
            <a:pPr marL="0" indent="0">
              <a:buNone/>
            </a:pPr>
            <a:r>
              <a:rPr lang="en-CA" sz="1100" b="1" dirty="0" smtClean="0">
                <a:solidFill>
                  <a:srgbClr val="00B0F0"/>
                </a:solidFill>
                <a:latin typeface="Consolas" panose="020B0609020204030204" pitchFamily="49" charset="0"/>
                <a:cs typeface="Consolas" panose="020B0609020204030204" pitchFamily="49" charset="0"/>
              </a:rPr>
              <a:t>    </a:t>
            </a:r>
            <a:r>
              <a:rPr lang="en-CA" sz="1100" b="1" dirty="0">
                <a:solidFill>
                  <a:srgbClr val="00B0F0"/>
                </a:solidFill>
                <a:latin typeface="Consolas" panose="020B0609020204030204" pitchFamily="49" charset="0"/>
                <a:cs typeface="Consolas" panose="020B0609020204030204" pitchFamily="49" charset="0"/>
              </a:rPr>
              <a:t>// </a:t>
            </a:r>
            <a:r>
              <a:rPr lang="en-CA" sz="1100" b="1" dirty="0" smtClean="0">
                <a:solidFill>
                  <a:srgbClr val="00B0F0"/>
                </a:solidFill>
                <a:latin typeface="Consolas" panose="020B0609020204030204" pitchFamily="49" charset="0"/>
                <a:cs typeface="Consolas" panose="020B0609020204030204" pitchFamily="49" charset="0"/>
              </a:rPr>
              <a:t>No solution found--reset the entry to 0</a:t>
            </a:r>
            <a:endParaRPr lang="en-CA" sz="1100" b="1" dirty="0">
              <a:solidFill>
                <a:srgbClr val="00B0F0"/>
              </a:solidFill>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return false;</a:t>
            </a:r>
          </a:p>
          <a:p>
            <a:pPr marL="0" indent="0">
              <a:buNone/>
            </a:pPr>
            <a:r>
              <a:rPr lang="en-CA" sz="1100" dirty="0" smtClean="0">
                <a:latin typeface="Consolas" panose="020B0609020204030204" pitchFamily="49" charset="0"/>
                <a:cs typeface="Consolas" panose="020B0609020204030204" pitchFamily="49" charset="0"/>
              </a:rPr>
              <a:t>}</a:t>
            </a:r>
            <a:endParaRPr lang="en-CA" sz="1100" dirty="0">
              <a:latin typeface="Consolas" panose="020B0609020204030204" pitchFamily="49" charset="0"/>
              <a:cs typeface="Consolas" panose="020B0609020204030204" pitchFamily="49" charset="0"/>
            </a:endParaRPr>
          </a:p>
        </p:txBody>
      </p:sp>
      <p:sp>
        <p:nvSpPr>
          <p:cNvPr id="6" name="Title 1"/>
          <p:cNvSpPr>
            <a:spLocks noGrp="1"/>
          </p:cNvSpPr>
          <p:nvPr>
            <p:ph type="title"/>
          </p:nvPr>
        </p:nvSpPr>
        <p:spPr>
          <a:xfrm>
            <a:off x="457200" y="274638"/>
            <a:ext cx="8229600" cy="1143000"/>
          </a:xfrm>
        </p:spPr>
        <p:txBody>
          <a:bodyPr/>
          <a:lstStyle/>
          <a:p>
            <a:r>
              <a:rPr lang="en-CA" dirty="0" smtClean="0"/>
              <a:t>Implementation</a:t>
            </a:r>
            <a:endParaRPr lang="en-CA" dirty="0"/>
          </a:p>
        </p:txBody>
      </p:sp>
    </p:spTree>
    <p:extLst>
      <p:ext uri="{BB962C8B-B14F-4D97-AF65-F5344CB8AC3E}">
        <p14:creationId xmlns:p14="http://schemas.microsoft.com/office/powerpoint/2010/main" val="1094633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a:xfrm>
            <a:off x="2843808" y="1279301"/>
            <a:ext cx="4762872" cy="4525963"/>
          </a:xfrm>
        </p:spPr>
        <p:txBody>
          <a:bodyPr>
            <a:normAutofit/>
          </a:bodyPr>
          <a:lstStyle/>
          <a:p>
            <a:pPr marL="0" indent="0">
              <a:buNone/>
            </a:pPr>
            <a:r>
              <a:rPr lang="en-CA" sz="1100" dirty="0" err="1">
                <a:latin typeface="Consolas" panose="020B0609020204030204" pitchFamily="49" charset="0"/>
                <a:cs typeface="Consolas" panose="020B0609020204030204" pitchFamily="49" charset="0"/>
              </a:rPr>
              <a:t>int</a:t>
            </a:r>
            <a:r>
              <a:rPr lang="en-CA" sz="1100" dirty="0">
                <a:latin typeface="Consolas" panose="020B0609020204030204" pitchFamily="49" charset="0"/>
                <a:cs typeface="Consolas" panose="020B0609020204030204" pitchFamily="49" charset="0"/>
              </a:rPr>
              <a:t> main() {</a:t>
            </a:r>
          </a:p>
          <a:p>
            <a:pPr marL="0" indent="0">
              <a:buNone/>
            </a:pPr>
            <a:r>
              <a:rPr lang="en-CA" sz="1100" dirty="0">
                <a:latin typeface="Consolas" panose="020B0609020204030204" pitchFamily="49" charset="0"/>
                <a:cs typeface="Consolas" panose="020B0609020204030204" pitchFamily="49" charset="0"/>
              </a:rPr>
              <a:t>    </a:t>
            </a:r>
            <a:r>
              <a:rPr lang="en-CA" sz="1100" dirty="0" err="1">
                <a:latin typeface="Consolas" panose="020B0609020204030204" pitchFamily="49" charset="0"/>
                <a:cs typeface="Consolas" panose="020B0609020204030204" pitchFamily="49" charset="0"/>
              </a:rPr>
              <a:t>int</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matrix[9</a:t>
            </a:r>
            <a:r>
              <a:rPr lang="en-CA" sz="1100" dirty="0">
                <a:latin typeface="Consolas" panose="020B0609020204030204" pitchFamily="49" charset="0"/>
                <a:cs typeface="Consolas" panose="020B0609020204030204" pitchFamily="49" charset="0"/>
              </a:rPr>
              <a:t>][9] = {</a:t>
            </a:r>
          </a:p>
          <a:p>
            <a:pPr marL="0" indent="0">
              <a:buNone/>
            </a:pPr>
            <a:r>
              <a:rPr lang="en-CA" sz="1100" dirty="0">
                <a:latin typeface="Consolas" panose="020B0609020204030204" pitchFamily="49" charset="0"/>
                <a:cs typeface="Consolas" panose="020B0609020204030204" pitchFamily="49" charset="0"/>
              </a:rPr>
              <a:t>        {5, 0, 4, 0, 0, 0, 0, 6, 0},</a:t>
            </a:r>
          </a:p>
          <a:p>
            <a:pPr marL="0" indent="0">
              <a:buNone/>
            </a:pPr>
            <a:r>
              <a:rPr lang="en-CA" sz="1100" dirty="0">
                <a:latin typeface="Consolas" panose="020B0609020204030204" pitchFamily="49" charset="0"/>
                <a:cs typeface="Consolas" panose="020B0609020204030204" pitchFamily="49" charset="0"/>
              </a:rPr>
              <a:t>        {0, 6, 0, 3, 0, 0, 1, 0, 0},</a:t>
            </a:r>
          </a:p>
          <a:p>
            <a:pPr marL="0" indent="0">
              <a:buNone/>
            </a:pPr>
            <a:r>
              <a:rPr lang="en-CA" sz="1100" dirty="0">
                <a:latin typeface="Consolas" panose="020B0609020204030204" pitchFamily="49" charset="0"/>
                <a:cs typeface="Consolas" panose="020B0609020204030204" pitchFamily="49" charset="0"/>
              </a:rPr>
              <a:t>        {0, 9, 2, 5, 4, 0, 0, 0, 0},</a:t>
            </a:r>
          </a:p>
          <a:p>
            <a:pPr marL="0" indent="0">
              <a:buNone/>
            </a:pPr>
            <a:r>
              <a:rPr lang="en-CA" sz="1100" dirty="0">
                <a:latin typeface="Consolas" panose="020B0609020204030204" pitchFamily="49" charset="0"/>
                <a:cs typeface="Consolas" panose="020B0609020204030204" pitchFamily="49" charset="0"/>
              </a:rPr>
              <a:t>        {6, 0, 8, 0, 0, 1, 0, 0, 0},</a:t>
            </a:r>
          </a:p>
          <a:p>
            <a:pPr marL="0" indent="0">
              <a:buNone/>
            </a:pPr>
            <a:r>
              <a:rPr lang="en-CA" sz="1100" dirty="0">
                <a:latin typeface="Consolas" panose="020B0609020204030204" pitchFamily="49" charset="0"/>
                <a:cs typeface="Consolas" panose="020B0609020204030204" pitchFamily="49" charset="0"/>
              </a:rPr>
              <a:t>        {0, 0, 0, 8, 0, 4, 0, 0, 0},</a:t>
            </a:r>
          </a:p>
          <a:p>
            <a:pPr marL="0" indent="0">
              <a:buNone/>
            </a:pPr>
            <a:r>
              <a:rPr lang="en-CA" sz="1100" dirty="0">
                <a:latin typeface="Consolas" panose="020B0609020204030204" pitchFamily="49" charset="0"/>
                <a:cs typeface="Consolas" panose="020B0609020204030204" pitchFamily="49" charset="0"/>
              </a:rPr>
              <a:t>        {0, 0, 0, 2, 0, 0, 6, 0, 1},</a:t>
            </a:r>
          </a:p>
          <a:p>
            <a:pPr marL="0" indent="0">
              <a:buNone/>
            </a:pPr>
            <a:r>
              <a:rPr lang="en-CA" sz="1100" dirty="0">
                <a:latin typeface="Consolas" panose="020B0609020204030204" pitchFamily="49" charset="0"/>
                <a:cs typeface="Consolas" panose="020B0609020204030204" pitchFamily="49" charset="0"/>
              </a:rPr>
              <a:t>        {0, 0, 0, 0, 9, 5, 8, 1, 0},</a:t>
            </a:r>
          </a:p>
          <a:p>
            <a:pPr marL="0" indent="0">
              <a:buNone/>
            </a:pPr>
            <a:r>
              <a:rPr lang="en-CA" sz="1100" dirty="0">
                <a:latin typeface="Consolas" panose="020B0609020204030204" pitchFamily="49" charset="0"/>
                <a:cs typeface="Consolas" panose="020B0609020204030204" pitchFamily="49" charset="0"/>
              </a:rPr>
              <a:t>        {0, 0, 1, 0, 0, 2, 0, 3, 0},</a:t>
            </a:r>
          </a:p>
          <a:p>
            <a:pPr marL="0" indent="0">
              <a:buNone/>
            </a:pPr>
            <a:r>
              <a:rPr lang="en-CA" sz="1100" dirty="0">
                <a:latin typeface="Consolas" panose="020B0609020204030204" pitchFamily="49" charset="0"/>
                <a:cs typeface="Consolas" panose="020B0609020204030204" pitchFamily="49" charset="0"/>
              </a:rPr>
              <a:t>        {0, 8, 0, 0, 0, 0, 2, 0, 7}</a:t>
            </a:r>
          </a:p>
          <a:p>
            <a:pPr marL="0" indent="0">
              <a:buNone/>
            </a:pPr>
            <a:r>
              <a:rPr lang="en-CA" sz="1100" dirty="0">
                <a:latin typeface="Consolas" panose="020B0609020204030204" pitchFamily="49" charset="0"/>
                <a:cs typeface="Consolas" panose="020B0609020204030204" pitchFamily="49" charset="0"/>
              </a:rPr>
              <a:t>    };</a:t>
            </a:r>
          </a:p>
          <a:p>
            <a:pPr marL="0" indent="0">
              <a:buNone/>
            </a:pPr>
            <a:endParaRPr lang="en-CA" sz="1100" dirty="0">
              <a:latin typeface="Consolas" panose="020B0609020204030204" pitchFamily="49" charset="0"/>
              <a:cs typeface="Consolas" panose="020B0609020204030204" pitchFamily="49" charset="0"/>
            </a:endParaRPr>
          </a:p>
          <a:p>
            <a:pPr marL="0" indent="0">
              <a:buNone/>
            </a:pPr>
            <a:r>
              <a:rPr lang="en-CA" sz="1100" b="1" dirty="0" smtClean="0">
                <a:solidFill>
                  <a:srgbClr val="00B0F0"/>
                </a:solidFill>
                <a:latin typeface="Consolas" panose="020B0609020204030204" pitchFamily="49" charset="0"/>
                <a:cs typeface="Consolas" panose="020B0609020204030204" pitchFamily="49" charset="0"/>
              </a:rPr>
              <a:t>    // If found, print out the resulting matrix</a:t>
            </a:r>
          </a:p>
          <a:p>
            <a:pPr marL="0" indent="0">
              <a:buNone/>
            </a:pP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if ( backtrack( </a:t>
            </a:r>
            <a:r>
              <a:rPr lang="en-CA" sz="1100" dirty="0" smtClean="0">
                <a:latin typeface="Consolas" panose="020B0609020204030204" pitchFamily="49" charset="0"/>
                <a:cs typeface="Consolas" panose="020B0609020204030204" pitchFamily="49" charset="0"/>
              </a:rPr>
              <a:t>matrix </a:t>
            </a:r>
            <a:r>
              <a:rPr lang="en-CA" sz="1100" dirty="0">
                <a:latin typeface="Consolas" panose="020B0609020204030204" pitchFamily="49" charset="0"/>
                <a:cs typeface="Consolas" panose="020B0609020204030204" pitchFamily="49" charset="0"/>
              </a:rPr>
              <a:t>) ) {</a:t>
            </a:r>
          </a:p>
          <a:p>
            <a:pPr marL="0" indent="0">
              <a:buNone/>
            </a:pPr>
            <a:r>
              <a:rPr lang="en-CA" sz="1100" dirty="0">
                <a:latin typeface="Consolas" panose="020B0609020204030204" pitchFamily="49" charset="0"/>
                <a:cs typeface="Consolas" panose="020B0609020204030204" pitchFamily="49" charset="0"/>
              </a:rPr>
              <a:t>        for ( </a:t>
            </a:r>
            <a:r>
              <a:rPr lang="en-CA" sz="1100" dirty="0" err="1">
                <a:latin typeface="Consolas" panose="020B0609020204030204" pitchFamily="49" charset="0"/>
                <a:cs typeface="Consolas" panose="020B0609020204030204" pitchFamily="49" charset="0"/>
              </a:rPr>
              <a:t>int</a:t>
            </a:r>
            <a:r>
              <a:rPr lang="en-CA" sz="1100" dirty="0">
                <a:latin typeface="Consolas" panose="020B0609020204030204" pitchFamily="49" charset="0"/>
                <a:cs typeface="Consolas" panose="020B0609020204030204" pitchFamily="49" charset="0"/>
              </a:rPr>
              <a:t> </a:t>
            </a:r>
            <a:r>
              <a:rPr lang="en-CA" sz="1100" dirty="0" err="1">
                <a:latin typeface="Consolas" panose="020B0609020204030204" pitchFamily="49" charset="0"/>
                <a:cs typeface="Consolas" panose="020B0609020204030204" pitchFamily="49" charset="0"/>
              </a:rPr>
              <a:t>i</a:t>
            </a:r>
            <a:r>
              <a:rPr lang="en-CA" sz="1100" dirty="0">
                <a:latin typeface="Consolas" panose="020B0609020204030204" pitchFamily="49" charset="0"/>
                <a:cs typeface="Consolas" panose="020B0609020204030204" pitchFamily="49" charset="0"/>
              </a:rPr>
              <a:t> = 0; </a:t>
            </a:r>
            <a:r>
              <a:rPr lang="en-CA" sz="1100" dirty="0" err="1">
                <a:latin typeface="Consolas" panose="020B0609020204030204" pitchFamily="49" charset="0"/>
                <a:cs typeface="Consolas" panose="020B0609020204030204" pitchFamily="49" charset="0"/>
              </a:rPr>
              <a:t>i</a:t>
            </a:r>
            <a:r>
              <a:rPr lang="en-CA" sz="1100" dirty="0">
                <a:latin typeface="Consolas" panose="020B0609020204030204" pitchFamily="49" charset="0"/>
                <a:cs typeface="Consolas" panose="020B0609020204030204" pitchFamily="49" charset="0"/>
              </a:rPr>
              <a:t> &lt; 9; ++</a:t>
            </a:r>
            <a:r>
              <a:rPr lang="en-CA" sz="1100" dirty="0" err="1">
                <a:latin typeface="Consolas" panose="020B0609020204030204" pitchFamily="49" charset="0"/>
                <a:cs typeface="Consolas" panose="020B0609020204030204" pitchFamily="49" charset="0"/>
              </a:rPr>
              <a:t>i</a:t>
            </a:r>
            <a:r>
              <a:rPr lang="en-CA" sz="1100" dirty="0">
                <a:latin typeface="Consolas" panose="020B0609020204030204" pitchFamily="49" charset="0"/>
                <a:cs typeface="Consolas" panose="020B0609020204030204" pitchFamily="49" charset="0"/>
              </a:rPr>
              <a:t> ) {</a:t>
            </a:r>
          </a:p>
          <a:p>
            <a:pPr marL="0" indent="0">
              <a:buNone/>
            </a:pPr>
            <a:r>
              <a:rPr lang="en-CA" sz="1100" dirty="0">
                <a:latin typeface="Consolas" panose="020B0609020204030204" pitchFamily="49" charset="0"/>
                <a:cs typeface="Consolas" panose="020B0609020204030204" pitchFamily="49" charset="0"/>
              </a:rPr>
              <a:t>            for ( </a:t>
            </a:r>
            <a:r>
              <a:rPr lang="en-CA" sz="1100" dirty="0" err="1">
                <a:latin typeface="Consolas" panose="020B0609020204030204" pitchFamily="49" charset="0"/>
                <a:cs typeface="Consolas" panose="020B0609020204030204" pitchFamily="49" charset="0"/>
              </a:rPr>
              <a:t>int</a:t>
            </a:r>
            <a:r>
              <a:rPr lang="en-CA" sz="1100" dirty="0">
                <a:latin typeface="Consolas" panose="020B0609020204030204" pitchFamily="49" charset="0"/>
                <a:cs typeface="Consolas" panose="020B0609020204030204" pitchFamily="49" charset="0"/>
              </a:rPr>
              <a:t> j = 0; j &lt; 9; ++j ) {</a:t>
            </a:r>
          </a:p>
          <a:p>
            <a:pPr marL="0" indent="0">
              <a:buNone/>
            </a:pPr>
            <a:r>
              <a:rPr lang="en-CA" sz="1100" dirty="0">
                <a:latin typeface="Consolas" panose="020B0609020204030204" pitchFamily="49" charset="0"/>
                <a:cs typeface="Consolas" panose="020B0609020204030204" pitchFamily="49" charset="0"/>
              </a:rPr>
              <a:t>                </a:t>
            </a:r>
            <a:r>
              <a:rPr lang="en-CA" sz="1100" dirty="0" err="1">
                <a:latin typeface="Consolas" panose="020B0609020204030204" pitchFamily="49" charset="0"/>
                <a:cs typeface="Consolas" panose="020B0609020204030204" pitchFamily="49" charset="0"/>
              </a:rPr>
              <a:t>std</a:t>
            </a:r>
            <a:r>
              <a:rPr lang="en-CA" sz="1100" dirty="0">
                <a:latin typeface="Consolas" panose="020B0609020204030204" pitchFamily="49" charset="0"/>
                <a:cs typeface="Consolas" panose="020B0609020204030204" pitchFamily="49" charset="0"/>
              </a:rPr>
              <a:t>::</a:t>
            </a:r>
            <a:r>
              <a:rPr lang="en-CA" sz="1100" dirty="0" err="1">
                <a:latin typeface="Consolas" panose="020B0609020204030204" pitchFamily="49" charset="0"/>
                <a:cs typeface="Consolas" panose="020B0609020204030204" pitchFamily="49" charset="0"/>
              </a:rPr>
              <a:t>cout</a:t>
            </a:r>
            <a:r>
              <a:rPr lang="en-CA" sz="1100" dirty="0">
                <a:latin typeface="Consolas" panose="020B0609020204030204" pitchFamily="49" charset="0"/>
                <a:cs typeface="Consolas" panose="020B0609020204030204" pitchFamily="49" charset="0"/>
              </a:rPr>
              <a:t> &lt;&lt; </a:t>
            </a:r>
            <a:r>
              <a:rPr lang="en-CA" sz="1100" dirty="0" smtClean="0">
                <a:latin typeface="Consolas" panose="020B0609020204030204" pitchFamily="49" charset="0"/>
                <a:cs typeface="Consolas" panose="020B0609020204030204" pitchFamily="49" charset="0"/>
              </a:rPr>
              <a:t>matrix[</a:t>
            </a:r>
            <a:r>
              <a:rPr lang="en-CA" sz="1100" dirty="0" err="1" smtClean="0">
                <a:latin typeface="Consolas" panose="020B0609020204030204" pitchFamily="49" charset="0"/>
                <a:cs typeface="Consolas" panose="020B0609020204030204" pitchFamily="49" charset="0"/>
              </a:rPr>
              <a:t>i</a:t>
            </a:r>
            <a:r>
              <a:rPr lang="en-CA" sz="1100" dirty="0">
                <a:latin typeface="Consolas" panose="020B0609020204030204" pitchFamily="49" charset="0"/>
                <a:cs typeface="Consolas" panose="020B0609020204030204" pitchFamily="49" charset="0"/>
              </a:rPr>
              <a:t>][j] &lt;&lt; " ";</a:t>
            </a:r>
          </a:p>
          <a:p>
            <a:pPr marL="0" indent="0">
              <a:buNone/>
            </a:pPr>
            <a:r>
              <a:rPr lang="en-CA" sz="1100" dirty="0">
                <a:latin typeface="Consolas" panose="020B0609020204030204" pitchFamily="49" charset="0"/>
                <a:cs typeface="Consolas" panose="020B0609020204030204" pitchFamily="49" charset="0"/>
              </a:rPr>
              <a:t>            }</a:t>
            </a:r>
          </a:p>
          <a:p>
            <a:pPr marL="0" indent="0">
              <a:buNone/>
            </a:pPr>
            <a:endParaRPr lang="en-CA" sz="1100" dirty="0">
              <a:latin typeface="Consolas" panose="020B0609020204030204" pitchFamily="49" charset="0"/>
              <a:cs typeface="Consolas" panose="020B0609020204030204" pitchFamily="49" charset="0"/>
            </a:endParaRPr>
          </a:p>
          <a:p>
            <a:pPr marL="0" indent="0">
              <a:buNone/>
            </a:pPr>
            <a:r>
              <a:rPr lang="en-CA" sz="1100" dirty="0">
                <a:latin typeface="Consolas" panose="020B0609020204030204" pitchFamily="49" charset="0"/>
                <a:cs typeface="Consolas" panose="020B0609020204030204" pitchFamily="49" charset="0"/>
              </a:rPr>
              <a:t>            </a:t>
            </a:r>
            <a:r>
              <a:rPr lang="en-CA" sz="1100" dirty="0" err="1">
                <a:latin typeface="Consolas" panose="020B0609020204030204" pitchFamily="49" charset="0"/>
                <a:cs typeface="Consolas" panose="020B0609020204030204" pitchFamily="49" charset="0"/>
              </a:rPr>
              <a:t>std</a:t>
            </a:r>
            <a:r>
              <a:rPr lang="en-CA" sz="1100" dirty="0">
                <a:latin typeface="Consolas" panose="020B0609020204030204" pitchFamily="49" charset="0"/>
                <a:cs typeface="Consolas" panose="020B0609020204030204" pitchFamily="49" charset="0"/>
              </a:rPr>
              <a:t>::</a:t>
            </a:r>
            <a:r>
              <a:rPr lang="en-CA" sz="1100" dirty="0" err="1">
                <a:latin typeface="Consolas" panose="020B0609020204030204" pitchFamily="49" charset="0"/>
                <a:cs typeface="Consolas" panose="020B0609020204030204" pitchFamily="49" charset="0"/>
              </a:rPr>
              <a:t>cout</a:t>
            </a:r>
            <a:r>
              <a:rPr lang="en-CA" sz="1100" dirty="0">
                <a:latin typeface="Consolas" panose="020B0609020204030204" pitchFamily="49" charset="0"/>
                <a:cs typeface="Consolas" panose="020B0609020204030204" pitchFamily="49" charset="0"/>
              </a:rPr>
              <a:t> &lt;&lt; </a:t>
            </a:r>
            <a:r>
              <a:rPr lang="en-CA" sz="1100" dirty="0" err="1">
                <a:latin typeface="Consolas" panose="020B0609020204030204" pitchFamily="49" charset="0"/>
                <a:cs typeface="Consolas" panose="020B0609020204030204" pitchFamily="49" charset="0"/>
              </a:rPr>
              <a:t>std</a:t>
            </a:r>
            <a:r>
              <a:rPr lang="en-CA" sz="1100" dirty="0">
                <a:latin typeface="Consolas" panose="020B0609020204030204" pitchFamily="49" charset="0"/>
                <a:cs typeface="Consolas" panose="020B0609020204030204" pitchFamily="49" charset="0"/>
              </a:rPr>
              <a:t>::</a:t>
            </a:r>
            <a:r>
              <a:rPr lang="en-CA" sz="1100" dirty="0" err="1">
                <a:latin typeface="Consolas" panose="020B0609020204030204" pitchFamily="49" charset="0"/>
                <a:cs typeface="Consolas" panose="020B0609020204030204" pitchFamily="49" charset="0"/>
              </a:rPr>
              <a:t>endl</a:t>
            </a:r>
            <a:r>
              <a:rPr lang="en-CA" sz="1100" dirty="0">
                <a:latin typeface="Consolas" panose="020B0609020204030204" pitchFamily="49" charset="0"/>
                <a:cs typeface="Consolas" panose="020B0609020204030204" pitchFamily="49" charset="0"/>
              </a:rPr>
              <a:t>;</a:t>
            </a:r>
          </a:p>
          <a:p>
            <a:pPr marL="0" indent="0">
              <a:buNone/>
            </a:pPr>
            <a:r>
              <a:rPr lang="en-CA" sz="1100" dirty="0">
                <a:latin typeface="Consolas" panose="020B0609020204030204" pitchFamily="49" charset="0"/>
                <a:cs typeface="Consolas" panose="020B0609020204030204" pitchFamily="49" charset="0"/>
              </a:rPr>
              <a:t>        }</a:t>
            </a:r>
          </a:p>
          <a:p>
            <a:pPr marL="0" indent="0">
              <a:buNone/>
            </a:pP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a:t>
            </a:r>
          </a:p>
          <a:p>
            <a:pPr marL="0" indent="0">
              <a:buNone/>
            </a:pPr>
            <a:endParaRPr lang="en-CA" sz="1100" dirty="0">
              <a:latin typeface="Consolas" panose="020B0609020204030204" pitchFamily="49" charset="0"/>
              <a:cs typeface="Consolas" panose="020B0609020204030204" pitchFamily="49" charset="0"/>
            </a:endParaRPr>
          </a:p>
          <a:p>
            <a:pPr marL="0" indent="0">
              <a:buNone/>
            </a:pPr>
            <a:r>
              <a:rPr lang="en-CA" sz="1100" dirty="0">
                <a:latin typeface="Consolas" panose="020B0609020204030204" pitchFamily="49" charset="0"/>
                <a:cs typeface="Consolas" panose="020B0609020204030204" pitchFamily="49" charset="0"/>
              </a:rPr>
              <a:t>    return 0;</a:t>
            </a:r>
          </a:p>
          <a:p>
            <a:pPr marL="0" indent="0">
              <a:buNone/>
            </a:pPr>
            <a:r>
              <a:rPr lang="en-CA" sz="11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94013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Implementation</a:t>
            </a:r>
          </a:p>
        </p:txBody>
      </p:sp>
      <p:sp>
        <p:nvSpPr>
          <p:cNvPr id="3" name="Content Placeholder 2"/>
          <p:cNvSpPr>
            <a:spLocks noGrp="1"/>
          </p:cNvSpPr>
          <p:nvPr>
            <p:ph idx="1"/>
          </p:nvPr>
        </p:nvSpPr>
        <p:spPr/>
        <p:txBody>
          <a:bodyPr/>
          <a:lstStyle/>
          <a:p>
            <a:pPr marL="360363" indent="-360363">
              <a:buNone/>
            </a:pPr>
            <a:r>
              <a:rPr lang="en-CA" dirty="0"/>
              <a:t>	</a:t>
            </a:r>
            <a:r>
              <a:rPr lang="en-CA" dirty="0" smtClean="0"/>
              <a:t>In this case, the traversal:</a:t>
            </a:r>
          </a:p>
          <a:p>
            <a:pPr lvl="1"/>
            <a:r>
              <a:rPr lang="en-CA" dirty="0" smtClean="0"/>
              <a:t>Recursively calls backtrack 874 times</a:t>
            </a:r>
          </a:p>
          <a:p>
            <a:pPr lvl="2"/>
            <a:r>
              <a:rPr lang="en-CA" dirty="0" smtClean="0"/>
              <a:t>The last one determines that there are no unoccupied entries</a:t>
            </a:r>
          </a:p>
          <a:p>
            <a:pPr lvl="1"/>
            <a:r>
              <a:rPr lang="en-CA" dirty="0" smtClean="0"/>
              <a:t>Checks if a placement is valid 7658 times</a:t>
            </a:r>
          </a:p>
        </p:txBody>
      </p:sp>
      <p:graphicFrame>
        <p:nvGraphicFramePr>
          <p:cNvPr id="4" name="Table 3"/>
          <p:cNvGraphicFramePr>
            <a:graphicFrameLocks noGrp="1"/>
          </p:cNvGraphicFramePr>
          <p:nvPr>
            <p:extLst>
              <p:ext uri="{D42A27DB-BD31-4B8C-83A1-F6EECF244321}">
                <p14:modId xmlns:p14="http://schemas.microsoft.com/office/powerpoint/2010/main" val="557435151"/>
              </p:ext>
            </p:extLst>
          </p:nvPr>
        </p:nvGraphicFramePr>
        <p:xfrm>
          <a:off x="2916176" y="3161496"/>
          <a:ext cx="3240000" cy="3291840"/>
        </p:xfrm>
        <a:graphic>
          <a:graphicData uri="http://schemas.openxmlformats.org/drawingml/2006/table">
            <a:tbl>
              <a:tblPr firstRow="1" bandRow="1">
                <a:tableStyleId>{2D5ABB26-0587-4C30-8999-92F81FD0307C}</a:tableStyleId>
              </a:tblPr>
              <a:tblGrid>
                <a:gridCol w="360000"/>
                <a:gridCol w="360000"/>
                <a:gridCol w="360000"/>
                <a:gridCol w="360000"/>
                <a:gridCol w="360000"/>
                <a:gridCol w="360000"/>
                <a:gridCol w="360000"/>
                <a:gridCol w="360000"/>
                <a:gridCol w="360000"/>
              </a:tblGrid>
              <a:tr h="360000">
                <a:tc>
                  <a:txBody>
                    <a:bodyPr/>
                    <a:lstStyle/>
                    <a:p>
                      <a:pPr algn="ctr"/>
                      <a:r>
                        <a:rPr lang="en-CA" dirty="0" smtClean="0">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3</a:t>
                      </a:r>
                      <a:endParaRPr lang="en-CA" b="1" dirty="0">
                        <a:solidFill>
                          <a:srgbClr val="00B0F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r>
                        <a:rPr lang="en-CA" b="1" dirty="0" smtClean="0">
                          <a:solidFill>
                            <a:srgbClr val="00B0F0"/>
                          </a:solidFill>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solidFill>
                            <a:srgbClr val="00B0F0"/>
                          </a:solidFill>
                          <a:latin typeface="Arial" panose="020B0604020202020204" pitchFamily="34" charset="0"/>
                          <a:cs typeface="Arial" panose="020B0604020202020204" pitchFamily="34" charset="0"/>
                        </a:rPr>
                        <a:t>2</a:t>
                      </a:r>
                      <a:endParaRPr lang="en-CA" dirty="0" smtClean="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solidFill>
                            <a:srgbClr val="00B0F0"/>
                          </a:solidFill>
                          <a:latin typeface="Arial" panose="020B0604020202020204" pitchFamily="34" charset="0"/>
                          <a:cs typeface="Arial" panose="020B0604020202020204" pitchFamily="34" charset="0"/>
                        </a:rPr>
                        <a:t>9</a:t>
                      </a:r>
                      <a:endParaRPr lang="en-CA" dirty="0" smtClean="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r>
                        <a:rPr lang="en-CA" b="1" dirty="0" smtClean="0">
                          <a:solidFill>
                            <a:srgbClr val="00B0F0"/>
                          </a:solidFill>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solidFill>
                            <a:srgbClr val="00B0F0"/>
                          </a:solidFill>
                          <a:latin typeface="Arial" panose="020B0604020202020204" pitchFamily="34" charset="0"/>
                          <a:cs typeface="Arial" panose="020B0604020202020204" pitchFamily="34" charset="0"/>
                        </a:rPr>
                        <a:t>3</a:t>
                      </a:r>
                      <a:endParaRPr lang="en-CA"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360000">
                <a:tc>
                  <a:txBody>
                    <a:bodyPr/>
                    <a:lstStyle/>
                    <a:p>
                      <a:pPr algn="ctr"/>
                      <a:r>
                        <a:rPr lang="en-CA" dirty="0" smtClean="0">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r>
                        <a:rPr lang="en-CA" b="1" dirty="0" smtClean="0">
                          <a:solidFill>
                            <a:srgbClr val="00B0F0"/>
                          </a:solidFill>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r>
                        <a:rPr lang="en-CA" b="1" dirty="0" smtClean="0">
                          <a:solidFill>
                            <a:srgbClr val="00B0F0"/>
                          </a:solidFill>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360000">
                <a:tc>
                  <a:txBody>
                    <a:bodyPr/>
                    <a:lstStyle/>
                    <a:p>
                      <a:pPr algn="ctr"/>
                      <a:r>
                        <a:rPr lang="en-CA" b="1" dirty="0" smtClean="0">
                          <a:solidFill>
                            <a:srgbClr val="00B0F0"/>
                          </a:solidFill>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r>
                        <a:rPr lang="en-CA" b="1" dirty="0" smtClean="0">
                          <a:solidFill>
                            <a:srgbClr val="00B0F0"/>
                          </a:solidFill>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r>
                        <a:rPr lang="en-CA" b="1" dirty="0" smtClean="0">
                          <a:solidFill>
                            <a:srgbClr val="00B0F0"/>
                          </a:solidFill>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dirty="0" smtClean="0">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dirty="0" smtClean="0">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b="1" dirty="0" smtClean="0">
                          <a:solidFill>
                            <a:srgbClr val="00B0F0"/>
                          </a:solidFill>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dirty="0" smtClean="0">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spTree>
    <p:extLst>
      <p:ext uri="{BB962C8B-B14F-4D97-AF65-F5344CB8AC3E}">
        <p14:creationId xmlns:p14="http://schemas.microsoft.com/office/powerpoint/2010/main" val="364991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topic, we will cover:</a:t>
            </a:r>
          </a:p>
          <a:p>
            <a:pPr lvl="1"/>
            <a:r>
              <a:rPr lang="en-US" altLang="en-US" dirty="0" smtClean="0">
                <a:latin typeface="Arial" charset="0"/>
                <a:cs typeface="Arial" charset="0"/>
              </a:rPr>
              <a:t>Traversals of trees and graphs</a:t>
            </a:r>
          </a:p>
          <a:p>
            <a:pPr lvl="1"/>
            <a:r>
              <a:rPr lang="en-US" altLang="en-US" dirty="0" smtClean="0">
                <a:latin typeface="Arial" charset="0"/>
                <a:cs typeface="Arial" charset="0"/>
              </a:rPr>
              <a:t>Backtracking </a:t>
            </a: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4245408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latin typeface="Arial" charset="0"/>
                <a:cs typeface="Arial" charset="0"/>
              </a:rPr>
              <a:t>Backtracking</a:t>
            </a:r>
            <a:endParaRPr lang="en-US" altLang="en-US" dirty="0" smtClean="0">
              <a:latin typeface="Arial" charset="0"/>
              <a:cs typeface="Arial" charset="0"/>
            </a:endParaRPr>
          </a:p>
        </p:txBody>
      </p:sp>
      <p:sp>
        <p:nvSpPr>
          <p:cNvPr id="2457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should give us an idea, however:</a:t>
            </a:r>
          </a:p>
          <a:p>
            <a:pPr lvl="1"/>
            <a:r>
              <a:rPr lang="en-US" altLang="en-US" sz="1600" dirty="0" smtClean="0">
                <a:latin typeface="Arial" charset="0"/>
                <a:cs typeface="Arial" charset="0"/>
              </a:rPr>
              <a:t>Perform a traversal</a:t>
            </a:r>
          </a:p>
          <a:p>
            <a:pPr lvl="1"/>
            <a:r>
              <a:rPr lang="en-US" altLang="en-US" sz="1600" dirty="0" smtClean="0">
                <a:latin typeface="Arial" charset="0"/>
                <a:cs typeface="Arial" charset="0"/>
              </a:rPr>
              <a:t>Do not continue traversing if a current node indicates all descendants are infeasible solutions</a:t>
            </a:r>
          </a:p>
        </p:txBody>
      </p:sp>
    </p:spTree>
    <p:extLst>
      <p:ext uri="{BB962C8B-B14F-4D97-AF65-F5344CB8AC3E}">
        <p14:creationId xmlns:p14="http://schemas.microsoft.com/office/powerpoint/2010/main" val="1446663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Classical applications</a:t>
            </a:r>
            <a:endParaRPr lang="en-CA" dirty="0"/>
          </a:p>
        </p:txBody>
      </p:sp>
      <p:sp>
        <p:nvSpPr>
          <p:cNvPr id="3" name="Content Placeholder 2"/>
          <p:cNvSpPr>
            <a:spLocks noGrp="1"/>
          </p:cNvSpPr>
          <p:nvPr>
            <p:ph idx="1"/>
          </p:nvPr>
        </p:nvSpPr>
        <p:spPr/>
        <p:txBody>
          <a:bodyPr/>
          <a:lstStyle/>
          <a:p>
            <a:pPr marL="360363" indent="-360363">
              <a:buNone/>
            </a:pPr>
            <a:r>
              <a:rPr lang="en-CA" dirty="0" smtClean="0"/>
              <a:t>	Classic applications of this algorithm technique include:</a:t>
            </a:r>
          </a:p>
          <a:p>
            <a:pPr lvl="1"/>
            <a:r>
              <a:rPr lang="en-CA" dirty="0" smtClean="0"/>
              <a:t>Eight queens puzzle</a:t>
            </a:r>
          </a:p>
          <a:p>
            <a:pPr lvl="1"/>
            <a:r>
              <a:rPr lang="en-CA" dirty="0" smtClean="0"/>
              <a:t>Knight’s tour</a:t>
            </a:r>
          </a:p>
          <a:p>
            <a:pPr lvl="1"/>
            <a:r>
              <a:rPr lang="en-CA" dirty="0"/>
              <a:t>Logic programming languages</a:t>
            </a:r>
          </a:p>
          <a:p>
            <a:pPr lvl="1"/>
            <a:r>
              <a:rPr lang="en-CA" dirty="0" smtClean="0"/>
              <a:t>Crossword puzzles</a:t>
            </a:r>
          </a:p>
          <a:p>
            <a:pPr lvl="1"/>
            <a:endParaRPr lang="en-CA" dirty="0"/>
          </a:p>
        </p:txBody>
      </p:sp>
    </p:spTree>
    <p:extLst>
      <p:ext uri="{BB962C8B-B14F-4D97-AF65-F5344CB8AC3E}">
        <p14:creationId xmlns:p14="http://schemas.microsoft.com/office/powerpoint/2010/main" val="1196931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Eight queens puzzle</a:t>
            </a:r>
            <a:endParaRPr lang="en-CA" dirty="0"/>
          </a:p>
        </p:txBody>
      </p:sp>
      <p:sp>
        <p:nvSpPr>
          <p:cNvPr id="3" name="Content Placeholder 2"/>
          <p:cNvSpPr>
            <a:spLocks noGrp="1"/>
          </p:cNvSpPr>
          <p:nvPr>
            <p:ph idx="1"/>
          </p:nvPr>
        </p:nvSpPr>
        <p:spPr/>
        <p:txBody>
          <a:bodyPr/>
          <a:lstStyle/>
          <a:p>
            <a:pPr marL="360363" indent="-360363">
              <a:buNone/>
            </a:pPr>
            <a:r>
              <a:rPr lang="en-CA" dirty="0" smtClean="0"/>
              <a:t>	Arrange eight queens on</a:t>
            </a:r>
            <a:br>
              <a:rPr lang="en-CA" dirty="0" smtClean="0"/>
            </a:br>
            <a:r>
              <a:rPr lang="en-CA" dirty="0" smtClean="0"/>
              <a:t>a chess board so that no</a:t>
            </a:r>
            <a:br>
              <a:rPr lang="en-CA" dirty="0" smtClean="0"/>
            </a:br>
            <a:r>
              <a:rPr lang="en-CA" dirty="0" smtClean="0"/>
              <a:t>queen can take another</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581085637"/>
              </p:ext>
            </p:extLst>
          </p:nvPr>
        </p:nvGraphicFramePr>
        <p:xfrm>
          <a:off x="4068488" y="1773360"/>
          <a:ext cx="4896000" cy="4896000"/>
        </p:xfrm>
        <a:graphic>
          <a:graphicData uri="http://schemas.openxmlformats.org/drawingml/2006/table">
            <a:tbl>
              <a:tblPr firstRow="1" bandRow="1">
                <a:tableStyleId>{2D5ABB26-0587-4C30-8999-92F81FD0307C}</a:tableStyleId>
              </a:tblPr>
              <a:tblGrid>
                <a:gridCol w="612000"/>
                <a:gridCol w="612000"/>
                <a:gridCol w="612000"/>
                <a:gridCol w="612000"/>
                <a:gridCol w="612000"/>
                <a:gridCol w="612000"/>
                <a:gridCol w="612000"/>
                <a:gridCol w="612000"/>
              </a:tblGrid>
              <a:tr h="612000">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r>
              <a:tr h="612000">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r>
              <a:tr h="612000">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r>
              <a:tr h="612000">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r>
              <a:tr h="612000">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r>
              <a:tr h="612000">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r>
              <a:tr h="612000">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r>
              <a:tr h="612000">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r>
            </a:tbl>
          </a:graphicData>
        </a:graphic>
      </p:graphicFrame>
      <p:sp>
        <p:nvSpPr>
          <p:cNvPr id="5" name="Rectangle 4"/>
          <p:cNvSpPr/>
          <p:nvPr/>
        </p:nvSpPr>
        <p:spPr>
          <a:xfrm>
            <a:off x="5851738" y="2945631"/>
            <a:ext cx="697627" cy="707886"/>
          </a:xfrm>
          <a:prstGeom prst="rect">
            <a:avLst/>
          </a:prstGeom>
        </p:spPr>
        <p:txBody>
          <a:bodyPr wrap="none">
            <a:spAutoFit/>
          </a:bodyPr>
          <a:lstStyle/>
          <a:p>
            <a:r>
              <a:rPr lang="en-CA" sz="4000" dirty="0"/>
              <a:t>♕</a:t>
            </a:r>
          </a:p>
        </p:txBody>
      </p:sp>
      <p:cxnSp>
        <p:nvCxnSpPr>
          <p:cNvPr id="7" name="Straight Arrow Connector 6"/>
          <p:cNvCxnSpPr/>
          <p:nvPr/>
        </p:nvCxnSpPr>
        <p:spPr>
          <a:xfrm>
            <a:off x="6549365" y="3299574"/>
            <a:ext cx="2199643"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549365" y="2061392"/>
            <a:ext cx="903499" cy="8842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49365" y="3644725"/>
            <a:ext cx="2199643" cy="222429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00551" y="3653517"/>
            <a:ext cx="1" cy="272835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356520" y="3653517"/>
            <a:ext cx="1495218" cy="150819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356520" y="3299574"/>
            <a:ext cx="1495218"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0"/>
          </p:cNvCxnSpPr>
          <p:nvPr/>
        </p:nvCxnSpPr>
        <p:spPr>
          <a:xfrm flipV="1">
            <a:off x="6200552" y="2061392"/>
            <a:ext cx="0" cy="88423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960113" y="2061392"/>
            <a:ext cx="891625" cy="8842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388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Knight’s tour</a:t>
            </a:r>
            <a:endParaRPr lang="en-CA" dirty="0"/>
          </a:p>
        </p:txBody>
      </p:sp>
      <p:sp>
        <p:nvSpPr>
          <p:cNvPr id="3" name="Content Placeholder 2"/>
          <p:cNvSpPr>
            <a:spLocks noGrp="1"/>
          </p:cNvSpPr>
          <p:nvPr>
            <p:ph idx="1"/>
          </p:nvPr>
        </p:nvSpPr>
        <p:spPr/>
        <p:txBody>
          <a:bodyPr/>
          <a:lstStyle/>
          <a:p>
            <a:pPr marL="360363" indent="-360363">
              <a:buNone/>
            </a:pPr>
            <a:r>
              <a:rPr lang="en-CA" dirty="0" smtClean="0"/>
              <a:t>	Have a knight visit all the</a:t>
            </a:r>
            <a:br>
              <a:rPr lang="en-CA" dirty="0" smtClean="0"/>
            </a:br>
            <a:r>
              <a:rPr lang="en-CA" dirty="0" smtClean="0"/>
              <a:t>squares of a chess board</a:t>
            </a:r>
            <a:br>
              <a:rPr lang="en-CA" dirty="0" smtClean="0"/>
            </a:br>
            <a:r>
              <a:rPr lang="en-CA" dirty="0" smtClean="0"/>
              <a:t>either as a path or a cycle</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048155418"/>
              </p:ext>
            </p:extLst>
          </p:nvPr>
        </p:nvGraphicFramePr>
        <p:xfrm>
          <a:off x="4068488" y="1773360"/>
          <a:ext cx="4896000" cy="4896000"/>
        </p:xfrm>
        <a:graphic>
          <a:graphicData uri="http://schemas.openxmlformats.org/drawingml/2006/table">
            <a:tbl>
              <a:tblPr firstRow="1" bandRow="1">
                <a:tableStyleId>{2D5ABB26-0587-4C30-8999-92F81FD0307C}</a:tableStyleId>
              </a:tblPr>
              <a:tblGrid>
                <a:gridCol w="612000"/>
                <a:gridCol w="612000"/>
                <a:gridCol w="612000"/>
                <a:gridCol w="612000"/>
                <a:gridCol w="612000"/>
                <a:gridCol w="612000"/>
                <a:gridCol w="612000"/>
                <a:gridCol w="612000"/>
              </a:tblGrid>
              <a:tr h="612000">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r>
              <a:tr h="612000">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r>
              <a:tr h="612000">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r>
              <a:tr h="612000">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r>
              <a:tr h="612000">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r>
              <a:tr h="612000">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r>
              <a:tr h="612000">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r>
              <a:tr h="612000">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c>
                  <a:txBody>
                    <a:bodyPr/>
                    <a:lstStyle/>
                    <a:p>
                      <a:endParaRPr lang="en-CA" dirty="0"/>
                    </a:p>
                  </a:txBody>
                  <a:tcPr>
                    <a:solidFill>
                      <a:schemeClr val="accent2">
                        <a:lumMod val="20000"/>
                        <a:lumOff val="80000"/>
                      </a:schemeClr>
                    </a:solidFill>
                  </a:tcPr>
                </a:tc>
                <a:tc>
                  <a:txBody>
                    <a:bodyPr/>
                    <a:lstStyle/>
                    <a:p>
                      <a:endParaRPr lang="en-CA" dirty="0"/>
                    </a:p>
                  </a:txBody>
                  <a:tcPr>
                    <a:solidFill>
                      <a:schemeClr val="accent2">
                        <a:lumMod val="50000"/>
                      </a:schemeClr>
                    </a:solidFill>
                  </a:tcPr>
                </a:tc>
              </a:tr>
            </a:tbl>
          </a:graphicData>
        </a:graphic>
      </p:graphicFrame>
      <p:sp>
        <p:nvSpPr>
          <p:cNvPr id="5" name="Rectangle 4"/>
          <p:cNvSpPr/>
          <p:nvPr/>
        </p:nvSpPr>
        <p:spPr>
          <a:xfrm>
            <a:off x="5851738" y="2945631"/>
            <a:ext cx="697627" cy="707886"/>
          </a:xfrm>
          <a:prstGeom prst="rect">
            <a:avLst/>
          </a:prstGeom>
        </p:spPr>
        <p:txBody>
          <a:bodyPr wrap="none">
            <a:spAutoFit/>
          </a:bodyPr>
          <a:lstStyle/>
          <a:p>
            <a:r>
              <a:rPr lang="en-CA" sz="4000" dirty="0"/>
              <a:t>♘</a:t>
            </a:r>
          </a:p>
        </p:txBody>
      </p:sp>
      <p:cxnSp>
        <p:nvCxnSpPr>
          <p:cNvPr id="22" name="Straight Connector 21"/>
          <p:cNvCxnSpPr/>
          <p:nvPr/>
        </p:nvCxnSpPr>
        <p:spPr>
          <a:xfrm flipH="1">
            <a:off x="4379786" y="5138144"/>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379786" y="3916389"/>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379786" y="2694634"/>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379786" y="4525787"/>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379786" y="3301073"/>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379786" y="2076359"/>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79786" y="3303130"/>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80143" y="3913430"/>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380500" y="4523730"/>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380857" y="5134030"/>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377405" y="2689872"/>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75024" y="2076614"/>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373560" y="2076614"/>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976000" y="2069640"/>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79832" y="2078432"/>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598600" y="2069640"/>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300192" y="2062921"/>
            <a:ext cx="527170" cy="1006039"/>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822600" y="2077631"/>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7429838" y="2075674"/>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8041838" y="2080128"/>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380858" y="2078432"/>
            <a:ext cx="1217742" cy="6162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993775" y="2076051"/>
            <a:ext cx="1217742" cy="6162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601930" y="2071289"/>
            <a:ext cx="1217742" cy="6162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210085" y="2073670"/>
            <a:ext cx="1217742" cy="6162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818240" y="2076051"/>
            <a:ext cx="1217742" cy="6162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7426395" y="2080813"/>
            <a:ext cx="1217742" cy="6162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822600" y="2695814"/>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429492" y="2692494"/>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418178" y="2689872"/>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587074" y="3291395"/>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372200" y="3356992"/>
            <a:ext cx="1072246" cy="553603"/>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6220446" y="3910595"/>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5606000" y="3910595"/>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587074" y="3903628"/>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601930" y="4527266"/>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218000" y="4520292"/>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598801" y="3909370"/>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598801" y="3903628"/>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216279" y="3915038"/>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5605027" y="4515686"/>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6207672" y="4520292"/>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4364000" y="5749021"/>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4995256" y="5733256"/>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5608928" y="5735075"/>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6205016" y="5736894"/>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809896" y="5738713"/>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7423568" y="5740532"/>
            <a:ext cx="1224000" cy="609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7440212" y="3915835"/>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036408" y="2701800"/>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8048178" y="3903627"/>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038825" y="4518644"/>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8043758" y="5119375"/>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8039386" y="3309072"/>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372066" y="5740229"/>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986184" y="5743720"/>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600302" y="5738419"/>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208009" y="5737148"/>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815716" y="5743020"/>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416280" y="5740100"/>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419533" y="4516263"/>
            <a:ext cx="1242000" cy="6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034966" y="5125238"/>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049312" y="4528376"/>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042836" y="3305895"/>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045968" y="2708920"/>
            <a:ext cx="612000" cy="1221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75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 programming languages</a:t>
            </a:r>
            <a:endParaRPr lang="en-CA" dirty="0"/>
          </a:p>
        </p:txBody>
      </p:sp>
      <p:sp>
        <p:nvSpPr>
          <p:cNvPr id="3" name="Content Placeholder 2"/>
          <p:cNvSpPr>
            <a:spLocks noGrp="1"/>
          </p:cNvSpPr>
          <p:nvPr>
            <p:ph idx="1"/>
          </p:nvPr>
        </p:nvSpPr>
        <p:spPr/>
        <p:txBody>
          <a:bodyPr/>
          <a:lstStyle/>
          <a:p>
            <a:pPr marL="360363" indent="-360363">
              <a:buNone/>
            </a:pPr>
            <a:r>
              <a:rPr lang="en-CA" dirty="0" smtClean="0"/>
              <a:t>	Consider the </a:t>
            </a:r>
            <a:r>
              <a:rPr lang="en-CA" dirty="0" err="1" smtClean="0"/>
              <a:t>Prolog</a:t>
            </a:r>
            <a:r>
              <a:rPr lang="en-CA" dirty="0" smtClean="0"/>
              <a:t> programming language where we state facts:</a:t>
            </a:r>
          </a:p>
          <a:p>
            <a:pPr marL="360363" indent="-360363">
              <a:buNone/>
            </a:pPr>
            <a:endParaRPr lang="en-CA" dirty="0"/>
          </a:p>
        </p:txBody>
      </p:sp>
      <p:sp>
        <p:nvSpPr>
          <p:cNvPr id="5" name="Rectangle 4"/>
          <p:cNvSpPr/>
          <p:nvPr/>
        </p:nvSpPr>
        <p:spPr>
          <a:xfrm>
            <a:off x="179512" y="2207766"/>
            <a:ext cx="2592288" cy="4401205"/>
          </a:xfrm>
          <a:prstGeom prst="rect">
            <a:avLst/>
          </a:prstGeom>
        </p:spPr>
        <p:txBody>
          <a:bodyPr wrap="square">
            <a:spAutoFit/>
          </a:bodyPr>
          <a:lstStyle/>
          <a:p>
            <a:pPr marL="0" indent="0">
              <a:buNone/>
            </a:pPr>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juliana</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male(</a:t>
            </a:r>
            <a:r>
              <a:rPr lang="en-CA" sz="1400" dirty="0" err="1" smtClean="0">
                <a:latin typeface="Consolas" panose="020B0609020204030204" pitchFamily="49" charset="0"/>
                <a:cs typeface="Consolas" panose="020B0609020204030204" pitchFamily="49" charset="0"/>
              </a:rPr>
              <a:t>bernhard</a:t>
            </a:r>
            <a:r>
              <a:rPr lang="en-CA" sz="1400" dirty="0" smtClean="0">
                <a:latin typeface="Consolas" panose="020B0609020204030204" pitchFamily="49" charset="0"/>
                <a:cs typeface="Consolas" panose="020B0609020204030204" pitchFamily="49" charset="0"/>
              </a:rPr>
              <a:t>).</a:t>
            </a:r>
          </a:p>
          <a:p>
            <a:pPr marL="0" indent="0">
              <a:buNone/>
            </a:pPr>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beatrix</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male(</a:t>
            </a:r>
            <a:r>
              <a:rPr lang="en-CA" sz="1400" dirty="0" err="1" smtClean="0">
                <a:latin typeface="Consolas" panose="020B0609020204030204" pitchFamily="49" charset="0"/>
                <a:cs typeface="Consolas" panose="020B0609020204030204" pitchFamily="49" charset="0"/>
              </a:rPr>
              <a:t>claus</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male(</a:t>
            </a:r>
            <a:r>
              <a:rPr lang="en-CA" sz="1400" dirty="0" err="1" smtClean="0">
                <a:latin typeface="Consolas" panose="020B0609020204030204" pitchFamily="49" charset="0"/>
                <a:cs typeface="Consolas" panose="020B0609020204030204" pitchFamily="49" charset="0"/>
              </a:rPr>
              <a:t>firso</a:t>
            </a:r>
            <a:r>
              <a:rPr lang="en-CA" sz="1400" dirty="0" smtClean="0">
                <a:latin typeface="Consolas" panose="020B0609020204030204" pitchFamily="49" charset="0"/>
                <a:cs typeface="Consolas" panose="020B0609020204030204" pitchFamily="49" charset="0"/>
              </a:rPr>
              <a:t>).</a:t>
            </a:r>
          </a:p>
          <a:p>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mabel</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male(</a:t>
            </a:r>
            <a:r>
              <a:rPr lang="en-CA" sz="1400" dirty="0" err="1" smtClean="0">
                <a:latin typeface="Consolas" panose="020B0609020204030204" pitchFamily="49" charset="0"/>
                <a:cs typeface="Consolas" panose="020B0609020204030204" pitchFamily="49" charset="0"/>
              </a:rPr>
              <a:t>constantijn</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laurentien</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endParaRPr lang="en-CA" sz="1400" dirty="0" smtClean="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catharina</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female(alexia).</a:t>
            </a:r>
            <a:endParaRPr lang="en-CA"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ariane</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endParaRPr lang="en-CA" sz="1400" dirty="0" smtClean="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luana</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zaria</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endParaRPr lang="en-CA" sz="1400" dirty="0" smtClean="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eloise</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male(</a:t>
            </a:r>
            <a:r>
              <a:rPr lang="en-CA" sz="1400" dirty="0" err="1" smtClean="0">
                <a:latin typeface="Consolas" panose="020B0609020204030204" pitchFamily="49" charset="0"/>
                <a:cs typeface="Consolas" panose="020B0609020204030204" pitchFamily="49" charset="0"/>
              </a:rPr>
              <a:t>claus</a:t>
            </a:r>
            <a:r>
              <a:rPr lang="en-CA" sz="1400" dirty="0" err="1">
                <a:latin typeface="Consolas" panose="020B0609020204030204" pitchFamily="49" charset="0"/>
                <a:cs typeface="Consolas" panose="020B0609020204030204" pitchFamily="49" charset="0"/>
              </a:rPr>
              <a:t>_ii</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female(</a:t>
            </a:r>
            <a:r>
              <a:rPr lang="en-CA" sz="1400" dirty="0" err="1" smtClean="0">
                <a:latin typeface="Consolas" panose="020B0609020204030204" pitchFamily="49" charset="0"/>
                <a:cs typeface="Consolas" panose="020B0609020204030204" pitchFamily="49" charset="0"/>
              </a:rPr>
              <a:t>leonore</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endParaRPr lang="en-CA" sz="1400" dirty="0">
              <a:latin typeface="Consolas" panose="020B0609020204030204" pitchFamily="49" charset="0"/>
              <a:cs typeface="Consolas" panose="020B0609020204030204" pitchFamily="49" charset="0"/>
            </a:endParaRPr>
          </a:p>
        </p:txBody>
      </p:sp>
      <p:sp>
        <p:nvSpPr>
          <p:cNvPr id="7" name="Rectangle 6"/>
          <p:cNvSpPr/>
          <p:nvPr/>
        </p:nvSpPr>
        <p:spPr>
          <a:xfrm>
            <a:off x="2267744" y="2207766"/>
            <a:ext cx="3168352" cy="3970318"/>
          </a:xfrm>
          <a:prstGeom prst="rect">
            <a:avLst/>
          </a:prstGeom>
        </p:spPr>
        <p:txBody>
          <a:bodyPr wrap="square">
            <a:spAutoFit/>
          </a:bodyPr>
          <a:lstStyle/>
          <a:p>
            <a:pPr marL="0" indent="0">
              <a:buNone/>
            </a:pPr>
            <a:r>
              <a:rPr lang="en-CA" sz="1400" dirty="0" smtClean="0">
                <a:latin typeface="Consolas" panose="020B0609020204030204" pitchFamily="49" charset="0"/>
                <a:cs typeface="Consolas" panose="020B0609020204030204" pitchFamily="49" charset="0"/>
              </a:rPr>
              <a:t>parent(</a:t>
            </a:r>
            <a:r>
              <a:rPr lang="en-CA" sz="1400" dirty="0" err="1" smtClean="0">
                <a:latin typeface="Consolas" panose="020B0609020204030204" pitchFamily="49" charset="0"/>
                <a:cs typeface="Consolas" panose="020B0609020204030204" pitchFamily="49" charset="0"/>
              </a:rPr>
              <a:t>willem</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catharina</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parent(maxima, </a:t>
            </a:r>
            <a:r>
              <a:rPr lang="en-CA" sz="1400" dirty="0" err="1" smtClean="0">
                <a:latin typeface="Consolas" panose="020B0609020204030204" pitchFamily="49" charset="0"/>
                <a:cs typeface="Consolas" panose="020B0609020204030204" pitchFamily="49" charset="0"/>
              </a:rPr>
              <a:t>catharina</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willem</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alexia).</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parent(maxima, </a:t>
            </a:r>
            <a:r>
              <a:rPr lang="en-CA" sz="1400" dirty="0" smtClean="0">
                <a:latin typeface="Consolas" panose="020B0609020204030204" pitchFamily="49" charset="0"/>
                <a:cs typeface="Consolas" panose="020B0609020204030204" pitchFamily="49" charset="0"/>
              </a:rPr>
              <a:t>alexia).</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willem</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ariane</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parent(maxima, </a:t>
            </a:r>
            <a:r>
              <a:rPr lang="en-CA" sz="1400" dirty="0" err="1">
                <a:latin typeface="Consolas" panose="020B0609020204030204" pitchFamily="49" charset="0"/>
                <a:cs typeface="Consolas" panose="020B0609020204030204" pitchFamily="49" charset="0"/>
              </a:rPr>
              <a:t>ariane</a:t>
            </a:r>
            <a:r>
              <a:rPr lang="en-CA" sz="1400" dirty="0" smtClean="0">
                <a:latin typeface="Consolas" panose="020B0609020204030204" pitchFamily="49" charset="0"/>
                <a:cs typeface="Consolas" panose="020B0609020204030204" pitchFamily="49" charset="0"/>
              </a:rPr>
              <a:t>).</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firso</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luana</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mabel</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luana</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firso</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zaria</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mabel</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zaria</a:t>
            </a:r>
            <a:r>
              <a:rPr lang="en-CA" sz="1400" dirty="0">
                <a:latin typeface="Consolas" panose="020B0609020204030204" pitchFamily="49" charset="0"/>
                <a:cs typeface="Consolas" panose="020B0609020204030204" pitchFamily="49" charset="0"/>
              </a:rPr>
              <a:t>).</a:t>
            </a:r>
          </a:p>
          <a:p>
            <a:pPr marL="0" indent="0">
              <a:buNone/>
            </a:pPr>
            <a:endParaRPr lang="en-CA" sz="1400" dirty="0">
              <a:latin typeface="Consolas" panose="020B0609020204030204" pitchFamily="49" charset="0"/>
              <a:cs typeface="Consolas" panose="020B0609020204030204" pitchFamily="49" charset="0"/>
            </a:endParaRPr>
          </a:p>
          <a:p>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constantijn</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eloise</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laurentien</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eloise</a:t>
            </a:r>
            <a:r>
              <a:rPr lang="en-CA" sz="1400" dirty="0">
                <a:latin typeface="Consolas" panose="020B0609020204030204" pitchFamily="49" charset="0"/>
                <a:cs typeface="Consolas" panose="020B0609020204030204" pitchFamily="49" charset="0"/>
              </a:rPr>
              <a:t>).</a:t>
            </a:r>
          </a:p>
          <a:p>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constantijn</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claus_ii</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laurentien</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claus</a:t>
            </a:r>
            <a:r>
              <a:rPr lang="en-CA" sz="1400" dirty="0" err="1">
                <a:latin typeface="Consolas" panose="020B0609020204030204" pitchFamily="49" charset="0"/>
                <a:cs typeface="Consolas" panose="020B0609020204030204" pitchFamily="49" charset="0"/>
              </a:rPr>
              <a:t>_ii</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constantijn</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leonore</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laurentien</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leonore</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8" name="Rectangle 7"/>
          <p:cNvSpPr/>
          <p:nvPr/>
        </p:nvSpPr>
        <p:spPr>
          <a:xfrm>
            <a:off x="5508104" y="2196728"/>
            <a:ext cx="3635896" cy="4616648"/>
          </a:xfrm>
          <a:prstGeom prst="rect">
            <a:avLst/>
          </a:prstGeom>
        </p:spPr>
        <p:txBody>
          <a:bodyPr wrap="square">
            <a:spAutoFit/>
          </a:bodyPr>
          <a:lstStyle/>
          <a:p>
            <a:r>
              <a:rPr lang="en-CA" sz="1400" dirty="0" smtClean="0">
                <a:latin typeface="Consolas" panose="020B0609020204030204" pitchFamily="49" charset="0"/>
                <a:cs typeface="Consolas" panose="020B0609020204030204" pitchFamily="49" charset="0"/>
              </a:rPr>
              <a:t>parent(</a:t>
            </a:r>
            <a:r>
              <a:rPr lang="en-CA" sz="1400" dirty="0" err="1" smtClean="0">
                <a:latin typeface="Consolas" panose="020B0609020204030204" pitchFamily="49" charset="0"/>
                <a:cs typeface="Consolas" panose="020B0609020204030204" pitchFamily="49" charset="0"/>
              </a:rPr>
              <a:t>beatrix</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willem</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claus</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willem</a:t>
            </a:r>
            <a:r>
              <a:rPr lang="en-CA" sz="1400" dirty="0">
                <a:latin typeface="Consolas" panose="020B0609020204030204" pitchFamily="49" charset="0"/>
                <a:cs typeface="Consolas" panose="020B0609020204030204" pitchFamily="49" charset="0"/>
              </a:rPr>
              <a:t>).</a:t>
            </a:r>
          </a:p>
          <a:p>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beatrix</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friso</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claus</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friso</a:t>
            </a:r>
            <a:r>
              <a:rPr lang="en-CA" sz="1400" dirty="0">
                <a:latin typeface="Consolas" panose="020B0609020204030204" pitchFamily="49" charset="0"/>
                <a:cs typeface="Consolas" panose="020B0609020204030204" pitchFamily="49" charset="0"/>
              </a:rPr>
              <a:t>).</a:t>
            </a:r>
          </a:p>
          <a:p>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beatrix</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constantijn</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claus</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constantijn</a:t>
            </a:r>
            <a:r>
              <a:rPr lang="en-CA" sz="1400" dirty="0">
                <a:latin typeface="Consolas" panose="020B0609020204030204" pitchFamily="49" charset="0"/>
                <a:cs typeface="Consolas" panose="020B0609020204030204" pitchFamily="49" charset="0"/>
              </a:rPr>
              <a:t>).</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juliana</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beatrix</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bernhard</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beatrix</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juliana</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irene</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bernhard</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irene</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juliana</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margriet</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bernhard</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margriet</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juliana</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christina</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parent(</a:t>
            </a:r>
            <a:r>
              <a:rPr lang="en-CA" sz="1400" dirty="0" err="1">
                <a:latin typeface="Consolas" panose="020B0609020204030204" pitchFamily="49" charset="0"/>
                <a:cs typeface="Consolas" panose="020B0609020204030204" pitchFamily="49" charset="0"/>
              </a:rPr>
              <a:t>bernhard</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christina</a:t>
            </a:r>
            <a:r>
              <a:rPr lang="en-CA" sz="1400" dirty="0" smtClean="0">
                <a:latin typeface="Consolas" panose="020B0609020204030204" pitchFamily="49" charset="0"/>
                <a:cs typeface="Consolas" panose="020B0609020204030204" pitchFamily="49" charset="0"/>
              </a:rPr>
              <a:t>).</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spouses(</a:t>
            </a:r>
            <a:r>
              <a:rPr lang="en-CA" sz="1400" dirty="0" err="1" smtClean="0">
                <a:latin typeface="Consolas" panose="020B0609020204030204" pitchFamily="49" charset="0"/>
                <a:cs typeface="Consolas" panose="020B0609020204030204" pitchFamily="49" charset="0"/>
              </a:rPr>
              <a:t>willem</a:t>
            </a:r>
            <a:r>
              <a:rPr lang="en-CA" sz="1400" dirty="0" smtClean="0">
                <a:latin typeface="Consolas" panose="020B0609020204030204" pitchFamily="49" charset="0"/>
                <a:cs typeface="Consolas" panose="020B0609020204030204" pitchFamily="49" charset="0"/>
              </a:rPr>
              <a:t>, maxima).</a:t>
            </a:r>
          </a:p>
          <a:p>
            <a:pPr marL="0" indent="0">
              <a:buNone/>
            </a:pPr>
            <a:r>
              <a:rPr lang="en-CA" sz="1400" dirty="0" smtClean="0">
                <a:latin typeface="Consolas" panose="020B0609020204030204" pitchFamily="49" charset="0"/>
                <a:cs typeface="Consolas" panose="020B0609020204030204" pitchFamily="49" charset="0"/>
              </a:rPr>
              <a:t>spouses(</a:t>
            </a:r>
            <a:r>
              <a:rPr lang="en-CA" sz="1400" dirty="0" err="1" smtClean="0">
                <a:latin typeface="Consolas" panose="020B0609020204030204" pitchFamily="49" charset="0"/>
                <a:cs typeface="Consolas" panose="020B0609020204030204" pitchFamily="49" charset="0"/>
              </a:rPr>
              <a:t>firso</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mabel</a:t>
            </a:r>
            <a:r>
              <a:rPr lang="en-CA" sz="1400" dirty="0" smtClean="0">
                <a:latin typeface="Consolas" panose="020B0609020204030204" pitchFamily="49" charset="0"/>
                <a:cs typeface="Consolas" panose="020B0609020204030204" pitchFamily="49" charset="0"/>
              </a:rPr>
              <a:t>).</a:t>
            </a:r>
          </a:p>
          <a:p>
            <a:pPr marL="0" indent="0">
              <a:buNone/>
            </a:pPr>
            <a:r>
              <a:rPr lang="en-CA" sz="1400" dirty="0" smtClean="0">
                <a:latin typeface="Consolas" panose="020B0609020204030204" pitchFamily="49" charset="0"/>
                <a:cs typeface="Consolas" panose="020B0609020204030204" pitchFamily="49" charset="0"/>
              </a:rPr>
              <a:t>spouses(</a:t>
            </a:r>
            <a:r>
              <a:rPr lang="en-CA" sz="1400" dirty="0" err="1" smtClean="0">
                <a:latin typeface="Consolas" panose="020B0609020204030204" pitchFamily="49" charset="0"/>
                <a:cs typeface="Consolas" panose="020B0609020204030204" pitchFamily="49" charset="0"/>
              </a:rPr>
              <a:t>constantinjn</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laurentien</a:t>
            </a:r>
            <a:r>
              <a:rPr lang="en-CA" sz="1400" dirty="0" smtClean="0">
                <a:latin typeface="Consolas" panose="020B0609020204030204" pitchFamily="49" charset="0"/>
                <a:cs typeface="Consolas" panose="020B0609020204030204" pitchFamily="49" charset="0"/>
              </a:rPr>
              <a:t>).</a:t>
            </a:r>
          </a:p>
          <a:p>
            <a:pPr marL="0" indent="0">
              <a:buNone/>
            </a:pPr>
            <a:r>
              <a:rPr lang="en-CA" sz="1400" dirty="0" smtClean="0">
                <a:latin typeface="Consolas" panose="020B0609020204030204" pitchFamily="49" charset="0"/>
                <a:cs typeface="Consolas" panose="020B0609020204030204" pitchFamily="49" charset="0"/>
              </a:rPr>
              <a:t>spouses(</a:t>
            </a:r>
            <a:r>
              <a:rPr lang="en-CA" sz="1400" dirty="0" err="1" smtClean="0">
                <a:latin typeface="Consolas" panose="020B0609020204030204" pitchFamily="49" charset="0"/>
                <a:cs typeface="Consolas" panose="020B0609020204030204" pitchFamily="49" charset="0"/>
              </a:rPr>
              <a:t>beatrix</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claus</a:t>
            </a:r>
            <a:r>
              <a:rPr lang="en-CA" sz="1400" dirty="0" smtClean="0">
                <a:latin typeface="Consolas" panose="020B0609020204030204" pitchFamily="49" charset="0"/>
                <a:cs typeface="Consolas" panose="020B0609020204030204" pitchFamily="49" charset="0"/>
              </a:rPr>
              <a:t>).</a:t>
            </a:r>
          </a:p>
          <a:p>
            <a:pPr marL="0" indent="0">
              <a:buNone/>
            </a:pPr>
            <a:r>
              <a:rPr lang="en-CA" sz="1400" dirty="0" smtClean="0">
                <a:latin typeface="Consolas" panose="020B0609020204030204" pitchFamily="49" charset="0"/>
                <a:cs typeface="Consolas" panose="020B0609020204030204" pitchFamily="49" charset="0"/>
              </a:rPr>
              <a:t>spouses(</a:t>
            </a:r>
            <a:r>
              <a:rPr lang="en-CA" sz="1400" dirty="0" err="1" smtClean="0">
                <a:latin typeface="Consolas" panose="020B0609020204030204" pitchFamily="49" charset="0"/>
                <a:cs typeface="Consolas" panose="020B0609020204030204" pitchFamily="49" charset="0"/>
              </a:rPr>
              <a:t>juliana</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bernhard</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77472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 programming languages</a:t>
            </a:r>
          </a:p>
        </p:txBody>
      </p:sp>
      <p:sp>
        <p:nvSpPr>
          <p:cNvPr id="3" name="Content Placeholder 2"/>
          <p:cNvSpPr>
            <a:spLocks noGrp="1"/>
          </p:cNvSpPr>
          <p:nvPr>
            <p:ph idx="1"/>
          </p:nvPr>
        </p:nvSpPr>
        <p:spPr/>
        <p:txBody>
          <a:bodyPr/>
          <a:lstStyle/>
          <a:p>
            <a:pPr marL="360363" indent="-360363">
              <a:buNone/>
            </a:pPr>
            <a:r>
              <a:rPr lang="en-CA" dirty="0" smtClean="0"/>
              <a:t>	You can now define relationships between individuals</a:t>
            </a:r>
          </a:p>
          <a:p>
            <a:pPr marL="360363" indent="-360363">
              <a:buNone/>
            </a:pPr>
            <a:endParaRPr lang="en-CA" dirty="0"/>
          </a:p>
        </p:txBody>
      </p:sp>
      <p:sp>
        <p:nvSpPr>
          <p:cNvPr id="6" name="Rectangle 5"/>
          <p:cNvSpPr/>
          <p:nvPr/>
        </p:nvSpPr>
        <p:spPr>
          <a:xfrm>
            <a:off x="1331640" y="2204864"/>
            <a:ext cx="6408712" cy="3493264"/>
          </a:xfrm>
          <a:prstGeom prst="rect">
            <a:avLst/>
          </a:prstGeom>
        </p:spPr>
        <p:txBody>
          <a:bodyPr wrap="square">
            <a:spAutoFit/>
          </a:bodyPr>
          <a:lstStyle/>
          <a:p>
            <a:pPr marL="0" indent="0">
              <a:buNone/>
            </a:pPr>
            <a:r>
              <a:rPr lang="en-CA" sz="1300" dirty="0" smtClean="0">
                <a:latin typeface="Consolas" panose="020B0609020204030204" pitchFamily="49" charset="0"/>
                <a:cs typeface="Consolas" panose="020B0609020204030204" pitchFamily="49" charset="0"/>
              </a:rPr>
              <a:t>% Relationships</a:t>
            </a:r>
            <a:endParaRPr lang="en-CA" sz="1300" dirty="0">
              <a:latin typeface="Consolas" panose="020B0609020204030204" pitchFamily="49" charset="0"/>
              <a:cs typeface="Consolas" panose="020B0609020204030204" pitchFamily="49" charset="0"/>
            </a:endParaRPr>
          </a:p>
          <a:p>
            <a:r>
              <a:rPr lang="en-CA" sz="1300" dirty="0">
                <a:latin typeface="Consolas" panose="020B0609020204030204" pitchFamily="49" charset="0"/>
                <a:cs typeface="Consolas" panose="020B0609020204030204" pitchFamily="49" charset="0"/>
              </a:rPr>
              <a:t>mother(M, X) :- parent(M, X), female(M).</a:t>
            </a:r>
          </a:p>
          <a:p>
            <a:pPr marL="0" indent="0">
              <a:buNone/>
            </a:pPr>
            <a:r>
              <a:rPr lang="en-CA" sz="1300" dirty="0" smtClean="0">
                <a:latin typeface="Consolas" panose="020B0609020204030204" pitchFamily="49" charset="0"/>
                <a:cs typeface="Consolas" panose="020B0609020204030204" pitchFamily="49" charset="0"/>
              </a:rPr>
              <a:t>father(F, X)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parent(F, X),   male(F).</a:t>
            </a:r>
            <a:endParaRPr lang="en-CA" sz="1300" dirty="0">
              <a:latin typeface="Consolas" panose="020B0609020204030204" pitchFamily="49" charset="0"/>
              <a:cs typeface="Consolas" panose="020B0609020204030204" pitchFamily="49" charset="0"/>
            </a:endParaRPr>
          </a:p>
          <a:p>
            <a:r>
              <a:rPr lang="en-CA" sz="1300" dirty="0" smtClean="0">
                <a:latin typeface="Consolas" panose="020B0609020204030204" pitchFamily="49" charset="0"/>
                <a:cs typeface="Consolas" panose="020B0609020204030204" pitchFamily="49" charset="0"/>
              </a:rPr>
              <a:t>sister(S, X)  :- sibling(S, X), female(S),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(S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X).</a:t>
            </a:r>
            <a:endParaRPr lang="en-CA" sz="1300" dirty="0">
              <a:latin typeface="Consolas" panose="020B0609020204030204" pitchFamily="49" charset="0"/>
              <a:cs typeface="Consolas" panose="020B0609020204030204" pitchFamily="49" charset="0"/>
            </a:endParaRPr>
          </a:p>
          <a:p>
            <a:r>
              <a:rPr lang="en-CA" sz="1300" dirty="0" smtClean="0">
                <a:latin typeface="Consolas" panose="020B0609020204030204" pitchFamily="49" charset="0"/>
                <a:cs typeface="Consolas" panose="020B0609020204030204" pitchFamily="49" charset="0"/>
              </a:rPr>
              <a:t>brother(B, X)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sibling(B, X),   male(B),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(S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X).</a:t>
            </a:r>
            <a:endParaRPr lang="en-CA" sz="1300" dirty="0">
              <a:latin typeface="Consolas" panose="020B0609020204030204" pitchFamily="49" charset="0"/>
              <a:cs typeface="Consolas" panose="020B0609020204030204" pitchFamily="49" charset="0"/>
            </a:endParaRPr>
          </a:p>
          <a:p>
            <a:pPr marL="0" indent="0">
              <a:buNone/>
            </a:pPr>
            <a:r>
              <a:rPr lang="en-CA" sz="1300" dirty="0" smtClean="0">
                <a:latin typeface="Consolas" panose="020B0609020204030204" pitchFamily="49" charset="0"/>
                <a:cs typeface="Consolas" panose="020B0609020204030204" pitchFamily="49" charset="0"/>
              </a:rPr>
              <a:t>grandparent(G, X)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parent(G, P), parent(P, X).</a:t>
            </a:r>
            <a:endParaRPr lang="en-CA" sz="1300" dirty="0">
              <a:latin typeface="Consolas" panose="020B0609020204030204" pitchFamily="49" charset="0"/>
              <a:cs typeface="Consolas" panose="020B0609020204030204" pitchFamily="49" charset="0"/>
            </a:endParaRPr>
          </a:p>
          <a:p>
            <a:pPr marL="0" indent="0">
              <a:buNone/>
            </a:pPr>
            <a:endParaRPr lang="en-CA" sz="1300" dirty="0" smtClean="0">
              <a:latin typeface="Consolas" panose="020B0609020204030204" pitchFamily="49" charset="0"/>
              <a:cs typeface="Consolas" panose="020B0609020204030204" pitchFamily="49" charset="0"/>
            </a:endParaRPr>
          </a:p>
          <a:p>
            <a:pPr marL="0" indent="0">
              <a:buNone/>
            </a:pPr>
            <a:r>
              <a:rPr lang="en-CA" sz="1300" dirty="0" smtClean="0">
                <a:latin typeface="Consolas" panose="020B0609020204030204" pitchFamily="49" charset="0"/>
                <a:cs typeface="Consolas" panose="020B0609020204030204" pitchFamily="49" charset="0"/>
              </a:rPr>
              <a:t>% Symmetric</a:t>
            </a:r>
          </a:p>
          <a:p>
            <a:pPr marL="0" indent="0">
              <a:buNone/>
            </a:pPr>
            <a:r>
              <a:rPr lang="en-CA" sz="1300" dirty="0" smtClean="0">
                <a:latin typeface="Consolas" panose="020B0609020204030204" pitchFamily="49" charset="0"/>
                <a:cs typeface="Consolas" panose="020B0609020204030204" pitchFamily="49" charset="0"/>
              </a:rPr>
              <a:t>spouses(X, Y) :- spouses(Y, X);</a:t>
            </a:r>
          </a:p>
          <a:p>
            <a:pPr marL="0" indent="0">
              <a:buNone/>
            </a:pPr>
            <a:r>
              <a:rPr lang="en-CA" sz="1300" dirty="0" smtClean="0">
                <a:latin typeface="Consolas" panose="020B0609020204030204" pitchFamily="49" charset="0"/>
                <a:cs typeface="Consolas" panose="020B0609020204030204" pitchFamily="49" charset="0"/>
              </a:rPr>
              <a:t>sibling(X, Y)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parent(P, X), parent(P, Y),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(X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Y).</a:t>
            </a:r>
          </a:p>
          <a:p>
            <a:r>
              <a:rPr lang="en-CA" sz="1300" dirty="0" smtClean="0">
                <a:latin typeface="Consolas" panose="020B0609020204030204" pitchFamily="49" charset="0"/>
                <a:cs typeface="Consolas" panose="020B0609020204030204" pitchFamily="49" charset="0"/>
              </a:rPr>
              <a:t>cousin(X, Y)  </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parent(A, X), parent(B, Y), sibling(A, B).</a:t>
            </a:r>
          </a:p>
          <a:p>
            <a:endParaRPr lang="en-CA" sz="1300" dirty="0" smtClean="0">
              <a:latin typeface="Consolas" panose="020B0609020204030204" pitchFamily="49" charset="0"/>
              <a:cs typeface="Consolas" panose="020B0609020204030204" pitchFamily="49" charset="0"/>
            </a:endParaRPr>
          </a:p>
          <a:p>
            <a:r>
              <a:rPr lang="en-CA" sz="1300" dirty="0" smtClean="0">
                <a:latin typeface="Consolas" panose="020B0609020204030204" pitchFamily="49" charset="0"/>
                <a:cs typeface="Consolas" panose="020B0609020204030204" pitchFamily="49" charset="0"/>
              </a:rPr>
              <a:t>% </a:t>
            </a:r>
            <a:r>
              <a:rPr lang="en-CA" sz="1300" dirty="0" err="1" smtClean="0">
                <a:latin typeface="Consolas" panose="020B0609020204030204" pitchFamily="49" charset="0"/>
                <a:cs typeface="Consolas" panose="020B0609020204030204" pitchFamily="49" charset="0"/>
              </a:rPr>
              <a:t>Antisymmetric</a:t>
            </a:r>
            <a:endParaRPr lang="en-CA" sz="1300" dirty="0" smtClean="0">
              <a:latin typeface="Consolas" panose="020B0609020204030204" pitchFamily="49" charset="0"/>
              <a:cs typeface="Consolas" panose="020B0609020204030204" pitchFamily="49" charset="0"/>
            </a:endParaRPr>
          </a:p>
          <a:p>
            <a:r>
              <a:rPr lang="en-CA" sz="1300" dirty="0" smtClean="0">
                <a:latin typeface="Consolas" panose="020B0609020204030204" pitchFamily="49" charset="0"/>
                <a:cs typeface="Consolas" panose="020B0609020204030204" pitchFamily="49" charset="0"/>
              </a:rPr>
              <a:t>uncle(U, X) :-   male(U), sibling(U, Y)</a:t>
            </a:r>
            <a:r>
              <a:rPr lang="en-CA" sz="1300" dirty="0">
                <a:latin typeface="Consolas" panose="020B0609020204030204" pitchFamily="49" charset="0"/>
                <a:cs typeface="Consolas" panose="020B0609020204030204" pitchFamily="49" charset="0"/>
              </a:rPr>
              <a:t>, parent(Y, X)</a:t>
            </a:r>
            <a:r>
              <a:rPr lang="en-CA" sz="1300" dirty="0" smtClean="0">
                <a:latin typeface="Consolas" panose="020B0609020204030204" pitchFamily="49" charset="0"/>
                <a:cs typeface="Consolas" panose="020B0609020204030204" pitchFamily="49" charset="0"/>
              </a:rPr>
              <a:t>.</a:t>
            </a:r>
            <a:endParaRPr lang="en-CA" sz="1300" dirty="0">
              <a:latin typeface="Consolas" panose="020B0609020204030204" pitchFamily="49" charset="0"/>
              <a:cs typeface="Consolas" panose="020B0609020204030204" pitchFamily="49" charset="0"/>
            </a:endParaRPr>
          </a:p>
          <a:p>
            <a:r>
              <a:rPr lang="en-CA" sz="1300" dirty="0">
                <a:latin typeface="Consolas" panose="020B0609020204030204" pitchFamily="49" charset="0"/>
                <a:cs typeface="Consolas" panose="020B0609020204030204" pitchFamily="49" charset="0"/>
              </a:rPr>
              <a:t>uncle(U, X) :-   male(U), </a:t>
            </a:r>
            <a:r>
              <a:rPr lang="en-CA" sz="1300" dirty="0" smtClean="0">
                <a:latin typeface="Consolas" panose="020B0609020204030204" pitchFamily="49" charset="0"/>
                <a:cs typeface="Consolas" panose="020B0609020204030204" pitchFamily="49" charset="0"/>
              </a:rPr>
              <a:t>spouse(U, Z), sibling(Z, </a:t>
            </a:r>
            <a:r>
              <a:rPr lang="en-CA" sz="1300" dirty="0">
                <a:latin typeface="Consolas" panose="020B0609020204030204" pitchFamily="49" charset="0"/>
                <a:cs typeface="Consolas" panose="020B0609020204030204" pitchFamily="49" charset="0"/>
              </a:rPr>
              <a:t>Y), parent(Y, X</a:t>
            </a:r>
            <a:r>
              <a:rPr lang="en-CA" sz="1300" dirty="0" smtClean="0">
                <a:latin typeface="Consolas" panose="020B0609020204030204" pitchFamily="49" charset="0"/>
                <a:cs typeface="Consolas" panose="020B0609020204030204" pitchFamily="49" charset="0"/>
              </a:rPr>
              <a:t>).</a:t>
            </a:r>
          </a:p>
          <a:p>
            <a:r>
              <a:rPr lang="en-CA" sz="1300" dirty="0" smtClean="0">
                <a:latin typeface="Consolas" panose="020B0609020204030204" pitchFamily="49" charset="0"/>
                <a:cs typeface="Consolas" panose="020B0609020204030204" pitchFamily="49" charset="0"/>
              </a:rPr>
              <a:t>aunt(A, </a:t>
            </a:r>
            <a:r>
              <a:rPr lang="en-CA" sz="1300" dirty="0">
                <a:latin typeface="Consolas" panose="020B0609020204030204" pitchFamily="49" charset="0"/>
                <a:cs typeface="Consolas" panose="020B0609020204030204" pitchFamily="49" charset="0"/>
              </a:rPr>
              <a:t>X) </a:t>
            </a:r>
            <a:r>
              <a:rPr lang="en-CA" sz="1300" dirty="0" smtClean="0">
                <a:latin typeface="Consolas" panose="020B0609020204030204" pitchFamily="49" charset="0"/>
                <a:cs typeface="Consolas" panose="020B0609020204030204" pitchFamily="49" charset="0"/>
              </a:rPr>
              <a:t> :- female(A), </a:t>
            </a:r>
            <a:r>
              <a:rPr lang="en-CA" sz="1300" dirty="0">
                <a:latin typeface="Consolas" panose="020B0609020204030204" pitchFamily="49" charset="0"/>
                <a:cs typeface="Consolas" panose="020B0609020204030204" pitchFamily="49" charset="0"/>
              </a:rPr>
              <a:t>parent(Y, X), </a:t>
            </a:r>
            <a:r>
              <a:rPr lang="en-CA" sz="1300" dirty="0" smtClean="0">
                <a:latin typeface="Consolas" panose="020B0609020204030204" pitchFamily="49" charset="0"/>
                <a:cs typeface="Consolas" panose="020B0609020204030204" pitchFamily="49" charset="0"/>
              </a:rPr>
              <a:t>sibling(A, Y).</a:t>
            </a:r>
          </a:p>
          <a:p>
            <a:r>
              <a:rPr lang="en-CA" sz="1300" dirty="0" smtClean="0">
                <a:latin typeface="Consolas" panose="020B0609020204030204" pitchFamily="49" charset="0"/>
                <a:cs typeface="Consolas" panose="020B0609020204030204" pitchFamily="49" charset="0"/>
              </a:rPr>
              <a:t>aunt(A, </a:t>
            </a:r>
            <a:r>
              <a:rPr lang="en-CA" sz="1300" dirty="0">
                <a:latin typeface="Consolas" panose="020B0609020204030204" pitchFamily="49" charset="0"/>
                <a:cs typeface="Consolas" panose="020B0609020204030204" pitchFamily="49" charset="0"/>
              </a:rPr>
              <a:t>X) </a:t>
            </a:r>
            <a:r>
              <a:rPr lang="en-CA" sz="1300" dirty="0" smtClean="0">
                <a:latin typeface="Consolas" panose="020B0609020204030204" pitchFamily="49" charset="0"/>
                <a:cs typeface="Consolas" panose="020B0609020204030204" pitchFamily="49" charset="0"/>
              </a:rPr>
              <a:t> :- female(A), spouse(A, </a:t>
            </a:r>
            <a:r>
              <a:rPr lang="en-CA" sz="1300" dirty="0">
                <a:latin typeface="Consolas" panose="020B0609020204030204" pitchFamily="49" charset="0"/>
                <a:cs typeface="Consolas" panose="020B0609020204030204" pitchFamily="49" charset="0"/>
              </a:rPr>
              <a:t>Z), sibling(Z, Y), parent(Y, X).</a:t>
            </a:r>
          </a:p>
        </p:txBody>
      </p:sp>
    </p:spTree>
    <p:extLst>
      <p:ext uri="{BB962C8B-B14F-4D97-AF65-F5344CB8AC3E}">
        <p14:creationId xmlns:p14="http://schemas.microsoft.com/office/powerpoint/2010/main" val="3987001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 programming languages</a:t>
            </a:r>
          </a:p>
        </p:txBody>
      </p:sp>
      <p:sp>
        <p:nvSpPr>
          <p:cNvPr id="3" name="Content Placeholder 2"/>
          <p:cNvSpPr>
            <a:spLocks noGrp="1"/>
          </p:cNvSpPr>
          <p:nvPr>
            <p:ph idx="1"/>
          </p:nvPr>
        </p:nvSpPr>
        <p:spPr/>
        <p:txBody>
          <a:bodyPr/>
          <a:lstStyle/>
          <a:p>
            <a:pPr marL="360363" indent="-360363">
              <a:buNone/>
            </a:pPr>
            <a:r>
              <a:rPr lang="en-CA" dirty="0" smtClean="0"/>
              <a:t>	Given these relationships, you can now make queries:</a:t>
            </a:r>
          </a:p>
          <a:p>
            <a:pPr marL="800100" lvl="2" indent="0">
              <a:buNone/>
            </a:pPr>
            <a:r>
              <a:rPr lang="en-CA" sz="1800" dirty="0">
                <a:latin typeface="Consolas" panose="020B0609020204030204" pitchFamily="49" charset="0"/>
                <a:cs typeface="Consolas" panose="020B0609020204030204" pitchFamily="49" charset="0"/>
              </a:rPr>
              <a:t>cousin(</a:t>
            </a:r>
            <a:r>
              <a:rPr lang="en-CA" sz="1800" dirty="0" err="1">
                <a:latin typeface="Consolas" panose="020B0609020204030204" pitchFamily="49" charset="0"/>
                <a:cs typeface="Consolas" panose="020B0609020204030204" pitchFamily="49" charset="0"/>
              </a:rPr>
              <a:t>zaria</a:t>
            </a:r>
            <a:r>
              <a:rPr lang="en-CA" sz="1800" dirty="0">
                <a:latin typeface="Consolas" panose="020B0609020204030204" pitchFamily="49" charset="0"/>
                <a:cs typeface="Consolas" panose="020B0609020204030204" pitchFamily="49" charset="0"/>
              </a:rPr>
              <a:t>, alexia).</a:t>
            </a:r>
          </a:p>
          <a:p>
            <a:pPr marL="800100" lvl="2" indent="0">
              <a:buNone/>
            </a:pPr>
            <a:r>
              <a:rPr lang="en-CA" sz="1800" dirty="0">
                <a:latin typeface="Consolas" panose="020B0609020204030204" pitchFamily="49" charset="0"/>
                <a:cs typeface="Consolas" panose="020B0609020204030204" pitchFamily="49" charset="0"/>
              </a:rPr>
              <a:t>uncle(</a:t>
            </a:r>
            <a:r>
              <a:rPr lang="en-CA" sz="1800" dirty="0" err="1">
                <a:latin typeface="Consolas" panose="020B0609020204030204" pitchFamily="49" charset="0"/>
                <a:cs typeface="Consolas" panose="020B0609020204030204" pitchFamily="49" charset="0"/>
              </a:rPr>
              <a:t>constantijn</a:t>
            </a:r>
            <a:r>
              <a:rPr lang="en-CA" sz="1800" dirty="0">
                <a:latin typeface="Consolas" panose="020B0609020204030204" pitchFamily="49" charset="0"/>
                <a:cs typeface="Consolas" panose="020B0609020204030204" pitchFamily="49" charset="0"/>
              </a:rPr>
              <a:t>, alexia).</a:t>
            </a:r>
          </a:p>
          <a:p>
            <a:pPr marL="800100" lvl="2" indent="0">
              <a:buNone/>
            </a:pPr>
            <a:r>
              <a:rPr lang="en-CA" sz="1800" dirty="0">
                <a:latin typeface="Consolas" panose="020B0609020204030204" pitchFamily="49" charset="0"/>
                <a:cs typeface="Consolas" panose="020B0609020204030204" pitchFamily="49" charset="0"/>
              </a:rPr>
              <a:t>aunt(</a:t>
            </a:r>
            <a:r>
              <a:rPr lang="en-CA" sz="1800" dirty="0" err="1">
                <a:latin typeface="Consolas" panose="020B0609020204030204" pitchFamily="49" charset="0"/>
                <a:cs typeface="Consolas" panose="020B0609020204030204" pitchFamily="49" charset="0"/>
              </a:rPr>
              <a:t>laurentien</a:t>
            </a:r>
            <a:r>
              <a:rPr lang="en-CA" sz="1800" dirty="0">
                <a:latin typeface="Consolas" panose="020B0609020204030204" pitchFamily="49" charset="0"/>
                <a:cs typeface="Consolas" panose="020B0609020204030204" pitchFamily="49" charset="0"/>
              </a:rPr>
              <a:t>, alexia).</a:t>
            </a:r>
          </a:p>
          <a:p>
            <a:endParaRPr lang="en-CA" dirty="0" smtClean="0"/>
          </a:p>
          <a:p>
            <a:pPr marL="360363" indent="-360363">
              <a:buNone/>
            </a:pPr>
            <a:r>
              <a:rPr lang="en-CA" dirty="0" smtClean="0"/>
              <a:t>	Backtracking can be used to determine whether the above relationships hold given the stated facts</a:t>
            </a:r>
            <a:endParaRPr lang="en-CA" dirty="0"/>
          </a:p>
          <a:p>
            <a:pPr marL="360363" indent="-360363">
              <a:buNone/>
            </a:pPr>
            <a:endParaRPr lang="en-CA" dirty="0"/>
          </a:p>
        </p:txBody>
      </p:sp>
    </p:spTree>
    <p:extLst>
      <p:ext uri="{BB962C8B-B14F-4D97-AF65-F5344CB8AC3E}">
        <p14:creationId xmlns:p14="http://schemas.microsoft.com/office/powerpoint/2010/main" val="270248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Parsing</a:t>
            </a:r>
            <a:endParaRPr lang="en-CA" dirty="0"/>
          </a:p>
        </p:txBody>
      </p:sp>
      <p:sp>
        <p:nvSpPr>
          <p:cNvPr id="3" name="Content Placeholder 2"/>
          <p:cNvSpPr>
            <a:spLocks noGrp="1"/>
          </p:cNvSpPr>
          <p:nvPr>
            <p:ph idx="1"/>
          </p:nvPr>
        </p:nvSpPr>
        <p:spPr/>
        <p:txBody>
          <a:bodyPr/>
          <a:lstStyle/>
          <a:p>
            <a:pPr marL="360363" indent="-360363">
              <a:buNone/>
            </a:pPr>
            <a:r>
              <a:rPr lang="en-CA" dirty="0" smtClean="0"/>
              <a:t>	Question:  how do we define a programming language?</a:t>
            </a:r>
          </a:p>
          <a:p>
            <a:pPr lvl="1"/>
            <a:r>
              <a:rPr lang="en-CA" dirty="0" smtClean="0"/>
              <a:t>Why are any of the following never valid?</a:t>
            </a:r>
          </a:p>
          <a:p>
            <a:pPr marL="457200" lvl="1" indent="0">
              <a:buNone/>
            </a:pPr>
            <a:r>
              <a:rPr lang="en-CA" dirty="0" smtClean="0"/>
              <a:t>		</a:t>
            </a:r>
            <a:r>
              <a:rPr lang="en-CA" dirty="0" smtClean="0">
                <a:latin typeface="Consolas" panose="020B0609020204030204" pitchFamily="49" charset="0"/>
                <a:cs typeface="Consolas" panose="020B0609020204030204" pitchFamily="49" charset="0"/>
              </a:rPr>
              <a:t>a + &lt; b</a:t>
            </a:r>
          </a:p>
          <a:p>
            <a:pPr marL="457200" lvl="1" indent="0">
              <a:buNone/>
            </a:pPr>
            <a:r>
              <a:rPr lang="en-CA" dirty="0" smtClean="0">
                <a:latin typeface="Consolas" panose="020B0609020204030204" pitchFamily="49" charset="0"/>
                <a:cs typeface="Consolas" panose="020B0609020204030204" pitchFamily="49" charset="0"/>
              </a:rPr>
              <a:t>		c[3)</a:t>
            </a: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d?e</a:t>
            </a:r>
            <a:r>
              <a:rPr lang="en-CA" dirty="0" smtClean="0">
                <a:latin typeface="Consolas" panose="020B0609020204030204" pitchFamily="49" charset="0"/>
                <a:cs typeface="Consolas" panose="020B0609020204030204" pitchFamily="49" charset="0"/>
              </a:rPr>
              <a:t>;</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54f</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g$ = "Hello world!";</a:t>
            </a:r>
          </a:p>
          <a:p>
            <a:pPr lvl="1"/>
            <a:endParaRPr lang="en-CA" dirty="0" smtClean="0"/>
          </a:p>
          <a:p>
            <a:pPr lvl="1"/>
            <a:r>
              <a:rPr lang="en-CA" dirty="0" smtClean="0"/>
              <a:t>Programming </a:t>
            </a:r>
            <a:r>
              <a:rPr lang="en-CA" dirty="0" smtClean="0"/>
              <a:t>languages are defined by </a:t>
            </a:r>
            <a:r>
              <a:rPr lang="en-CA" i="1" dirty="0" smtClean="0"/>
              <a:t>grammars</a:t>
            </a:r>
            <a:endParaRPr lang="en-CA" dirty="0" smtClean="0"/>
          </a:p>
          <a:p>
            <a:pPr lvl="1"/>
            <a:r>
              <a:rPr lang="en-CA" dirty="0" smtClean="0"/>
              <a:t>The C++ programming language grammar is available here:</a:t>
            </a:r>
          </a:p>
          <a:p>
            <a:pPr marL="457200" lvl="1" indent="0">
              <a:buNone/>
            </a:pPr>
            <a:r>
              <a:rPr lang="en-CA" dirty="0"/>
              <a:t>		http://www.nongnu.org/hcb/</a:t>
            </a:r>
            <a:endParaRPr lang="en-CA" dirty="0" smtClean="0"/>
          </a:p>
          <a:p>
            <a:pPr lvl="1"/>
            <a:endParaRPr lang="en-CA" dirty="0"/>
          </a:p>
          <a:p>
            <a:pPr lvl="1"/>
            <a:endParaRPr lang="en-CA" dirty="0"/>
          </a:p>
          <a:p>
            <a:pPr marL="360363" indent="-360363">
              <a:buNone/>
            </a:pPr>
            <a:endParaRPr lang="en-CA" dirty="0"/>
          </a:p>
        </p:txBody>
      </p:sp>
    </p:spTree>
    <p:extLst>
      <p:ext uri="{BB962C8B-B14F-4D97-AF65-F5344CB8AC3E}">
        <p14:creationId xmlns:p14="http://schemas.microsoft.com/office/powerpoint/2010/main" val="34146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Parsing and grammars</a:t>
            </a:r>
            <a:endParaRPr lang="en-CA" dirty="0"/>
          </a:p>
        </p:txBody>
      </p:sp>
      <p:sp>
        <p:nvSpPr>
          <p:cNvPr id="3" name="Content Placeholder 2"/>
          <p:cNvSpPr>
            <a:spLocks noGrp="1"/>
          </p:cNvSpPr>
          <p:nvPr>
            <p:ph idx="1"/>
          </p:nvPr>
        </p:nvSpPr>
        <p:spPr>
          <a:xfrm>
            <a:off x="457200" y="1600200"/>
            <a:ext cx="8435280" cy="4525963"/>
          </a:xfrm>
        </p:spPr>
        <p:txBody>
          <a:bodyPr/>
          <a:lstStyle/>
          <a:p>
            <a:pPr marL="360363" indent="-360363">
              <a:buNone/>
            </a:pPr>
            <a:r>
              <a:rPr lang="en-CA" dirty="0" smtClean="0"/>
              <a:t>	Consider just the conditional statements from the pre-processor</a:t>
            </a:r>
          </a:p>
          <a:p>
            <a:pPr lvl="1"/>
            <a:r>
              <a:rPr lang="en-CA" dirty="0" smtClean="0"/>
              <a:t>Square brackets is used to indicate something is optional</a:t>
            </a:r>
          </a:p>
          <a:p>
            <a:pPr marL="57150" indent="0">
              <a:buNone/>
            </a:pPr>
            <a:endParaRPr lang="en-CA" sz="1600" dirty="0"/>
          </a:p>
          <a:p>
            <a:pPr marL="57150" indent="0">
              <a:buNone/>
            </a:pPr>
            <a:r>
              <a:rPr lang="en-CA" sz="1600" b="1" dirty="0" smtClean="0">
                <a:solidFill>
                  <a:schemeClr val="accent6">
                    <a:lumMod val="75000"/>
                  </a:schemeClr>
                </a:solidFill>
                <a:latin typeface="Consolas" panose="020B0609020204030204" pitchFamily="49" charset="0"/>
                <a:cs typeface="Consolas" panose="020B0609020204030204" pitchFamily="49" charset="0"/>
              </a:rPr>
              <a:t>&lt;group&gt; </a:t>
            </a:r>
            <a:r>
              <a:rPr lang="en-CA" sz="1600" dirty="0" smtClean="0">
                <a:latin typeface="Consolas" panose="020B0609020204030204" pitchFamily="49" charset="0"/>
                <a:cs typeface="Consolas" panose="020B0609020204030204" pitchFamily="49" charset="0"/>
              </a:rPr>
              <a:t>::=       </a:t>
            </a:r>
            <a:r>
              <a:rPr lang="en-CA" sz="1600" b="1" dirty="0" smtClean="0">
                <a:solidFill>
                  <a:srgbClr val="FF0066"/>
                </a:solidFill>
                <a:latin typeface="Consolas" panose="020B0609020204030204" pitchFamily="49" charset="0"/>
                <a:cs typeface="Consolas" panose="020B0609020204030204" pitchFamily="49" charset="0"/>
              </a:rPr>
              <a:t>&lt;group-part&gt;</a:t>
            </a:r>
            <a:endParaRPr lang="en-CA" sz="1600" b="1" dirty="0">
              <a:solidFill>
                <a:srgbClr val="FF0066"/>
              </a:solidFill>
              <a:latin typeface="Consolas" panose="020B0609020204030204" pitchFamily="49" charset="0"/>
              <a:cs typeface="Consolas" panose="020B0609020204030204" pitchFamily="49" charset="0"/>
            </a:endParaRPr>
          </a:p>
          <a:p>
            <a:pPr marL="57150" indent="0">
              <a:buNone/>
            </a:pPr>
            <a:r>
              <a:rPr lang="en-CA" sz="1600" dirty="0" smtClean="0">
                <a:latin typeface="Consolas" panose="020B0609020204030204" pitchFamily="49" charset="0"/>
                <a:cs typeface="Consolas" panose="020B0609020204030204" pitchFamily="49" charset="0"/>
              </a:rPr>
              <a:t>                  </a:t>
            </a:r>
            <a:r>
              <a:rPr lang="en-CA" sz="1600" b="1" dirty="0" smtClean="0">
                <a:solidFill>
                  <a:schemeClr val="accent6">
                    <a:lumMod val="75000"/>
                  </a:schemeClr>
                </a:solidFill>
                <a:latin typeface="Consolas" panose="020B0609020204030204" pitchFamily="49" charset="0"/>
                <a:cs typeface="Consolas" panose="020B0609020204030204" pitchFamily="49" charset="0"/>
              </a:rPr>
              <a:t>&lt;group&gt; </a:t>
            </a:r>
            <a:r>
              <a:rPr lang="en-CA" sz="1600" b="1" dirty="0">
                <a:solidFill>
                  <a:srgbClr val="FF0066"/>
                </a:solidFill>
                <a:latin typeface="Consolas" panose="020B0609020204030204" pitchFamily="49" charset="0"/>
                <a:cs typeface="Consolas" panose="020B0609020204030204" pitchFamily="49" charset="0"/>
              </a:rPr>
              <a:t>&lt;</a:t>
            </a:r>
            <a:r>
              <a:rPr lang="en-CA" sz="1600" b="1" dirty="0" smtClean="0">
                <a:solidFill>
                  <a:srgbClr val="FF0066"/>
                </a:solidFill>
                <a:latin typeface="Consolas" panose="020B0609020204030204" pitchFamily="49" charset="0"/>
                <a:cs typeface="Consolas" panose="020B0609020204030204" pitchFamily="49" charset="0"/>
              </a:rPr>
              <a:t>group-part&gt;</a:t>
            </a:r>
            <a:endParaRPr lang="en-CA" sz="1600" b="1" dirty="0">
              <a:solidFill>
                <a:srgbClr val="FF0066"/>
              </a:solidFill>
              <a:latin typeface="Consolas" panose="020B0609020204030204" pitchFamily="49" charset="0"/>
              <a:cs typeface="Consolas" panose="020B0609020204030204" pitchFamily="49" charset="0"/>
            </a:endParaRPr>
          </a:p>
          <a:p>
            <a:pPr marL="57150" indent="0">
              <a:buNone/>
            </a:pPr>
            <a:r>
              <a:rPr lang="en-CA" sz="1600" b="1" dirty="0" smtClean="0">
                <a:solidFill>
                  <a:srgbClr val="FF0066"/>
                </a:solidFill>
                <a:latin typeface="Consolas" panose="020B0609020204030204" pitchFamily="49" charset="0"/>
                <a:cs typeface="Consolas" panose="020B0609020204030204" pitchFamily="49" charset="0"/>
              </a:rPr>
              <a:t>&lt;group-part&gt;</a:t>
            </a:r>
            <a:r>
              <a:rPr lang="en-CA" sz="1600" b="1" dirty="0" smtClean="0">
                <a:solidFill>
                  <a:schemeClr val="accent6">
                    <a:lumMod val="75000"/>
                  </a:schemeClr>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solidFill>
                  <a:srgbClr val="002060"/>
                </a:solidFill>
                <a:latin typeface="Consolas" panose="020B0609020204030204" pitchFamily="49" charset="0"/>
                <a:cs typeface="Consolas" panose="020B0609020204030204" pitchFamily="49" charset="0"/>
              </a:rPr>
              <a:t>&lt;if-section&gt;</a:t>
            </a:r>
            <a:endParaRPr lang="en-CA" sz="1600" b="1" dirty="0">
              <a:solidFill>
                <a:srgbClr val="002060"/>
              </a:solidFill>
              <a:latin typeface="Consolas" panose="020B0609020204030204" pitchFamily="49" charset="0"/>
              <a:cs typeface="Consolas" panose="020B0609020204030204" pitchFamily="49" charset="0"/>
            </a:endParaRPr>
          </a:p>
          <a:p>
            <a:pPr marL="57150" indent="0">
              <a:buNone/>
            </a:pPr>
            <a:r>
              <a:rPr lang="en-CA" sz="1600" dirty="0" smtClean="0">
                <a:latin typeface="Consolas" panose="020B0609020204030204" pitchFamily="49" charset="0"/>
                <a:cs typeface="Consolas" panose="020B0609020204030204" pitchFamily="49" charset="0"/>
              </a:rPr>
              <a:t>                  &lt;control-line&gt;</a:t>
            </a:r>
          </a:p>
          <a:p>
            <a:pPr marL="57150" indent="0">
              <a:buNone/>
            </a:pPr>
            <a:r>
              <a:rPr lang="en-CA" sz="1600" b="1" dirty="0" smtClean="0">
                <a:solidFill>
                  <a:srgbClr val="002060"/>
                </a:solidFill>
                <a:latin typeface="Consolas" panose="020B0609020204030204" pitchFamily="49" charset="0"/>
                <a:cs typeface="Consolas" panose="020B0609020204030204" pitchFamily="49" charset="0"/>
              </a:rPr>
              <a:t>&lt;if-section&gt;</a:t>
            </a:r>
            <a:r>
              <a:rPr lang="en-CA" sz="1600" b="1" dirty="0" smtClean="0">
                <a:solidFill>
                  <a:schemeClr val="accent6">
                    <a:lumMod val="75000"/>
                  </a:schemeClr>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&lt;if-group&gt;</a:t>
            </a:r>
            <a:r>
              <a:rPr lang="en-CA" sz="1600" dirty="0" smtClean="0">
                <a:latin typeface="Consolas" panose="020B0609020204030204" pitchFamily="49" charset="0"/>
                <a:cs typeface="Consolas" panose="020B0609020204030204" pitchFamily="49" charset="0"/>
              </a:rPr>
              <a:t> [</a:t>
            </a:r>
            <a:r>
              <a:rPr lang="en-CA" sz="1600" b="1" dirty="0" smtClean="0">
                <a:solidFill>
                  <a:srgbClr val="00B0F0"/>
                </a:solidFill>
                <a:latin typeface="Consolas" panose="020B0609020204030204" pitchFamily="49" charset="0"/>
                <a:cs typeface="Consolas" panose="020B0609020204030204" pitchFamily="49" charset="0"/>
              </a:rPr>
              <a:t>&lt;</a:t>
            </a:r>
            <a:r>
              <a:rPr lang="en-CA" sz="1600" b="1" dirty="0" err="1" smtClean="0">
                <a:solidFill>
                  <a:srgbClr val="00B0F0"/>
                </a:solidFill>
                <a:latin typeface="Consolas" panose="020B0609020204030204" pitchFamily="49" charset="0"/>
                <a:cs typeface="Consolas" panose="020B0609020204030204" pitchFamily="49" charset="0"/>
              </a:rPr>
              <a:t>elif</a:t>
            </a:r>
            <a:r>
              <a:rPr lang="en-CA" sz="1600" b="1" dirty="0" smtClean="0">
                <a:solidFill>
                  <a:srgbClr val="00B0F0"/>
                </a:solidFill>
                <a:latin typeface="Consolas" panose="020B0609020204030204" pitchFamily="49" charset="0"/>
                <a:cs typeface="Consolas" panose="020B0609020204030204" pitchFamily="49" charset="0"/>
              </a:rPr>
              <a:t>-groups&gt;</a:t>
            </a:r>
            <a:r>
              <a:rPr lang="en-CA" sz="1600" dirty="0" smtClean="0">
                <a:latin typeface="Consolas" panose="020B0609020204030204" pitchFamily="49" charset="0"/>
                <a:cs typeface="Consolas" panose="020B0609020204030204" pitchFamily="49" charset="0"/>
              </a:rPr>
              <a:t>] [</a:t>
            </a:r>
            <a:r>
              <a:rPr lang="en-CA" sz="1600" b="1" dirty="0" smtClean="0">
                <a:solidFill>
                  <a:srgbClr val="C00000"/>
                </a:solidFill>
                <a:latin typeface="Consolas" panose="020B0609020204030204" pitchFamily="49" charset="0"/>
                <a:cs typeface="Consolas" panose="020B0609020204030204" pitchFamily="49" charset="0"/>
              </a:rPr>
              <a:t>&lt;else-group&gt;</a:t>
            </a:r>
            <a:r>
              <a:rPr lang="en-CA" sz="1600" dirty="0" smtClean="0">
                <a:latin typeface="Consolas" panose="020B0609020204030204" pitchFamily="49" charset="0"/>
                <a:cs typeface="Consolas" panose="020B0609020204030204" pitchFamily="49" charset="0"/>
              </a:rPr>
              <a:t>] </a:t>
            </a:r>
            <a:r>
              <a:rPr lang="en-CA" sz="1600" b="1" dirty="0" smtClean="0">
                <a:solidFill>
                  <a:srgbClr val="00B050"/>
                </a:solidFill>
                <a:latin typeface="Consolas" panose="020B0609020204030204" pitchFamily="49" charset="0"/>
                <a:cs typeface="Consolas" panose="020B0609020204030204" pitchFamily="49" charset="0"/>
              </a:rPr>
              <a:t>&lt;</a:t>
            </a:r>
            <a:r>
              <a:rPr lang="en-CA" sz="1600" b="1" dirty="0" err="1" smtClean="0">
                <a:solidFill>
                  <a:srgbClr val="00B050"/>
                </a:solidFill>
                <a:latin typeface="Consolas" panose="020B0609020204030204" pitchFamily="49" charset="0"/>
                <a:cs typeface="Consolas" panose="020B0609020204030204" pitchFamily="49" charset="0"/>
              </a:rPr>
              <a:t>endif</a:t>
            </a:r>
            <a:r>
              <a:rPr lang="en-CA" sz="1600" b="1" dirty="0" smtClean="0">
                <a:solidFill>
                  <a:srgbClr val="00B050"/>
                </a:solidFill>
                <a:latin typeface="Consolas" panose="020B0609020204030204" pitchFamily="49" charset="0"/>
                <a:cs typeface="Consolas" panose="020B0609020204030204" pitchFamily="49" charset="0"/>
              </a:rPr>
              <a:t>-line&gt;</a:t>
            </a:r>
            <a:endParaRPr lang="en-CA" sz="1600" b="1" dirty="0">
              <a:solidFill>
                <a:srgbClr val="00B050"/>
              </a:solidFill>
              <a:latin typeface="Consolas" panose="020B0609020204030204" pitchFamily="49" charset="0"/>
              <a:cs typeface="Consolas" panose="020B0609020204030204" pitchFamily="49" charset="0"/>
            </a:endParaRPr>
          </a:p>
          <a:p>
            <a:pPr marL="57150" indent="0">
              <a:buNone/>
            </a:pPr>
            <a:r>
              <a:rPr lang="en-CA" sz="1600" b="1" dirty="0" smtClean="0">
                <a:solidFill>
                  <a:srgbClr val="FF0000"/>
                </a:solidFill>
                <a:latin typeface="Consolas" panose="020B0609020204030204" pitchFamily="49" charset="0"/>
                <a:cs typeface="Consolas" panose="020B0609020204030204" pitchFamily="49" charset="0"/>
              </a:rPr>
              <a:t>&lt;if-group&gt;</a:t>
            </a:r>
            <a:r>
              <a:rPr lang="en-CA" sz="1600" b="1" dirty="0" smtClean="0">
                <a:solidFill>
                  <a:schemeClr val="accent6">
                    <a:lumMod val="75000"/>
                  </a:schemeClr>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latin typeface="Consolas" panose="020B0609020204030204" pitchFamily="49" charset="0"/>
                <a:cs typeface="Consolas" panose="020B0609020204030204" pitchFamily="49" charset="0"/>
              </a:rPr>
              <a:t>#if </a:t>
            </a:r>
            <a:r>
              <a:rPr lang="en-CA" sz="1600" dirty="0" smtClean="0">
                <a:latin typeface="Consolas" panose="020B0609020204030204" pitchFamily="49" charset="0"/>
                <a:cs typeface="Consolas" panose="020B0609020204030204" pitchFamily="49" charset="0"/>
              </a:rPr>
              <a:t>&lt;constant-expression&gt; </a:t>
            </a:r>
            <a:r>
              <a:rPr lang="en-CA" sz="1600" dirty="0">
                <a:latin typeface="Consolas" panose="020B0609020204030204" pitchFamily="49" charset="0"/>
                <a:cs typeface="Consolas" panose="020B0609020204030204" pitchFamily="49" charset="0"/>
              </a:rPr>
              <a:t>&lt;</a:t>
            </a:r>
            <a:r>
              <a:rPr lang="en-CA" sz="1600" i="1" dirty="0" smtClean="0">
                <a:latin typeface="Consolas" panose="020B0609020204030204" pitchFamily="49" charset="0"/>
                <a:cs typeface="Consolas" panose="020B0609020204030204" pitchFamily="49" charset="0"/>
              </a:rPr>
              <a:t>new-line</a:t>
            </a:r>
            <a:r>
              <a:rPr lang="en-CA" sz="1600" dirty="0">
                <a:latin typeface="Consolas" panose="020B0609020204030204" pitchFamily="49" charset="0"/>
                <a:cs typeface="Consolas" panose="020B0609020204030204" pitchFamily="49" charset="0"/>
              </a:rPr>
              <a:t>&gt;</a:t>
            </a:r>
            <a:r>
              <a:rPr lang="en-CA" sz="1600" dirty="0" smtClean="0">
                <a:latin typeface="Consolas" panose="020B0609020204030204" pitchFamily="49" charset="0"/>
                <a:cs typeface="Consolas" panose="020B0609020204030204" pitchFamily="49" charset="0"/>
              </a:rPr>
              <a:t> [</a:t>
            </a:r>
            <a:r>
              <a:rPr lang="en-CA" sz="1600" b="1" dirty="0">
                <a:solidFill>
                  <a:schemeClr val="accent6">
                    <a:lumMod val="75000"/>
                  </a:schemeClr>
                </a:solidFill>
                <a:latin typeface="Consolas" panose="020B0609020204030204" pitchFamily="49" charset="0"/>
                <a:cs typeface="Consolas" panose="020B0609020204030204" pitchFamily="49" charset="0"/>
              </a:rPr>
              <a:t>&lt;group&gt;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57150" indent="0">
              <a:buNone/>
            </a:pPr>
            <a:r>
              <a:rPr lang="en-CA" sz="1600" dirty="0" smtClean="0">
                <a:latin typeface="Consolas" panose="020B0609020204030204" pitchFamily="49" charset="0"/>
                <a:cs typeface="Consolas" panose="020B0609020204030204" pitchFamily="49" charset="0"/>
              </a:rPr>
              <a:t>                  </a:t>
            </a:r>
            <a:r>
              <a:rPr lang="en-CA" sz="1600" b="1" dirty="0" smtClean="0">
                <a:latin typeface="Consolas" panose="020B0609020204030204" pitchFamily="49" charset="0"/>
                <a:cs typeface="Consolas" panose="020B0609020204030204" pitchFamily="49" charset="0"/>
              </a:rPr>
              <a:t>#</a:t>
            </a:r>
            <a:r>
              <a:rPr lang="en-CA" sz="1600" b="1" dirty="0" err="1" smtClean="0">
                <a:latin typeface="Consolas" panose="020B0609020204030204" pitchFamily="49" charset="0"/>
                <a:cs typeface="Consolas" panose="020B0609020204030204" pitchFamily="49" charset="0"/>
              </a:rPr>
              <a:t>ifdef</a:t>
            </a:r>
            <a:r>
              <a:rPr lang="en-CA" sz="1600" b="1"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&lt;</a:t>
            </a:r>
            <a:r>
              <a:rPr lang="en-CA" sz="1600" dirty="0" smtClean="0">
                <a:latin typeface="Consolas" panose="020B0609020204030204" pitchFamily="49" charset="0"/>
                <a:cs typeface="Consolas" panose="020B0609020204030204" pitchFamily="49" charset="0"/>
              </a:rPr>
              <a:t>identifier&gt; </a:t>
            </a:r>
            <a:r>
              <a:rPr lang="en-CA" sz="1600" dirty="0">
                <a:latin typeface="Consolas" panose="020B0609020204030204" pitchFamily="49" charset="0"/>
                <a:cs typeface="Consolas" panose="020B0609020204030204" pitchFamily="49" charset="0"/>
              </a:rPr>
              <a:t>&lt;</a:t>
            </a:r>
            <a:r>
              <a:rPr lang="en-CA" sz="1600" i="1" dirty="0" smtClean="0">
                <a:latin typeface="Consolas" panose="020B0609020204030204" pitchFamily="49" charset="0"/>
                <a:cs typeface="Consolas" panose="020B0609020204030204" pitchFamily="49" charset="0"/>
              </a:rPr>
              <a:t>new-line</a:t>
            </a:r>
            <a:r>
              <a:rPr lang="en-CA" sz="1600" dirty="0">
                <a:latin typeface="Consolas" panose="020B0609020204030204" pitchFamily="49" charset="0"/>
                <a:cs typeface="Consolas" panose="020B0609020204030204" pitchFamily="49" charset="0"/>
              </a:rPr>
              <a:t>&gt;</a:t>
            </a:r>
            <a:r>
              <a:rPr lang="en-CA" sz="1600" dirty="0" smtClean="0">
                <a:latin typeface="Consolas" panose="020B0609020204030204" pitchFamily="49" charset="0"/>
                <a:cs typeface="Consolas" panose="020B0609020204030204" pitchFamily="49" charset="0"/>
              </a:rPr>
              <a:t> [</a:t>
            </a:r>
            <a:r>
              <a:rPr lang="en-CA" sz="1600" b="1" dirty="0">
                <a:solidFill>
                  <a:schemeClr val="accent6">
                    <a:lumMod val="75000"/>
                  </a:schemeClr>
                </a:solidFill>
                <a:latin typeface="Consolas" panose="020B0609020204030204" pitchFamily="49" charset="0"/>
                <a:cs typeface="Consolas" panose="020B0609020204030204" pitchFamily="49" charset="0"/>
              </a:rPr>
              <a:t>&lt;group&gt;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57150" indent="0">
              <a:buNone/>
            </a:pPr>
            <a:r>
              <a:rPr lang="en-CA" sz="1600" b="1" dirty="0" smtClean="0">
                <a:latin typeface="Consolas" panose="020B0609020204030204" pitchFamily="49" charset="0"/>
                <a:cs typeface="Consolas" panose="020B0609020204030204" pitchFamily="49" charset="0"/>
              </a:rPr>
              <a:t>                  #</a:t>
            </a:r>
            <a:r>
              <a:rPr lang="en-CA" sz="1600" b="1" dirty="0" err="1" smtClean="0">
                <a:latin typeface="Consolas" panose="020B0609020204030204" pitchFamily="49" charset="0"/>
                <a:cs typeface="Consolas" panose="020B0609020204030204" pitchFamily="49" charset="0"/>
              </a:rPr>
              <a:t>ifndef</a:t>
            </a:r>
            <a:r>
              <a:rPr lang="en-CA" sz="1600" b="1"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&lt;</a:t>
            </a:r>
            <a:r>
              <a:rPr lang="en-CA" sz="1600" dirty="0" smtClean="0">
                <a:latin typeface="Consolas" panose="020B0609020204030204" pitchFamily="49" charset="0"/>
                <a:cs typeface="Consolas" panose="020B0609020204030204" pitchFamily="49" charset="0"/>
              </a:rPr>
              <a:t>identifier&gt; </a:t>
            </a:r>
            <a:r>
              <a:rPr lang="en-CA" sz="1600" dirty="0">
                <a:latin typeface="Consolas" panose="020B0609020204030204" pitchFamily="49" charset="0"/>
                <a:cs typeface="Consolas" panose="020B0609020204030204" pitchFamily="49" charset="0"/>
              </a:rPr>
              <a:t>&lt;</a:t>
            </a:r>
            <a:r>
              <a:rPr lang="en-CA" sz="1600" i="1" dirty="0" smtClean="0">
                <a:latin typeface="Consolas" panose="020B0609020204030204" pitchFamily="49" charset="0"/>
                <a:cs typeface="Consolas" panose="020B0609020204030204" pitchFamily="49" charset="0"/>
              </a:rPr>
              <a:t>new-line</a:t>
            </a:r>
            <a:r>
              <a:rPr lang="en-CA" sz="1600" dirty="0">
                <a:latin typeface="Consolas" panose="020B0609020204030204" pitchFamily="49" charset="0"/>
                <a:cs typeface="Consolas" panose="020B0609020204030204" pitchFamily="49" charset="0"/>
              </a:rPr>
              <a:t>&gt;</a:t>
            </a:r>
            <a:r>
              <a:rPr lang="en-CA" sz="1600" dirty="0" smtClean="0">
                <a:latin typeface="Consolas" panose="020B0609020204030204" pitchFamily="49" charset="0"/>
                <a:cs typeface="Consolas" panose="020B0609020204030204" pitchFamily="49" charset="0"/>
              </a:rPr>
              <a:t> [</a:t>
            </a:r>
            <a:r>
              <a:rPr lang="en-CA" sz="1600" b="1" dirty="0">
                <a:solidFill>
                  <a:schemeClr val="accent6">
                    <a:lumMod val="75000"/>
                  </a:schemeClr>
                </a:solidFill>
                <a:latin typeface="Consolas" panose="020B0609020204030204" pitchFamily="49" charset="0"/>
                <a:cs typeface="Consolas" panose="020B0609020204030204" pitchFamily="49" charset="0"/>
              </a:rPr>
              <a:t>&lt;group&gt;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57150" indent="0">
              <a:buNone/>
            </a:pPr>
            <a:r>
              <a:rPr lang="en-CA" sz="1600" b="1" dirty="0" smtClean="0">
                <a:solidFill>
                  <a:srgbClr val="00B0F0"/>
                </a:solidFill>
                <a:latin typeface="Consolas" panose="020B0609020204030204" pitchFamily="49" charset="0"/>
                <a:cs typeface="Consolas" panose="020B0609020204030204" pitchFamily="49" charset="0"/>
              </a:rPr>
              <a:t>&lt;</a:t>
            </a:r>
            <a:r>
              <a:rPr lang="en-CA" sz="1600" b="1" dirty="0" err="1" smtClean="0">
                <a:solidFill>
                  <a:srgbClr val="00B0F0"/>
                </a:solidFill>
                <a:latin typeface="Consolas" panose="020B0609020204030204" pitchFamily="49" charset="0"/>
                <a:cs typeface="Consolas" panose="020B0609020204030204" pitchFamily="49" charset="0"/>
              </a:rPr>
              <a:t>elif</a:t>
            </a:r>
            <a:r>
              <a:rPr lang="en-CA" sz="1600" b="1" dirty="0" smtClean="0">
                <a:solidFill>
                  <a:srgbClr val="00B0F0"/>
                </a:solidFill>
                <a:latin typeface="Consolas" panose="020B0609020204030204" pitchFamily="49" charset="0"/>
                <a:cs typeface="Consolas" panose="020B0609020204030204" pitchFamily="49" charset="0"/>
              </a:rPr>
              <a:t>-groups&gt;</a:t>
            </a:r>
            <a:r>
              <a:rPr lang="en-CA" sz="1600" b="1" dirty="0" smtClean="0">
                <a:solidFill>
                  <a:schemeClr val="accent6">
                    <a:lumMod val="75000"/>
                  </a:schemeClr>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solidFill>
                  <a:srgbClr val="7030A0"/>
                </a:solidFill>
                <a:latin typeface="Consolas" panose="020B0609020204030204" pitchFamily="49" charset="0"/>
                <a:cs typeface="Consolas" panose="020B0609020204030204" pitchFamily="49" charset="0"/>
              </a:rPr>
              <a:t>&lt;</a:t>
            </a:r>
            <a:r>
              <a:rPr lang="en-CA" sz="1600" b="1" dirty="0" err="1" smtClean="0">
                <a:solidFill>
                  <a:srgbClr val="7030A0"/>
                </a:solidFill>
                <a:latin typeface="Consolas" panose="020B0609020204030204" pitchFamily="49" charset="0"/>
                <a:cs typeface="Consolas" panose="020B0609020204030204" pitchFamily="49" charset="0"/>
              </a:rPr>
              <a:t>elif</a:t>
            </a:r>
            <a:r>
              <a:rPr lang="en-CA" sz="1600" b="1" dirty="0" smtClean="0">
                <a:solidFill>
                  <a:srgbClr val="7030A0"/>
                </a:solidFill>
                <a:latin typeface="Consolas" panose="020B0609020204030204" pitchFamily="49" charset="0"/>
                <a:cs typeface="Consolas" panose="020B0609020204030204" pitchFamily="49" charset="0"/>
              </a:rPr>
              <a:t>-group&gt;</a:t>
            </a:r>
            <a:endParaRPr lang="en-CA" sz="1600" b="1" dirty="0">
              <a:solidFill>
                <a:srgbClr val="7030A0"/>
              </a:solidFill>
              <a:latin typeface="Consolas" panose="020B0609020204030204" pitchFamily="49" charset="0"/>
              <a:cs typeface="Consolas" panose="020B0609020204030204" pitchFamily="49" charset="0"/>
            </a:endParaRPr>
          </a:p>
          <a:p>
            <a:pPr marL="57150" indent="0">
              <a:buNone/>
            </a:pPr>
            <a:r>
              <a:rPr lang="en-CA" sz="1600" dirty="0" smtClean="0">
                <a:latin typeface="Consolas" panose="020B0609020204030204" pitchFamily="49" charset="0"/>
                <a:cs typeface="Consolas" panose="020B0609020204030204" pitchFamily="49" charset="0"/>
              </a:rPr>
              <a:t>                  </a:t>
            </a:r>
            <a:r>
              <a:rPr lang="en-CA" sz="1600" b="1" dirty="0" smtClean="0">
                <a:solidFill>
                  <a:srgbClr val="00B0F0"/>
                </a:solidFill>
                <a:latin typeface="Consolas" panose="020B0609020204030204" pitchFamily="49" charset="0"/>
                <a:cs typeface="Consolas" panose="020B0609020204030204" pitchFamily="49" charset="0"/>
              </a:rPr>
              <a:t>&lt;</a:t>
            </a:r>
            <a:r>
              <a:rPr lang="en-CA" sz="1600" b="1" dirty="0" err="1" smtClean="0">
                <a:solidFill>
                  <a:srgbClr val="00B0F0"/>
                </a:solidFill>
                <a:latin typeface="Consolas" panose="020B0609020204030204" pitchFamily="49" charset="0"/>
                <a:cs typeface="Consolas" panose="020B0609020204030204" pitchFamily="49" charset="0"/>
              </a:rPr>
              <a:t>elif</a:t>
            </a:r>
            <a:r>
              <a:rPr lang="en-CA" sz="1600" b="1" dirty="0" smtClean="0">
                <a:solidFill>
                  <a:srgbClr val="00B0F0"/>
                </a:solidFill>
                <a:latin typeface="Consolas" panose="020B0609020204030204" pitchFamily="49" charset="0"/>
                <a:cs typeface="Consolas" panose="020B0609020204030204" pitchFamily="49" charset="0"/>
              </a:rPr>
              <a:t>-groups&gt;</a:t>
            </a:r>
            <a:r>
              <a:rPr lang="en-CA" sz="1600" dirty="0" smtClean="0">
                <a:latin typeface="Consolas" panose="020B0609020204030204" pitchFamily="49" charset="0"/>
                <a:cs typeface="Consolas" panose="020B0609020204030204" pitchFamily="49" charset="0"/>
              </a:rPr>
              <a:t> </a:t>
            </a:r>
            <a:r>
              <a:rPr lang="en-CA" sz="1600" b="1" dirty="0" smtClean="0">
                <a:solidFill>
                  <a:srgbClr val="7030A0"/>
                </a:solidFill>
                <a:latin typeface="Consolas" panose="020B0609020204030204" pitchFamily="49" charset="0"/>
                <a:cs typeface="Consolas" panose="020B0609020204030204" pitchFamily="49" charset="0"/>
              </a:rPr>
              <a:t>&lt;</a:t>
            </a:r>
            <a:r>
              <a:rPr lang="en-CA" sz="1600" b="1" dirty="0" err="1" smtClean="0">
                <a:solidFill>
                  <a:srgbClr val="7030A0"/>
                </a:solidFill>
                <a:latin typeface="Consolas" panose="020B0609020204030204" pitchFamily="49" charset="0"/>
                <a:cs typeface="Consolas" panose="020B0609020204030204" pitchFamily="49" charset="0"/>
              </a:rPr>
              <a:t>elif</a:t>
            </a:r>
            <a:r>
              <a:rPr lang="en-CA" sz="1600" b="1" dirty="0" smtClean="0">
                <a:solidFill>
                  <a:srgbClr val="7030A0"/>
                </a:solidFill>
                <a:latin typeface="Consolas" panose="020B0609020204030204" pitchFamily="49" charset="0"/>
                <a:cs typeface="Consolas" panose="020B0609020204030204" pitchFamily="49" charset="0"/>
              </a:rPr>
              <a:t>-group&gt;</a:t>
            </a:r>
            <a:endParaRPr lang="en-CA" sz="1600" b="1" dirty="0">
              <a:solidFill>
                <a:srgbClr val="7030A0"/>
              </a:solidFill>
              <a:latin typeface="Consolas" panose="020B0609020204030204" pitchFamily="49" charset="0"/>
              <a:cs typeface="Consolas" panose="020B0609020204030204" pitchFamily="49" charset="0"/>
            </a:endParaRPr>
          </a:p>
          <a:p>
            <a:pPr marL="57150" indent="0">
              <a:buNone/>
            </a:pPr>
            <a:r>
              <a:rPr lang="en-CA" sz="1600" b="1" dirty="0" smtClean="0">
                <a:solidFill>
                  <a:srgbClr val="7030A0"/>
                </a:solidFill>
                <a:latin typeface="Consolas" panose="020B0609020204030204" pitchFamily="49" charset="0"/>
                <a:cs typeface="Consolas" panose="020B0609020204030204" pitchFamily="49" charset="0"/>
              </a:rPr>
              <a:t>&lt;</a:t>
            </a:r>
            <a:r>
              <a:rPr lang="en-CA" sz="1600" b="1" dirty="0" err="1" smtClean="0">
                <a:solidFill>
                  <a:srgbClr val="7030A0"/>
                </a:solidFill>
                <a:latin typeface="Consolas" panose="020B0609020204030204" pitchFamily="49" charset="0"/>
                <a:cs typeface="Consolas" panose="020B0609020204030204" pitchFamily="49" charset="0"/>
              </a:rPr>
              <a:t>elif</a:t>
            </a:r>
            <a:r>
              <a:rPr lang="en-CA" sz="1600" b="1" dirty="0" smtClean="0">
                <a:solidFill>
                  <a:srgbClr val="7030A0"/>
                </a:solidFill>
                <a:latin typeface="Consolas" panose="020B0609020204030204" pitchFamily="49" charset="0"/>
                <a:cs typeface="Consolas" panose="020B0609020204030204" pitchFamily="49" charset="0"/>
              </a:rPr>
              <a:t>-group&gt;</a:t>
            </a:r>
            <a:r>
              <a:rPr lang="en-CA" sz="1600" b="1" dirty="0" smtClean="0">
                <a:solidFill>
                  <a:schemeClr val="accent6">
                    <a:lumMod val="75000"/>
                  </a:schemeClr>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latin typeface="Consolas" panose="020B0609020204030204" pitchFamily="49" charset="0"/>
                <a:cs typeface="Consolas" panose="020B0609020204030204" pitchFamily="49" charset="0"/>
              </a:rPr>
              <a:t>#</a:t>
            </a:r>
            <a:r>
              <a:rPr lang="en-CA" sz="1600" b="1" dirty="0" err="1" smtClean="0">
                <a:latin typeface="Consolas" panose="020B0609020204030204" pitchFamily="49" charset="0"/>
                <a:cs typeface="Consolas" panose="020B0609020204030204" pitchFamily="49" charset="0"/>
              </a:rPr>
              <a:t>elif</a:t>
            </a:r>
            <a:r>
              <a:rPr lang="en-CA" sz="1600" b="1"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&lt;</a:t>
            </a:r>
            <a:r>
              <a:rPr lang="en-CA" sz="1600" dirty="0" smtClean="0">
                <a:latin typeface="Consolas" panose="020B0609020204030204" pitchFamily="49" charset="0"/>
                <a:cs typeface="Consolas" panose="020B0609020204030204" pitchFamily="49" charset="0"/>
              </a:rPr>
              <a:t>constant-expression&gt; </a:t>
            </a:r>
            <a:r>
              <a:rPr lang="en-CA" sz="1600" dirty="0">
                <a:latin typeface="Consolas" panose="020B0609020204030204" pitchFamily="49" charset="0"/>
                <a:cs typeface="Consolas" panose="020B0609020204030204" pitchFamily="49" charset="0"/>
              </a:rPr>
              <a:t>&lt;</a:t>
            </a:r>
            <a:r>
              <a:rPr lang="en-CA" sz="1600" i="1" dirty="0" smtClean="0">
                <a:latin typeface="Consolas" panose="020B0609020204030204" pitchFamily="49" charset="0"/>
                <a:cs typeface="Consolas" panose="020B0609020204030204" pitchFamily="49" charset="0"/>
              </a:rPr>
              <a:t>new-line</a:t>
            </a:r>
            <a:r>
              <a:rPr lang="en-CA" sz="1600" dirty="0">
                <a:latin typeface="Consolas" panose="020B0609020204030204" pitchFamily="49" charset="0"/>
                <a:cs typeface="Consolas" panose="020B0609020204030204" pitchFamily="49" charset="0"/>
              </a:rPr>
              <a:t>&gt;</a:t>
            </a:r>
            <a:r>
              <a:rPr lang="en-CA" sz="1600" dirty="0" smtClean="0">
                <a:latin typeface="Consolas" panose="020B0609020204030204" pitchFamily="49" charset="0"/>
                <a:cs typeface="Consolas" panose="020B0609020204030204" pitchFamily="49" charset="0"/>
              </a:rPr>
              <a:t> [</a:t>
            </a:r>
            <a:r>
              <a:rPr lang="en-CA" sz="1600" b="1" dirty="0">
                <a:solidFill>
                  <a:schemeClr val="accent6">
                    <a:lumMod val="75000"/>
                  </a:schemeClr>
                </a:solidFill>
                <a:latin typeface="Consolas" panose="020B0609020204030204" pitchFamily="49" charset="0"/>
                <a:cs typeface="Consolas" panose="020B0609020204030204" pitchFamily="49" charset="0"/>
              </a:rPr>
              <a:t>&lt;group&gt;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57150" indent="0">
              <a:buNone/>
            </a:pPr>
            <a:r>
              <a:rPr lang="en-CA" sz="1600" b="1" dirty="0" smtClean="0">
                <a:solidFill>
                  <a:srgbClr val="C00000"/>
                </a:solidFill>
                <a:latin typeface="Consolas" panose="020B0609020204030204" pitchFamily="49" charset="0"/>
                <a:cs typeface="Consolas" panose="020B0609020204030204" pitchFamily="49" charset="0"/>
              </a:rPr>
              <a:t>&lt;else-group&gt;</a:t>
            </a:r>
            <a:r>
              <a:rPr lang="en-CA" sz="1600" b="1" dirty="0" smtClean="0">
                <a:solidFill>
                  <a:schemeClr val="accent6">
                    <a:lumMod val="75000"/>
                  </a:schemeClr>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latin typeface="Consolas" panose="020B0609020204030204" pitchFamily="49" charset="0"/>
                <a:cs typeface="Consolas" panose="020B0609020204030204" pitchFamily="49" charset="0"/>
              </a:rPr>
              <a:t>#else </a:t>
            </a:r>
            <a:r>
              <a:rPr lang="en-CA" sz="1600" dirty="0">
                <a:latin typeface="Consolas" panose="020B0609020204030204" pitchFamily="49" charset="0"/>
                <a:cs typeface="Consolas" panose="020B0609020204030204" pitchFamily="49" charset="0"/>
              </a:rPr>
              <a:t>&lt;</a:t>
            </a:r>
            <a:r>
              <a:rPr lang="en-CA" sz="1600" i="1" dirty="0" smtClean="0">
                <a:latin typeface="Consolas" panose="020B0609020204030204" pitchFamily="49" charset="0"/>
                <a:cs typeface="Consolas" panose="020B0609020204030204" pitchFamily="49" charset="0"/>
              </a:rPr>
              <a:t>new-line</a:t>
            </a:r>
            <a:r>
              <a:rPr lang="en-CA" sz="1600" dirty="0" smtClean="0">
                <a:latin typeface="Consolas" panose="020B0609020204030204" pitchFamily="49" charset="0"/>
                <a:cs typeface="Consolas" panose="020B0609020204030204" pitchFamily="49" charset="0"/>
              </a:rPr>
              <a:t>&gt; [</a:t>
            </a:r>
            <a:r>
              <a:rPr lang="en-CA" sz="1600" b="1" dirty="0">
                <a:solidFill>
                  <a:schemeClr val="accent6">
                    <a:lumMod val="75000"/>
                  </a:schemeClr>
                </a:solidFill>
                <a:latin typeface="Consolas" panose="020B0609020204030204" pitchFamily="49" charset="0"/>
                <a:cs typeface="Consolas" panose="020B0609020204030204" pitchFamily="49" charset="0"/>
              </a:rPr>
              <a:t>&lt;group&gt;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57150" indent="0">
              <a:buNone/>
            </a:pPr>
            <a:r>
              <a:rPr lang="en-CA" sz="1600" b="1" dirty="0" smtClean="0">
                <a:solidFill>
                  <a:srgbClr val="00B050"/>
                </a:solidFill>
                <a:latin typeface="Consolas" panose="020B0609020204030204" pitchFamily="49" charset="0"/>
                <a:cs typeface="Consolas" panose="020B0609020204030204" pitchFamily="49" charset="0"/>
              </a:rPr>
              <a:t>&lt;</a:t>
            </a:r>
            <a:r>
              <a:rPr lang="en-CA" sz="1600" b="1" dirty="0" err="1" smtClean="0">
                <a:solidFill>
                  <a:srgbClr val="00B050"/>
                </a:solidFill>
                <a:latin typeface="Consolas" panose="020B0609020204030204" pitchFamily="49" charset="0"/>
                <a:cs typeface="Consolas" panose="020B0609020204030204" pitchFamily="49" charset="0"/>
              </a:rPr>
              <a:t>endif</a:t>
            </a:r>
            <a:r>
              <a:rPr lang="en-CA" sz="1600" b="1" dirty="0" smtClean="0">
                <a:solidFill>
                  <a:srgbClr val="00B050"/>
                </a:solidFill>
                <a:latin typeface="Consolas" panose="020B0609020204030204" pitchFamily="49" charset="0"/>
                <a:cs typeface="Consolas" panose="020B0609020204030204" pitchFamily="49" charset="0"/>
              </a:rPr>
              <a:t>-line&gt;</a:t>
            </a:r>
            <a:r>
              <a:rPr lang="en-CA" sz="1600" b="1" dirty="0" smtClean="0">
                <a:solidFill>
                  <a:schemeClr val="accent6">
                    <a:lumMod val="75000"/>
                  </a:schemeClr>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latin typeface="Consolas" panose="020B0609020204030204" pitchFamily="49" charset="0"/>
                <a:cs typeface="Consolas" panose="020B0609020204030204" pitchFamily="49" charset="0"/>
              </a:rPr>
              <a:t>#</a:t>
            </a:r>
            <a:r>
              <a:rPr lang="en-CA" sz="1600" b="1" dirty="0" err="1" smtClean="0">
                <a:latin typeface="Consolas" panose="020B0609020204030204" pitchFamily="49" charset="0"/>
                <a:cs typeface="Consolas" panose="020B0609020204030204" pitchFamily="49" charset="0"/>
              </a:rPr>
              <a:t>endif</a:t>
            </a:r>
            <a:r>
              <a:rPr lang="en-CA" sz="1600" b="1"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&lt;</a:t>
            </a:r>
            <a:r>
              <a:rPr lang="en-CA" sz="1600" i="1" dirty="0" smtClean="0">
                <a:latin typeface="Consolas" panose="020B0609020204030204" pitchFamily="49" charset="0"/>
                <a:cs typeface="Consolas" panose="020B0609020204030204" pitchFamily="49" charset="0"/>
              </a:rPr>
              <a:t>new-line&gt;</a:t>
            </a:r>
            <a:endParaRPr lang="en-CA" sz="1600" i="1" dirty="0">
              <a:latin typeface="Consolas" panose="020B0609020204030204" pitchFamily="49" charset="0"/>
              <a:cs typeface="Consolas" panose="020B0609020204030204" pitchFamily="49" charset="0"/>
            </a:endParaRPr>
          </a:p>
          <a:p>
            <a:pPr lvl="1"/>
            <a:endParaRPr lang="en-CA" dirty="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22604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Parsing and grammars</a:t>
            </a:r>
            <a:endParaRPr lang="en-CA" dirty="0"/>
          </a:p>
        </p:txBody>
      </p:sp>
      <p:sp>
        <p:nvSpPr>
          <p:cNvPr id="3" name="Content Placeholder 2"/>
          <p:cNvSpPr>
            <a:spLocks noGrp="1"/>
          </p:cNvSpPr>
          <p:nvPr>
            <p:ph idx="1"/>
          </p:nvPr>
        </p:nvSpPr>
        <p:spPr>
          <a:xfrm>
            <a:off x="457200" y="1600200"/>
            <a:ext cx="8686800" cy="4525963"/>
          </a:xfrm>
        </p:spPr>
        <p:txBody>
          <a:bodyPr/>
          <a:lstStyle/>
          <a:p>
            <a:pPr marL="355600" indent="-355600">
              <a:buNone/>
            </a:pPr>
            <a:r>
              <a:rPr lang="en-CA" dirty="0" smtClean="0"/>
              <a:t>	We cannot work with a full grammar for C++</a:t>
            </a:r>
          </a:p>
          <a:p>
            <a:pPr lvl="1"/>
            <a:r>
              <a:rPr lang="en-CA" dirty="0" smtClean="0"/>
              <a:t>Instead, we will consider some </a:t>
            </a:r>
            <a:r>
              <a:rPr lang="en-CA" dirty="0" smtClean="0"/>
              <a:t>vastly oversimplified versions</a:t>
            </a:r>
            <a:endParaRPr lang="en-CA" dirty="0" smtClean="0"/>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smtClean="0">
                <a:latin typeface="Consolas" panose="020B0609020204030204" pitchFamily="49" charset="0"/>
                <a:cs typeface="Consolas" panose="020B0609020204030204" pitchFamily="49" charset="0"/>
              </a:rPr>
              <a:t>digit&gt;       ::= 0 | </a:t>
            </a:r>
            <a:r>
              <a:rPr lang="en-CA" sz="1600" dirty="0" smtClean="0">
                <a:latin typeface="Consolas" panose="020B0609020204030204" pitchFamily="49" charset="0"/>
                <a:cs typeface="Consolas" panose="020B0609020204030204" pitchFamily="49" charset="0"/>
              </a:rPr>
              <a:t>1 | 2 | 3 | 4 | 5 | 6 | 7 | 8 | 9</a:t>
            </a:r>
            <a:endParaRPr lang="en-CA" sz="1600" dirty="0" smtClean="0">
              <a:latin typeface="Consolas" panose="020B0609020204030204" pitchFamily="49" charset="0"/>
              <a:cs typeface="Consolas" panose="020B0609020204030204" pitchFamily="49" charset="0"/>
            </a:endParaRPr>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 </a:t>
            </a:r>
            <a:r>
              <a:rPr lang="en-CA" sz="1600" dirty="0" smtClean="0">
                <a:latin typeface="Consolas" panose="020B0609020204030204" pitchFamily="49" charset="0"/>
                <a:cs typeface="Consolas" panose="020B0609020204030204" pitchFamily="49" charset="0"/>
              </a:rPr>
              <a:t>&lt;digit&gt; </a:t>
            </a:r>
            <a:r>
              <a:rPr lang="en-CA" sz="1600" dirty="0">
                <a:latin typeface="Consolas" panose="020B0609020204030204" pitchFamily="49" charset="0"/>
                <a:cs typeface="Consolas" panose="020B0609020204030204" pitchFamily="49" charset="0"/>
              </a:rPr>
              <a:t>| &lt;digit</a:t>
            </a:r>
            <a:r>
              <a:rPr lang="en-CA" sz="1600" dirty="0" smtClean="0">
                <a:latin typeface="Consolas" panose="020B0609020204030204" pitchFamily="49" charset="0"/>
                <a:cs typeface="Consolas" panose="020B0609020204030204" pitchFamily="49" charset="0"/>
              </a:rPr>
              <a:t>&gt;&lt;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a:t>
            </a:r>
            <a:endParaRPr lang="en-CA" sz="1600" dirty="0">
              <a:latin typeface="Consolas" panose="020B0609020204030204" pitchFamily="49" charset="0"/>
              <a:cs typeface="Consolas" panose="020B0609020204030204" pitchFamily="49" charset="0"/>
            </a:endParaRPr>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a:t>
            </a:r>
            <a:r>
              <a:rPr lang="en-CA" sz="1600" dirty="0">
                <a:latin typeface="Consolas" panose="020B0609020204030204" pitchFamily="49" charset="0"/>
                <a:cs typeface="Consolas" panose="020B0609020204030204" pitchFamily="49" charset="0"/>
              </a:rPr>
              <a:t>| -&lt;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a:t>
            </a:r>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a:t>
            </a:r>
            <a:endParaRPr lang="en-CA" sz="1600" dirty="0">
              <a:latin typeface="Consolas" panose="020B0609020204030204" pitchFamily="49" charset="0"/>
              <a:cs typeface="Consolas" panose="020B0609020204030204" pitchFamily="49" charset="0"/>
            </a:endParaRPr>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sci</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&gt;e&lt;</a:t>
            </a:r>
            <a:r>
              <a:rPr lang="en-CA" sz="1600" dirty="0" err="1" smtClean="0">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&gt; | </a:t>
            </a: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&gt;E&lt;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&gt;e&lt;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 | </a:t>
            </a:r>
            <a:r>
              <a:rPr lang="en-CA" sz="1600" dirty="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&gt;E&lt;</a:t>
            </a:r>
            <a:r>
              <a:rPr lang="en-CA" sz="1600" dirty="0" err="1" smtClean="0">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&gt;</a:t>
            </a:r>
          </a:p>
          <a:p>
            <a:pPr marL="457200" lvl="1" indent="0">
              <a:buNone/>
            </a:pPr>
            <a:r>
              <a:rPr lang="en-CA" sz="1600" dirty="0" smtClean="0">
                <a:latin typeface="Consolas" panose="020B0609020204030204" pitchFamily="49" charset="0"/>
                <a:cs typeface="Consolas" panose="020B0609020204030204" pitchFamily="49" charset="0"/>
              </a:rPr>
              <a:t>&lt;float&gt;       ::= &lt;</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sci</a:t>
            </a:r>
            <a:r>
              <a:rPr lang="en-CA" sz="1600" dirty="0" smtClean="0">
                <a:latin typeface="Consolas" panose="020B0609020204030204" pitchFamily="49" charset="0"/>
                <a:cs typeface="Consolas" panose="020B0609020204030204" pitchFamily="49" charset="0"/>
              </a:rPr>
              <a:t>&gt;</a:t>
            </a:r>
            <a:endParaRPr lang="en-CA" sz="1600" dirty="0">
              <a:latin typeface="Consolas" panose="020B0609020204030204" pitchFamily="49" charset="0"/>
              <a:cs typeface="Consolas" panose="020B0609020204030204" pitchFamily="49" charset="0"/>
            </a:endParaRPr>
          </a:p>
          <a:p>
            <a:pPr marL="457200" lvl="1" indent="0">
              <a:buNone/>
            </a:pPr>
            <a:endParaRPr lang="en-CA" sz="1600" dirty="0" smtClean="0">
              <a:latin typeface="Consolas" panose="020B0609020204030204" pitchFamily="49" charset="0"/>
              <a:cs typeface="Consolas" panose="020B0609020204030204" pitchFamily="49" charset="0"/>
            </a:endParaRPr>
          </a:p>
          <a:p>
            <a:pPr marL="457200" lvl="1" indent="0">
              <a:buNone/>
            </a:pPr>
            <a:r>
              <a:rPr lang="en-CA" sz="1600" dirty="0">
                <a:latin typeface="Consolas" panose="020B0609020204030204" pitchFamily="49" charset="0"/>
                <a:cs typeface="Consolas" panose="020B0609020204030204" pitchFamily="49" charset="0"/>
              </a:rPr>
              <a:t>&lt;</a:t>
            </a:r>
            <a:r>
              <a:rPr lang="en-CA" sz="1600" dirty="0" err="1">
                <a:latin typeface="Consolas" panose="020B0609020204030204" pitchFamily="49" charset="0"/>
                <a:cs typeface="Consolas" panose="020B0609020204030204" pitchFamily="49" charset="0"/>
              </a:rPr>
              <a:t>nondigit</a:t>
            </a:r>
            <a:r>
              <a:rPr lang="en-CA" sz="1600" dirty="0">
                <a:latin typeface="Consolas" panose="020B0609020204030204" pitchFamily="49" charset="0"/>
                <a:cs typeface="Consolas" panose="020B0609020204030204" pitchFamily="49" charset="0"/>
              </a:rPr>
              <a:t>&gt;    ::= A | B | … | Z | a | b | … | z | _</a:t>
            </a:r>
          </a:p>
          <a:p>
            <a:pPr marL="457200" lvl="1" indent="0">
              <a:buNone/>
            </a:pPr>
            <a:r>
              <a:rPr lang="en-CA" sz="1600" dirty="0">
                <a:latin typeface="Consolas" panose="020B0609020204030204" pitchFamily="49" charset="0"/>
                <a:cs typeface="Consolas" panose="020B0609020204030204" pitchFamily="49" charset="0"/>
              </a:rPr>
              <a:t>&lt;identifier&gt;  ::= &lt;</a:t>
            </a:r>
            <a:r>
              <a:rPr lang="en-CA" sz="1600" dirty="0" err="1">
                <a:latin typeface="Consolas" panose="020B0609020204030204" pitchFamily="49" charset="0"/>
                <a:cs typeface="Consolas" panose="020B0609020204030204" pitchFamily="49" charset="0"/>
              </a:rPr>
              <a:t>nondigit</a:t>
            </a:r>
            <a:r>
              <a:rPr lang="en-CA" sz="1600" dirty="0">
                <a:latin typeface="Consolas" panose="020B0609020204030204" pitchFamily="49" charset="0"/>
                <a:cs typeface="Consolas" panose="020B0609020204030204" pitchFamily="49" charset="0"/>
              </a:rPr>
              <a:t>&gt; | &lt;identifier&gt;&lt;</a:t>
            </a:r>
            <a:r>
              <a:rPr lang="en-CA" sz="1600" dirty="0" err="1">
                <a:latin typeface="Consolas" panose="020B0609020204030204" pitchFamily="49" charset="0"/>
                <a:cs typeface="Consolas" panose="020B0609020204030204" pitchFamily="49" charset="0"/>
              </a:rPr>
              <a:t>nondigit</a:t>
            </a:r>
            <a:r>
              <a:rPr lang="en-CA" sz="1600" dirty="0">
                <a:latin typeface="Consolas" panose="020B0609020204030204" pitchFamily="49" charset="0"/>
                <a:cs typeface="Consolas" panose="020B0609020204030204" pitchFamily="49" charset="0"/>
              </a:rPr>
              <a:t>&gt;</a:t>
            </a:r>
            <a:br>
              <a:rPr lang="en-CA" sz="1600" dirty="0">
                <a:latin typeface="Consolas" panose="020B0609020204030204" pitchFamily="49" charset="0"/>
                <a:cs typeface="Consolas" panose="020B0609020204030204" pitchFamily="49" charset="0"/>
              </a:rPr>
            </a:b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&lt;identifier&gt;&lt;digit&gt;</a:t>
            </a:r>
          </a:p>
          <a:p>
            <a:pPr marL="457200" lvl="1" indent="0">
              <a:buNone/>
            </a:pPr>
            <a:endParaRPr lang="en-CA" sz="1600" dirty="0">
              <a:latin typeface="Consolas" panose="020B0609020204030204" pitchFamily="49" charset="0"/>
              <a:cs typeface="Consolas" panose="020B0609020204030204" pitchFamily="49" charset="0"/>
            </a:endParaRPr>
          </a:p>
          <a:p>
            <a:pPr marL="457200" lvl="1" indent="0">
              <a:buNone/>
            </a:pPr>
            <a:r>
              <a:rPr lang="en-CA" sz="1600" dirty="0">
                <a:latin typeface="Consolas" panose="020B0609020204030204" pitchFamily="49" charset="0"/>
                <a:cs typeface="Consolas" panose="020B0609020204030204" pitchFamily="49" charset="0"/>
              </a:rPr>
              <a:t>&lt;declaration&gt; ::= </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&lt;identifier&gt; = &lt;identifier&gt;;</a:t>
            </a:r>
          </a:p>
          <a:p>
            <a:pPr marL="457200" lvl="1" indent="0">
              <a:buNone/>
            </a:pPr>
            <a:r>
              <a:rPr lang="en-CA" sz="1600" dirty="0">
                <a:latin typeface="Consolas" panose="020B0609020204030204" pitchFamily="49" charset="0"/>
                <a:cs typeface="Consolas" panose="020B0609020204030204" pitchFamily="49" charset="0"/>
              </a:rPr>
              <a:t>                | </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&lt;identifier&gt; = &lt;</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&gt;;</a:t>
            </a:r>
          </a:p>
          <a:p>
            <a:pPr marL="457200" lvl="1" indent="0">
              <a:buNone/>
            </a:pPr>
            <a:r>
              <a:rPr lang="en-CA" sz="1600" dirty="0">
                <a:latin typeface="Consolas" panose="020B0609020204030204" pitchFamily="49" charset="0"/>
                <a:cs typeface="Consolas" panose="020B0609020204030204" pitchFamily="49" charset="0"/>
              </a:rPr>
              <a:t>                | double &lt;identifier&gt; = &lt;</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&gt;</a:t>
            </a:r>
          </a:p>
          <a:p>
            <a:pPr marL="457200" lvl="1" indent="0">
              <a:buNone/>
            </a:pPr>
            <a:r>
              <a:rPr lang="en-CA" sz="1600" dirty="0">
                <a:latin typeface="Consolas" panose="020B0609020204030204" pitchFamily="49" charset="0"/>
                <a:cs typeface="Consolas" panose="020B0609020204030204" pitchFamily="49" charset="0"/>
              </a:rPr>
              <a:t>                | double &lt;identifier&gt; = &lt;float&gt;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51596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Backtracking</a:t>
            </a:r>
            <a:endParaRPr lang="en-CA" dirty="0"/>
          </a:p>
        </p:txBody>
      </p:sp>
      <p:sp>
        <p:nvSpPr>
          <p:cNvPr id="3" name="Content Placeholder 2"/>
          <p:cNvSpPr>
            <a:spLocks noGrp="1"/>
          </p:cNvSpPr>
          <p:nvPr>
            <p:ph idx="1"/>
          </p:nvPr>
        </p:nvSpPr>
        <p:spPr/>
        <p:txBody>
          <a:bodyPr/>
          <a:lstStyle/>
          <a:p>
            <a:pPr marL="358775" indent="-358775">
              <a:buNone/>
            </a:pPr>
            <a:r>
              <a:rPr lang="en-CA" dirty="0" smtClean="0"/>
              <a:t>	Suppose a solution can be made as a result of a series of choices</a:t>
            </a:r>
          </a:p>
          <a:p>
            <a:pPr lvl="1"/>
            <a:r>
              <a:rPr lang="en-CA" dirty="0" smtClean="0"/>
              <a:t>Each choice forms a partial solution</a:t>
            </a:r>
          </a:p>
          <a:p>
            <a:pPr lvl="1"/>
            <a:r>
              <a:rPr lang="en-CA" dirty="0" smtClean="0"/>
              <a:t>These choices may form either a tree or DAG</a:t>
            </a:r>
          </a:p>
          <a:p>
            <a:pPr lvl="2"/>
            <a:r>
              <a:rPr lang="en-CA" dirty="0" smtClean="0"/>
              <a:t>Separate branches may recombine or diverge</a:t>
            </a:r>
          </a:p>
          <a:p>
            <a:pPr lvl="1"/>
            <a:endParaRPr lang="en-CA" dirty="0" smtClean="0"/>
          </a:p>
          <a:p>
            <a:pPr lvl="1"/>
            <a:endParaRPr lang="en-CA" dirty="0"/>
          </a:p>
        </p:txBody>
      </p:sp>
    </p:spTree>
    <p:extLst>
      <p:ext uri="{BB962C8B-B14F-4D97-AF65-F5344CB8AC3E}">
        <p14:creationId xmlns:p14="http://schemas.microsoft.com/office/powerpoint/2010/main" val="181067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Parsing and grammars</a:t>
            </a:r>
            <a:endParaRPr lang="en-CA" dirty="0"/>
          </a:p>
        </p:txBody>
      </p:sp>
      <p:sp>
        <p:nvSpPr>
          <p:cNvPr id="3" name="Content Placeholder 2"/>
          <p:cNvSpPr>
            <a:spLocks noGrp="1"/>
          </p:cNvSpPr>
          <p:nvPr>
            <p:ph idx="1"/>
          </p:nvPr>
        </p:nvSpPr>
        <p:spPr>
          <a:xfrm>
            <a:off x="457200" y="1600200"/>
            <a:ext cx="8686800" cy="4525963"/>
          </a:xfrm>
        </p:spPr>
        <p:txBody>
          <a:bodyPr/>
          <a:lstStyle/>
          <a:p>
            <a:pPr marL="355600" indent="-355600">
              <a:buNone/>
            </a:pPr>
            <a:r>
              <a:rPr lang="en-CA" dirty="0" smtClean="0"/>
              <a:t>	</a:t>
            </a:r>
            <a:r>
              <a:rPr lang="en-CA" dirty="0" smtClean="0"/>
              <a:t>As you can see, each of these defines a tree</a:t>
            </a:r>
            <a:endParaRPr lang="en-CA" dirty="0" smtClean="0"/>
          </a:p>
          <a:p>
            <a:pPr lvl="1"/>
            <a:r>
              <a:rPr lang="en-CA" dirty="0" smtClean="0"/>
              <a:t>Some of these trees are recursively defined</a:t>
            </a:r>
            <a:endParaRPr lang="en-CA" dirty="0" smtClean="0"/>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smtClean="0">
                <a:latin typeface="Consolas" panose="020B0609020204030204" pitchFamily="49" charset="0"/>
                <a:cs typeface="Consolas" panose="020B0609020204030204" pitchFamily="49" charset="0"/>
              </a:rPr>
              <a:t>digit&gt;       ::= 0 | 1 | 2 | 3 | 4 | 5 | 6 | 7 | 8 | 9</a:t>
            </a:r>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 </a:t>
            </a:r>
            <a:r>
              <a:rPr lang="en-CA" sz="1600" dirty="0">
                <a:latin typeface="Consolas" panose="020B0609020204030204" pitchFamily="49" charset="0"/>
                <a:cs typeface="Consolas" panose="020B0609020204030204" pitchFamily="49" charset="0"/>
              </a:rPr>
              <a:t>&lt;digit&gt; | &lt;digit</a:t>
            </a:r>
            <a:r>
              <a:rPr lang="en-CA" sz="1600" dirty="0" smtClean="0">
                <a:latin typeface="Consolas" panose="020B0609020204030204" pitchFamily="49" charset="0"/>
                <a:cs typeface="Consolas" panose="020B0609020204030204" pitchFamily="49" charset="0"/>
              </a:rPr>
              <a:t>&gt;&lt;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a:t>
            </a:r>
            <a:endParaRPr lang="en-CA" sz="1600" dirty="0">
              <a:latin typeface="Consolas" panose="020B0609020204030204" pitchFamily="49" charset="0"/>
              <a:cs typeface="Consolas" panose="020B0609020204030204" pitchFamily="49" charset="0"/>
            </a:endParaRPr>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a:t>
            </a:r>
            <a:r>
              <a:rPr lang="en-CA" sz="1600" dirty="0">
                <a:latin typeface="Consolas" panose="020B0609020204030204" pitchFamily="49" charset="0"/>
                <a:cs typeface="Consolas" panose="020B0609020204030204" pitchFamily="49" charset="0"/>
              </a:rPr>
              <a:t>| -&lt;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a:t>
            </a:r>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pos</a:t>
            </a:r>
            <a:r>
              <a:rPr lang="en-CA" sz="1600" dirty="0" smtClean="0">
                <a:latin typeface="Consolas" panose="020B0609020204030204" pitchFamily="49" charset="0"/>
                <a:cs typeface="Consolas" panose="020B0609020204030204" pitchFamily="49" charset="0"/>
              </a:rPr>
              <a:t>&gt;</a:t>
            </a:r>
            <a:endParaRPr lang="en-CA" sz="1600" dirty="0">
              <a:latin typeface="Consolas" panose="020B0609020204030204" pitchFamily="49" charset="0"/>
              <a:cs typeface="Consolas" panose="020B0609020204030204" pitchFamily="49" charset="0"/>
            </a:endParaRPr>
          </a:p>
          <a:p>
            <a:pPr marL="457200" lvl="1" indent="0">
              <a:buNone/>
            </a:pP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sci</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&gt;e&lt;</a:t>
            </a:r>
            <a:r>
              <a:rPr lang="en-CA" sz="1600" dirty="0" err="1" smtClean="0">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&gt; | </a:t>
            </a: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&gt;E&lt;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&gt;e&lt;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 | </a:t>
            </a:r>
            <a:r>
              <a:rPr lang="en-CA" sz="1600" dirty="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&gt;E&lt;</a:t>
            </a:r>
            <a:r>
              <a:rPr lang="en-CA" sz="1600" dirty="0" err="1" smtClean="0">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&gt;</a:t>
            </a:r>
          </a:p>
          <a:p>
            <a:pPr marL="457200" lvl="1" indent="0">
              <a:buNone/>
            </a:pPr>
            <a:r>
              <a:rPr lang="en-CA" sz="1600" dirty="0" smtClean="0">
                <a:latin typeface="Consolas" panose="020B0609020204030204" pitchFamily="49" charset="0"/>
                <a:cs typeface="Consolas" panose="020B0609020204030204" pitchFamily="49" charset="0"/>
              </a:rPr>
              <a:t>&lt;float&gt;       ::= &lt;</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sci</a:t>
            </a:r>
            <a:r>
              <a:rPr lang="en-CA" sz="1600" dirty="0" smtClean="0">
                <a:latin typeface="Consolas" panose="020B0609020204030204" pitchFamily="49" charset="0"/>
                <a:cs typeface="Consolas" panose="020B0609020204030204" pitchFamily="49" charset="0"/>
              </a:rPr>
              <a:t>&gt;</a:t>
            </a:r>
            <a:endParaRPr lang="en-CA" sz="1600" dirty="0">
              <a:latin typeface="Consolas" panose="020B0609020204030204" pitchFamily="49" charset="0"/>
              <a:cs typeface="Consolas" panose="020B0609020204030204" pitchFamily="49" charset="0"/>
            </a:endParaRPr>
          </a:p>
          <a:p>
            <a:pPr marL="457200" lvl="1" indent="0">
              <a:buNone/>
            </a:pPr>
            <a:endParaRPr lang="en-CA" sz="1600" dirty="0" smtClean="0">
              <a:latin typeface="Consolas" panose="020B0609020204030204" pitchFamily="49" charset="0"/>
              <a:cs typeface="Consolas" panose="020B0609020204030204" pitchFamily="49" charset="0"/>
            </a:endParaRPr>
          </a:p>
          <a:p>
            <a:pPr marL="457200" lvl="1" indent="0">
              <a:buNone/>
            </a:pPr>
            <a:r>
              <a:rPr lang="en-CA" sz="1600" dirty="0">
                <a:latin typeface="Consolas" panose="020B0609020204030204" pitchFamily="49" charset="0"/>
                <a:cs typeface="Consolas" panose="020B0609020204030204" pitchFamily="49" charset="0"/>
              </a:rPr>
              <a:t>&lt;</a:t>
            </a:r>
            <a:r>
              <a:rPr lang="en-CA" sz="1600" dirty="0" err="1">
                <a:latin typeface="Consolas" panose="020B0609020204030204" pitchFamily="49" charset="0"/>
                <a:cs typeface="Consolas" panose="020B0609020204030204" pitchFamily="49" charset="0"/>
              </a:rPr>
              <a:t>nondigit</a:t>
            </a:r>
            <a:r>
              <a:rPr lang="en-CA" sz="1600" dirty="0">
                <a:latin typeface="Consolas" panose="020B0609020204030204" pitchFamily="49" charset="0"/>
                <a:cs typeface="Consolas" panose="020B0609020204030204" pitchFamily="49" charset="0"/>
              </a:rPr>
              <a:t>&gt;    ::= A | B | … | Z | a | b | … | z | _</a:t>
            </a:r>
          </a:p>
          <a:p>
            <a:pPr marL="457200" lvl="1" indent="0">
              <a:buNone/>
            </a:pPr>
            <a:r>
              <a:rPr lang="en-CA" sz="1600" dirty="0">
                <a:latin typeface="Consolas" panose="020B0609020204030204" pitchFamily="49" charset="0"/>
                <a:cs typeface="Consolas" panose="020B0609020204030204" pitchFamily="49" charset="0"/>
              </a:rPr>
              <a:t>&lt;identifier&gt;  ::= &lt;</a:t>
            </a:r>
            <a:r>
              <a:rPr lang="en-CA" sz="1600" dirty="0" err="1">
                <a:latin typeface="Consolas" panose="020B0609020204030204" pitchFamily="49" charset="0"/>
                <a:cs typeface="Consolas" panose="020B0609020204030204" pitchFamily="49" charset="0"/>
              </a:rPr>
              <a:t>nondigit</a:t>
            </a:r>
            <a:r>
              <a:rPr lang="en-CA" sz="1600" dirty="0">
                <a:latin typeface="Consolas" panose="020B0609020204030204" pitchFamily="49" charset="0"/>
                <a:cs typeface="Consolas" panose="020B0609020204030204" pitchFamily="49" charset="0"/>
              </a:rPr>
              <a:t>&gt; | &lt;identifier&gt;&lt;</a:t>
            </a:r>
            <a:r>
              <a:rPr lang="en-CA" sz="1600" dirty="0" err="1">
                <a:latin typeface="Consolas" panose="020B0609020204030204" pitchFamily="49" charset="0"/>
                <a:cs typeface="Consolas" panose="020B0609020204030204" pitchFamily="49" charset="0"/>
              </a:rPr>
              <a:t>nondigit</a:t>
            </a:r>
            <a:r>
              <a:rPr lang="en-CA" sz="1600" dirty="0">
                <a:latin typeface="Consolas" panose="020B0609020204030204" pitchFamily="49" charset="0"/>
                <a:cs typeface="Consolas" panose="020B0609020204030204" pitchFamily="49" charset="0"/>
              </a:rPr>
              <a:t>&gt;</a:t>
            </a:r>
            <a:br>
              <a:rPr lang="en-CA" sz="1600" dirty="0">
                <a:latin typeface="Consolas" panose="020B0609020204030204" pitchFamily="49" charset="0"/>
                <a:cs typeface="Consolas" panose="020B0609020204030204" pitchFamily="49" charset="0"/>
              </a:rPr>
            </a:b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&lt;identifier&gt;&lt;digit&gt;</a:t>
            </a:r>
          </a:p>
          <a:p>
            <a:pPr marL="457200" lvl="1" indent="0">
              <a:buNone/>
            </a:pPr>
            <a:endParaRPr lang="en-CA" sz="1600" dirty="0">
              <a:latin typeface="Consolas" panose="020B0609020204030204" pitchFamily="49" charset="0"/>
              <a:cs typeface="Consolas" panose="020B0609020204030204" pitchFamily="49" charset="0"/>
            </a:endParaRPr>
          </a:p>
          <a:p>
            <a:pPr marL="457200" lvl="1" indent="0">
              <a:buNone/>
            </a:pPr>
            <a:r>
              <a:rPr lang="en-CA" sz="1600" dirty="0" smtClean="0">
                <a:latin typeface="Consolas" panose="020B0609020204030204" pitchFamily="49" charset="0"/>
                <a:cs typeface="Consolas" panose="020B0609020204030204" pitchFamily="49" charset="0"/>
              </a:rPr>
              <a:t>&lt;declaration&gt; ::= </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&lt;identifier</a:t>
            </a:r>
            <a:r>
              <a:rPr lang="en-CA" sz="1600" dirty="0" smtClean="0">
                <a:latin typeface="Consolas" panose="020B0609020204030204" pitchFamily="49" charset="0"/>
                <a:cs typeface="Consolas" panose="020B0609020204030204" pitchFamily="49" charset="0"/>
              </a:rPr>
              <a:t>&gt; = &lt;identifier&gt;;</a:t>
            </a:r>
            <a:endParaRPr lang="en-CA" sz="1600" dirty="0">
              <a:latin typeface="Consolas" panose="020B0609020204030204" pitchFamily="49" charset="0"/>
              <a:cs typeface="Consolas" panose="020B0609020204030204" pitchFamily="49" charset="0"/>
            </a:endParaRPr>
          </a:p>
          <a:p>
            <a:pPr marL="457200" lvl="1" indent="0">
              <a:buNone/>
            </a:pP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&lt;identifier</a:t>
            </a:r>
            <a:r>
              <a:rPr lang="en-CA" sz="1600" dirty="0" smtClean="0">
                <a:latin typeface="Consolas" panose="020B0609020204030204" pitchFamily="49" charset="0"/>
                <a:cs typeface="Consolas" panose="020B0609020204030204" pitchFamily="49" charset="0"/>
              </a:rPr>
              <a:t>&gt; = &lt;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a:t>
            </a:r>
          </a:p>
          <a:p>
            <a:pPr marL="45720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a:t>
            </a:r>
            <a:r>
              <a:rPr lang="en-CA" sz="1600" dirty="0" smtClean="0">
                <a:latin typeface="Consolas" panose="020B0609020204030204" pitchFamily="49" charset="0"/>
                <a:cs typeface="Consolas" panose="020B0609020204030204" pitchFamily="49" charset="0"/>
              </a:rPr>
              <a:t>double </a:t>
            </a:r>
            <a:r>
              <a:rPr lang="en-CA" sz="1600" dirty="0" smtClean="0">
                <a:latin typeface="Consolas" panose="020B0609020204030204" pitchFamily="49" charset="0"/>
                <a:cs typeface="Consolas" panose="020B0609020204030204" pitchFamily="49" charset="0"/>
              </a:rPr>
              <a:t>&lt;identifier</a:t>
            </a:r>
            <a:r>
              <a:rPr lang="en-CA" sz="1600" dirty="0" smtClean="0">
                <a:latin typeface="Consolas" panose="020B0609020204030204" pitchFamily="49" charset="0"/>
                <a:cs typeface="Consolas" panose="020B0609020204030204" pitchFamily="49" charset="0"/>
              </a:rPr>
              <a:t>&gt; = </a:t>
            </a:r>
            <a:r>
              <a:rPr lang="en-CA" sz="1600" dirty="0" smtClean="0">
                <a:latin typeface="Consolas" panose="020B0609020204030204" pitchFamily="49" charset="0"/>
                <a:cs typeface="Consolas" panose="020B0609020204030204" pitchFamily="49" charset="0"/>
              </a:rPr>
              <a:t>&lt;</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&gt;</a:t>
            </a:r>
            <a:endParaRPr lang="en-CA" sz="1600" dirty="0">
              <a:latin typeface="Consolas" panose="020B0609020204030204" pitchFamily="49" charset="0"/>
              <a:cs typeface="Consolas" panose="020B0609020204030204" pitchFamily="49" charset="0"/>
            </a:endParaRPr>
          </a:p>
          <a:p>
            <a:pPr marL="457200" lvl="1"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double &lt;identifier&gt; = &lt;float&gt;</a:t>
            </a:r>
          </a:p>
          <a:p>
            <a:pPr marL="457200" lvl="1" indent="0">
              <a:buNone/>
            </a:pP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684527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Parsing and grammars</a:t>
            </a:r>
            <a:endParaRPr lang="en-CA" dirty="0"/>
          </a:p>
        </p:txBody>
      </p:sp>
      <p:sp>
        <p:nvSpPr>
          <p:cNvPr id="3" name="Content Placeholder 2"/>
          <p:cNvSpPr>
            <a:spLocks noGrp="1"/>
          </p:cNvSpPr>
          <p:nvPr>
            <p:ph idx="1"/>
          </p:nvPr>
        </p:nvSpPr>
        <p:spPr>
          <a:xfrm>
            <a:off x="457200" y="1600200"/>
            <a:ext cx="7931224" cy="4525963"/>
          </a:xfrm>
        </p:spPr>
        <p:txBody>
          <a:bodyPr/>
          <a:lstStyle/>
          <a:p>
            <a:pPr marL="355600" indent="-355600">
              <a:buNone/>
            </a:pPr>
            <a:r>
              <a:rPr lang="en-CA" dirty="0" smtClean="0"/>
              <a:t>	Suppose we are trying to parse the string</a:t>
            </a:r>
          </a:p>
          <a:p>
            <a:pPr marL="355600" indent="-355600">
              <a:buNone/>
            </a:pPr>
            <a:endParaRPr lang="en-CA" sz="1100" dirty="0"/>
          </a:p>
          <a:p>
            <a:pPr marL="355600" indent="-35560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var0 </a:t>
            </a:r>
            <a:r>
              <a:rPr lang="en-CA"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3532700;</a:t>
            </a:r>
            <a:endParaRPr lang="en-CA" dirty="0" smtClean="0">
              <a:latin typeface="Consolas" panose="020B0609020204030204" pitchFamily="49" charset="0"/>
              <a:cs typeface="Consolas" panose="020B0609020204030204" pitchFamily="49" charset="0"/>
            </a:endParaRPr>
          </a:p>
          <a:p>
            <a:pPr marL="355600" indent="-355600">
              <a:buNone/>
            </a:pPr>
            <a:r>
              <a:rPr lang="en-CA" dirty="0">
                <a:latin typeface="Consolas" panose="020B0609020204030204" pitchFamily="49" charset="0"/>
                <a:cs typeface="Consolas" panose="020B0609020204030204" pitchFamily="49" charset="0"/>
              </a:rPr>
              <a:t>		double </a:t>
            </a:r>
            <a:r>
              <a:rPr lang="en-CA" dirty="0" smtClean="0">
                <a:latin typeface="Consolas" panose="020B0609020204030204" pitchFamily="49" charset="0"/>
                <a:cs typeface="Consolas" panose="020B0609020204030204" pitchFamily="49" charset="0"/>
              </a:rPr>
              <a:t>var1 </a:t>
            </a:r>
            <a:r>
              <a:rPr lang="en-CA" dirty="0">
                <a:latin typeface="Consolas" panose="020B0609020204030204" pitchFamily="49" charset="0"/>
                <a:cs typeface="Consolas" panose="020B0609020204030204" pitchFamily="49" charset="0"/>
              </a:rPr>
              <a:t>= 3.5e-27;</a:t>
            </a:r>
          </a:p>
          <a:p>
            <a:pPr marL="355600" indent="-355600">
              <a:buNone/>
            </a:pPr>
            <a:r>
              <a:rPr lang="en-CA"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var2 </a:t>
            </a:r>
            <a:r>
              <a:rPr lang="en-CA" dirty="0" smtClean="0">
                <a:latin typeface="Consolas" panose="020B0609020204030204" pitchFamily="49" charset="0"/>
                <a:cs typeface="Consolas" panose="020B0609020204030204" pitchFamily="49" charset="0"/>
              </a:rPr>
              <a:t>= -44.203;</a:t>
            </a:r>
          </a:p>
          <a:p>
            <a:pPr marL="355600" indent="-355600">
              <a:buNone/>
            </a:pPr>
            <a:endParaRPr lang="en-CA" dirty="0">
              <a:latin typeface="Consolas" panose="020B0609020204030204" pitchFamily="49" charset="0"/>
              <a:cs typeface="Consolas" panose="020B0609020204030204" pitchFamily="49" charset="0"/>
            </a:endParaRPr>
          </a:p>
          <a:p>
            <a:pPr marL="355600" indent="-355600">
              <a:buNone/>
            </a:pPr>
            <a:r>
              <a:rPr lang="en-CA" dirty="0"/>
              <a:t>	</a:t>
            </a:r>
            <a:r>
              <a:rPr lang="en-CA" dirty="0" smtClean="0"/>
              <a:t>What if we’re </a:t>
            </a:r>
            <a:r>
              <a:rPr lang="en-CA" dirty="0" smtClean="0"/>
              <a:t>parsing garbage</a:t>
            </a:r>
            <a:r>
              <a:rPr lang="en-CA" dirty="0" smtClean="0"/>
              <a:t>?</a:t>
            </a:r>
            <a:endParaRPr lang="en-CA" dirty="0"/>
          </a:p>
          <a:p>
            <a:pPr marL="355600" indent="-355600">
              <a:buNone/>
            </a:pPr>
            <a:endParaRPr lang="en-CA" sz="1100" dirty="0"/>
          </a:p>
          <a:p>
            <a:pPr marL="355600" indent="-35560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var0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3.5g-27</a:t>
            </a:r>
            <a:r>
              <a:rPr lang="en-CA" dirty="0">
                <a:latin typeface="Consolas" panose="020B0609020204030204" pitchFamily="49" charset="0"/>
                <a:cs typeface="Consolas" panose="020B0609020204030204" pitchFamily="49" charset="0"/>
              </a:rPr>
              <a:t>;</a:t>
            </a:r>
          </a:p>
          <a:p>
            <a:pPr marL="355600" indent="-355600">
              <a:buNone/>
            </a:pP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1var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44203</a:t>
            </a:r>
            <a:r>
              <a:rPr lang="en-CA" dirty="0" smtClean="0">
                <a:latin typeface="Consolas" panose="020B0609020204030204" pitchFamily="49" charset="0"/>
                <a:cs typeface="Consolas" panose="020B0609020204030204" pitchFamily="49" charset="0"/>
              </a:rPr>
              <a:t>;</a:t>
            </a:r>
          </a:p>
          <a:p>
            <a:pPr marL="355600" indent="-35560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var2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a:t>
            </a:r>
            <a:endParaRPr lang="en-CA" dirty="0">
              <a:latin typeface="Consolas" panose="020B0609020204030204" pitchFamily="49" charset="0"/>
              <a:cs typeface="Consolas" panose="020B0609020204030204" pitchFamily="49" charset="0"/>
            </a:endParaRPr>
          </a:p>
          <a:p>
            <a:pPr marL="355600" indent="-35560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var3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1.0;</a:t>
            </a:r>
            <a:endParaRPr lang="en-CA" dirty="0">
              <a:latin typeface="Consolas" panose="020B0609020204030204" pitchFamily="49" charset="0"/>
              <a:cs typeface="Consolas" panose="020B0609020204030204" pitchFamily="49" charset="0"/>
            </a:endParaRPr>
          </a:p>
          <a:p>
            <a:pPr marL="355600" indent="-355600">
              <a:buNone/>
            </a:pPr>
            <a:endParaRPr lang="en-CA" dirty="0" smtClean="0"/>
          </a:p>
          <a:p>
            <a:pPr marL="355600" indent="-355600">
              <a:buNone/>
            </a:pPr>
            <a:r>
              <a:rPr lang="en-CA" dirty="0"/>
              <a:t>	</a:t>
            </a:r>
            <a:r>
              <a:rPr lang="en-CA" dirty="0" smtClean="0"/>
              <a:t>Note that in C/C++, </a:t>
            </a:r>
            <a:r>
              <a:rPr lang="en-CA" dirty="0" smtClean="0">
                <a:latin typeface="Consolas" panose="020B0609020204030204" pitchFamily="49" charset="0"/>
                <a:cs typeface="Consolas" panose="020B0609020204030204" pitchFamily="49" charset="0"/>
              </a:rPr>
              <a:t>052</a:t>
            </a:r>
            <a:r>
              <a:rPr lang="en-CA" dirty="0" smtClean="0"/>
              <a:t> defines the octal number equal to </a:t>
            </a:r>
            <a:r>
              <a:rPr lang="en-CA" dirty="0" smtClean="0">
                <a:latin typeface="Times New Roman" panose="02020603050405020304" pitchFamily="18" charset="0"/>
                <a:cs typeface="Times New Roman" panose="02020603050405020304" pitchFamily="18" charset="0"/>
              </a:rPr>
              <a:t>42</a:t>
            </a:r>
            <a:r>
              <a:rPr lang="en-CA" baseline="-25000" dirty="0" smtClean="0">
                <a:latin typeface="Times New Roman" panose="02020603050405020304" pitchFamily="18" charset="0"/>
                <a:cs typeface="Times New Roman" panose="02020603050405020304" pitchFamily="18" charset="0"/>
              </a:rPr>
              <a:t>10</a:t>
            </a:r>
            <a:endParaRPr lang="en-C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48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err="1" smtClean="0">
                <a:latin typeface="Arial" charset="0"/>
                <a:cs typeface="Arial" charset="0"/>
              </a:rPr>
              <a:t>Backjumping</a:t>
            </a:r>
            <a:endParaRPr lang="en-US" altLang="en-US" dirty="0" smtClean="0">
              <a:latin typeface="Arial" charset="0"/>
              <a:cs typeface="Arial" charset="0"/>
            </a:endParaRPr>
          </a:p>
        </p:txBody>
      </p:sp>
      <p:sp>
        <p:nvSpPr>
          <p:cNvPr id="2560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some cases, the following may occur:</a:t>
            </a:r>
          </a:p>
          <a:p>
            <a:pPr lvl="1"/>
            <a:r>
              <a:rPr lang="en-US" altLang="en-US" dirty="0" smtClean="0">
                <a:latin typeface="Arial" charset="0"/>
                <a:cs typeface="Arial" charset="0"/>
              </a:rPr>
              <a:t>Determining that one leaf does not constitute a solution may simultaneously determine that the corresponding sub-tree does not contain a solution, either</a:t>
            </a:r>
          </a:p>
          <a:p>
            <a:pPr lvl="1"/>
            <a:r>
              <a:rPr lang="en-US" altLang="en-US" dirty="0" smtClean="0">
                <a:latin typeface="Arial" charset="0"/>
                <a:cs typeface="Arial" charset="0"/>
              </a:rPr>
              <a:t>In this case, return to the closest ancestor such that it has not yet been determined that all descendants have been ruled out</a:t>
            </a:r>
          </a:p>
          <a:p>
            <a:pPr lvl="1"/>
            <a:r>
              <a:rPr lang="en-US" altLang="en-US" dirty="0" smtClean="0">
                <a:latin typeface="Arial" charset="0"/>
                <a:cs typeface="Arial" charset="0"/>
              </a:rPr>
              <a:t>This is described as </a:t>
            </a:r>
            <a:r>
              <a:rPr lang="en-US" altLang="en-US" i="1" dirty="0" err="1" smtClean="0">
                <a:latin typeface="Arial" charset="0"/>
                <a:cs typeface="Arial" charset="0"/>
              </a:rPr>
              <a:t>backjumping</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p>
        </p:txBody>
      </p:sp>
    </p:spTree>
    <p:extLst>
      <p:ext uri="{BB962C8B-B14F-4D97-AF65-F5344CB8AC3E}">
        <p14:creationId xmlns:p14="http://schemas.microsoft.com/office/powerpoint/2010/main" val="1323790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 maze</a:t>
            </a:r>
            <a:endParaRPr lang="en-CA" dirty="0"/>
          </a:p>
        </p:txBody>
      </p:sp>
      <p:sp>
        <p:nvSpPr>
          <p:cNvPr id="3" name="Content Placeholder 2"/>
          <p:cNvSpPr>
            <a:spLocks noGrp="1"/>
          </p:cNvSpPr>
          <p:nvPr>
            <p:ph idx="1"/>
          </p:nvPr>
        </p:nvSpPr>
        <p:spPr/>
        <p:txBody>
          <a:bodyPr/>
          <a:lstStyle/>
          <a:p>
            <a:pPr marL="355600" indent="-355600">
              <a:buNone/>
            </a:pPr>
            <a:r>
              <a:rPr lang="en-CA" dirty="0" smtClean="0"/>
              <a:t>	In trying to find your way through a maze, one simple rule works quite nicely:</a:t>
            </a:r>
          </a:p>
          <a:p>
            <a:pPr lvl="1"/>
            <a:r>
              <a:rPr lang="en-CA" dirty="0" smtClean="0"/>
              <a:t>The right-hand rule:</a:t>
            </a:r>
          </a:p>
          <a:p>
            <a:pPr marL="457200" lvl="1" indent="0">
              <a:buNone/>
            </a:pPr>
            <a:r>
              <a:rPr lang="en-CA" dirty="0"/>
              <a:t>	</a:t>
            </a:r>
            <a:r>
              <a:rPr lang="en-CA" dirty="0" smtClean="0"/>
              <a:t>Touch a wall with your right hand, and continue forward always 	keeping your right hand touching a wall until you get out.</a:t>
            </a:r>
          </a:p>
          <a:p>
            <a:pPr marL="457200" lvl="1" indent="0">
              <a:buNone/>
            </a:pPr>
            <a:endParaRPr lang="en-CA" dirty="0" smtClean="0"/>
          </a:p>
          <a:p>
            <a:pPr marL="355600" indent="-298450">
              <a:buNone/>
            </a:pPr>
            <a:r>
              <a:rPr lang="en-CA" dirty="0" smtClean="0"/>
              <a:t>	</a:t>
            </a:r>
            <a:endParaRPr lang="en-CA" dirty="0"/>
          </a:p>
        </p:txBody>
      </p:sp>
    </p:spTree>
    <p:extLst>
      <p:ext uri="{BB962C8B-B14F-4D97-AF65-F5344CB8AC3E}">
        <p14:creationId xmlns:p14="http://schemas.microsoft.com/office/powerpoint/2010/main" val="2335500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 maze</a:t>
            </a:r>
            <a:endParaRPr lang="en-CA" dirty="0"/>
          </a:p>
        </p:txBody>
      </p:sp>
      <p:sp>
        <p:nvSpPr>
          <p:cNvPr id="3" name="Content Placeholder 2"/>
          <p:cNvSpPr>
            <a:spLocks noGrp="1"/>
          </p:cNvSpPr>
          <p:nvPr>
            <p:ph idx="1"/>
          </p:nvPr>
        </p:nvSpPr>
        <p:spPr/>
        <p:txBody>
          <a:bodyPr/>
          <a:lstStyle/>
          <a:p>
            <a:pPr marL="355600" indent="-355600">
              <a:buNone/>
            </a:pPr>
            <a:r>
              <a:rPr lang="en-CA" dirty="0" smtClean="0"/>
              <a:t>	This works well in finding your way through a maze</a:t>
            </a:r>
          </a:p>
          <a:p>
            <a:pPr marL="355600" indent="-355600">
              <a:buNone/>
            </a:pPr>
            <a:endParaRPr lang="en-CA" dirty="0"/>
          </a:p>
          <a:p>
            <a:pPr marL="355600" indent="-355600">
              <a:buNone/>
            </a:pPr>
            <a:endParaRPr lang="en-CA" dirty="0" smtClean="0"/>
          </a:p>
          <a:p>
            <a:pPr marL="355600" indent="-355600">
              <a:buNone/>
            </a:pPr>
            <a:endParaRPr lang="en-CA" dirty="0"/>
          </a:p>
          <a:p>
            <a:pPr marL="355600" indent="-355600">
              <a:buNone/>
            </a:pPr>
            <a:endParaRPr lang="en-CA" dirty="0" smtClean="0"/>
          </a:p>
          <a:p>
            <a:pPr marL="355600" indent="-355600">
              <a:buNone/>
            </a:pPr>
            <a:endParaRPr lang="en-CA" dirty="0"/>
          </a:p>
          <a:p>
            <a:pPr marL="355600" indent="-355600">
              <a:buNone/>
            </a:pPr>
            <a:endParaRPr lang="en-CA" dirty="0" smtClean="0"/>
          </a:p>
          <a:p>
            <a:pPr marL="355600" indent="-355600">
              <a:buNone/>
            </a:pPr>
            <a:r>
              <a:rPr lang="en-CA" dirty="0"/>
              <a:t>	</a:t>
            </a:r>
            <a:r>
              <a:rPr lang="en-CA" dirty="0" smtClean="0"/>
              <a:t>It doesn’t work if you’re trying to get into the maze or out of a maze</a:t>
            </a:r>
            <a:endParaRPr lang="en-CA" dirty="0"/>
          </a:p>
        </p:txBody>
      </p:sp>
      <p:pic>
        <p:nvPicPr>
          <p:cNvPr id="2050" name="Picture 2"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09" y="4577605"/>
            <a:ext cx="3025775" cy="21637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wharder\Desktop\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5" y="1988840"/>
            <a:ext cx="3025775" cy="2163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44547" y="4577605"/>
            <a:ext cx="3024696" cy="216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1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Searching a maze</a:t>
            </a:r>
          </a:p>
        </p:txBody>
      </p:sp>
      <p:sp>
        <p:nvSpPr>
          <p:cNvPr id="3" name="Content Placeholder 2"/>
          <p:cNvSpPr>
            <a:spLocks noGrp="1"/>
          </p:cNvSpPr>
          <p:nvPr>
            <p:ph idx="1"/>
          </p:nvPr>
        </p:nvSpPr>
        <p:spPr>
          <a:xfrm>
            <a:off x="457200" y="1600200"/>
            <a:ext cx="7643192" cy="4525963"/>
          </a:xfrm>
        </p:spPr>
        <p:txBody>
          <a:bodyPr/>
          <a:lstStyle/>
          <a:p>
            <a:pPr marL="355600" indent="-355600">
              <a:buNone/>
            </a:pPr>
            <a:r>
              <a:rPr lang="en-CA" dirty="0" smtClean="0"/>
              <a:t>	Consider the following algorithm:</a:t>
            </a:r>
          </a:p>
          <a:p>
            <a:pPr lvl="1"/>
            <a:r>
              <a:rPr lang="en-CA" dirty="0" smtClean="0"/>
              <a:t>If the goal is reached, we are done</a:t>
            </a:r>
          </a:p>
          <a:p>
            <a:pPr lvl="1"/>
            <a:r>
              <a:rPr lang="en-CA" dirty="0" smtClean="0"/>
              <a:t>If there is only one move into a previously unoccupied cell, move to it and flag it as occupied</a:t>
            </a:r>
          </a:p>
          <a:p>
            <a:pPr lvl="1"/>
            <a:r>
              <a:rPr lang="en-CA" dirty="0" smtClean="0"/>
              <a:t>If there is more than one move into a previously unoccupied cell, push that position onto a stack, and take the right-most available path </a:t>
            </a:r>
          </a:p>
          <a:p>
            <a:pPr lvl="1"/>
            <a:r>
              <a:rPr lang="en-CA" dirty="0" smtClean="0"/>
              <a:t>If there are no more moves, check the stack:</a:t>
            </a:r>
          </a:p>
          <a:p>
            <a:pPr lvl="2"/>
            <a:r>
              <a:rPr lang="en-CA" dirty="0" smtClean="0"/>
              <a:t>If the stack is empty,</a:t>
            </a:r>
            <a:br>
              <a:rPr lang="en-CA" dirty="0" smtClean="0"/>
            </a:br>
            <a:r>
              <a:rPr lang="en-CA" dirty="0" smtClean="0"/>
              <a:t>        there is no path to the goal</a:t>
            </a:r>
          </a:p>
          <a:p>
            <a:pPr lvl="2"/>
            <a:r>
              <a:rPr lang="en-CA" dirty="0" smtClean="0"/>
              <a:t>If the stack is not empty, pop to top position</a:t>
            </a:r>
            <a:br>
              <a:rPr lang="en-CA" dirty="0" smtClean="0"/>
            </a:br>
            <a:r>
              <a:rPr lang="en-CA" dirty="0" smtClean="0"/>
              <a:t>and continue the algorithm from that point</a:t>
            </a:r>
          </a:p>
          <a:p>
            <a:pPr lvl="1"/>
            <a:endParaRPr lang="en-CA" dirty="0"/>
          </a:p>
        </p:txBody>
      </p:sp>
      <p:pic>
        <p:nvPicPr>
          <p:cNvPr id="1026" name="Picture 2" descr="C:\Users\dwharder\Deskto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681" y="4289573"/>
            <a:ext cx="3025775" cy="216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89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Searching a maze</a:t>
            </a:r>
          </a:p>
        </p:txBody>
      </p:sp>
      <p:sp>
        <p:nvSpPr>
          <p:cNvPr id="3" name="Content Placeholder 2"/>
          <p:cNvSpPr>
            <a:spLocks noGrp="1"/>
          </p:cNvSpPr>
          <p:nvPr>
            <p:ph idx="1"/>
          </p:nvPr>
        </p:nvSpPr>
        <p:spPr>
          <a:xfrm>
            <a:off x="457200" y="1600200"/>
            <a:ext cx="7643192" cy="4525963"/>
          </a:xfrm>
        </p:spPr>
        <p:txBody>
          <a:bodyPr/>
          <a:lstStyle/>
          <a:p>
            <a:pPr marL="355600" indent="-355600">
              <a:buNone/>
            </a:pPr>
            <a:r>
              <a:rPr lang="en-CA" dirty="0" smtClean="0"/>
              <a:t>	In each example, the solution is always found</a:t>
            </a:r>
          </a:p>
          <a:p>
            <a:pPr lvl="1"/>
            <a:r>
              <a:rPr lang="en-CA" dirty="0" smtClean="0"/>
              <a:t>In the normal maze, less work is required due to </a:t>
            </a:r>
            <a:r>
              <a:rPr lang="en-CA" dirty="0" err="1" smtClean="0"/>
              <a:t>backjumping</a:t>
            </a:r>
            <a:endParaRPr lang="en-CA" dirty="0" smtClean="0"/>
          </a:p>
        </p:txBody>
      </p:sp>
      <p:pic>
        <p:nvPicPr>
          <p:cNvPr id="1026" name="Picture 2" descr="C:\Users\dwharder\Deskto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996953"/>
            <a:ext cx="3025775" cy="21637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96952"/>
            <a:ext cx="3025775" cy="216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57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en.wikipedia.org/wiki/Backtracking</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§11.1, p.200.</a:t>
            </a:r>
          </a:p>
          <a:p>
            <a:pPr marL="533400" indent="-533400">
              <a:buNone/>
            </a:pPr>
            <a:r>
              <a:rPr lang="en-US" altLang="en-US" sz="1400" dirty="0">
                <a:latin typeface="Arial" charset="0"/>
                <a:cs typeface="Arial" charset="0"/>
              </a:rPr>
              <a:t>[2]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Wesley, §9.2, p.342-5.</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latin typeface="Arial" charset="0"/>
                <a:cs typeface="Arial" charset="0"/>
              </a:rPr>
              <a:t>Backtracking</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With Dijkstra’s algorithm, we keep track of all current best paths</a:t>
            </a:r>
          </a:p>
          <a:p>
            <a:pPr lvl="1"/>
            <a:r>
              <a:rPr lang="en-US" altLang="en-US" dirty="0" smtClean="0">
                <a:latin typeface="Arial" charset="0"/>
                <a:cs typeface="Arial" charset="0"/>
              </a:rPr>
              <a:t>There are at most </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 – 1 </a:t>
            </a:r>
            <a:r>
              <a:rPr lang="en-US" altLang="en-US" dirty="0" smtClean="0">
                <a:latin typeface="Arial" charset="0"/>
                <a:cs typeface="Arial" charset="0"/>
              </a:rPr>
              <a:t> paths we could extend at any one time</a:t>
            </a:r>
          </a:p>
          <a:p>
            <a:pPr lvl="1"/>
            <a:r>
              <a:rPr lang="en-US" altLang="en-US" dirty="0" smtClean="0">
                <a:latin typeface="Arial" charset="0"/>
                <a:cs typeface="Arial" charset="0"/>
              </a:rPr>
              <a:t>These can be tracked with a relatively small table</a:t>
            </a:r>
          </a:p>
          <a:p>
            <a:pPr lvl="1"/>
            <a:endParaRPr lang="en-US" altLang="en-US" dirty="0">
              <a:latin typeface="Arial" charset="0"/>
              <a:cs typeface="Arial" charset="0"/>
            </a:endParaRPr>
          </a:p>
          <a:p>
            <a:pPr marL="360363" indent="-360363">
              <a:buNone/>
            </a:pPr>
            <a:r>
              <a:rPr lang="en-US" altLang="en-US" dirty="0" smtClean="0">
                <a:latin typeface="Arial" charset="0"/>
                <a:cs typeface="Arial" charset="0"/>
              </a:rPr>
              <a:t>	Suppose we cannot evaluate the relative fitness of solutions</a:t>
            </a:r>
          </a:p>
          <a:p>
            <a:pPr lvl="1"/>
            <a:r>
              <a:rPr lang="en-US" altLang="en-US" dirty="0" smtClean="0">
                <a:latin typeface="Arial" charset="0"/>
                <a:cs typeface="Arial" charset="0"/>
              </a:rPr>
              <a:t>There may just be too many to record efficiently</a:t>
            </a:r>
          </a:p>
          <a:p>
            <a:pPr lvl="1"/>
            <a:r>
              <a:rPr lang="en-US" altLang="en-US" dirty="0" smtClean="0">
                <a:latin typeface="Arial" charset="0"/>
                <a:cs typeface="Arial" charset="0"/>
              </a:rPr>
              <a:t>Are we left with a brute-force search?</a:t>
            </a:r>
          </a:p>
          <a:p>
            <a:pPr lvl="1"/>
            <a:endParaRPr lang="en-US" altLang="en-US" dirty="0">
              <a:latin typeface="Arial" charset="0"/>
              <a:cs typeface="Arial" charset="0"/>
            </a:endParaRPr>
          </a:p>
          <a:p>
            <a:pPr marL="360363" indent="-360363">
              <a:buNone/>
            </a:pPr>
            <a:r>
              <a:rPr lang="en-US" altLang="en-US" dirty="0" smtClean="0">
                <a:latin typeface="Arial" charset="0"/>
                <a:cs typeface="Arial" charset="0"/>
              </a:rPr>
              <a:t>	Suppose there are just too many partial solutions at any one time to keep track of</a:t>
            </a:r>
          </a:p>
          <a:p>
            <a:pPr lvl="1"/>
            <a:r>
              <a:rPr lang="en-US" altLang="en-US" dirty="0" smtClean="0">
                <a:latin typeface="Arial" charset="0"/>
                <a:cs typeface="Arial" charset="0"/>
              </a:rPr>
              <a:t>At any point in time in a game of chess or Go (</a:t>
            </a:r>
            <a:r>
              <a:rPr lang="ja-JP" altLang="en-US" dirty="0"/>
              <a:t>围棋</a:t>
            </a:r>
            <a:r>
              <a:rPr lang="en-CA" altLang="ja-JP" dirty="0" smtClean="0"/>
              <a:t> or</a:t>
            </a:r>
            <a:r>
              <a:rPr lang="ja-JP" altLang="en-US" dirty="0" smtClean="0"/>
              <a:t>碁</a:t>
            </a:r>
            <a:r>
              <a:rPr lang="en-CA" altLang="ja-JP" dirty="0" smtClean="0"/>
              <a:t>), there are a plethora of moves, each valid, but the usefulness of each will vary</a:t>
            </a:r>
            <a:endParaRPr lang="en-US" altLang="en-US" dirty="0" smtClean="0">
              <a:latin typeface="Arial" charset="0"/>
              <a:cs typeface="Arial" charset="0"/>
            </a:endParaRPr>
          </a:p>
        </p:txBody>
      </p:sp>
    </p:spTree>
    <p:extLst>
      <p:ext uri="{BB962C8B-B14F-4D97-AF65-F5344CB8AC3E}">
        <p14:creationId xmlns:p14="http://schemas.microsoft.com/office/powerpoint/2010/main" val="2002266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the first case, consider the game Sudoku:</a:t>
            </a:r>
          </a:p>
          <a:p>
            <a:pPr lvl="1"/>
            <a:r>
              <a:rPr lang="en-US" altLang="en-US" dirty="0" smtClean="0">
                <a:latin typeface="Arial" charset="0"/>
                <a:cs typeface="Arial" charset="0"/>
              </a:rPr>
              <a:t>The search space is 9</a:t>
            </a:r>
            <a:r>
              <a:rPr lang="en-US" altLang="en-US" baseline="30000" dirty="0" smtClean="0">
                <a:latin typeface="Arial" charset="0"/>
                <a:cs typeface="Arial" charset="0"/>
              </a:rPr>
              <a:t>53</a:t>
            </a:r>
            <a:r>
              <a:rPr lang="en-US" altLang="en-US" dirty="0" smtClean="0">
                <a:latin typeface="Arial" charset="0"/>
                <a:cs typeface="Arial"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4095774032"/>
              </p:ext>
            </p:extLst>
          </p:nvPr>
        </p:nvGraphicFramePr>
        <p:xfrm>
          <a:off x="2916176" y="2513424"/>
          <a:ext cx="3240000" cy="3291840"/>
        </p:xfrm>
        <a:graphic>
          <a:graphicData uri="http://schemas.openxmlformats.org/drawingml/2006/table">
            <a:tbl>
              <a:tblPr firstRow="1" bandRow="1">
                <a:tableStyleId>{2D5ABB26-0587-4C30-8999-92F81FD0307C}</a:tableStyleId>
              </a:tblPr>
              <a:tblGrid>
                <a:gridCol w="360000"/>
                <a:gridCol w="360000"/>
                <a:gridCol w="360000"/>
                <a:gridCol w="360000"/>
                <a:gridCol w="360000"/>
                <a:gridCol w="360000"/>
                <a:gridCol w="360000"/>
                <a:gridCol w="360000"/>
                <a:gridCol w="360000"/>
              </a:tblGrid>
              <a:tr h="360000">
                <a:tc>
                  <a:txBody>
                    <a:bodyPr/>
                    <a:lstStyle/>
                    <a:p>
                      <a:pPr algn="ctr"/>
                      <a:r>
                        <a:rPr lang="en-CA" dirty="0" smtClean="0">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360000">
                <a:tc>
                  <a:txBody>
                    <a:bodyPr/>
                    <a:lstStyle/>
                    <a:p>
                      <a:pPr algn="ctr"/>
                      <a:r>
                        <a:rPr lang="en-CA" dirty="0" smtClean="0">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6</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360000">
                <a:tc>
                  <a:txBody>
                    <a:bodyPr/>
                    <a:lstStyle/>
                    <a:p>
                      <a:pPr algn="ct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360000">
                <a:tc>
                  <a:txBody>
                    <a:bodyPr/>
                    <a:lstStyle/>
                    <a:p>
                      <a:pPr algn="ctr"/>
                      <a:endParaRPr lang="en-CA" dirty="0">
                        <a:latin typeface="Arial" panose="020B0604020202020204" pitchFamily="34" charset="0"/>
                        <a:cs typeface="Arial" panose="020B0604020202020204" pitchFamily="34" charset="0"/>
                      </a:endParaRPr>
                    </a:p>
                  </a:txBody>
                  <a:tcP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dirty="0" smtClean="0">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dirty="0" smtClean="0">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dirty="0" smtClean="0">
                          <a:latin typeface="Arial" panose="020B0604020202020204" pitchFamily="34" charset="0"/>
                          <a:cs typeface="Arial" panose="020B0604020202020204" pitchFamily="34" charset="0"/>
                        </a:rPr>
                        <a:t>7</a:t>
                      </a:r>
                      <a:endParaRPr lang="en-CA"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sp>
        <p:nvSpPr>
          <p:cNvPr id="3" name="TextBox 2"/>
          <p:cNvSpPr txBox="1"/>
          <p:nvPr/>
        </p:nvSpPr>
        <p:spPr>
          <a:xfrm>
            <a:off x="4483120" y="6372036"/>
            <a:ext cx="2748701" cy="307777"/>
          </a:xfrm>
          <a:prstGeom prst="rect">
            <a:avLst/>
          </a:prstGeom>
          <a:noFill/>
        </p:spPr>
        <p:txBody>
          <a:bodyPr wrap="none" rtlCol="0">
            <a:spAutoFit/>
          </a:bodyPr>
          <a:lstStyle/>
          <a:p>
            <a:r>
              <a:rPr lang="en-CA" sz="1400" dirty="0">
                <a:solidFill>
                  <a:schemeClr val="tx1">
                    <a:lumMod val="50000"/>
                    <a:lumOff val="50000"/>
                  </a:schemeClr>
                </a:solidFill>
              </a:rPr>
              <a:t>http://</a:t>
            </a:r>
            <a:r>
              <a:rPr lang="en-CA" sz="1400" dirty="0" smtClean="0">
                <a:solidFill>
                  <a:schemeClr val="tx1">
                    <a:lumMod val="50000"/>
                    <a:lumOff val="50000"/>
                  </a:schemeClr>
                </a:solidFill>
              </a:rPr>
              <a:t>www.sudokuoftheday.com/</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val="1161292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least for the first entry in the first square, only 1, 3, 7 fit</a:t>
            </a:r>
          </a:p>
        </p:txBody>
      </p:sp>
      <p:graphicFrame>
        <p:nvGraphicFramePr>
          <p:cNvPr id="2" name="Table 1"/>
          <p:cNvGraphicFramePr>
            <a:graphicFrameLocks noGrp="1"/>
          </p:cNvGraphicFramePr>
          <p:nvPr>
            <p:extLst>
              <p:ext uri="{D42A27DB-BD31-4B8C-83A1-F6EECF244321}">
                <p14:modId xmlns:p14="http://schemas.microsoft.com/office/powerpoint/2010/main" val="2739200978"/>
              </p:ext>
            </p:extLst>
          </p:nvPr>
        </p:nvGraphicFramePr>
        <p:xfrm>
          <a:off x="3563888" y="2060848"/>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1955659"/>
              </p:ext>
            </p:extLst>
          </p:nvPr>
        </p:nvGraphicFramePr>
        <p:xfrm>
          <a:off x="3563888" y="4113256"/>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72577503"/>
              </p:ext>
            </p:extLst>
          </p:nvPr>
        </p:nvGraphicFramePr>
        <p:xfrm>
          <a:off x="1331640" y="4113256"/>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78483254"/>
              </p:ext>
            </p:extLst>
          </p:nvPr>
        </p:nvGraphicFramePr>
        <p:xfrm>
          <a:off x="5878792" y="4113256"/>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14" name="Straight Arrow Connector 13"/>
          <p:cNvCxnSpPr/>
          <p:nvPr/>
        </p:nvCxnSpPr>
        <p:spPr>
          <a:xfrm flipH="1">
            <a:off x="2852600" y="3718704"/>
            <a:ext cx="1008112"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56856" y="3718704"/>
            <a:ext cx="1080120"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90728" y="3754600"/>
            <a:ext cx="0"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107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If the first entry has a 1, the 2</a:t>
            </a:r>
            <a:r>
              <a:rPr lang="en-US" altLang="en-US" baseline="30000" dirty="0" smtClean="0">
                <a:latin typeface="Arial" charset="0"/>
                <a:cs typeface="Arial" charset="0"/>
              </a:rPr>
              <a:t>nd</a:t>
            </a:r>
            <a:r>
              <a:rPr lang="en-US" altLang="en-US" dirty="0">
                <a:latin typeface="Arial" charset="0"/>
                <a:cs typeface="Arial" charset="0"/>
              </a:rPr>
              <a:t> </a:t>
            </a:r>
            <a:r>
              <a:rPr lang="en-US" altLang="en-US" dirty="0" smtClean="0">
                <a:latin typeface="Arial" charset="0"/>
                <a:cs typeface="Arial" charset="0"/>
              </a:rPr>
              <a:t>entry in that square could be 7 or 8</a:t>
            </a:r>
          </a:p>
        </p:txBody>
      </p:sp>
      <p:graphicFrame>
        <p:nvGraphicFramePr>
          <p:cNvPr id="2" name="Table 1"/>
          <p:cNvGraphicFramePr>
            <a:graphicFrameLocks noGrp="1"/>
          </p:cNvGraphicFramePr>
          <p:nvPr>
            <p:extLst>
              <p:ext uri="{D42A27DB-BD31-4B8C-83A1-F6EECF244321}">
                <p14:modId xmlns:p14="http://schemas.microsoft.com/office/powerpoint/2010/main" val="274683248"/>
              </p:ext>
            </p:extLst>
          </p:nvPr>
        </p:nvGraphicFramePr>
        <p:xfrm>
          <a:off x="3563888" y="2060848"/>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84833715"/>
              </p:ext>
            </p:extLst>
          </p:nvPr>
        </p:nvGraphicFramePr>
        <p:xfrm>
          <a:off x="2468040" y="4113256"/>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1" dirty="0" smtClean="0">
                          <a:solidFill>
                            <a:srgbClr val="FF0000"/>
                          </a:solidFill>
                          <a:latin typeface="Arial" panose="020B0604020202020204" pitchFamily="34" charset="0"/>
                          <a:cs typeface="Arial" panose="020B0604020202020204" pitchFamily="34" charset="0"/>
                        </a:rPr>
                        <a:t>1</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8" name="Straight Arrow Connector 7"/>
          <p:cNvCxnSpPr/>
          <p:nvPr/>
        </p:nvCxnSpPr>
        <p:spPr>
          <a:xfrm flipH="1">
            <a:off x="4111904" y="377051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70384" y="377051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493844004"/>
              </p:ext>
            </p:extLst>
          </p:nvPr>
        </p:nvGraphicFramePr>
        <p:xfrm>
          <a:off x="4698616" y="4113256"/>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spTree>
    <p:extLst>
      <p:ext uri="{BB962C8B-B14F-4D97-AF65-F5344CB8AC3E}">
        <p14:creationId xmlns:p14="http://schemas.microsoft.com/office/powerpoint/2010/main" val="209050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If the first entry has a </a:t>
            </a:r>
            <a:r>
              <a:rPr lang="en-US" altLang="en-US" dirty="0" smtClean="0">
                <a:latin typeface="Arial" charset="0"/>
                <a:cs typeface="Arial" charset="0"/>
              </a:rPr>
              <a:t>3, </a:t>
            </a:r>
            <a:r>
              <a:rPr lang="en-US" altLang="en-US" dirty="0">
                <a:latin typeface="Arial" charset="0"/>
                <a:cs typeface="Arial" charset="0"/>
              </a:rPr>
              <a:t>the 2</a:t>
            </a:r>
            <a:r>
              <a:rPr lang="en-US" altLang="en-US" baseline="30000" dirty="0">
                <a:latin typeface="Arial" charset="0"/>
                <a:cs typeface="Arial" charset="0"/>
              </a:rPr>
              <a:t>nd</a:t>
            </a:r>
            <a:r>
              <a:rPr lang="en-US" altLang="en-US" dirty="0">
                <a:latin typeface="Arial" charset="0"/>
                <a:cs typeface="Arial" charset="0"/>
              </a:rPr>
              <a:t> entry in that square could be 7 or 8</a:t>
            </a:r>
          </a:p>
        </p:txBody>
      </p:sp>
      <p:graphicFrame>
        <p:nvGraphicFramePr>
          <p:cNvPr id="2" name="Table 1"/>
          <p:cNvGraphicFramePr>
            <a:graphicFrameLocks noGrp="1"/>
          </p:cNvGraphicFramePr>
          <p:nvPr>
            <p:extLst>
              <p:ext uri="{D42A27DB-BD31-4B8C-83A1-F6EECF244321}">
                <p14:modId xmlns:p14="http://schemas.microsoft.com/office/powerpoint/2010/main" val="1186888744"/>
              </p:ext>
            </p:extLst>
          </p:nvPr>
        </p:nvGraphicFramePr>
        <p:xfrm>
          <a:off x="3563888" y="2060848"/>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34396483"/>
              </p:ext>
            </p:extLst>
          </p:nvPr>
        </p:nvGraphicFramePr>
        <p:xfrm>
          <a:off x="4698616" y="4113256"/>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68643514"/>
              </p:ext>
            </p:extLst>
          </p:nvPr>
        </p:nvGraphicFramePr>
        <p:xfrm>
          <a:off x="2466368" y="4113256"/>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1" dirty="0" smtClean="0">
                          <a:solidFill>
                            <a:srgbClr val="FF0000"/>
                          </a:solidFill>
                          <a:latin typeface="Arial" panose="020B0604020202020204" pitchFamily="34" charset="0"/>
                          <a:cs typeface="Arial" panose="020B0604020202020204" pitchFamily="34" charset="0"/>
                        </a:rPr>
                        <a:t>3</a:t>
                      </a: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8" name="Straight Arrow Connector 7"/>
          <p:cNvCxnSpPr/>
          <p:nvPr/>
        </p:nvCxnSpPr>
        <p:spPr>
          <a:xfrm flipH="1">
            <a:off x="4111904" y="377051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70384" y="3770512"/>
            <a:ext cx="216024"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601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Sudoku</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If the first entry has a </a:t>
            </a:r>
            <a:r>
              <a:rPr lang="en-US" altLang="en-US" dirty="0" smtClean="0">
                <a:latin typeface="Arial" charset="0"/>
                <a:cs typeface="Arial" charset="0"/>
              </a:rPr>
              <a:t>7, </a:t>
            </a:r>
            <a:r>
              <a:rPr lang="en-US" altLang="en-US" dirty="0">
                <a:latin typeface="Arial" charset="0"/>
                <a:cs typeface="Arial" charset="0"/>
              </a:rPr>
              <a:t>the 2</a:t>
            </a:r>
            <a:r>
              <a:rPr lang="en-US" altLang="en-US" baseline="30000" dirty="0">
                <a:latin typeface="Arial" charset="0"/>
                <a:cs typeface="Arial" charset="0"/>
              </a:rPr>
              <a:t>nd</a:t>
            </a:r>
            <a:r>
              <a:rPr lang="en-US" altLang="en-US" dirty="0">
                <a:latin typeface="Arial" charset="0"/>
                <a:cs typeface="Arial" charset="0"/>
              </a:rPr>
              <a:t> entry in that square could be </a:t>
            </a:r>
            <a:r>
              <a:rPr lang="en-US" altLang="en-US" dirty="0" smtClean="0">
                <a:latin typeface="Arial" charset="0"/>
                <a:cs typeface="Arial" charset="0"/>
              </a:rPr>
              <a:t>8</a:t>
            </a:r>
            <a:endParaRPr lang="en-US" altLang="en-US" dirty="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97403072"/>
              </p:ext>
            </p:extLst>
          </p:nvPr>
        </p:nvGraphicFramePr>
        <p:xfrm>
          <a:off x="3563888" y="2060848"/>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11879709"/>
              </p:ext>
            </p:extLst>
          </p:nvPr>
        </p:nvGraphicFramePr>
        <p:xfrm>
          <a:off x="3581472" y="4113256"/>
          <a:ext cx="1861560" cy="1620000"/>
        </p:xfrm>
        <a:graphic>
          <a:graphicData uri="http://schemas.openxmlformats.org/drawingml/2006/table">
            <a:tbl>
              <a:tblPr firstRow="1" bandRow="1">
                <a:tableStyleId>{2D5ABB26-0587-4C30-8999-92F81FD0307C}</a:tableStyleId>
              </a:tblPr>
              <a:tblGrid>
                <a:gridCol w="206840"/>
                <a:gridCol w="206840"/>
                <a:gridCol w="206840"/>
                <a:gridCol w="206840"/>
                <a:gridCol w="206840"/>
                <a:gridCol w="206840"/>
                <a:gridCol w="206840"/>
                <a:gridCol w="206840"/>
                <a:gridCol w="206840"/>
              </a:tblGrid>
              <a:tr h="180000">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b="1" dirty="0" smtClean="0">
                          <a:solidFill>
                            <a:srgbClr val="FF0000"/>
                          </a:solidFill>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r>
                        <a:rPr lang="en-CA" sz="1100" b="1" dirty="0" smtClean="0">
                          <a:solidFill>
                            <a:srgbClr val="FF0000"/>
                          </a:solidFill>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4</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6</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9</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5</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1</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en-CA" sz="1100" dirty="0" smtClean="0">
                          <a:latin typeface="Arial" panose="020B0604020202020204" pitchFamily="34" charset="0"/>
                          <a:cs typeface="Arial" panose="020B0604020202020204" pitchFamily="34" charset="0"/>
                        </a:rPr>
                        <a:t>3</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r>
              <a:tr h="180000">
                <a:tc>
                  <a:txBody>
                    <a:bodyPr/>
                    <a:lstStyle/>
                    <a:p>
                      <a:pPr algn="ctr"/>
                      <a:endParaRPr lang="en-CA" sz="1100" dirty="0">
                        <a:latin typeface="Arial" panose="020B0604020202020204" pitchFamily="34" charset="0"/>
                        <a:cs typeface="Arial" panose="020B0604020202020204" pitchFamily="34" charset="0"/>
                      </a:endParaRPr>
                    </a:p>
                  </a:txBody>
                  <a:tcPr marL="0" marR="0" marT="0" marB="0">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8</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en-CA" sz="1100" dirty="0" smtClean="0">
                          <a:latin typeface="Arial" panose="020B0604020202020204" pitchFamily="34" charset="0"/>
                          <a:cs typeface="Arial" panose="020B0604020202020204" pitchFamily="34" charset="0"/>
                        </a:rPr>
                        <a:t>7</a:t>
                      </a:r>
                      <a:endParaRPr lang="en-CA" sz="1100" dirty="0">
                        <a:latin typeface="Arial" panose="020B0604020202020204" pitchFamily="34" charset="0"/>
                        <a:cs typeface="Arial" panose="020B0604020202020204" pitchFamily="34" charset="0"/>
                      </a:endParaRPr>
                    </a:p>
                  </a:txBody>
                  <a:tcPr marL="0" marR="0" marT="0" marB="0">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tr>
            </a:tbl>
          </a:graphicData>
        </a:graphic>
      </p:graphicFrame>
      <p:cxnSp>
        <p:nvCxnSpPr>
          <p:cNvPr id="9" name="Straight Arrow Connector 8"/>
          <p:cNvCxnSpPr/>
          <p:nvPr/>
        </p:nvCxnSpPr>
        <p:spPr>
          <a:xfrm>
            <a:off x="4499992" y="3770512"/>
            <a:ext cx="0" cy="22576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617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24341</TotalTime>
  <Words>2655</Words>
  <Application>Microsoft Office PowerPoint</Application>
  <PresentationFormat>On-screen Show (4:3)</PresentationFormat>
  <Paragraphs>1885</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Custom Design</vt:lpstr>
      <vt:lpstr>PowerPoint Presentation</vt:lpstr>
      <vt:lpstr>Outline</vt:lpstr>
      <vt:lpstr>Backtracking</vt:lpstr>
      <vt:lpstr>Backtracking</vt:lpstr>
      <vt:lpstr>Sudoku</vt:lpstr>
      <vt:lpstr>Sudoku</vt:lpstr>
      <vt:lpstr>Sudoku</vt:lpstr>
      <vt:lpstr>Sudoku</vt:lpstr>
      <vt:lpstr>Sudoku</vt:lpstr>
      <vt:lpstr>Sudoku</vt:lpstr>
      <vt:lpstr>Sudoku</vt:lpstr>
      <vt:lpstr>Sudoku</vt:lpstr>
      <vt:lpstr>Sudoku</vt:lpstr>
      <vt:lpstr>Sudoku</vt:lpstr>
      <vt:lpstr>Implementation</vt:lpstr>
      <vt:lpstr>Implementation</vt:lpstr>
      <vt:lpstr>Implementation</vt:lpstr>
      <vt:lpstr>Implementation</vt:lpstr>
      <vt:lpstr>Implementation</vt:lpstr>
      <vt:lpstr>Backtracking</vt:lpstr>
      <vt:lpstr>Classical applications</vt:lpstr>
      <vt:lpstr>Eight queens puzzle</vt:lpstr>
      <vt:lpstr>Knight’s tour</vt:lpstr>
      <vt:lpstr>Logic programming languages</vt:lpstr>
      <vt:lpstr>Logic programming languages</vt:lpstr>
      <vt:lpstr>Logic programming languages</vt:lpstr>
      <vt:lpstr>Parsing</vt:lpstr>
      <vt:lpstr>Parsing and grammars</vt:lpstr>
      <vt:lpstr>Parsing and grammars</vt:lpstr>
      <vt:lpstr>Parsing and grammars</vt:lpstr>
      <vt:lpstr>Parsing and grammars</vt:lpstr>
      <vt:lpstr>Backjumping</vt:lpstr>
      <vt:lpstr>Searching a maze</vt:lpstr>
      <vt:lpstr>Searching a maze</vt:lpstr>
      <vt:lpstr>Searching a maze</vt:lpstr>
      <vt:lpstr>Searching a maze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1303</cp:revision>
  <dcterms:created xsi:type="dcterms:W3CDTF">2009-09-11T23:00:44Z</dcterms:created>
  <dcterms:modified xsi:type="dcterms:W3CDTF">2014-04-02T13:31:40Z</dcterms:modified>
</cp:coreProperties>
</file>